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672" r:id="rId5"/>
    <p:sldMasterId id="2147483706" r:id="rId6"/>
    <p:sldMasterId id="2147483709" r:id="rId7"/>
    <p:sldMasterId id="2147483712" r:id="rId8"/>
    <p:sldMasterId id="2147483697" r:id="rId9"/>
  </p:sldMasterIdLst>
  <p:notesMasterIdLst>
    <p:notesMasterId r:id="rId26"/>
  </p:notesMasterIdLst>
  <p:sldIdLst>
    <p:sldId id="264" r:id="rId10"/>
    <p:sldId id="288" r:id="rId11"/>
    <p:sldId id="261" r:id="rId12"/>
    <p:sldId id="290" r:id="rId13"/>
    <p:sldId id="267" r:id="rId14"/>
    <p:sldId id="314" r:id="rId15"/>
    <p:sldId id="312" r:id="rId16"/>
    <p:sldId id="268" r:id="rId17"/>
    <p:sldId id="258" r:id="rId18"/>
    <p:sldId id="280" r:id="rId19"/>
    <p:sldId id="315" r:id="rId20"/>
    <p:sldId id="304" r:id="rId21"/>
    <p:sldId id="293" r:id="rId22"/>
    <p:sldId id="313" r:id="rId23"/>
    <p:sldId id="317" r:id="rId24"/>
    <p:sldId id="294"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FB0A69-E7E1-C9BB-066C-FA5A54EAC60A}" name="Olivia Studhalter" initials="OS" userId="S::olivia.studhalter@uzh.ch::59b39a87-bc4f-4a1c-9527-8499db86d2cd" providerId="AD"/>
  <p188:author id="{CD6E486E-CB09-7FF4-9380-8FB10014A759}" name="Corina Salis Gross" initials="CSG" userId="Corina Salis Gros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ia Studhalter" initials="OS" lastIdx="1" clrIdx="0">
    <p:extLst>
      <p:ext uri="{19B8F6BF-5375-455C-9EA6-DF929625EA0E}">
        <p15:presenceInfo xmlns:p15="http://schemas.microsoft.com/office/powerpoint/2012/main" userId="S::olivia.studhalter@uzh.ch::59b39a87-bc4f-4a1c-9527-8499db86d2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80" autoAdjust="0"/>
    <p:restoredTop sz="67973" autoAdjust="0"/>
  </p:normalViewPr>
  <p:slideViewPr>
    <p:cSldViewPr snapToGrid="0">
      <p:cViewPr varScale="1">
        <p:scale>
          <a:sx n="60" d="100"/>
          <a:sy n="60" d="100"/>
        </p:scale>
        <p:origin x="1056" y="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829"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0CC6A80-9D45-4234-82EC-800303B97362}" type="datetimeFigureOut">
              <a:rPr lang="de-CH" smtClean="0"/>
              <a:t>16.10.2024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EF143-95B9-4571-9396-B55E307319CB}" type="slidenum">
              <a:rPr lang="de-CH" smtClean="0"/>
              <a:t>‹Nr.›</a:t>
            </a:fld>
            <a:endParaRPr lang="de-CH"/>
          </a:p>
        </p:txBody>
      </p:sp>
    </p:spTree>
    <p:extLst>
      <p:ext uri="{BB962C8B-B14F-4D97-AF65-F5344CB8AC3E}">
        <p14:creationId xmlns:p14="http://schemas.microsoft.com/office/powerpoint/2010/main" val="104477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184913" cy="4284664"/>
          </a:xfrm>
        </p:spPr>
        <p:txBody>
          <a:bodyPr/>
          <a:lstStyle/>
          <a:p>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Доброго дня. Я радий, що ви всі тут сьогодні зібралися. Ми говоримо на актуальну та важливу тему. Про </a:t>
            </a:r>
            <a:r>
              <a:rPr lang="de-CH" sz="1800" i="0" kern="0" dirty="0" err="1">
                <a:effectLst/>
                <a:latin typeface="Aptos" panose="020B0004020202020204" pitchFamily="34" charset="0"/>
                <a:ea typeface="Times New Roman" panose="02020603050405020304" pitchFamily="18" charset="0"/>
                <a:cs typeface="Times New Roman" panose="02020603050405020304" pitchFamily="18" charset="0"/>
              </a:rPr>
              <a:t>вейпи</a:t>
            </a:r>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 Вони також відомі як електронні випарники або електронні сигарети. Останніми роками </a:t>
            </a:r>
            <a:r>
              <a:rPr lang="de-CH" sz="1800" i="0" kern="0" dirty="0" err="1">
                <a:effectLst/>
                <a:latin typeface="Aptos" panose="020B0004020202020204" pitchFamily="34" charset="0"/>
                <a:ea typeface="Times New Roman" panose="02020603050405020304" pitchFamily="18" charset="0"/>
                <a:cs typeface="Times New Roman" panose="02020603050405020304" pitchFamily="18" charset="0"/>
              </a:rPr>
              <a:t>вейпи </a:t>
            </a:r>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стають дедалі популярнішими у Швейцарії. Однак у деяких кантонах вони вже заборонені. Але що таке </a:t>
            </a:r>
            <a:r>
              <a:rPr lang="de-CH" sz="1800" i="0" kern="0" dirty="0" err="1">
                <a:effectLst/>
                <a:latin typeface="Aptos" panose="020B0004020202020204" pitchFamily="34" charset="0"/>
                <a:ea typeface="Times New Roman" panose="02020603050405020304" pitchFamily="18" charset="0"/>
                <a:cs typeface="Times New Roman" panose="02020603050405020304" pitchFamily="18" charset="0"/>
              </a:rPr>
              <a:t>вейпи</a:t>
            </a:r>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 Як вони працюють? І який вплив вони мають на здоров'я? Ці та інші питання супроводжуватимуть нас у наступному уроці.</a:t>
            </a:r>
          </a:p>
          <a:p>
            <a:endParaRPr lang="de-CH" sz="1800" i="0" kern="0" dirty="0">
              <a:effectLst/>
              <a:latin typeface="Aptos" panose="020B0004020202020204" pitchFamily="34" charset="0"/>
              <a:ea typeface="Times New Roman" panose="02020603050405020304" pitchFamily="18" charset="0"/>
              <a:cs typeface="Times New Roman" panose="02020603050405020304" pitchFamily="18" charset="0"/>
            </a:endParaRPr>
          </a:p>
          <a:p>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Проєкт </a:t>
            </a:r>
            <a:r>
              <a:rPr lang="de-CH" sz="1800" i="0" kern="0" dirty="0" err="1">
                <a:effectLst/>
                <a:latin typeface="Aptos" panose="020B0004020202020204" pitchFamily="34" charset="0"/>
                <a:ea typeface="Times New Roman" panose="02020603050405020304" pitchFamily="18" charset="0"/>
                <a:cs typeface="Times New Roman" panose="02020603050405020304" pitchFamily="18" charset="0"/>
              </a:rPr>
              <a:t>VapeAware </a:t>
            </a:r>
            <a:r>
              <a:rPr lang="de-CH" sz="1800" i="0" kern="0" dirty="0">
                <a:effectLst/>
                <a:latin typeface="Aptos" panose="020B0004020202020204" pitchFamily="34" charset="0"/>
                <a:ea typeface="Times New Roman" panose="02020603050405020304" pitchFamily="18" charset="0"/>
                <a:cs typeface="Times New Roman" panose="02020603050405020304" pitchFamily="18" charset="0"/>
              </a:rPr>
              <a:t>реалізується за фінансової підтримки Фонду боротьби з тютюнопалінням та Фонду Ернста Гьонера. </a:t>
            </a:r>
            <a:endParaRPr lang="de-CH" sz="1800" i="1" kern="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de-CH" sz="1800" b="1" i="1" kern="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21897CE-A906-443F-9946-3F5D776DEFD9}" type="slidenum">
              <a:rPr lang="de-CH" smtClean="0"/>
              <a:t>1</a:t>
            </a:fld>
            <a:endParaRPr lang="de-CH"/>
          </a:p>
        </p:txBody>
      </p:sp>
    </p:spTree>
    <p:extLst>
      <p:ext uri="{BB962C8B-B14F-4D97-AF65-F5344CB8AC3E}">
        <p14:creationId xmlns:p14="http://schemas.microsoft.com/office/powerpoint/2010/main" val="121777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Міла також думає про різні ситуації. Що робити, якщо Кай збреше і скаже, що ніколи не курив вейп?</a:t>
            </a:r>
          </a:p>
          <a:p>
            <a:endParaRPr lang="de-DE" b="1" dirty="0"/>
          </a:p>
          <a:p>
            <a:r>
              <a:rPr lang="de-DE" b="1" dirty="0"/>
              <a:t>Що робити, якщо дитина каже: "Це краще, ніж курити"?</a:t>
            </a:r>
            <a:br>
              <a:rPr lang="de-DE" dirty="0"/>
            </a:br>
            <a:r>
              <a:rPr lang="de-DE" dirty="0"/>
              <a:t>У </a:t>
            </a:r>
            <a:r>
              <a:rPr lang="de-DE" dirty="0" err="1"/>
              <a:t>вейпах </a:t>
            </a:r>
            <a:r>
              <a:rPr lang="de-DE" dirty="0"/>
              <a:t>все ще є шкідливі речовини. А </a:t>
            </a:r>
            <a:r>
              <a:rPr lang="de-DE" dirty="0" err="1"/>
              <a:t>ще </a:t>
            </a:r>
            <a:r>
              <a:rPr lang="de-DE" dirty="0"/>
              <a:t>там багато нікотину. Це може призвести до залежності. Після цього може бути важко зупинитися. </a:t>
            </a:r>
          </a:p>
          <a:p>
            <a:endParaRPr lang="de-DE" b="1" dirty="0"/>
          </a:p>
          <a:p>
            <a:r>
              <a:rPr lang="de-DE" b="1" dirty="0"/>
              <a:t>Що робити, якщо моя дитина бреше або таємно парить?</a:t>
            </a:r>
            <a:br>
              <a:rPr lang="de-DE" dirty="0"/>
            </a:br>
            <a:r>
              <a:rPr lang="de-DE" dirty="0"/>
              <a:t>У таких ситуаціях ви все одно повинні з любов'ю висловити свою турботу про дитину. Зверніть увагу дитини на наслідки вейпінгу для здоров'я. Чітко покажіть, що ви не схвалюєте вейпінг. </a:t>
            </a:r>
          </a:p>
          <a:p>
            <a:endParaRPr lang="de-DE" b="1" dirty="0"/>
          </a:p>
          <a:p>
            <a:r>
              <a:rPr lang="de-DE" b="1" dirty="0"/>
              <a:t>Що робити, якщо я курю сам?</a:t>
            </a:r>
            <a:br>
              <a:rPr lang="de-DE" dirty="0"/>
            </a:br>
            <a:r>
              <a:rPr lang="de-DE" dirty="0"/>
              <a:t>Тим не менш, займіть чітку позицію по відношенню до своєї дитини. Діти та молодь не повинні споживати нікотин. Він може викликати залежність. Ви також можете відкрито говорити про те, що вам важко кинути палити.</a:t>
            </a:r>
          </a:p>
          <a:p>
            <a:endParaRPr lang="de-DE" b="1" strike="sngStrike" dirty="0">
              <a:solidFill>
                <a:srgbClr val="FF0000"/>
              </a:solidFill>
            </a:endParaRPr>
          </a:p>
          <a:p>
            <a:r>
              <a:rPr lang="de-DE" b="1" dirty="0"/>
              <a:t>Правила?</a:t>
            </a:r>
            <a:br>
              <a:rPr lang="de-DE" dirty="0"/>
            </a:br>
            <a:r>
              <a:rPr lang="de-DE" dirty="0"/>
              <a:t>Це гарна ідея - домовитися разом. Обговоріть з дитиною правила щодо використання </a:t>
            </a:r>
            <a:r>
              <a:rPr lang="de-DE" dirty="0" err="1"/>
              <a:t>вейпів</a:t>
            </a:r>
            <a:r>
              <a:rPr lang="de-DE" dirty="0"/>
              <a:t>. Наприклад, ви можете домовитися, що вейпінг вдома заборонений. Або що вейпінг дозволений лише в певному місці вдома. Ви також можете домовитися</a:t>
            </a:r>
            <a:r>
              <a:rPr lang="de-DE" dirty="0">
                <a:solidFill>
                  <a:srgbClr val="FF0000"/>
                </a:solidFill>
              </a:rPr>
              <a:t>, що </a:t>
            </a:r>
            <a:r>
              <a:rPr lang="de-DE" dirty="0"/>
              <a:t>не можна залишати вейпи/пачки сигарет валятися де попало. Такі </a:t>
            </a:r>
            <a:r>
              <a:rPr lang="de-DE" dirty="0">
                <a:solidFill>
                  <a:srgbClr val="FF0000"/>
                </a:solidFill>
              </a:rPr>
              <a:t>правила </a:t>
            </a:r>
            <a:r>
              <a:rPr lang="de-DE" dirty="0"/>
              <a:t>забезпечують ясність і орієнтири. Вони підтримують дитину у прийнятті здорових рішень.</a:t>
            </a:r>
          </a:p>
          <a:p>
            <a:r>
              <a:rPr lang="de-DE" dirty="0"/>
              <a:t>Подумайте, чи хотіли б ви винагородити свою дитину за її здорову поведінку. Як ви могли б її винагородити? Чого вона повинна досягти/виконати, щоб отримати винагороду? Поговоріть з дитиною про це. Прийміть рішення разом.</a:t>
            </a:r>
          </a:p>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t>10</a:t>
            </a:fld>
            <a:endParaRPr lang="de-CH"/>
          </a:p>
        </p:txBody>
      </p:sp>
    </p:spTree>
    <p:extLst>
      <p:ext uri="{BB962C8B-B14F-4D97-AF65-F5344CB8AC3E}">
        <p14:creationId xmlns:p14="http://schemas.microsoft.com/office/powerpoint/2010/main" val="157569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i="1" dirty="0"/>
              <a:t>Якщо є час: дайте батькам час подумати і обмінятися ідеями з сусідами.</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ym typeface="Wingdings" panose="05000000000000000000" pitchFamily="2" charset="2"/>
              </a:rPr>
              <a:t> Потім обговоріть це з усією групою</a:t>
            </a:r>
            <a:endParaRPr lang="de-CH" dirty="0"/>
          </a:p>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t>11</a:t>
            </a:fld>
            <a:endParaRPr lang="de-CH"/>
          </a:p>
        </p:txBody>
      </p:sp>
    </p:spTree>
    <p:extLst>
      <p:ext uri="{BB962C8B-B14F-4D97-AF65-F5344CB8AC3E}">
        <p14:creationId xmlns:p14="http://schemas.microsoft.com/office/powerpoint/2010/main" val="149776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містять багато нікотину. Вони можуть призвести до нікотинової залежності.</a:t>
            </a:r>
          </a:p>
          <a:p>
            <a:pPr marL="342900" lvl="0" indent="-342900">
              <a:lnSpc>
                <a:spcPct val="107000"/>
              </a:lnSpc>
              <a:buFont typeface="Symbol" panose="05050102010706020507" pitchFamily="18" charset="2"/>
              <a:buChar char=""/>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Вейпінг шкідливий для здоров'я. Воно збільшує ризик вживання інших речовин у майбутньому.</a:t>
            </a:r>
          </a:p>
          <a:p>
            <a:pPr marL="342900" lvl="0" indent="-342900">
              <a:lnSpc>
                <a:spcPct val="107000"/>
              </a:lnSpc>
              <a:buFont typeface="Symbol" panose="05050102010706020507" pitchFamily="18" charset="2"/>
              <a:buChar char=""/>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Для дітей та підлітків це досить просто. Вони не повинні споживати нікотин. Наш </a:t>
            </a:r>
            <a:r>
              <a:rPr lang="de-CH" sz="1800" kern="0" dirty="0">
                <a:latin typeface="Times New Roman" panose="02020603050405020304" pitchFamily="18" charset="0"/>
                <a:ea typeface="Times New Roman" panose="02020603050405020304" pitchFamily="18" charset="0"/>
                <a:cs typeface="Times New Roman" panose="02020603050405020304" pitchFamily="18" charset="0"/>
              </a:rPr>
              <a:t>обов'язок -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захистити їх від цього.</a:t>
            </a:r>
            <a:endParaRPr lang="de-CH"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Діти батьків, які палять, мають більший ризик почати курити в майбутньому.</a:t>
            </a:r>
          </a:p>
          <a:p>
            <a:pPr marL="342900" lvl="0" indent="-342900">
              <a:lnSpc>
                <a:spcPct val="107000"/>
              </a:lnSpc>
              <a:buFont typeface="Symbol" panose="05050102010706020507" pitchFamily="18" charset="2"/>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Як батьки, займіть чітку позицію. Будьте послідовними у своєму ставленні. "Я не хочу, щоб ти парив". "Ми не куримо вдома". (і не палимо).</a:t>
            </a:r>
          </a:p>
          <a:p>
            <a:pPr>
              <a:lnSpc>
                <a:spcPct val="107000"/>
              </a:lnSpc>
              <a:spcAft>
                <a:spcPts val="800"/>
              </a:spcAft>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Зрештою, це наша робота - захищати наших дітей. Ми не хочемо, щоб наші діти курили вейп. І як наслідок - нікотинова залежність </a:t>
            </a:r>
            <a:r>
              <a:rPr lang="de-CH" sz="1800" kern="0" dirty="0">
                <a:latin typeface="Times New Roman" panose="02020603050405020304" pitchFamily="18" charset="0"/>
                <a:ea typeface="Times New Roman" panose="02020603050405020304" pitchFamily="18" charset="0"/>
                <a:cs typeface="Times New Roman" panose="02020603050405020304" pitchFamily="18" charset="0"/>
              </a:rPr>
              <a:t>або вживання (токсичних) хімічних речовин</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C21897CE-A906-443F-9946-3F5D776DEFD9}" type="slidenum">
              <a:rPr lang="de-CH" smtClean="0"/>
              <a:t>12</a:t>
            </a:fld>
            <a:endParaRPr lang="de-CH"/>
          </a:p>
        </p:txBody>
      </p:sp>
    </p:spTree>
    <p:extLst>
      <p:ext uri="{BB962C8B-B14F-4D97-AF65-F5344CB8AC3E}">
        <p14:creationId xmlns:p14="http://schemas.microsoft.com/office/powerpoint/2010/main" val="360592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t>13</a:t>
            </a:fld>
            <a:endParaRPr lang="de-CH"/>
          </a:p>
        </p:txBody>
      </p:sp>
    </p:spTree>
    <p:extLst>
      <p:ext uri="{BB962C8B-B14F-4D97-AF65-F5344CB8AC3E}">
        <p14:creationId xmlns:p14="http://schemas.microsoft.com/office/powerpoint/2010/main" val="420925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kern="0" dirty="0">
                <a:effectLst/>
                <a:latin typeface="Times New Roman" panose="02020603050405020304" pitchFamily="18" charset="0"/>
                <a:ea typeface="Times New Roman" panose="02020603050405020304" pitchFamily="18" charset="0"/>
              </a:rPr>
              <a:t>Ці ознаки можуть допомогти батькам розпізнати, чи може їхня дитина вживати вейп:</a:t>
            </a:r>
          </a:p>
          <a:p>
            <a:endParaRPr lang="de-DE" b="1" dirty="0"/>
          </a:p>
          <a:p>
            <a:r>
              <a:rPr lang="de-DE" b="1" dirty="0"/>
              <a:t>Незвичні запахи</a:t>
            </a:r>
            <a:r>
              <a:rPr lang="de-DE" dirty="0"/>
              <a:t>: </a:t>
            </a:r>
            <a:r>
              <a:rPr lang="de-DE" dirty="0" err="1"/>
              <a:t>вейпи </a:t>
            </a:r>
            <a:r>
              <a:rPr lang="de-DE" dirty="0"/>
              <a:t>використовують ароматизатори. Ці ароматизатори можуть бути вражаючими. Вони пахнуть приємно і </a:t>
            </a:r>
            <a:r>
              <a:rPr lang="de-DE" dirty="0" err="1"/>
              <a:t>солодко</a:t>
            </a:r>
            <a:r>
              <a:rPr lang="de-DE" dirty="0"/>
              <a:t>. Наприклад, </a:t>
            </a:r>
            <a:r>
              <a:rPr lang="de-DE" dirty="0" err="1"/>
              <a:t>персик</a:t>
            </a:r>
            <a:r>
              <a:rPr lang="de-DE" dirty="0"/>
              <a:t>, м'ята, </a:t>
            </a:r>
            <a:r>
              <a:rPr lang="de-DE" dirty="0" err="1"/>
              <a:t>цукерки</a:t>
            </a:r>
            <a:r>
              <a:rPr lang="de-DE" dirty="0"/>
              <a:t>.</a:t>
            </a:r>
          </a:p>
          <a:p>
            <a:endParaRPr lang="de-DE" b="1" dirty="0"/>
          </a:p>
          <a:p>
            <a:r>
              <a:rPr lang="de-DE" b="1" dirty="0"/>
              <a:t>Зміна в поведінці: </a:t>
            </a:r>
            <a:r>
              <a:rPr lang="de-DE" b="0" dirty="0"/>
              <a:t>Зміна в поведінці також може вказувати на вейпінг. Наприклад, якщо дитина стає більш потайливою. Або якщо вона незрозуміло часто виходить з кімнати чи будинку. Дитина може приховувати вейпінг у кімнаті, частіше відчиняючи вікно. Або часто провітрюючи кімнату. Або користуючись ванною кімнатою незвично часто або протягом тривалого часу. </a:t>
            </a:r>
          </a:p>
          <a:p>
            <a:endParaRPr lang="de-DE" b="1" dirty="0"/>
          </a:p>
          <a:p>
            <a:r>
              <a:rPr lang="de-DE" b="1" dirty="0"/>
              <a:t>Незнайомі предмети</a:t>
            </a:r>
            <a:r>
              <a:rPr lang="de-DE" dirty="0"/>
              <a:t>: Ручки для вейпів і маленькі пляшечки з рідиною - типові предмети для вейпів. Це може свідчити про те, що дитина парить.</a:t>
            </a:r>
          </a:p>
          <a:p>
            <a:endParaRPr lang="de-DE" b="1" dirty="0"/>
          </a:p>
          <a:p>
            <a:r>
              <a:rPr lang="de-DE" b="1" dirty="0"/>
              <a:t>Часта спрага або сухість у роті</a:t>
            </a:r>
            <a:r>
              <a:rPr lang="de-DE" dirty="0"/>
              <a:t>: вейпінг може призвести до сухості в роті. Це призводить до того, що дитина хоче пити частіше, ніж зазвичай.</a:t>
            </a:r>
          </a:p>
          <a:p>
            <a:endParaRPr lang="de-DE" b="1" dirty="0"/>
          </a:p>
          <a:p>
            <a:r>
              <a:rPr lang="de-DE" b="1" dirty="0"/>
              <a:t>Зміни дихання або витривалості</a:t>
            </a:r>
            <a:r>
              <a:rPr lang="de-DE" dirty="0"/>
              <a:t>: вейпінг може подразнювати дихальні шляхи і призводити до кашлю та утрудненого дихання. Це може призвести до погіршення спортивних результатів.</a:t>
            </a:r>
          </a:p>
          <a:p>
            <a:endParaRPr lang="de-DE" b="1" dirty="0"/>
          </a:p>
          <a:p>
            <a:r>
              <a:rPr lang="de-DE" b="1" dirty="0"/>
              <a:t>Зміна поведінки у поводженні з грошима</a:t>
            </a:r>
            <a:r>
              <a:rPr lang="de-DE" dirty="0"/>
              <a:t>: якщо дитині раптово потрібно більше грошей, це може бути ознакою. Це пов'язано з тим, що вейп-продукти часто є відносно дорогими для дитини чи підлітка.</a:t>
            </a:r>
          </a:p>
          <a:p>
            <a:endParaRPr lang="de-DE" b="1" dirty="0"/>
          </a:p>
          <a:p>
            <a:r>
              <a:rPr lang="de-DE" b="1" dirty="0"/>
              <a:t>Дратівливість або перепади настрою</a:t>
            </a:r>
            <a:r>
              <a:rPr lang="de-DE" dirty="0"/>
              <a:t>: Як ми вже чули, вейпінг також може викликати нікотинову залежність. Ця залежність може призвести до дратівливості та перепадів настрою, коли дитина не парить.</a:t>
            </a:r>
          </a:p>
          <a:p>
            <a:endParaRPr lang="de-DE" sz="1200" b="0" i="0" dirty="0">
              <a:solidFill>
                <a:srgbClr val="242424"/>
              </a:solidFill>
              <a:effectLst/>
              <a:highlight>
                <a:srgbClr val="FFFFFF"/>
              </a:highligh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18CEF143-95B9-4571-9396-B55E307319CB}" type="slidenum">
              <a:rPr lang="de-CH" smtClean="0"/>
              <a:t>14</a:t>
            </a:fld>
            <a:endParaRPr lang="de-CH"/>
          </a:p>
        </p:txBody>
      </p:sp>
    </p:spTree>
    <p:extLst>
      <p:ext uri="{BB962C8B-B14F-4D97-AF65-F5344CB8AC3E}">
        <p14:creationId xmlns:p14="http://schemas.microsoft.com/office/powerpoint/2010/main" val="223601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wurde nach einem erneuten Feedback neu hinzugefügt. Sie dient der Evaluation und hilft uns herauszufinden, was Eltern an dieser Veranstaltung schätzen und was man nächstes Mal anders machen könnte. </a:t>
            </a:r>
          </a:p>
          <a:p>
            <a:endParaRPr lang="de-CH" dirty="0"/>
          </a:p>
          <a:p>
            <a:r>
              <a:rPr lang="de-CH" dirty="0"/>
              <a:t>Stellt diese Fragen in die Runde und lasst euch Rückmeldung von den </a:t>
            </a:r>
            <a:r>
              <a:rPr lang="de-CH"/>
              <a:t>Teilnehmenden geben. </a:t>
            </a:r>
          </a:p>
        </p:txBody>
      </p:sp>
      <p:sp>
        <p:nvSpPr>
          <p:cNvPr id="4" name="Foliennummernplatzhalter 3"/>
          <p:cNvSpPr>
            <a:spLocks noGrp="1"/>
          </p:cNvSpPr>
          <p:nvPr>
            <p:ph type="sldNum" sz="quarter" idx="5"/>
          </p:nvPr>
        </p:nvSpPr>
        <p:spPr/>
        <p:txBody>
          <a:bodyPr/>
          <a:lstStyle/>
          <a:p>
            <a:fld id="{18CEF143-95B9-4571-9396-B55E307319CB}" type="slidenum">
              <a:rPr lang="de-CH" smtClean="0"/>
              <a:t>15</a:t>
            </a:fld>
            <a:endParaRPr lang="de-CH"/>
          </a:p>
        </p:txBody>
      </p:sp>
    </p:spTree>
    <p:extLst>
      <p:ext uri="{BB962C8B-B14F-4D97-AF65-F5344CB8AC3E}">
        <p14:creationId xmlns:p14="http://schemas.microsoft.com/office/powerpoint/2010/main" val="406637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18CEF143-95B9-4571-9396-B55E307319CB}" type="slidenum">
              <a:rPr lang="de-CH" smtClean="0"/>
              <a:t>16</a:t>
            </a:fld>
            <a:endParaRPr lang="de-CH"/>
          </a:p>
        </p:txBody>
      </p:sp>
    </p:spTree>
    <p:extLst>
      <p:ext uri="{BB962C8B-B14F-4D97-AF65-F5344CB8AC3E}">
        <p14:creationId xmlns:p14="http://schemas.microsoft.com/office/powerpoint/2010/main" val="399259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Уявіть собі: </a:t>
            </a:r>
            <a:r>
              <a:rPr lang="de-DE" sz="1800" dirty="0"/>
              <a:t>Дощовий вечір. Міла сидить у вітальні, занурена в роздуми. Її 15-річний син Кай останнім часом став більш сварливим і замкнутим, ніж зазвичай. Вона помітила, що він змінився - став більш дратівливим і більше часу проводить у своїй кімнаті. Кілька днів тому вона помітила дивний запах на його одязі. Вона </a:t>
            </a:r>
            <a:r>
              <a:rPr lang="de-DE" sz="1800" dirty="0" err="1"/>
              <a:t>знає, </a:t>
            </a:r>
            <a:r>
              <a:rPr lang="de-DE" sz="1800" dirty="0"/>
              <a:t>що їй потрібно відверто поговорити з ним. Це єдиний спосіб з'ясувати, що відбувається. Можливо, </a:t>
            </a:r>
            <a:r>
              <a:rPr lang="de-DE" sz="1800" dirty="0" err="1"/>
              <a:t>вейпи </a:t>
            </a:r>
            <a:r>
              <a:rPr lang="de-DE" sz="1800" dirty="0"/>
              <a:t>можуть пояснити поведінку Кая</a:t>
            </a:r>
            <a:r>
              <a:rPr lang="de-DE" sz="1800" dirty="0">
                <a:solidFill>
                  <a:srgbClr val="FF0000"/>
                </a:solidFill>
              </a:rPr>
              <a:t>?</a:t>
            </a:r>
            <a:r>
              <a:rPr lang="de-DE" sz="1800" dirty="0"/>
              <a:t> Так думає Міла. Тож вона сідає за комп'ютер і починає дослідження. </a:t>
            </a:r>
          </a:p>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Це означає, що Міла має спочатку дізнатися більше. </a:t>
            </a:r>
          </a:p>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Вона дізнається: </a:t>
            </a:r>
          </a:p>
          <a:p>
            <a:pPr marL="285750" lvl="0" indent="-285750">
              <a:lnSpc>
                <a:spcPct val="107000"/>
              </a:lnSpc>
              <a:buFontTx/>
              <a:buChar char="-"/>
            </a:pPr>
            <a:r>
              <a:rPr lang="de-CH" sz="1800" kern="0" dirty="0" err="1">
                <a:effectLst/>
                <a:latin typeface="Aptos" panose="020B0004020202020204" pitchFamily="34" charset="0"/>
                <a:ea typeface="Times New Roman" panose="02020603050405020304" pitchFamily="18" charset="0"/>
                <a:cs typeface="Times New Roman" panose="02020603050405020304" pitchFamily="18" charset="0"/>
              </a:rPr>
              <a:t>Вейпи </a:t>
            </a: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 це електронні пристрої. </a:t>
            </a:r>
          </a:p>
          <a:p>
            <a:pPr marL="285750" lvl="0" indent="-285750">
              <a:lnSpc>
                <a:spcPct val="107000"/>
              </a:lnSpc>
              <a:buFontTx/>
              <a:buChar char="-"/>
            </a:pPr>
            <a:r>
              <a:rPr lang="de-CH" sz="1800" kern="0" dirty="0">
                <a:latin typeface="Aptos" panose="020B0004020202020204" pitchFamily="34" charset="0"/>
                <a:ea typeface="Times New Roman" panose="02020603050405020304" pitchFamily="18" charset="0"/>
                <a:cs typeface="Times New Roman" panose="02020603050405020304" pitchFamily="18" charset="0"/>
              </a:rPr>
              <a:t>Вони також відомі як </a:t>
            </a: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електронні випарники або електронні сигарети.</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Зазвичай вони містять рідину з нікотином у високій дозі. </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Ця рідина нагрівається і утворюється пара. </a:t>
            </a:r>
          </a:p>
          <a:p>
            <a:pPr marL="285750" lvl="0" indent="-285750">
              <a:lnSpc>
                <a:spcPct val="107000"/>
              </a:lnSpc>
              <a:buFontTx/>
              <a:buChar char="-"/>
            </a:pPr>
            <a:r>
              <a:rPr lang="de-CH" sz="1800" kern="0" dirty="0">
                <a:effectLst/>
                <a:latin typeface="Aptos" panose="020B0004020202020204" pitchFamily="34" charset="0"/>
                <a:ea typeface="Times New Roman" panose="02020603050405020304" pitchFamily="18" charset="0"/>
                <a:cs typeface="Times New Roman" panose="02020603050405020304" pitchFamily="18" charset="0"/>
              </a:rPr>
              <a:t>Потім пару вдихають або всмоктують через рот.</a:t>
            </a:r>
          </a:p>
          <a:p>
            <a:pPr marL="0" lvl="0" indent="0">
              <a:lnSpc>
                <a:spcPct val="107000"/>
              </a:lnSpc>
              <a:buFont typeface="Symbol" panose="05050102010706020507" pitchFamily="18" charset="2"/>
              <a:buNone/>
            </a:pPr>
            <a:endParaRPr lang="de-CH" sz="1800" kern="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t>2</a:t>
            </a:fld>
            <a:endParaRPr lang="de-CH"/>
          </a:p>
        </p:txBody>
      </p:sp>
    </p:spTree>
    <p:extLst>
      <p:ext uri="{BB962C8B-B14F-4D97-AF65-F5344CB8AC3E}">
        <p14:creationId xmlns:p14="http://schemas.microsoft.com/office/powerpoint/2010/main" val="332208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Міла дізнається більше: </a:t>
            </a:r>
          </a:p>
          <a:p>
            <a:pPr marL="0" lvl="0" indent="0">
              <a:lnSpc>
                <a:spcPct val="107000"/>
              </a:lnSpc>
              <a:buFont typeface="Symbol" panose="05050102010706020507" pitchFamily="18" charset="2"/>
              <a:buNone/>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07000"/>
              </a:lnSpc>
              <a:buFontTx/>
              <a:buChar char="-"/>
            </a:pP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складаються з акумулятора, випарника, мундштука і резервуара для рідини.</a:t>
            </a:r>
            <a:endParaRPr lang="de-CH"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Цю рідину також називають електронною рідиною.</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Рідина містить Хімічні речовини, ароматизатори та нікотин. </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Нікотин зазвичай має дуже високу дозу.</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Деякі з хімічних речовин є канцерогенними.</a:t>
            </a:r>
          </a:p>
          <a:p>
            <a:pPr marL="285750" lvl="0" indent="-285750">
              <a:lnSpc>
                <a:spcPct val="107000"/>
              </a:lnSpc>
              <a:buFontTx/>
              <a:buChar char="-"/>
            </a:pPr>
            <a:r>
              <a:rPr lang="de-CH" sz="1800" kern="100" dirty="0">
                <a:effectLst/>
                <a:latin typeface="Aptos" panose="020B0004020202020204" pitchFamily="34" charset="0"/>
                <a:ea typeface="Aptos" panose="020B0004020202020204" pitchFamily="34" charset="0"/>
                <a:cs typeface="Times New Roman" panose="02020603050405020304" pitchFamily="18" charset="0"/>
              </a:rPr>
              <a:t>Вона також дізнається, що існують </a:t>
            </a:r>
            <a:r>
              <a:rPr lang="de-CH" sz="1800" kern="100" dirty="0" err="1">
                <a:effectLst/>
                <a:latin typeface="Aptos" panose="020B0004020202020204" pitchFamily="34" charset="0"/>
                <a:ea typeface="Aptos" panose="020B0004020202020204" pitchFamily="34" charset="0"/>
                <a:cs typeface="Times New Roman" panose="02020603050405020304" pitchFamily="18" charset="0"/>
              </a:rPr>
              <a:t>вейпи </a:t>
            </a:r>
            <a:r>
              <a:rPr lang="de-CH" sz="1800" kern="100" dirty="0">
                <a:effectLst/>
                <a:latin typeface="Aptos" panose="020B0004020202020204" pitchFamily="34" charset="0"/>
                <a:ea typeface="Aptos" panose="020B0004020202020204" pitchFamily="34" charset="0"/>
                <a:cs typeface="Times New Roman" panose="02020603050405020304" pitchFamily="18" charset="0"/>
              </a:rPr>
              <a:t>без нікотину.</a:t>
            </a:r>
          </a:p>
          <a:p>
            <a:pPr marL="285750" lvl="0" indent="-285750">
              <a:lnSpc>
                <a:spcPct val="107000"/>
              </a:lnSpc>
              <a:buFontTx/>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e-CH" sz="1800" i="1" kern="0" dirty="0">
                <a:effectLst/>
                <a:latin typeface="Times New Roman" panose="02020603050405020304" pitchFamily="18" charset="0"/>
                <a:ea typeface="Times New Roman" panose="02020603050405020304" pitchFamily="18" charset="0"/>
                <a:cs typeface="Times New Roman" panose="02020603050405020304" pitchFamily="18" charset="0"/>
              </a:rPr>
              <a:t>Інтерактивна демонстрація</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Покажіть одноразову електронну сигарету та принцип її дії. Передайте всім учасникам, щоб батьки могли відчути її запах.</a:t>
            </a:r>
          </a:p>
          <a:p>
            <a:pPr marL="342900" lvl="0" indent="-342900">
              <a:lnSpc>
                <a:spcPct val="107000"/>
              </a:lnSpc>
              <a:spcAft>
                <a:spcPts val="800"/>
              </a:spcAft>
              <a:buFont typeface="Symbol" panose="05050102010706020507" pitchFamily="18" charset="2"/>
              <a:buChar char=""/>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de-CH" sz="1800" kern="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Міла продовжує шукати інформацію про </a:t>
            </a:r>
            <a:r>
              <a:rPr lang="de-CH" sz="1800" kern="0" dirty="0" err="1">
                <a:effectLst/>
                <a:latin typeface="Times New Roman" panose="02020603050405020304" pitchFamily="18" charset="0"/>
                <a:ea typeface="Aptos" panose="020B0004020202020204" pitchFamily="34" charset="0"/>
                <a:cs typeface="Times New Roman" panose="02020603050405020304" pitchFamily="18" charset="0"/>
              </a:rPr>
              <a:t>вейпи </a:t>
            </a: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і знаходить:</a:t>
            </a:r>
          </a:p>
          <a:p>
            <a:pPr marL="285750" lvl="0" indent="-285750">
              <a:lnSpc>
                <a:spcPct val="107000"/>
              </a:lnSpc>
              <a:spcAft>
                <a:spcPts val="800"/>
              </a:spcAft>
              <a:buFontTx/>
              <a:buChar char="-"/>
            </a:pPr>
            <a:r>
              <a:rPr lang="de-CH" sz="1800" kern="0" dirty="0" err="1">
                <a:effectLst/>
                <a:latin typeface="Times New Roman" panose="02020603050405020304" pitchFamily="18" charset="0"/>
                <a:ea typeface="Aptos" panose="020B0004020202020204" pitchFamily="34" charset="0"/>
                <a:cs typeface="Times New Roman" panose="02020603050405020304" pitchFamily="18" charset="0"/>
              </a:rPr>
              <a:t>Вейпи </a:t>
            </a: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широко поширені. Багато людей вейпують. </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Вони маленькі. І вони готові до негайного використання.</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Ви можете просто використовувати їх. Вам не потрібно підкурювати його, як сигарету. Замість цього ви можете зробити затяжку з вейпа в будь-який момент.</a:t>
            </a:r>
          </a:p>
          <a:p>
            <a:pPr marL="285750" lvl="0" indent="-285750">
              <a:lnSpc>
                <a:spcPct val="107000"/>
              </a:lnSpc>
              <a:spcAft>
                <a:spcPts val="800"/>
              </a:spcAft>
              <a:buFontTx/>
              <a:buChar char="-"/>
            </a:pPr>
            <a:r>
              <a:rPr lang="de-CH" sz="1800" kern="0" dirty="0" err="1">
                <a:effectLst/>
                <a:latin typeface="Times New Roman" panose="02020603050405020304" pitchFamily="18" charset="0"/>
                <a:ea typeface="Aptos" panose="020B0004020202020204" pitchFamily="34" charset="0"/>
                <a:cs typeface="Times New Roman" panose="02020603050405020304" pitchFamily="18" charset="0"/>
              </a:rPr>
              <a:t>Вейпи </a:t>
            </a: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мають фруктові та інтенсивні смаки. І вони яскраві.</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Ви можете використовувати </a:t>
            </a:r>
            <a:r>
              <a:rPr lang="de-CH" sz="1800" kern="0" dirty="0" err="1">
                <a:effectLst/>
                <a:latin typeface="Times New Roman" panose="02020603050405020304" pitchFamily="18" charset="0"/>
                <a:ea typeface="Aptos" panose="020B0004020202020204" pitchFamily="34" charset="0"/>
                <a:cs typeface="Times New Roman" panose="02020603050405020304" pitchFamily="18" charset="0"/>
              </a:rPr>
              <a:t>вейпи </a:t>
            </a: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лише один раз. Тобто, поки вони не спорожніють.</a:t>
            </a:r>
          </a:p>
          <a:p>
            <a:pPr marL="285750" lvl="0" indent="-285750">
              <a:lnSpc>
                <a:spcPct val="107000"/>
              </a:lnSpc>
              <a:spcAft>
                <a:spcPts val="800"/>
              </a:spcAft>
              <a:buFontTx/>
              <a:buChar char="-"/>
            </a:pPr>
            <a:r>
              <a:rPr lang="de-CH" sz="1800" kern="0" dirty="0" err="1">
                <a:effectLst/>
                <a:latin typeface="Times New Roman" panose="02020603050405020304" pitchFamily="18" charset="0"/>
                <a:ea typeface="Aptos" panose="020B0004020202020204" pitchFamily="34" charset="0"/>
                <a:cs typeface="Times New Roman" panose="02020603050405020304" pitchFamily="18" charset="0"/>
              </a:rPr>
              <a:t>Вейпи </a:t>
            </a: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містять від 600 до 10 000 затяжок. </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Ви можете придбати </a:t>
            </a:r>
            <a:r>
              <a:rPr lang="de-CH" sz="1800" kern="0" dirty="0" err="1">
                <a:effectLst/>
                <a:latin typeface="Times New Roman" panose="02020603050405020304" pitchFamily="18" charset="0"/>
                <a:ea typeface="Aptos" panose="020B0004020202020204" pitchFamily="34" charset="0"/>
                <a:cs typeface="Times New Roman" panose="02020603050405020304" pitchFamily="18" charset="0"/>
              </a:rPr>
              <a:t>вейпи </a:t>
            </a: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від 7 швейцарських франків. </a:t>
            </a:r>
          </a:p>
          <a:p>
            <a:pPr marL="285750" lvl="0" indent="-285750">
              <a:lnSpc>
                <a:spcPct val="107000"/>
              </a:lnSpc>
              <a:spcAft>
                <a:spcPts val="800"/>
              </a:spcAft>
              <a:buFontTx/>
              <a:buChar char="-"/>
            </a:pPr>
            <a:r>
              <a:rPr lang="de-CH" sz="1800" kern="0" dirty="0">
                <a:effectLst/>
                <a:latin typeface="Times New Roman" panose="02020603050405020304" pitchFamily="18" charset="0"/>
                <a:ea typeface="Aptos" panose="020B0004020202020204" pitchFamily="34" charset="0"/>
                <a:cs typeface="Times New Roman" panose="02020603050405020304" pitchFamily="18" charset="0"/>
              </a:rPr>
              <a:t>Їх можна купити в кіосках, магазинах і на заправках. Ви також можете придбати їх в Інтернеті або в магазинах вейпів. </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18CEF143-95B9-4571-9396-B55E307319CB}" type="slidenum">
              <a:rPr lang="de-CH" smtClean="0"/>
              <a:t>3</a:t>
            </a:fld>
            <a:endParaRPr lang="de-CH"/>
          </a:p>
        </p:txBody>
      </p:sp>
    </p:spTree>
    <p:extLst>
      <p:ext uri="{BB962C8B-B14F-4D97-AF65-F5344CB8AC3E}">
        <p14:creationId xmlns:p14="http://schemas.microsoft.com/office/powerpoint/2010/main" val="205674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Міла також цікавиться, як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впливають на здоров'я. Вона знає, що сигарети дуже шкідливі. Вони сприяють розвитку раку. Чи так само відбувається з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вейпами</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Вплив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вейпів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на здоров'я наразі досліджується. </a:t>
            </a: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Існує багато ризиків і наслідків для здоров'я від вейпів:</a:t>
            </a: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Нікотинова залежність</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Нікотин - одна з речовин, що викликає найшвидше звикання. Його можна порівняти з героїном. При вживанні нікотину через кілька секунд у мозку вивільняється дофамін. Це одразу ж призводить до відчуття щастя. Цей процес може швидко викликати звикання. Адже відчуття щастя знову зникає, як тільки дія нікотину минає. Мозок підлітків ще не до кінця розвинений. Тому він реагує на нікотин інакше, ніж мозок дорослих. З цієї причини підлітки мають вищий ризик стати залежними від нікотину.</a:t>
            </a:r>
          </a:p>
          <a:p>
            <a:pPr marL="342900" lvl="0" indent="-342900">
              <a:lnSpc>
                <a:spcPct val="107000"/>
              </a:lnSpc>
              <a:buFont typeface="Symbol" panose="05050102010706020507" pitchFamily="18" charset="2"/>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Подразнення дихальних шляхів: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вейпінг може викликати кашель, біль у горлі та утруднене дихання.</a:t>
            </a:r>
          </a:p>
          <a:p>
            <a:pPr marL="342900" lvl="0" indent="-342900">
              <a:lnSpc>
                <a:spcPct val="107000"/>
              </a:lnSpc>
              <a:buFont typeface="Symbol" panose="05050102010706020507" pitchFamily="18" charset="2"/>
              <a:buChar char=""/>
            </a:pPr>
            <a:endPar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Подразнення в роті та горлі</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Вейпінг може викликати сухість у роті, подразнення ясен і виразки в роті.</a:t>
            </a:r>
          </a:p>
          <a:p>
            <a:pPr marL="342900" lvl="0" indent="-342900">
              <a:lnSpc>
                <a:spcPct val="107000"/>
              </a:lnSpc>
              <a:buFont typeface="Symbol" panose="05050102010706020507" pitchFamily="18" charset="2"/>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Серцево-судинна система</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 нікотин призводить до прискорення пульсу на короткий час. А це може призвести до підвищення кров'яного тиску. Зростає ризик інсультів та інфарктів.</a:t>
            </a:r>
          </a:p>
          <a:p>
            <a:pPr marL="342900" lvl="0" indent="-342900">
              <a:lnSpc>
                <a:spcPct val="107000"/>
              </a:lnSpc>
              <a:buFont typeface="Symbol" panose="05050102010706020507" pitchFamily="18" charset="2"/>
              <a:buChar char=""/>
            </a:pPr>
            <a:endParaRPr lang="de-CH"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CH" sz="1800" b="1" kern="0" dirty="0">
                <a:effectLst/>
                <a:latin typeface="Times New Roman" panose="02020603050405020304" pitchFamily="18" charset="0"/>
                <a:ea typeface="Times New Roman" panose="02020603050405020304" pitchFamily="18" charset="0"/>
                <a:cs typeface="Times New Roman" panose="02020603050405020304" pitchFamily="18" charset="0"/>
              </a:rPr>
              <a:t>Ризик раку: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містять деякі канцерогенні речовини.</a:t>
            </a:r>
          </a:p>
          <a:p>
            <a:pPr marL="0" lvl="0" indent="0">
              <a:lnSpc>
                <a:spcPct val="107000"/>
              </a:lnSpc>
              <a:spcAft>
                <a:spcPts val="800"/>
              </a:spcAft>
              <a:buFont typeface="Symbol" panose="05050102010706020507" pitchFamily="18" charset="2"/>
              <a:buNone/>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Довгострокові наслідки споживання вейпів все ще потребують більш детального вивчення. Досі це було неможливо. Тому що цей тип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вейпів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існує не так давно.</a:t>
            </a:r>
          </a:p>
          <a:p>
            <a:pPr>
              <a:lnSpc>
                <a:spcPct val="107000"/>
              </a:lnSpc>
              <a:spcAft>
                <a:spcPts val="800"/>
              </a:spcAft>
            </a:pPr>
            <a:endPar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Твердження, що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менш шкідливі, ніж звичайні сигарети, не відповідає дійсності. Це може бути альтернативою для дорослого затятого курця. Тому що він усуває канцерогенні смоли, які містяться в сигаретах. Однак </a:t>
            </a:r>
            <a:r>
              <a:rPr lang="de-CH"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800" kern="0" dirty="0">
                <a:effectLst/>
                <a:latin typeface="Times New Roman" panose="02020603050405020304" pitchFamily="18" charset="0"/>
                <a:ea typeface="Times New Roman" panose="02020603050405020304" pitchFamily="18" charset="0"/>
                <a:cs typeface="Times New Roman" panose="02020603050405020304" pitchFamily="18" charset="0"/>
              </a:rPr>
              <a:t>нездорові і шкідливі для дітей та підлітків. Тому що вони мають великі ризики і можуть призвести до нікотинової залежності.</a:t>
            </a:r>
            <a:endParaRPr lang="de-CH" dirty="0"/>
          </a:p>
        </p:txBody>
      </p:sp>
      <p:sp>
        <p:nvSpPr>
          <p:cNvPr id="4" name="Foliennummernplatzhalter 3"/>
          <p:cNvSpPr>
            <a:spLocks noGrp="1"/>
          </p:cNvSpPr>
          <p:nvPr>
            <p:ph type="sldNum" sz="quarter" idx="5"/>
          </p:nvPr>
        </p:nvSpPr>
        <p:spPr/>
        <p:txBody>
          <a:bodyPr/>
          <a:lstStyle/>
          <a:p>
            <a:fld id="{18CEF143-95B9-4571-9396-B55E307319CB}" type="slidenum">
              <a:rPr lang="de-CH" smtClean="0"/>
              <a:t>4</a:t>
            </a:fld>
            <a:endParaRPr lang="de-CH"/>
          </a:p>
        </p:txBody>
      </p:sp>
    </p:spTree>
    <p:extLst>
      <p:ext uri="{BB962C8B-B14F-4D97-AF65-F5344CB8AC3E}">
        <p14:creationId xmlns:p14="http://schemas.microsoft.com/office/powerpoint/2010/main" val="162475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Міла пам'ятає, що бачила вейп на узбіччі дороги. Вона хоче дізнатися більше про утилізацію </a:t>
            </a:r>
            <a:r>
              <a:rPr lang="de-CH" dirty="0" err="1"/>
              <a:t>вейпів</a:t>
            </a:r>
            <a:r>
              <a:rPr lang="de-CH" dirty="0"/>
              <a:t>. </a:t>
            </a:r>
          </a:p>
          <a:p>
            <a:endParaRPr lang="de-CH" dirty="0"/>
          </a:p>
          <a:p>
            <a:r>
              <a:rPr lang="de-CH" dirty="0"/>
              <a:t>Цінна сировина видобувається з-під землі для виробництва </a:t>
            </a:r>
            <a:r>
              <a:rPr lang="de-CH" dirty="0" err="1"/>
              <a:t>вейпів</a:t>
            </a:r>
            <a:r>
              <a:rPr lang="de-CH" dirty="0"/>
              <a:t>. Літій. </a:t>
            </a:r>
            <a:r>
              <a:rPr lang="de-CH" dirty="0">
                <a:solidFill>
                  <a:srgbClr val="FF0000"/>
                </a:solidFill>
              </a:rPr>
              <a:t>Літій потрібен для батарейок та акумуляторів у кожному електронному пристрої. Від смартфонів і ноутбуків до автомобільних акумуляторів.</a:t>
            </a:r>
          </a:p>
          <a:p>
            <a:r>
              <a:rPr lang="de-CH" dirty="0" err="1"/>
              <a:t>Вейпи </a:t>
            </a:r>
            <a:r>
              <a:rPr lang="de-CH" dirty="0"/>
              <a:t>- це також електронні пристрої. Тому їх також слід утилізувати як електронні пристрої. Їх не можна викидати разом з побутовими відходами. Їх слід утилізувати в офіційному центрі утилізації. Ви також можете повернути порожні </a:t>
            </a:r>
            <a:r>
              <a:rPr lang="de-CH" dirty="0" err="1"/>
              <a:t>вейпи </a:t>
            </a:r>
            <a:r>
              <a:rPr lang="de-CH" dirty="0"/>
              <a:t>до магазину вейпів. Тоді вони повинні правильно утилізувати </a:t>
            </a:r>
            <a:r>
              <a:rPr lang="de-CH" dirty="0" err="1"/>
              <a:t>вейпи</a:t>
            </a:r>
            <a:r>
              <a:rPr lang="de-CH" dirty="0"/>
              <a:t>.</a:t>
            </a:r>
          </a:p>
          <a:p>
            <a:r>
              <a:rPr lang="de-CH" dirty="0"/>
              <a:t>Якщо </a:t>
            </a:r>
            <a:r>
              <a:rPr lang="de-CH" dirty="0" err="1"/>
              <a:t>вейпи </a:t>
            </a:r>
            <a:r>
              <a:rPr lang="de-CH" dirty="0"/>
              <a:t>утилізуються неправильно, шкідливі хімічні речовини потрапляють у ґрунт.</a:t>
            </a:r>
          </a:p>
        </p:txBody>
      </p:sp>
      <p:sp>
        <p:nvSpPr>
          <p:cNvPr id="4" name="Foliennummernplatzhalter 3"/>
          <p:cNvSpPr>
            <a:spLocks noGrp="1"/>
          </p:cNvSpPr>
          <p:nvPr>
            <p:ph type="sldNum" sz="quarter" idx="5"/>
          </p:nvPr>
        </p:nvSpPr>
        <p:spPr/>
        <p:txBody>
          <a:bodyPr/>
          <a:lstStyle/>
          <a:p>
            <a:fld id="{C21897CE-A906-443F-9946-3F5D776DEFD9}" type="slidenum">
              <a:rPr lang="de-CH" smtClean="0"/>
              <a:t>5</a:t>
            </a:fld>
            <a:endParaRPr lang="de-CH"/>
          </a:p>
        </p:txBody>
      </p:sp>
    </p:spTree>
    <p:extLst>
      <p:ext uri="{BB962C8B-B14F-4D97-AF65-F5344CB8AC3E}">
        <p14:creationId xmlns:p14="http://schemas.microsoft.com/office/powerpoint/2010/main" val="299627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Чи знає хтось із вас хоча б одну людину, яка вейпить?</a:t>
            </a:r>
          </a:p>
          <a:p>
            <a:endParaRPr lang="de-CH" dirty="0"/>
          </a:p>
          <a:p>
            <a:pPr marL="171450" indent="-171450">
              <a:buFont typeface="Wingdings" panose="05000000000000000000" pitchFamily="2" charset="2"/>
              <a:buChar char="à"/>
            </a:pPr>
            <a:r>
              <a:rPr lang="de-CH" dirty="0">
                <a:sym typeface="Wingdings" panose="05000000000000000000" pitchFamily="2" charset="2"/>
              </a:rPr>
              <a:t>Заглибтеся в нього трохи. </a:t>
            </a:r>
          </a:p>
          <a:p>
            <a:pPr marL="171450" indent="-171450">
              <a:buFont typeface="Wingdings" panose="05000000000000000000" pitchFamily="2" charset="2"/>
              <a:buChar char="à"/>
            </a:pPr>
            <a:endParaRPr lang="de-CH" dirty="0">
              <a:sym typeface="Wingdings" panose="05000000000000000000" pitchFamily="2" charset="2"/>
            </a:endParaRPr>
          </a:p>
          <a:p>
            <a:pPr marL="0" indent="0">
              <a:buFont typeface="Wingdings" panose="05000000000000000000" pitchFamily="2" charset="2"/>
              <a:buNone/>
            </a:pPr>
            <a:r>
              <a:rPr lang="de-CH" dirty="0">
                <a:sym typeface="Wingdings" panose="05000000000000000000" pitchFamily="2" charset="2"/>
              </a:rPr>
              <a:t>У Швейцарії проводили опитування. Там 15-річних підлітків запитували, чи пробували вони вейп за останній місяць. </a:t>
            </a:r>
          </a:p>
          <a:p>
            <a:pPr marL="171450" indent="-171450">
              <a:buFont typeface="Wingdings" panose="05000000000000000000" pitchFamily="2" charset="2"/>
              <a:buChar char="à"/>
            </a:pPr>
            <a:r>
              <a:rPr lang="de-CH" dirty="0">
                <a:sym typeface="Wingdings" panose="05000000000000000000" pitchFamily="2" charset="2"/>
              </a:rPr>
              <a:t>Кожна четверта молода людина відповіла "так". (25% опитаних 15-річних вживали вейп протягом останнього місяця.) Не всі молоді люди вживають вейп.</a:t>
            </a:r>
          </a:p>
          <a:p>
            <a:pPr marL="171450" indent="-171450">
              <a:buFont typeface="Wingdings" panose="05000000000000000000" pitchFamily="2" charset="2"/>
              <a:buChar char="à"/>
            </a:pPr>
            <a:endParaRPr lang="de-CH" dirty="0">
              <a:sym typeface="Wingdings" panose="05000000000000000000" pitchFamily="2" charset="2"/>
            </a:endParaRPr>
          </a:p>
          <a:p>
            <a:pPr marL="0" indent="0">
              <a:buFont typeface="Wingdings" panose="05000000000000000000" pitchFamily="2" charset="2"/>
              <a:buNone/>
            </a:pPr>
            <a:r>
              <a:rPr lang="de-CH" dirty="0">
                <a:sym typeface="Wingdings" panose="05000000000000000000" pitchFamily="2" charset="2"/>
              </a:rPr>
              <a:t>Причинами вейпінгу є нудьга, стрес і те, що це смачно. </a:t>
            </a:r>
          </a:p>
        </p:txBody>
      </p:sp>
      <p:sp>
        <p:nvSpPr>
          <p:cNvPr id="4" name="Foliennummernplatzhalter 3"/>
          <p:cNvSpPr>
            <a:spLocks noGrp="1"/>
          </p:cNvSpPr>
          <p:nvPr>
            <p:ph type="sldNum" sz="quarter" idx="5"/>
          </p:nvPr>
        </p:nvSpPr>
        <p:spPr/>
        <p:txBody>
          <a:bodyPr/>
          <a:lstStyle/>
          <a:p>
            <a:fld id="{C21897CE-A906-443F-9946-3F5D776DEFD9}" type="slidenum">
              <a:rPr lang="de-CH" smtClean="0"/>
              <a:t>6</a:t>
            </a:fld>
            <a:endParaRPr lang="de-CH"/>
          </a:p>
        </p:txBody>
      </p:sp>
    </p:spTree>
    <p:extLst>
      <p:ext uri="{BB962C8B-B14F-4D97-AF65-F5344CB8AC3E}">
        <p14:creationId xmlns:p14="http://schemas.microsoft.com/office/powerpoint/2010/main" val="70516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Отже, це молоді люди, які курять вейп. Міла дивується</a:t>
            </a:r>
            <a:r>
              <a:rPr lang="de-CH" kern="0" dirty="0">
                <a:latin typeface="Times New Roman" panose="02020603050405020304" pitchFamily="18" charset="0"/>
                <a:ea typeface="Times New Roman" panose="02020603050405020304" pitchFamily="18" charset="0"/>
                <a:cs typeface="Times New Roman" panose="02020603050405020304" pitchFamily="18" charset="0"/>
              </a:rPr>
              <a:t>: </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чому так багато молодих людей курять вейп?</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Існують різні ризики для молодих людей:</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1) Індустрія вейпінгу орієнтована на молодь у своєму маркетингу. Ось чому </a:t>
            </a:r>
            <a:r>
              <a:rPr lang="de-CH"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бувають різних кольорів. А їхній смак - інтенсивний і різноманітний. Це призводить до привабливого смакового досвіду.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2) Смакові відчуття виникають завдяки ароматизаторам. Різні смаки роблять </a:t>
            </a:r>
            <a:r>
              <a:rPr lang="de-CH"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дуже привабливими. Щось нездорове і шкідливе - вейпінг - продається з надзвичайно солодким смаком. Діти та підлітки іноді навіть не усвідомлюють, що це шкідливо для здоров'я.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3) Нікотин у </a:t>
            </a:r>
            <a:r>
              <a:rPr lang="de-CH"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вейпах </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призводить до швидкого відчуття щастя. Тому кілька затяжок з вейпа можуть безпосередньо сприяти покращенню емоційного стану. Однак мозок підлітків ще не повністю розвинений. Тому вейпінг - це ризик. Тому що воно може вплинути на розвиток мозку. І підлітки можуть швидше стати залежними від нікотину.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4) Якщо у молодих людей є батьки, які курять, існує більший ризик того, що вони самі почнуть курити. Діти з раннього віку дізнаються, що куріння (або споживання нікотину) є нормальним явищем. Діти та молодь багато чому вчаться від своїх батьків. Тому не паліть при дитині! А ще краще: не паліть взагалі. </a:t>
            </a:r>
          </a:p>
          <a:p>
            <a:pPr marL="0" lvl="0" indent="0">
              <a:lnSpc>
                <a:spcPct val="107000"/>
              </a:lnSpc>
              <a:buFont typeface="Symbol" panose="05050102010706020507" pitchFamily="18" charset="2"/>
              <a:buNone/>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Існує багато варіантів підтримки у відмові від куріння. У тому числі різними мовами: наприклад, лінія допомоги у відмові від куріння, проект "Кидаємо палити разом" та багато інших. Вони перераховані в розділі "Додаткова інформація".</a:t>
            </a:r>
          </a:p>
          <a:p>
            <a:endParaRPr lang="de-CH" dirty="0"/>
          </a:p>
        </p:txBody>
      </p:sp>
      <p:sp>
        <p:nvSpPr>
          <p:cNvPr id="4" name="Foliennummernplatzhalter 3"/>
          <p:cNvSpPr>
            <a:spLocks noGrp="1"/>
          </p:cNvSpPr>
          <p:nvPr>
            <p:ph type="sldNum" sz="quarter" idx="5"/>
          </p:nvPr>
        </p:nvSpPr>
        <p:spPr/>
        <p:txBody>
          <a:bodyPr/>
          <a:lstStyle/>
          <a:p>
            <a:fld id="{C21897CE-A906-443F-9946-3F5D776DEFD9}" type="slidenum">
              <a:rPr lang="de-CH" smtClean="0"/>
              <a:t>7</a:t>
            </a:fld>
            <a:endParaRPr lang="de-CH" dirty="0"/>
          </a:p>
        </p:txBody>
      </p:sp>
    </p:spTree>
    <p:extLst>
      <p:ext uri="{BB962C8B-B14F-4D97-AF65-F5344CB8AC3E}">
        <p14:creationId xmlns:p14="http://schemas.microsoft.com/office/powerpoint/2010/main" val="7051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CH" dirty="0"/>
              <a:t>Оскільки </a:t>
            </a:r>
            <a:r>
              <a:rPr lang="de-CH" dirty="0" err="1"/>
              <a:t>вейпи </a:t>
            </a:r>
            <a:r>
              <a:rPr lang="de-CH" dirty="0"/>
              <a:t>дуже небезпечні для молоді, Міла хоче дізнатися, чи </a:t>
            </a:r>
            <a:r>
              <a:rPr lang="de-CH" dirty="0">
                <a:solidFill>
                  <a:srgbClr val="FF0000"/>
                </a:solidFill>
              </a:rPr>
              <a:t>є</a:t>
            </a:r>
            <a:r>
              <a:rPr lang="de-CH" dirty="0"/>
              <a:t> вони незаконними. Чи існує закон, який обмежує продаж </a:t>
            </a:r>
            <a:r>
              <a:rPr lang="de-CH" dirty="0" err="1"/>
              <a:t>вейпів</a:t>
            </a:r>
            <a:r>
              <a:rPr lang="de-CH" dirty="0"/>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CH" sz="12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CH" sz="1200" b="1" kern="0" dirty="0">
                <a:effectLst/>
                <a:latin typeface="Times New Roman" panose="02020603050405020304" pitchFamily="18" charset="0"/>
                <a:ea typeface="Times New Roman" panose="02020603050405020304" pitchFamily="18" charset="0"/>
                <a:cs typeface="Times New Roman" panose="02020603050405020304" pitchFamily="18" charset="0"/>
              </a:rPr>
              <a:t>Закони та захист молоді</a:t>
            </a:r>
            <a:endParaRPr lang="de-CH"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Досі у Швейцарії не було закону про </a:t>
            </a:r>
            <a:r>
              <a:rPr lang="de-CH"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 Це означає, що продажі та реклама не регулюються. </a:t>
            </a: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Досі неповнолітні також могли без проблем купувати </a:t>
            </a:r>
            <a:r>
              <a:rPr lang="de-CH"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вейпи </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у Швейцарії. </a:t>
            </a: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Однак з 1 жовтня 2024 року діятиме новий закон.</a:t>
            </a:r>
          </a:p>
          <a:p>
            <a:pPr marL="342900" lvl="0" indent="-342900">
              <a:lnSpc>
                <a:spcPct val="107000"/>
              </a:lnSpc>
              <a:buFont typeface="Symbol" panose="05050102010706020507" pitchFamily="18" charset="2"/>
              <a:buChar char=""/>
            </a:pP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Цей закон забороняє продаж </a:t>
            </a:r>
            <a:r>
              <a:rPr lang="de-CH"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вейпів </a:t>
            </a:r>
            <a:r>
              <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rPr>
              <a:t>особам до 18 років. </a:t>
            </a:r>
          </a:p>
          <a:p>
            <a:pPr marL="0" lvl="0" indent="0">
              <a:lnSpc>
                <a:spcPct val="107000"/>
              </a:lnSpc>
              <a:buFont typeface="Symbol" panose="05050102010706020507" pitchFamily="18" charset="2"/>
              <a:buNone/>
            </a:pPr>
            <a:endParaRPr lang="de-CH" sz="1200" kern="0" dirty="0">
              <a:effectLst/>
              <a:latin typeface="Times New Roman" panose="02020603050405020304" pitchFamily="18" charset="0"/>
              <a:ea typeface="Times New Roman" panose="02020603050405020304" pitchFamily="18" charset="0"/>
            </a:endParaRPr>
          </a:p>
          <a:p>
            <a:endParaRPr lang="de-CH" sz="1200" kern="0" dirty="0">
              <a:effectLst/>
              <a:latin typeface="Times New Roman" panose="02020603050405020304" pitchFamily="18" charset="0"/>
            </a:endParaRPr>
          </a:p>
          <a:p>
            <a:r>
              <a:rPr lang="de-CH" sz="1200" kern="0" dirty="0">
                <a:effectLst/>
                <a:latin typeface="Times New Roman" panose="02020603050405020304" pitchFamily="18" charset="0"/>
              </a:rPr>
              <a:t>Під час пошуку в інтернеті Міла побачила, що в кантоні Во вже ввели заборону на продаж молоді. А в кантоні Юра взагалі заборонили </a:t>
            </a:r>
            <a:r>
              <a:rPr lang="de-CH" sz="1200" kern="0" dirty="0" err="1">
                <a:effectLst/>
                <a:latin typeface="Times New Roman" panose="02020603050405020304" pitchFamily="18" charset="0"/>
              </a:rPr>
              <a:t>одноразові</a:t>
            </a:r>
            <a:r>
              <a:rPr lang="de-CH" sz="1200" kern="0" dirty="0">
                <a:effectLst/>
                <a:latin typeface="Times New Roman" panose="02020603050405020304" pitchFamily="18" charset="0"/>
              </a:rPr>
              <a:t> вейпи. Вона хотіла б дізнатися, чи є інші країни, які вже заборонили </a:t>
            </a:r>
            <a:r>
              <a:rPr lang="de-CH" sz="1200" kern="0" dirty="0" err="1">
                <a:effectLst/>
                <a:latin typeface="Times New Roman" panose="02020603050405020304" pitchFamily="18" charset="0"/>
              </a:rPr>
              <a:t>вейпи</a:t>
            </a:r>
            <a:r>
              <a:rPr lang="de-CH" sz="1200" kern="0" dirty="0">
                <a:effectLst/>
                <a:latin typeface="Times New Roman" panose="02020603050405020304" pitchFamily="18" charset="0"/>
              </a:rPr>
              <a:t>. Австралія, Франція та Бельгія вже відреагували і заборонили одноразові </a:t>
            </a:r>
            <a:r>
              <a:rPr lang="de-CH" sz="1200" kern="0" dirty="0" err="1">
                <a:effectLst/>
                <a:latin typeface="Times New Roman" panose="02020603050405020304" pitchFamily="18" charset="0"/>
              </a:rPr>
              <a:t>вейпи</a:t>
            </a:r>
            <a:r>
              <a:rPr lang="de-CH" sz="1200" kern="0" dirty="0">
                <a:effectLst/>
                <a:latin typeface="Times New Roman" panose="02020603050405020304" pitchFamily="18" charset="0"/>
              </a:rPr>
              <a:t>. </a:t>
            </a:r>
          </a:p>
          <a:p>
            <a:r>
              <a:rPr lang="de-CH" sz="1200" kern="0" dirty="0">
                <a:effectLst/>
                <a:latin typeface="Times New Roman" panose="02020603050405020304" pitchFamily="18" charset="0"/>
              </a:rPr>
              <a:t>Швейцарська національна рада також обговорює загальну заборону вейпів у Швейцарії. </a:t>
            </a:r>
            <a:endParaRPr lang="de-CH" dirty="0"/>
          </a:p>
        </p:txBody>
      </p:sp>
      <p:sp>
        <p:nvSpPr>
          <p:cNvPr id="4" name="Foliennummernplatzhalter 3"/>
          <p:cNvSpPr>
            <a:spLocks noGrp="1"/>
          </p:cNvSpPr>
          <p:nvPr>
            <p:ph type="sldNum" sz="quarter" idx="5"/>
          </p:nvPr>
        </p:nvSpPr>
        <p:spPr/>
        <p:txBody>
          <a:bodyPr/>
          <a:lstStyle/>
          <a:p>
            <a:fld id="{C21897CE-A906-443F-9946-3F5D776DEFD9}" type="slidenum">
              <a:rPr lang="de-CH" smtClean="0"/>
              <a:t>8</a:t>
            </a:fld>
            <a:endParaRPr lang="de-CH"/>
          </a:p>
        </p:txBody>
      </p:sp>
    </p:spTree>
    <p:extLst>
      <p:ext uri="{BB962C8B-B14F-4D97-AF65-F5344CB8AC3E}">
        <p14:creationId xmlns:p14="http://schemas.microsoft.com/office/powerpoint/2010/main" val="333848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kern="0" dirty="0">
                <a:effectLst/>
                <a:latin typeface="Times New Roman" panose="02020603050405020304" pitchFamily="18" charset="0"/>
                <a:ea typeface="Times New Roman" panose="02020603050405020304" pitchFamily="18" charset="0"/>
              </a:rPr>
              <a:t>Міла тепер розуміє, що </a:t>
            </a:r>
            <a:r>
              <a:rPr lang="de-CH" sz="1800" kern="0" dirty="0" err="1">
                <a:effectLst/>
                <a:latin typeface="Times New Roman" panose="02020603050405020304" pitchFamily="18" charset="0"/>
                <a:ea typeface="Times New Roman" panose="02020603050405020304" pitchFamily="18" charset="0"/>
              </a:rPr>
              <a:t>таке вейпи</a:t>
            </a:r>
            <a:r>
              <a:rPr lang="de-CH" sz="1800" kern="0" dirty="0">
                <a:effectLst/>
                <a:latin typeface="Times New Roman" panose="02020603050405020304" pitchFamily="18" charset="0"/>
                <a:ea typeface="Times New Roman" panose="02020603050405020304" pitchFamily="18" charset="0"/>
              </a:rPr>
              <a:t>. Вона знає, що вони шкідливі для її сина Кая. Вони можуть зашкодити його здоров'ю. І він може стати залежним від нікотину. Вона вирішує поговорити з Каєм. Вона хотіла б мати якомога кращу розмову з Каєм. Вона думає про те, що вона може зробити, щоб досягти цього: </a:t>
            </a:r>
            <a:endParaRPr lang="de-CH" sz="1200" kern="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gn="l">
              <a:spcAft>
                <a:spcPts val="0"/>
              </a:spcAft>
            </a:pPr>
            <a:r>
              <a:rPr lang="de-DE" sz="1200" b="0" i="0" dirty="0">
                <a:solidFill>
                  <a:srgbClr val="242424"/>
                </a:solidFill>
                <a:effectLst/>
                <a:highlight>
                  <a:srgbClr val="FFFFFF"/>
                </a:highlight>
                <a:latin typeface="Calibri" panose="020F0502020204030204" pitchFamily="34" charset="0"/>
              </a:rPr>
              <a:t> </a:t>
            </a:r>
          </a:p>
          <a:p>
            <a:pPr marL="171450" indent="-171450" algn="l">
              <a:spcAft>
                <a:spcPts val="0"/>
              </a:spcAft>
              <a:buFontTx/>
              <a:buChar char="-"/>
            </a:pPr>
            <a:r>
              <a:rPr lang="de-DE" sz="1200" b="1" i="0" dirty="0">
                <a:solidFill>
                  <a:srgbClr val="242424"/>
                </a:solidFill>
                <a:effectLst/>
                <a:highlight>
                  <a:srgbClr val="FFFFFF"/>
                </a:highlight>
                <a:latin typeface="Calibri" panose="020F0502020204030204" pitchFamily="34" charset="0"/>
              </a:rPr>
              <a:t>Проінформуйте себе перед співбесідою: </a:t>
            </a:r>
          </a:p>
          <a:p>
            <a:pPr marL="0" indent="0" algn="l">
              <a:spcAft>
                <a:spcPts val="0"/>
              </a:spcAft>
              <a:buFontTx/>
              <a:buNone/>
            </a:pPr>
            <a:r>
              <a:rPr lang="de-DE" sz="1200" b="0" i="0" dirty="0">
                <a:solidFill>
                  <a:srgbClr val="242424"/>
                </a:solidFill>
                <a:effectLst/>
                <a:highlight>
                  <a:srgbClr val="FFFFFF"/>
                </a:highlight>
                <a:latin typeface="Calibri" panose="020F0502020204030204" pitchFamily="34" charset="0"/>
              </a:rPr>
              <a:t>Якщо ви добре поінформовані, ви будете викликати довіру під час співбесіди.</a:t>
            </a:r>
          </a:p>
          <a:p>
            <a:pPr algn="l">
              <a:spcAft>
                <a:spcPts val="0"/>
              </a:spcAft>
            </a:pPr>
            <a:r>
              <a:rPr lang="de-DE" sz="1200" b="0" i="0" dirty="0">
                <a:solidFill>
                  <a:srgbClr val="242424"/>
                </a:solidFill>
                <a:effectLst/>
                <a:highlight>
                  <a:srgbClr val="FFFFFF"/>
                </a:highlight>
                <a:latin typeface="Calibri" panose="020F0502020204030204" pitchFamily="34" charset="0"/>
              </a:rPr>
              <a:t> </a:t>
            </a:r>
          </a:p>
          <a:p>
            <a:pPr algn="l">
              <a:spcAft>
                <a:spcPts val="0"/>
              </a:spcAft>
            </a:pPr>
            <a:r>
              <a:rPr lang="de-DE" sz="1200" b="1" i="0" dirty="0">
                <a:solidFill>
                  <a:srgbClr val="242424"/>
                </a:solidFill>
                <a:effectLst/>
                <a:highlight>
                  <a:srgbClr val="FFFFFF"/>
                </a:highlight>
                <a:latin typeface="Calibri" panose="020F0502020204030204" pitchFamily="34" charset="0"/>
              </a:rPr>
              <a:t>- Виберіть для розмови тихий момент:</a:t>
            </a:r>
          </a:p>
          <a:p>
            <a:pPr algn="l">
              <a:spcAft>
                <a:spcPts val="0"/>
              </a:spcAft>
            </a:pPr>
            <a:r>
              <a:rPr lang="de-DE" dirty="0">
                <a:highlight>
                  <a:srgbClr val="FFFFFF"/>
                </a:highlight>
                <a:latin typeface="Calibri" panose="020F0502020204030204" pitchFamily="34" charset="0"/>
              </a:rPr>
              <a:t>Виберіть відповідний </a:t>
            </a:r>
            <a:r>
              <a:rPr lang="de-DE" sz="1200" b="0" i="0" dirty="0">
                <a:effectLst/>
                <a:highlight>
                  <a:srgbClr val="FFFFFF"/>
                </a:highlight>
                <a:latin typeface="Calibri" panose="020F0502020204030204" pitchFamily="34" charset="0"/>
              </a:rPr>
              <a:t>час для розмови. Коли ви обидва розслаблені і маєте достатньо часу. Не розмовляйте з дитиною в стресовій ситуації або під час суперечки.</a:t>
            </a:r>
          </a:p>
          <a:p>
            <a:pPr algn="l">
              <a:spcAft>
                <a:spcPts val="0"/>
              </a:spcAft>
            </a:pPr>
            <a:r>
              <a:rPr lang="de-DE" sz="1200" b="0" i="0" dirty="0">
                <a:effectLst/>
                <a:highlight>
                  <a:srgbClr val="FFFFFF"/>
                </a:highlight>
                <a:latin typeface="Calibri" panose="020F0502020204030204" pitchFamily="34" charset="0"/>
              </a:rPr>
              <a:t> </a:t>
            </a:r>
          </a:p>
          <a:p>
            <a:pPr algn="l">
              <a:spcAft>
                <a:spcPts val="0"/>
              </a:spcAft>
            </a:pPr>
            <a:r>
              <a:rPr lang="de-DE" sz="1200" b="1" i="0" dirty="0">
                <a:solidFill>
                  <a:srgbClr val="242424"/>
                </a:solidFill>
                <a:effectLst/>
                <a:highlight>
                  <a:srgbClr val="FFFFFF"/>
                </a:highlight>
                <a:latin typeface="Calibri" panose="020F0502020204030204" pitchFamily="34" charset="0"/>
              </a:rPr>
              <a:t>- Ставте дитині запитання. І слухайте її:</a:t>
            </a:r>
          </a:p>
          <a:p>
            <a:pPr marL="0" indent="0" algn="l">
              <a:spcAft>
                <a:spcPts val="0"/>
              </a:spcAft>
              <a:buFontTx/>
              <a:buNone/>
            </a:pPr>
            <a:r>
              <a:rPr lang="de-DE" sz="1200" b="0" i="0" dirty="0">
                <a:solidFill>
                  <a:srgbClr val="242424"/>
                </a:solidFill>
                <a:effectLst/>
                <a:highlight>
                  <a:srgbClr val="FFFFFF"/>
                </a:highlight>
                <a:latin typeface="Calibri" panose="020F0502020204030204" pitchFamily="34" charset="0"/>
              </a:rPr>
              <a:t>Підготуйте відкриті запитання. Це питання, на які не можна відповісти "так" чи "ні". Це дозволить вашій дитині дати вам розгорнуті відповіді. Приклади запитань: "Чому ти почав парити?" або "Що тобі в цьому подобається?". </a:t>
            </a:r>
          </a:p>
          <a:p>
            <a:pPr marL="0" indent="0" algn="l">
              <a:spcAft>
                <a:spcPts val="0"/>
              </a:spcAft>
              <a:buFontTx/>
              <a:buNone/>
            </a:pPr>
            <a:r>
              <a:rPr lang="de-DE" sz="1200" b="0" i="0" dirty="0">
                <a:solidFill>
                  <a:srgbClr val="242424"/>
                </a:solidFill>
                <a:effectLst/>
                <a:highlight>
                  <a:srgbClr val="FFFFFF"/>
                </a:highlight>
                <a:latin typeface="Calibri" panose="020F0502020204030204" pitchFamily="34" charset="0"/>
              </a:rPr>
              <a:t>Активно слухайте. Проявляйте розуміння до своєї дитини. </a:t>
            </a:r>
          </a:p>
          <a:p>
            <a:pPr marL="0" indent="0" algn="l">
              <a:spcAft>
                <a:spcPts val="0"/>
              </a:spcAft>
              <a:buFontTx/>
              <a:buNone/>
            </a:pPr>
            <a:endParaRPr lang="de-DE" sz="1200" b="0" i="0" dirty="0">
              <a:solidFill>
                <a:srgbClr val="242424"/>
              </a:solidFill>
              <a:effectLst/>
              <a:highlight>
                <a:srgbClr val="FFFFFF"/>
              </a:highlight>
              <a:latin typeface="Calibri" panose="020F0502020204030204" pitchFamily="34" charset="0"/>
            </a:endParaRPr>
          </a:p>
          <a:p>
            <a:r>
              <a:rPr lang="de-DE" b="1" dirty="0"/>
              <a:t>- Не читайте лекції</a:t>
            </a:r>
            <a:r>
              <a:rPr lang="de-DE" dirty="0"/>
              <a:t>:</a:t>
            </a:r>
            <a:br>
              <a:rPr lang="de-DE" dirty="0"/>
            </a:br>
            <a:r>
              <a:rPr lang="de-DE" dirty="0"/>
              <a:t>Уникайте довгих лекцій. Це може пригнітити дитину. Замість цього, візьміть участь у розмові. В якій обидві сторони можуть поділитися своїми думками та почуттями.</a:t>
            </a:r>
          </a:p>
          <a:p>
            <a:endParaRPr lang="de-DE" b="1" dirty="0"/>
          </a:p>
          <a:p>
            <a:r>
              <a:rPr lang="de-DE" b="1" dirty="0"/>
              <a:t>- Уникайте критики своєї дитини</a:t>
            </a:r>
            <a:r>
              <a:rPr lang="de-DE" dirty="0"/>
              <a:t>:</a:t>
            </a:r>
            <a:br>
              <a:rPr lang="de-DE" dirty="0"/>
            </a:br>
            <a:r>
              <a:rPr lang="de-DE" dirty="0"/>
              <a:t>Не критикуйте свою дитину. Натомість покажіть розуміння. Скажіть, що ви її підтримуєте. Зміцнюйте довіру. Заохочуйте дитину. </a:t>
            </a:r>
          </a:p>
          <a:p>
            <a:endParaRPr lang="de-DE" b="1" dirty="0"/>
          </a:p>
          <a:p>
            <a:r>
              <a:rPr lang="de-DE" b="1" dirty="0"/>
              <a:t>- Встановлюйте правила та домовляйтеся</a:t>
            </a:r>
            <a:r>
              <a:rPr lang="de-DE" dirty="0"/>
              <a:t>:</a:t>
            </a:r>
            <a:br>
              <a:rPr lang="de-DE" dirty="0"/>
            </a:br>
            <a:r>
              <a:rPr lang="de-DE" dirty="0"/>
              <a:t>Разом встановіть чіткі правила. Це створює орієнтацію та безпеку. Домовленості можуть допомогти спрямувати дитину на правильний шлях.</a:t>
            </a:r>
          </a:p>
          <a:p>
            <a:endParaRPr lang="de-DE" b="1" dirty="0"/>
          </a:p>
          <a:p>
            <a:r>
              <a:rPr lang="de-DE" b="1" dirty="0"/>
              <a:t>- Будьте прикладом для наслідування.</a:t>
            </a:r>
            <a:br>
              <a:rPr lang="de-DE" dirty="0"/>
            </a:br>
            <a:r>
              <a:rPr lang="de-DE" dirty="0"/>
              <a:t>Діти орієнтуються на дії дорослих. Приймайте здорові рішення і дійте послідовно. Будьте сильним прикладом для наслідування для своєї дитини.</a:t>
            </a:r>
          </a:p>
          <a:p>
            <a:endParaRPr lang="de-DE" b="1" dirty="0"/>
          </a:p>
          <a:p>
            <a:pPr algn="l">
              <a:spcAft>
                <a:spcPts val="0"/>
              </a:spcAft>
            </a:pPr>
            <a:r>
              <a:rPr lang="de-DE" b="1" dirty="0"/>
              <a:t>Багато батьків відчувають те саме: </a:t>
            </a:r>
          </a:p>
          <a:p>
            <a:pPr algn="l">
              <a:spcAft>
                <a:spcPts val="0"/>
              </a:spcAft>
            </a:pPr>
            <a:r>
              <a:rPr lang="de-DE" b="1" dirty="0"/>
              <a:t>Ви відчуваєте, що ця тема вас переповнює? Є багато місць, куди можна звернутися за допомогою</a:t>
            </a:r>
            <a:r>
              <a:rPr lang="de-DE" dirty="0"/>
              <a:t>:</a:t>
            </a:r>
            <a:br>
              <a:rPr lang="de-DE" dirty="0"/>
            </a:br>
            <a:r>
              <a:rPr lang="de-DE" dirty="0"/>
              <a:t>Це абсолютно нормально, коли батьки іноді відчувають себе пригніченими. У такі моменти вам слід звернутися за підтримкою. Так вам буде легше знайти правильний шлях. Не соромтеся скористатися цими послугами. </a:t>
            </a:r>
            <a:r>
              <a:rPr lang="de-DE" sz="1200" b="0" i="0" dirty="0">
                <a:effectLst/>
                <a:highlight>
                  <a:srgbClr val="FFFFFF"/>
                </a:highlight>
                <a:latin typeface="Calibri" panose="020F0502020204030204" pitchFamily="34" charset="0"/>
              </a:rPr>
              <a:t>Вам також можуть допомогти розмови з іншими батьками або читання відгуків. Використовуйте консультаційні центри та інформаційні веб-сайти. Професійні консультації допоможуть вам краще зрозуміти проблему. І ви зможете розробити стратегію для розмови. </a:t>
            </a:r>
          </a:p>
          <a:p>
            <a:pPr algn="l">
              <a:spcAft>
                <a:spcPts val="0"/>
              </a:spcAft>
            </a:pPr>
            <a:endParaRPr lang="de-DE" sz="1200" b="0" i="0" dirty="0">
              <a:effectLst/>
              <a:highlight>
                <a:srgbClr val="FFFFFF"/>
              </a:highlight>
              <a:latin typeface="Calibri" panose="020F0502020204030204" pitchFamily="34" charset="0"/>
            </a:endParaRPr>
          </a:p>
          <a:p>
            <a:pPr algn="l">
              <a:spcAft>
                <a:spcPts val="0"/>
              </a:spcAft>
            </a:pPr>
            <a:endParaRPr lang="de-DE" sz="1200" b="0" i="0" dirty="0">
              <a:effectLst/>
              <a:highlight>
                <a:srgbClr val="FFFFFF"/>
              </a:highlight>
              <a:latin typeface="Calibri" panose="020F0502020204030204" pitchFamily="34" charset="0"/>
            </a:endParaRPr>
          </a:p>
          <a:p>
            <a:pPr algn="l">
              <a:spcAft>
                <a:spcPts val="0"/>
              </a:spcAft>
            </a:pPr>
            <a:r>
              <a:rPr lang="de-DE" sz="1200" b="0" i="0" dirty="0">
                <a:effectLst/>
                <a:highlight>
                  <a:srgbClr val="FFFFFF"/>
                </a:highlight>
                <a:latin typeface="Calibri" panose="020F0502020204030204" pitchFamily="34" charset="0"/>
              </a:rPr>
              <a:t>Зверніться до брошури про послуги підтримки. І </a:t>
            </a:r>
            <a:r>
              <a:rPr lang="de-DE" sz="1200" b="0" i="0" dirty="0">
                <a:solidFill>
                  <a:srgbClr val="242424"/>
                </a:solidFill>
                <a:effectLst/>
                <a:highlight>
                  <a:srgbClr val="FFFFFF"/>
                </a:highlight>
                <a:latin typeface="Calibri" panose="020F0502020204030204" pitchFamily="34" charset="0"/>
              </a:rPr>
              <a:t>покажіть </a:t>
            </a:r>
            <a:r>
              <a:rPr lang="de-DE" sz="1200" b="0" i="0" dirty="0">
                <a:effectLst/>
                <a:highlight>
                  <a:srgbClr val="FFFFFF"/>
                </a:highlight>
                <a:latin typeface="Calibri" panose="020F0502020204030204" pitchFamily="34" charset="0"/>
              </a:rPr>
              <a:t>відповідний слайд. </a:t>
            </a:r>
          </a:p>
        </p:txBody>
      </p:sp>
      <p:sp>
        <p:nvSpPr>
          <p:cNvPr id="4" name="Foliennummernplatzhalter 3"/>
          <p:cNvSpPr>
            <a:spLocks noGrp="1"/>
          </p:cNvSpPr>
          <p:nvPr>
            <p:ph type="sldNum" sz="quarter" idx="5"/>
          </p:nvPr>
        </p:nvSpPr>
        <p:spPr/>
        <p:txBody>
          <a:bodyPr/>
          <a:lstStyle/>
          <a:p>
            <a:fld id="{18CEF143-95B9-4571-9396-B55E307319CB}" type="slidenum">
              <a:rPr lang="de-CH" smtClean="0"/>
              <a:t>9</a:t>
            </a:fld>
            <a:endParaRPr lang="de-CH"/>
          </a:p>
        </p:txBody>
      </p:sp>
    </p:spTree>
    <p:extLst>
      <p:ext uri="{BB962C8B-B14F-4D97-AF65-F5344CB8AC3E}">
        <p14:creationId xmlns:p14="http://schemas.microsoft.com/office/powerpoint/2010/main" val="333553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3867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1407305"/>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01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154451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740822" y="725862"/>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4025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3"/>
          </a:xfrm>
        </p:spPr>
        <p:txBody>
          <a:bodyPr/>
          <a:lstStyle/>
          <a:p>
            <a:r>
              <a:rPr lang="de-DE"/>
              <a:t>Mastertitelformat bearbeiten</a:t>
            </a:r>
            <a:endParaRPr lang="en-US" dirty="0"/>
          </a:p>
        </p:txBody>
      </p:sp>
      <p:sp>
        <p:nvSpPr>
          <p:cNvPr id="3" name="Content Placeholder 2"/>
          <p:cNvSpPr>
            <a:spLocks noGrp="1"/>
          </p:cNvSpPr>
          <p:nvPr>
            <p:ph idx="1"/>
          </p:nvPr>
        </p:nvSpPr>
        <p:spPr>
          <a:xfrm>
            <a:off x="1097280" y="2177142"/>
            <a:ext cx="10058400" cy="36919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3945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1407305"/>
          </a:xfrm>
        </p:spPr>
        <p:txBody>
          <a:bodyPr anchor="b">
            <a:normAutofit/>
          </a:bodyPr>
          <a:lstStyle>
            <a:lvl1pPr algn="l">
              <a:lnSpc>
                <a:spcPct val="85000"/>
              </a:lnSpc>
              <a:defRPr sz="8000" spc="-50" baseline="0">
                <a:solidFill>
                  <a:schemeClr val="tx1">
                    <a:lumMod val="85000"/>
                    <a:lumOff val="15000"/>
                  </a:schemeClr>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792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01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795251" y="634735"/>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0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2160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1" y="4936671"/>
            <a:ext cx="12188825" cy="3046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4798448"/>
            <a:ext cx="12188825" cy="138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2737671"/>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6406337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Редагування формату головного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t>10/16/2024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112965"/>
      </p:ext>
    </p:extLst>
  </p:cSld>
  <p:clrMap bg1="lt1" tx1="dk1" bg2="lt2" tx2="dk2" accent1="accent1" accent2="accent2" accent3="accent3" accent4="accent4" accent5="accent5" accent6="accent6" hlink="hlink" folHlink="folHlink"/>
  <p:sldLayoutIdLst>
    <p:sldLayoutId id="2147483716" r:id="rId1"/>
    <p:sldLayoutId id="2147483699" r:id="rId2"/>
    <p:sldLayoutId id="2147483717"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Редагування формату головного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t>10/16/2024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680" r:id="rId1"/>
    <p:sldLayoutId id="2147483673"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Редагування формату головного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t>10/16/2024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708" r:id="rId1"/>
    <p:sldLayoutId id="2147483707"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Редагування формату головного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t>10/16/2024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711" r:id="rId1"/>
    <p:sldLayoutId id="2147483681" r:id="rId2"/>
    <p:sldLayoutId id="2147483710"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Редагування формату головного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t>10/16/2024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82476"/>
      </p:ext>
    </p:extLst>
  </p:cSld>
  <p:clrMap bg1="lt1" tx1="dk1" bg2="lt2" tx2="dk2" accent1="accent1" accent2="accent2" accent3="accent3" accent4="accent4" accent5="accent5" accent6="accent6" hlink="hlink" folHlink="folHlink"/>
  <p:sldLayoutIdLst>
    <p:sldLayoutId id="2147483714" r:id="rId1"/>
    <p:sldLayoutId id="2147483713"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Редагування формату головного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Редагування формату основного тексту</a:t>
            </a:r>
          </a:p>
          <a:p>
            <a:pPr lvl="1"/>
            <a:r>
              <a:rPr lang="de-DE"/>
              <a:t>Другий рівень</a:t>
            </a:r>
          </a:p>
          <a:p>
            <a:pPr lvl="2"/>
            <a:r>
              <a:rPr lang="de-DE"/>
              <a:t>Третій рівень</a:t>
            </a:r>
          </a:p>
          <a:p>
            <a:pPr lvl="3"/>
            <a:r>
              <a:rPr lang="de-DE"/>
              <a:t>Четвертий рівень</a:t>
            </a:r>
          </a:p>
          <a:p>
            <a:pPr lvl="4"/>
            <a:r>
              <a:rPr lang="de-DE"/>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t>10/16/2024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604686"/>
      </p:ext>
    </p:extLst>
  </p:cSld>
  <p:clrMap bg1="lt1" tx1="dk1" bg2="lt2" tx2="dk2" accent1="accent1" accent2="accent2" accent3="accent3" accent4="accent4" accent5="accent5" accent6="accent6" hlink="hlink" folHlink="folHlink"/>
  <p:sldLayoutIdLst>
    <p:sldLayoutId id="2147483705" r:id="rId1"/>
    <p:sldLayoutId id="2147483698"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3.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srf.ch/news/schweiz/gesetze-gegen-vapes-australien-verbietet-die-einfuhr-von-einweg-e-zigaretten" TargetMode="External"/><Relationship Id="rId3" Type="http://schemas.openxmlformats.org/officeDocument/2006/relationships/hyperlink" Target="https://www.zfps.ch/" TargetMode="External"/><Relationship Id="rId7" Type="http://schemas.openxmlformats.org/officeDocument/2006/relationships/hyperlink" Target="https://www.parlament.ch/de/services/news/Seiten/2024/20240612192750721194158159026_bsd176.aspx#:~:text=(sda)%20Der%20Nationalrat%20will%20elektronische,Stimmen%20bei%20vier%20Enthaltungen%20angenommen." TargetMode="External"/><Relationship Id="rId12" Type="http://schemas.openxmlformats.org/officeDocument/2006/relationships/hyperlink" Target="https://www.bag.admin.ch/bag/de/home/gesund-leben/sucht-und-gesundheit/tabak/e-zigaretten.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watson.ch/schweiz/waadt/587637012-e-zigaretten-waadt-verbietet-verkauf-an-minderjaehrige" TargetMode="External"/><Relationship Id="rId11" Type="http://schemas.openxmlformats.org/officeDocument/2006/relationships/hyperlink" Target="https://www.srf.ch/news/schweiz/alle-altersgruppen-im-kanton-jura-wird-der-verkauf-von-wegwerf-vapes-verboten#:~:text=Elektronische%20Einwegzigaretten%20sollen%20im%20Kanton,als%20%C2%ABgesundheitspolitischer%20Irrweg%C2%BB%20bezeichnet." TargetMode="External"/><Relationship Id="rId5" Type="http://schemas.openxmlformats.org/officeDocument/2006/relationships/hyperlink" Target="https://www.suchtschweiz.ch/zahlen-und-fakten/neue-nikotinhaltige-produkte/neue-nikotinhaltige-produkte-konsum/#Infografiken" TargetMode="External"/><Relationship Id="rId10" Type="http://schemas.openxmlformats.org/officeDocument/2006/relationships/hyperlink" Target="https://www.euractiv.de/section/gesundheit/news/frankreich-verbietet-e-zigaretten/" TargetMode="External"/><Relationship Id="rId4" Type="http://schemas.openxmlformats.org/officeDocument/2006/relationships/hyperlink" Target="https://www.at-schweiz.ch/de/wissen/produkte/e-zigaretten/" TargetMode="External"/><Relationship Id="rId9" Type="http://schemas.openxmlformats.org/officeDocument/2006/relationships/hyperlink" Target="https://www.euractiv.de/section/gesundheit/news/verbot-von-einweg-e-zigaretten-in-belgien-eu-kommission-gibt-gruenes-lich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3.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10.wdp"/><Relationship Id="rId3" Type="http://schemas.openxmlformats.org/officeDocument/2006/relationships/image" Target="../media/image14.png"/><Relationship Id="rId7" Type="http://schemas.microsoft.com/office/2007/relationships/hdphoto" Target="../media/hdphoto7.wdp"/><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microsoft.com/office/2007/relationships/hdphoto" Target="../media/hdphoto6.wdp"/><Relationship Id="rId11" Type="http://schemas.microsoft.com/office/2007/relationships/hdphoto" Target="../media/hdphoto9.wdp"/><Relationship Id="rId5" Type="http://schemas.openxmlformats.org/officeDocument/2006/relationships/image" Target="../media/image15.png"/><Relationship Id="rId10" Type="http://schemas.openxmlformats.org/officeDocument/2006/relationships/image" Target="../media/image17.png"/><Relationship Id="rId4" Type="http://schemas.microsoft.com/office/2007/relationships/hdphoto" Target="../media/hdphoto5.wdp"/><Relationship Id="rId9"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0300C-4F8B-AE92-B253-F58889DB8DFF}"/>
              </a:ext>
            </a:extLst>
          </p:cNvPr>
          <p:cNvSpPr>
            <a:spLocks noGrp="1"/>
          </p:cNvSpPr>
          <p:nvPr>
            <p:ph type="title"/>
          </p:nvPr>
        </p:nvSpPr>
        <p:spPr>
          <a:xfrm>
            <a:off x="4211892" y="5449197"/>
            <a:ext cx="3768214" cy="822960"/>
          </a:xfrm>
        </p:spPr>
        <p:txBody>
          <a:bodyPr/>
          <a:lstStyle/>
          <a:p>
            <a:pPr algn="ctr"/>
            <a:r>
              <a:rPr lang="de-CH" sz="5500" b="1" dirty="0" err="1">
                <a:latin typeface="Intro rust"/>
              </a:rPr>
              <a:t>VapeAware</a:t>
            </a:r>
            <a:endParaRPr lang="de-CH" sz="5500" b="1" dirty="0">
              <a:latin typeface="Intro rust"/>
            </a:endParaRPr>
          </a:p>
        </p:txBody>
      </p:sp>
      <p:sp>
        <p:nvSpPr>
          <p:cNvPr id="4" name="Textplatzhalter 3">
            <a:extLst>
              <a:ext uri="{FF2B5EF4-FFF2-40B4-BE49-F238E27FC236}">
                <a16:creationId xmlns:a16="http://schemas.microsoft.com/office/drawing/2014/main" id="{64C1787E-0783-7D51-4107-2F2F684A46C2}"/>
              </a:ext>
            </a:extLst>
          </p:cNvPr>
          <p:cNvSpPr>
            <a:spLocks noGrp="1"/>
          </p:cNvSpPr>
          <p:nvPr>
            <p:ph type="body" sz="half" idx="4294967295"/>
          </p:nvPr>
        </p:nvSpPr>
        <p:spPr>
          <a:xfrm>
            <a:off x="1966728" y="6320203"/>
            <a:ext cx="8258542" cy="594360"/>
          </a:xfrm>
        </p:spPr>
        <p:txBody>
          <a:bodyPr>
            <a:noAutofit/>
          </a:bodyPr>
          <a:lstStyle/>
          <a:p>
            <a:pPr algn="ctr"/>
            <a:r>
              <a:rPr lang="de-CH" dirty="0" err="1">
                <a:solidFill>
                  <a:schemeClr val="bg1"/>
                </a:solidFill>
                <a:latin typeface="Intro rust"/>
              </a:rPr>
              <a:t>Профілактика</a:t>
            </a:r>
            <a:r>
              <a:rPr lang="ru-RU" dirty="0">
                <a:solidFill>
                  <a:schemeClr val="bg1"/>
                </a:solidFill>
                <a:latin typeface="Intro rust"/>
              </a:rPr>
              <a:t> </a:t>
            </a:r>
            <a:r>
              <a:rPr lang="ru-RU" dirty="0" err="1">
                <a:solidFill>
                  <a:schemeClr val="bg1"/>
                </a:solidFill>
                <a:latin typeface="Intro rust"/>
              </a:rPr>
              <a:t>використання</a:t>
            </a:r>
            <a:r>
              <a:rPr lang="de-CH" dirty="0">
                <a:solidFill>
                  <a:schemeClr val="bg1"/>
                </a:solidFill>
                <a:latin typeface="Intro rust"/>
              </a:rPr>
              <a:t> нікотину в школах для вивчення рідної мови та культури</a:t>
            </a:r>
          </a:p>
        </p:txBody>
      </p:sp>
      <p:pic>
        <p:nvPicPr>
          <p:cNvPr id="5" name="Grafik 4">
            <a:extLst>
              <a:ext uri="{FF2B5EF4-FFF2-40B4-BE49-F238E27FC236}">
                <a16:creationId xmlns:a16="http://schemas.microsoft.com/office/drawing/2014/main" id="{E608C9F7-54AB-B09A-77AB-62F249E029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5342" y="779773"/>
            <a:ext cx="2961313" cy="2961313"/>
          </a:xfrm>
          <a:prstGeom prst="rect">
            <a:avLst/>
          </a:prstGeom>
        </p:spPr>
      </p:pic>
      <p:pic>
        <p:nvPicPr>
          <p:cNvPr id="6" name="Grafik 5">
            <a:extLst>
              <a:ext uri="{FF2B5EF4-FFF2-40B4-BE49-F238E27FC236}">
                <a16:creationId xmlns:a16="http://schemas.microsoft.com/office/drawing/2014/main" id="{261BF70C-7F2A-383A-A09D-55B925CEFA9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9147" y="3883675"/>
            <a:ext cx="1875604" cy="812122"/>
          </a:xfrm>
          <a:prstGeom prst="rect">
            <a:avLst/>
          </a:prstGeom>
        </p:spPr>
      </p:pic>
      <p:sp>
        <p:nvSpPr>
          <p:cNvPr id="7" name="Textfeld 6">
            <a:extLst>
              <a:ext uri="{FF2B5EF4-FFF2-40B4-BE49-F238E27FC236}">
                <a16:creationId xmlns:a16="http://schemas.microsoft.com/office/drawing/2014/main" id="{316838F1-1F80-44CB-B4DD-E64E41130024}"/>
              </a:ext>
            </a:extLst>
          </p:cNvPr>
          <p:cNvSpPr txBox="1"/>
          <p:nvPr/>
        </p:nvSpPr>
        <p:spPr>
          <a:xfrm>
            <a:off x="9892145" y="128111"/>
            <a:ext cx="2208731" cy="646331"/>
          </a:xfrm>
          <a:prstGeom prst="rect">
            <a:avLst/>
          </a:prstGeom>
          <a:noFill/>
          <a:ln w="19050">
            <a:solidFill>
              <a:schemeClr val="tx1"/>
            </a:solidFill>
          </a:ln>
        </p:spPr>
        <p:txBody>
          <a:bodyPr wrap="square" rtlCol="0">
            <a:spAutoFit/>
          </a:bodyPr>
          <a:lstStyle/>
          <a:p>
            <a:r>
              <a:rPr lang="de-CH" b="1" dirty="0"/>
              <a:t>Для батьківських зборів</a:t>
            </a:r>
          </a:p>
        </p:txBody>
      </p:sp>
      <p:pic>
        <p:nvPicPr>
          <p:cNvPr id="10" name="Grafik 9" descr="Ein Bild, das Text, Schrift, weiß, Grafiken enthält.&#10;&#10;Automatisch generierte Beschreibung">
            <a:extLst>
              <a:ext uri="{FF2B5EF4-FFF2-40B4-BE49-F238E27FC236}">
                <a16:creationId xmlns:a16="http://schemas.microsoft.com/office/drawing/2014/main" id="{A9BD0974-3555-A9CB-7837-DA030FCFA78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53759" y="3625678"/>
            <a:ext cx="3047117" cy="1070119"/>
          </a:xfrm>
          <a:prstGeom prst="rect">
            <a:avLst/>
          </a:prstGeom>
        </p:spPr>
      </p:pic>
      <p:pic>
        <p:nvPicPr>
          <p:cNvPr id="3" name="Grafik 2" descr="Ein Bild, das Schwarz, Dunkelheit enthält.&#10;&#10;Automatisch generierte Beschreibung">
            <a:extLst>
              <a:ext uri="{FF2B5EF4-FFF2-40B4-BE49-F238E27FC236}">
                <a16:creationId xmlns:a16="http://schemas.microsoft.com/office/drawing/2014/main" id="{1A4A60EB-5D69-4FC7-CC32-5845484CEA8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5043" r="5213" b="12992"/>
          <a:stretch/>
        </p:blipFill>
        <p:spPr>
          <a:xfrm>
            <a:off x="9148506" y="128112"/>
            <a:ext cx="498261" cy="483076"/>
          </a:xfrm>
          <a:prstGeom prst="rect">
            <a:avLst/>
          </a:prstGeom>
        </p:spPr>
      </p:pic>
      <p:sp>
        <p:nvSpPr>
          <p:cNvPr id="8" name="Textfeld 7">
            <a:extLst>
              <a:ext uri="{FF2B5EF4-FFF2-40B4-BE49-F238E27FC236}">
                <a16:creationId xmlns:a16="http://schemas.microsoft.com/office/drawing/2014/main" id="{D2EEF075-4E7C-1FDE-6E13-E61C83DEE7F3}"/>
              </a:ext>
            </a:extLst>
          </p:cNvPr>
          <p:cNvSpPr txBox="1"/>
          <p:nvPr/>
        </p:nvSpPr>
        <p:spPr>
          <a:xfrm>
            <a:off x="2430755" y="4160737"/>
            <a:ext cx="5014720" cy="861774"/>
          </a:xfrm>
          <a:prstGeom prst="rect">
            <a:avLst/>
          </a:prstGeom>
          <a:noFill/>
        </p:spPr>
        <p:txBody>
          <a:bodyPr wrap="square" rtlCol="0">
            <a:spAutoFit/>
          </a:bodyPr>
          <a:lstStyle/>
          <a:p>
            <a:r>
              <a:rPr lang="de-CH" sz="1600" dirty="0">
                <a:effectLst/>
                <a:ea typeface="Aptos" panose="020B0004020202020204" pitchFamily="34" charset="0"/>
                <a:cs typeface="Aptos" panose="020B0004020202020204" pitchFamily="34" charset="0"/>
              </a:rPr>
              <a:t>Проєкт "</a:t>
            </a:r>
            <a:r>
              <a:rPr lang="de-CH" sz="1600" dirty="0" err="1">
                <a:effectLst/>
                <a:ea typeface="Aptos" panose="020B0004020202020204" pitchFamily="34" charset="0"/>
                <a:cs typeface="Aptos" panose="020B0004020202020204" pitchFamily="34" charset="0"/>
              </a:rPr>
              <a:t>VapeAware </a:t>
            </a:r>
            <a:r>
              <a:rPr lang="de-CH" sz="1600" dirty="0">
                <a:effectLst/>
                <a:ea typeface="Aptos" panose="020B0004020202020204" pitchFamily="34" charset="0"/>
                <a:cs typeface="Aptos" panose="020B0004020202020204" pitchFamily="34" charset="0"/>
              </a:rPr>
              <a:t>- Школи HSK (VAHSK)" реалізується за фінансової </a:t>
            </a:r>
            <a:r>
              <a:rPr lang="de-CH" sz="1600" dirty="0" err="1">
                <a:effectLst/>
                <a:ea typeface="Aptos" panose="020B0004020202020204" pitchFamily="34" charset="0"/>
                <a:cs typeface="Aptos" panose="020B0004020202020204" pitchFamily="34" charset="0"/>
              </a:rPr>
              <a:t>підтримки Фонду громадського здоров'я із запобігання тютюнопалінню</a:t>
            </a:r>
            <a:r>
              <a:rPr lang="de-CH" sz="1600" dirty="0">
                <a:effectLst/>
                <a:ea typeface="Aptos" panose="020B0004020202020204" pitchFamily="34" charset="0"/>
                <a:cs typeface="Aptos" panose="020B0004020202020204" pitchFamily="34" charset="0"/>
              </a:rPr>
              <a:t>.</a:t>
            </a:r>
          </a:p>
          <a:p>
            <a:endParaRPr lang="de-CH" dirty="0"/>
          </a:p>
        </p:txBody>
      </p:sp>
    </p:spTree>
    <p:extLst>
      <p:ext uri="{BB962C8B-B14F-4D97-AF65-F5344CB8AC3E}">
        <p14:creationId xmlns:p14="http://schemas.microsoft.com/office/powerpoint/2010/main" val="31612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68AA3-1E77-937E-9835-24F013CF7400}"/>
              </a:ext>
            </a:extLst>
          </p:cNvPr>
          <p:cNvSpPr>
            <a:spLocks noGrp="1"/>
          </p:cNvSpPr>
          <p:nvPr>
            <p:ph type="title"/>
          </p:nvPr>
        </p:nvSpPr>
        <p:spPr>
          <a:xfrm>
            <a:off x="770709" y="524395"/>
            <a:ext cx="10058400" cy="464511"/>
          </a:xfrm>
        </p:spPr>
        <p:txBody>
          <a:bodyPr>
            <a:normAutofit/>
          </a:bodyPr>
          <a:lstStyle/>
          <a:p>
            <a:r>
              <a:rPr lang="de-CH" sz="2400" b="1" spc="300" dirty="0">
                <a:solidFill>
                  <a:schemeClr val="tx2"/>
                </a:solidFill>
              </a:rPr>
              <a:t>ПОРАДИ ДЛЯ РОЗМОВИ</a:t>
            </a:r>
          </a:p>
        </p:txBody>
      </p:sp>
      <p:pic>
        <p:nvPicPr>
          <p:cNvPr id="3" name="Grafik 2" descr="Ein Bild, das Schwarz, Dunkelheit enthält.&#10;&#10;Automatisch generierte Beschreibung">
            <a:extLst>
              <a:ext uri="{FF2B5EF4-FFF2-40B4-BE49-F238E27FC236}">
                <a16:creationId xmlns:a16="http://schemas.microsoft.com/office/drawing/2014/main" id="{613741C1-A396-B5A4-56D3-842289EF7E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30004" y="444382"/>
            <a:ext cx="1215181" cy="946943"/>
          </a:xfrm>
          <a:prstGeom prst="rect">
            <a:avLst/>
          </a:prstGeom>
        </p:spPr>
      </p:pic>
      <p:sp>
        <p:nvSpPr>
          <p:cNvPr id="14" name="Textfeld 13">
            <a:extLst>
              <a:ext uri="{FF2B5EF4-FFF2-40B4-BE49-F238E27FC236}">
                <a16:creationId xmlns:a16="http://schemas.microsoft.com/office/drawing/2014/main" id="{A37093B4-28B6-4E9E-ED67-25C4DBC41A17}"/>
              </a:ext>
            </a:extLst>
          </p:cNvPr>
          <p:cNvSpPr txBox="1"/>
          <p:nvPr/>
        </p:nvSpPr>
        <p:spPr>
          <a:xfrm>
            <a:off x="770709" y="1247999"/>
            <a:ext cx="9303506" cy="4801314"/>
          </a:xfrm>
          <a:prstGeom prst="rect">
            <a:avLst/>
          </a:prstGeom>
          <a:noFill/>
        </p:spPr>
        <p:txBody>
          <a:bodyPr wrap="square" rtlCol="0">
            <a:spAutoFit/>
          </a:bodyPr>
          <a:lstStyle/>
          <a:p>
            <a:r>
              <a:rPr lang="de-CH" b="1" dirty="0"/>
              <a:t>Що робити, якщо ваша дитина каже: "Вейпінг краще, ніж куріння"?</a:t>
            </a:r>
            <a:endParaRPr lang="de-CH" dirty="0">
              <a:sym typeface="Wingdings" panose="05000000000000000000" pitchFamily="2" charset="2"/>
            </a:endParaRPr>
          </a:p>
          <a:p>
            <a:pPr marL="285750" indent="-285750">
              <a:buFont typeface="Arial" panose="020B0604020202020204" pitchFamily="34" charset="0"/>
              <a:buChar char="•"/>
            </a:pPr>
            <a:r>
              <a:rPr lang="de-CH" dirty="0">
                <a:sym typeface="Wingdings" panose="05000000000000000000" pitchFamily="2" charset="2"/>
              </a:rPr>
              <a:t>Ти все ще споживаєш багато нікотину. Твій організм звикає до нього. Він може швидко стати залежним від нього.  Тоді ти навряд чи зможеш зупинитися.</a:t>
            </a:r>
          </a:p>
          <a:p>
            <a:endParaRPr lang="de-CH" b="1" dirty="0"/>
          </a:p>
          <a:p>
            <a:r>
              <a:rPr lang="de-CH" b="1" dirty="0"/>
              <a:t>Що робити, якщо моя дитина бреше або таємно парить?</a:t>
            </a:r>
          </a:p>
          <a:p>
            <a:pPr marL="285750" indent="-285750">
              <a:buFont typeface="Arial" panose="020B0604020202020204" pitchFamily="34" charset="0"/>
              <a:buChar char="•"/>
            </a:pPr>
            <a:r>
              <a:rPr lang="de-CH" dirty="0">
                <a:sym typeface="Wingdings" panose="05000000000000000000" pitchFamily="2" charset="2"/>
              </a:rPr>
              <a:t>Поділіться своїм занепокоєнням щодо дитини в люблячій формі. Зверніть увагу на ризики вейпінгу.</a:t>
            </a:r>
          </a:p>
          <a:p>
            <a:pPr marL="285750" indent="-285750">
              <a:buFont typeface="Arial" panose="020B0604020202020204" pitchFamily="34" charset="0"/>
              <a:buChar char="•"/>
            </a:pPr>
            <a:r>
              <a:rPr lang="de-CH" dirty="0">
                <a:sym typeface="Wingdings" panose="05000000000000000000" pitchFamily="2" charset="2"/>
              </a:rPr>
              <a:t>Займіть чітку позицію: "Я не хочу, щоб </a:t>
            </a:r>
            <a:r>
              <a:rPr lang="de-CH" dirty="0" err="1">
                <a:sym typeface="Wingdings" panose="05000000000000000000" pitchFamily="2" charset="2"/>
              </a:rPr>
              <a:t>ти</a:t>
            </a:r>
            <a:r>
              <a:rPr lang="de-CH" dirty="0">
                <a:sym typeface="Wingdings" panose="05000000000000000000" pitchFamily="2" charset="2"/>
              </a:rPr>
              <a:t> </a:t>
            </a:r>
            <a:r>
              <a:rPr lang="ru-RU" dirty="0">
                <a:sym typeface="Wingdings" panose="05000000000000000000" pitchFamily="2" charset="2"/>
              </a:rPr>
              <a:t>курив </a:t>
            </a:r>
            <a:r>
              <a:rPr lang="ru-RU" dirty="0" err="1">
                <a:sym typeface="Wingdings" panose="05000000000000000000" pitchFamily="2" charset="2"/>
              </a:rPr>
              <a:t>вейп</a:t>
            </a:r>
            <a:r>
              <a:rPr lang="de-CH" dirty="0">
                <a:sym typeface="Wingdings" panose="05000000000000000000" pitchFamily="2" charset="2"/>
              </a:rPr>
              <a:t>".</a:t>
            </a:r>
          </a:p>
          <a:p>
            <a:endParaRPr lang="de-CH" b="1" dirty="0"/>
          </a:p>
          <a:p>
            <a:r>
              <a:rPr lang="de-CH" b="1" dirty="0"/>
              <a:t>Що робити, якщо я сам курю?</a:t>
            </a:r>
          </a:p>
          <a:p>
            <a:pPr marL="285750" indent="-285750">
              <a:buFont typeface="Arial" panose="020B0604020202020204" pitchFamily="34" charset="0"/>
              <a:buChar char="•"/>
            </a:pPr>
            <a:r>
              <a:rPr lang="de-CH" dirty="0">
                <a:sym typeface="Wingdings" panose="05000000000000000000" pitchFamily="2" charset="2"/>
              </a:rPr>
              <a:t>Також займіть чітку позицію: "Я не хочу, щоб </a:t>
            </a:r>
            <a:r>
              <a:rPr lang="de-CH" dirty="0" err="1">
                <a:sym typeface="Wingdings" panose="05000000000000000000" pitchFamily="2" charset="2"/>
              </a:rPr>
              <a:t>ти</a:t>
            </a:r>
            <a:r>
              <a:rPr lang="de-CH" dirty="0">
                <a:sym typeface="Wingdings" panose="05000000000000000000" pitchFamily="2" charset="2"/>
              </a:rPr>
              <a:t> </a:t>
            </a:r>
            <a:r>
              <a:rPr lang="ru-RU" dirty="0">
                <a:sym typeface="Wingdings" panose="05000000000000000000" pitchFamily="2" charset="2"/>
              </a:rPr>
              <a:t>курив</a:t>
            </a:r>
            <a:r>
              <a:rPr lang="de-CH" dirty="0">
                <a:sym typeface="Wingdings" panose="05000000000000000000" pitchFamily="2" charset="2"/>
              </a:rPr>
              <a:t>".</a:t>
            </a:r>
          </a:p>
          <a:p>
            <a:pPr marL="285750" indent="-285750">
              <a:buFont typeface="Arial" panose="020B0604020202020204" pitchFamily="34" charset="0"/>
              <a:buChar char="•"/>
            </a:pPr>
            <a:r>
              <a:rPr lang="de-CH" dirty="0">
                <a:sym typeface="Wingdings" panose="05000000000000000000" pitchFamily="2" charset="2"/>
              </a:rPr>
              <a:t>Скажіть дитині, що вам важко зупинитися. Скажіть, що це шкідливо для здоров'я.</a:t>
            </a:r>
          </a:p>
          <a:p>
            <a:pPr marL="285750" indent="-285750">
              <a:buFont typeface="Arial" panose="020B0604020202020204" pitchFamily="34" charset="0"/>
              <a:buChar char="•"/>
            </a:pPr>
            <a:r>
              <a:rPr lang="de-CH" dirty="0">
                <a:sym typeface="Wingdings" panose="05000000000000000000" pitchFamily="2" charset="2"/>
              </a:rPr>
              <a:t>Будьте послідовними. Не паліть вдома.</a:t>
            </a:r>
          </a:p>
          <a:p>
            <a:endParaRPr lang="de-CH" b="1" dirty="0"/>
          </a:p>
          <a:p>
            <a:r>
              <a:rPr lang="de-CH" b="1" dirty="0"/>
              <a:t>Правила?</a:t>
            </a:r>
          </a:p>
          <a:p>
            <a:pPr marL="285750" indent="-285750">
              <a:buFont typeface="Arial" panose="020B0604020202020204" pitchFamily="34" charset="0"/>
              <a:buChar char="•"/>
            </a:pPr>
            <a:r>
              <a:rPr lang="de-CH" dirty="0">
                <a:sym typeface="Wingdings" panose="05000000000000000000" pitchFamily="2" charset="2"/>
              </a:rPr>
              <a:t>Важливо домовитися про споживання </a:t>
            </a:r>
            <a:r>
              <a:rPr lang="de-CH" dirty="0" err="1">
                <a:sym typeface="Wingdings" panose="05000000000000000000" pitchFamily="2" charset="2"/>
              </a:rPr>
              <a:t>вейпів</a:t>
            </a:r>
            <a:r>
              <a:rPr lang="de-CH" dirty="0">
                <a:sym typeface="Wingdings" panose="05000000000000000000" pitchFamily="2" charset="2"/>
              </a:rPr>
              <a:t>. (Наприклад, </a:t>
            </a:r>
            <a:r>
              <a:rPr lang="de-CH" dirty="0" err="1">
                <a:sym typeface="Wingdings" panose="05000000000000000000" pitchFamily="2" charset="2"/>
              </a:rPr>
              <a:t>вдома</a:t>
            </a:r>
            <a:r>
              <a:rPr lang="ru-RU" dirty="0">
                <a:sym typeface="Wingdings" panose="05000000000000000000" pitchFamily="2" charset="2"/>
              </a:rPr>
              <a:t> не палимо</a:t>
            </a:r>
            <a:r>
              <a:rPr lang="de-CH" dirty="0">
                <a:sym typeface="Wingdings" panose="05000000000000000000" pitchFamily="2" charset="2"/>
              </a:rPr>
              <a:t>)</a:t>
            </a:r>
          </a:p>
          <a:p>
            <a:pPr marL="285750" indent="-285750">
              <a:buFont typeface="Arial" panose="020B0604020202020204" pitchFamily="34" charset="0"/>
              <a:buChar char="•"/>
            </a:pPr>
            <a:r>
              <a:rPr lang="de-CH" dirty="0">
                <a:sym typeface="Wingdings" panose="05000000000000000000" pitchFamily="2" charset="2"/>
              </a:rPr>
              <a:t>Заохочуйте дитину за здорову поведінку.</a:t>
            </a:r>
          </a:p>
        </p:txBody>
      </p:sp>
    </p:spTree>
    <p:extLst>
      <p:ext uri="{BB962C8B-B14F-4D97-AF65-F5344CB8AC3E}">
        <p14:creationId xmlns:p14="http://schemas.microsoft.com/office/powerpoint/2010/main" val="281400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1EC13-353D-5555-0354-ED53D83952C2}"/>
              </a:ext>
            </a:extLst>
          </p:cNvPr>
          <p:cNvSpPr>
            <a:spLocks noGrp="1"/>
          </p:cNvSpPr>
          <p:nvPr>
            <p:ph idx="1"/>
          </p:nvPr>
        </p:nvSpPr>
        <p:spPr>
          <a:xfrm>
            <a:off x="1097280" y="1367624"/>
            <a:ext cx="10058400" cy="4501469"/>
          </a:xfrm>
        </p:spPr>
        <p:txBody>
          <a:bodyPr/>
          <a:lstStyle/>
          <a:p>
            <a:endParaRPr lang="de-CH" dirty="0"/>
          </a:p>
          <a:p>
            <a:pPr>
              <a:lnSpc>
                <a:spcPct val="150000"/>
              </a:lnSpc>
              <a:buClrTx/>
              <a:buFont typeface="Wingdings" panose="05000000000000000000" pitchFamily="2" charset="2"/>
              <a:buChar char="Ø"/>
            </a:pPr>
            <a:r>
              <a:rPr lang="de-CH" dirty="0"/>
              <a:t> Подумайте, що ваша дитина скаже вам під час розмови. </a:t>
            </a:r>
          </a:p>
          <a:p>
            <a:pPr>
              <a:lnSpc>
                <a:spcPct val="150000"/>
              </a:lnSpc>
              <a:buClrTx/>
              <a:buFont typeface="Wingdings" panose="05000000000000000000" pitchFamily="2" charset="2"/>
              <a:buChar char="Ø"/>
            </a:pPr>
            <a:r>
              <a:rPr lang="de-CH" dirty="0"/>
              <a:t> Ви вважаєте, що ваша </a:t>
            </a:r>
            <a:r>
              <a:rPr lang="de-CH" dirty="0" err="1"/>
              <a:t>дитина</a:t>
            </a:r>
            <a:r>
              <a:rPr lang="de-CH" dirty="0"/>
              <a:t> </a:t>
            </a:r>
            <a:r>
              <a:rPr lang="ru-RU" dirty="0"/>
              <a:t>курить </a:t>
            </a:r>
            <a:r>
              <a:rPr lang="ru-RU" dirty="0" err="1"/>
              <a:t>вейп</a:t>
            </a:r>
            <a:r>
              <a:rPr lang="de-CH" dirty="0"/>
              <a:t>?</a:t>
            </a:r>
          </a:p>
          <a:p>
            <a:pPr>
              <a:lnSpc>
                <a:spcPct val="150000"/>
              </a:lnSpc>
              <a:buClrTx/>
              <a:buFont typeface="Wingdings" panose="05000000000000000000" pitchFamily="2" charset="2"/>
              <a:buChar char="Ø"/>
            </a:pPr>
            <a:r>
              <a:rPr lang="de-CH" dirty="0"/>
              <a:t> Які правила ви могли б запровадити вдома?</a:t>
            </a:r>
          </a:p>
          <a:p>
            <a:pPr>
              <a:lnSpc>
                <a:spcPct val="150000"/>
              </a:lnSpc>
              <a:buClrTx/>
              <a:buFont typeface="Wingdings" panose="05000000000000000000" pitchFamily="2" charset="2"/>
              <a:buChar char="Ø"/>
            </a:pPr>
            <a:r>
              <a:rPr lang="de-CH" dirty="0"/>
              <a:t> Яку винагороду ви могли б запропонувати своїй дитині?</a:t>
            </a:r>
          </a:p>
          <a:p>
            <a:pPr marL="0" indent="0">
              <a:lnSpc>
                <a:spcPct val="150000"/>
              </a:lnSpc>
              <a:buClrTx/>
              <a:buNone/>
            </a:pPr>
            <a:endParaRPr lang="de-CH" dirty="0"/>
          </a:p>
        </p:txBody>
      </p:sp>
      <p:pic>
        <p:nvPicPr>
          <p:cNvPr id="4" name="Grafik 3" descr="Ein Bild, das Schwarz, Dunkelheit enthält.&#10;&#10;Automatisch generierte Beschreibung">
            <a:extLst>
              <a:ext uri="{FF2B5EF4-FFF2-40B4-BE49-F238E27FC236}">
                <a16:creationId xmlns:a16="http://schemas.microsoft.com/office/drawing/2014/main" id="{CF53A0B5-10F4-B6F5-9AAC-49C35B4213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543" t="7738" r="6959" b="23300"/>
          <a:stretch/>
        </p:blipFill>
        <p:spPr>
          <a:xfrm>
            <a:off x="9348277" y="4418120"/>
            <a:ext cx="2347983" cy="1829691"/>
          </a:xfrm>
          <a:prstGeom prst="rect">
            <a:avLst/>
          </a:prstGeom>
        </p:spPr>
      </p:pic>
      <p:sp>
        <p:nvSpPr>
          <p:cNvPr id="7" name="Titel 1">
            <a:extLst>
              <a:ext uri="{FF2B5EF4-FFF2-40B4-BE49-F238E27FC236}">
                <a16:creationId xmlns:a16="http://schemas.microsoft.com/office/drawing/2014/main" id="{9001591C-136E-6EDB-082E-9C399A67071B}"/>
              </a:ext>
            </a:extLst>
          </p:cNvPr>
          <p:cNvSpPr>
            <a:spLocks noGrp="1"/>
          </p:cNvSpPr>
          <p:nvPr>
            <p:ph type="title"/>
          </p:nvPr>
        </p:nvSpPr>
        <p:spPr>
          <a:xfrm>
            <a:off x="770709" y="524395"/>
            <a:ext cx="10058400" cy="464511"/>
          </a:xfrm>
        </p:spPr>
        <p:txBody>
          <a:bodyPr>
            <a:normAutofit/>
          </a:bodyPr>
          <a:lstStyle/>
          <a:p>
            <a:r>
              <a:rPr lang="de-CH" sz="2400" b="1" spc="300" dirty="0">
                <a:solidFill>
                  <a:schemeClr val="tx2"/>
                </a:solidFill>
              </a:rPr>
              <a:t>ГРУПОВА РОБОТА</a:t>
            </a:r>
          </a:p>
        </p:txBody>
      </p:sp>
    </p:spTree>
    <p:extLst>
      <p:ext uri="{BB962C8B-B14F-4D97-AF65-F5344CB8AC3E}">
        <p14:creationId xmlns:p14="http://schemas.microsoft.com/office/powerpoint/2010/main" val="186882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p:txBody>
          <a:bodyPr>
            <a:normAutofit/>
          </a:bodyPr>
          <a:lstStyle/>
          <a:p>
            <a:r>
              <a:rPr lang="de-CH" sz="4500" b="1" dirty="0"/>
              <a:t>Висновок</a:t>
            </a:r>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4247121" y="1470835"/>
            <a:ext cx="7946002" cy="2819047"/>
          </a:xfrm>
        </p:spPr>
        <p:txBody>
          <a:bodyPr>
            <a:normAutofit fontScale="92500"/>
          </a:bodyPr>
          <a:lstStyle/>
          <a:p>
            <a:pPr>
              <a:buClrTx/>
              <a:buFont typeface="Wingdings" panose="05000000000000000000" pitchFamily="2" charset="2"/>
              <a:buChar char="Ø"/>
            </a:pPr>
            <a:r>
              <a:rPr lang="de-CH" sz="1900" dirty="0" err="1">
                <a:solidFill>
                  <a:schemeClr val="tx1"/>
                </a:solidFill>
              </a:rPr>
              <a:t>  Вейпи </a:t>
            </a:r>
            <a:r>
              <a:rPr lang="de-CH" sz="1900" dirty="0">
                <a:solidFill>
                  <a:schemeClr val="tx1"/>
                </a:solidFill>
              </a:rPr>
              <a:t>містять багато нікотину. Вони можуть призвести до нікотинової залежності.</a:t>
            </a:r>
            <a:endParaRPr lang="de-CH" sz="1900" b="1" dirty="0">
              <a:solidFill>
                <a:schemeClr val="tx1"/>
              </a:solidFill>
            </a:endParaRPr>
          </a:p>
          <a:p>
            <a:pPr>
              <a:buClrTx/>
              <a:buFont typeface="Wingdings" panose="05000000000000000000" pitchFamily="2" charset="2"/>
              <a:buChar char="Ø"/>
            </a:pPr>
            <a:r>
              <a:rPr lang="de-CH" sz="1900" dirty="0"/>
              <a:t> Вейпінг шкідливий для здоров'я. Воно збільшує ризик вживання інших речовин.</a:t>
            </a:r>
            <a:endParaRPr lang="de-CH" sz="1900" b="1" dirty="0"/>
          </a:p>
          <a:p>
            <a:pPr>
              <a:buClrTx/>
              <a:buFont typeface="Wingdings" panose="05000000000000000000" pitchFamily="2" charset="2"/>
              <a:buChar char="Ø"/>
            </a:pPr>
            <a:r>
              <a:rPr lang="de-CH" sz="1900" b="1" dirty="0"/>
              <a:t> Діти та молодь не </a:t>
            </a:r>
            <a:r>
              <a:rPr lang="de-CH" sz="1900" b="1" dirty="0" err="1"/>
              <a:t>повинні</a:t>
            </a:r>
            <a:r>
              <a:rPr lang="de-CH" sz="1900" b="1" dirty="0"/>
              <a:t> </a:t>
            </a:r>
            <a:r>
              <a:rPr lang="de-CH" sz="1900" b="1" dirty="0" err="1"/>
              <a:t>па</a:t>
            </a:r>
            <a:r>
              <a:rPr lang="ru-RU" sz="1900" b="1" dirty="0" err="1"/>
              <a:t>лити</a:t>
            </a:r>
            <a:r>
              <a:rPr lang="ru-RU" sz="1900" b="1" dirty="0"/>
              <a:t> та </a:t>
            </a:r>
            <a:r>
              <a:rPr lang="ru-RU" sz="1900" b="1" dirty="0" err="1"/>
              <a:t>курити</a:t>
            </a:r>
            <a:r>
              <a:rPr lang="ru-RU" sz="1900" b="1" dirty="0"/>
              <a:t> </a:t>
            </a:r>
            <a:r>
              <a:rPr lang="ru-RU" sz="1900" b="1" dirty="0" err="1"/>
              <a:t>вейпи</a:t>
            </a:r>
            <a:r>
              <a:rPr lang="ru-RU" sz="1900" b="1" dirty="0"/>
              <a:t>, </a:t>
            </a:r>
            <a:r>
              <a:rPr lang="ru-RU" sz="1900" b="1" dirty="0" err="1"/>
              <a:t>взагалі</a:t>
            </a:r>
            <a:r>
              <a:rPr lang="ru-RU" sz="1900" b="1" dirty="0"/>
              <a:t> </a:t>
            </a:r>
            <a:r>
              <a:rPr lang="de-CH" sz="1900" b="1" dirty="0" err="1"/>
              <a:t>споживати</a:t>
            </a:r>
            <a:r>
              <a:rPr lang="de-CH" sz="1900" b="1" dirty="0"/>
              <a:t> нікотин.</a:t>
            </a:r>
          </a:p>
          <a:p>
            <a:pPr>
              <a:buClrTx/>
              <a:buFont typeface="Wingdings" panose="05000000000000000000" pitchFamily="2" charset="2"/>
              <a:buChar char="Ø"/>
            </a:pPr>
            <a:r>
              <a:rPr lang="de-CH" sz="1900" dirty="0"/>
              <a:t> Діти батьків, які палять, мають більший </a:t>
            </a:r>
            <a:r>
              <a:rPr lang="de-CH" sz="1900" dirty="0">
                <a:solidFill>
                  <a:schemeClr val="tx1"/>
                </a:solidFill>
              </a:rPr>
              <a:t>ризик почати курити в майбутньому.</a:t>
            </a:r>
          </a:p>
          <a:p>
            <a:pPr>
              <a:buClrTx/>
              <a:buFont typeface="Wingdings" panose="05000000000000000000" pitchFamily="2" charset="2"/>
              <a:buChar char="Ø"/>
            </a:pPr>
            <a:r>
              <a:rPr lang="de-CH" sz="1900" dirty="0"/>
              <a:t> Займіть чітку позицію. "Я не хочу, щоб </a:t>
            </a:r>
            <a:r>
              <a:rPr lang="de-CH" sz="1900" dirty="0" err="1"/>
              <a:t>ти</a:t>
            </a:r>
            <a:r>
              <a:rPr lang="de-CH" sz="1900" dirty="0"/>
              <a:t> </a:t>
            </a:r>
            <a:r>
              <a:rPr lang="de-CH" sz="1900" dirty="0" err="1"/>
              <a:t>па</a:t>
            </a:r>
            <a:r>
              <a:rPr lang="uk-UA" sz="1900" dirty="0"/>
              <a:t>л</a:t>
            </a:r>
            <a:r>
              <a:rPr lang="de-CH" sz="1900" dirty="0" err="1"/>
              <a:t>ив</a:t>
            </a:r>
            <a:r>
              <a:rPr lang="de-CH" sz="1900" dirty="0"/>
              <a:t>".</a:t>
            </a:r>
          </a:p>
          <a:p>
            <a:pPr>
              <a:buClrTx/>
              <a:buFont typeface="Wingdings" panose="05000000000000000000" pitchFamily="2" charset="2"/>
              <a:buChar char="Ø"/>
            </a:pPr>
            <a:endParaRPr lang="de-CH" b="1" dirty="0"/>
          </a:p>
          <a:p>
            <a:pPr marL="0" indent="0">
              <a:buNone/>
            </a:pPr>
            <a:endParaRPr lang="de-CH" dirty="0"/>
          </a:p>
          <a:p>
            <a:pPr marL="0" indent="0">
              <a:buNone/>
            </a:pPr>
            <a:endParaRPr lang="de-CH" dirty="0">
              <a:solidFill>
                <a:schemeClr val="tx1">
                  <a:lumMod val="85000"/>
                  <a:lumOff val="15000"/>
                </a:schemeClr>
              </a:solidFill>
            </a:endParaRPr>
          </a:p>
          <a:p>
            <a:pPr marL="0" indent="0" algn="ctr">
              <a:spcBef>
                <a:spcPts val="0"/>
              </a:spcBef>
              <a:buNone/>
            </a:pPr>
            <a:endParaRPr lang="de-CH" dirty="0"/>
          </a:p>
          <a:p>
            <a:pPr marL="0" indent="0" algn="ctr">
              <a:spcBef>
                <a:spcPts val="0"/>
              </a:spcBef>
              <a:buNone/>
            </a:pPr>
            <a:endParaRPr lang="de-CH" dirty="0"/>
          </a:p>
        </p:txBody>
      </p:sp>
      <p:sp>
        <p:nvSpPr>
          <p:cNvPr id="4" name="Textfeld 3">
            <a:extLst>
              <a:ext uri="{FF2B5EF4-FFF2-40B4-BE49-F238E27FC236}">
                <a16:creationId xmlns:a16="http://schemas.microsoft.com/office/drawing/2014/main" id="{FD2DCB6C-FF07-2574-6265-E424FE63A8E1}"/>
              </a:ext>
            </a:extLst>
          </p:cNvPr>
          <p:cNvSpPr txBox="1"/>
          <p:nvPr/>
        </p:nvSpPr>
        <p:spPr>
          <a:xfrm>
            <a:off x="6518774" y="4943655"/>
            <a:ext cx="5075529" cy="1446550"/>
          </a:xfrm>
          <a:prstGeom prst="rect">
            <a:avLst/>
          </a:prstGeom>
          <a:noFill/>
          <a:ln w="19050">
            <a:solidFill>
              <a:schemeClr val="accent2">
                <a:lumMod val="75000"/>
              </a:schemeClr>
            </a:solidFill>
          </a:ln>
        </p:spPr>
        <p:txBody>
          <a:bodyPr wrap="square" rtlCol="0">
            <a:spAutoFit/>
          </a:bodyPr>
          <a:lstStyle/>
          <a:p>
            <a:pPr algn="just"/>
            <a:r>
              <a:rPr lang="de-CH" sz="2200" b="1" dirty="0">
                <a:solidFill>
                  <a:schemeClr val="accent2">
                    <a:lumMod val="50000"/>
                  </a:schemeClr>
                </a:solidFill>
              </a:rPr>
              <a:t>Мета</a:t>
            </a:r>
          </a:p>
          <a:p>
            <a:pPr algn="just"/>
            <a:r>
              <a:rPr lang="de-CH" sz="2200" dirty="0"/>
              <a:t>Ми не хочемо, щоб наші діти курили вейп. І наш обов'язок - захистити їх.</a:t>
            </a:r>
          </a:p>
        </p:txBody>
      </p:sp>
      <p:pic>
        <p:nvPicPr>
          <p:cNvPr id="6" name="Grafik 5" descr="Ein Bild, das Schwarz, Dunkelheit enthält.&#10;&#10;Automatisch generierte Beschreibung">
            <a:extLst>
              <a:ext uri="{FF2B5EF4-FFF2-40B4-BE49-F238E27FC236}">
                <a16:creationId xmlns:a16="http://schemas.microsoft.com/office/drawing/2014/main" id="{41B91927-9D30-0E03-3CCC-B6CBBA8619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64963" y="259343"/>
            <a:ext cx="708072" cy="848130"/>
          </a:xfrm>
          <a:prstGeom prst="rect">
            <a:avLst/>
          </a:prstGeom>
        </p:spPr>
      </p:pic>
      <p:pic>
        <p:nvPicPr>
          <p:cNvPr id="8" name="Grafik 7" descr="Ein Bild, das Schwarz, Dunkelheit enthält.&#10;&#10;Automatisch generierte Beschreibung">
            <a:extLst>
              <a:ext uri="{FF2B5EF4-FFF2-40B4-BE49-F238E27FC236}">
                <a16:creationId xmlns:a16="http://schemas.microsoft.com/office/drawing/2014/main" id="{A1B45EAF-B8BC-480E-0A50-9D96B4D3E2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38"/>
          <a:stretch/>
        </p:blipFill>
        <p:spPr>
          <a:xfrm>
            <a:off x="5315455" y="5192511"/>
            <a:ext cx="998289" cy="988220"/>
          </a:xfrm>
          <a:prstGeom prst="rect">
            <a:avLst/>
          </a:prstGeom>
        </p:spPr>
      </p:pic>
    </p:spTree>
    <p:extLst>
      <p:ext uri="{BB962C8B-B14F-4D97-AF65-F5344CB8AC3E}">
        <p14:creationId xmlns:p14="http://schemas.microsoft.com/office/powerpoint/2010/main" val="144405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0F69BCF-9242-C348-8F9F-8B7E60EB0F52}"/>
              </a:ext>
            </a:extLst>
          </p:cNvPr>
          <p:cNvSpPr txBox="1">
            <a:spLocks/>
          </p:cNvSpPr>
          <p:nvPr/>
        </p:nvSpPr>
        <p:spPr>
          <a:xfrm>
            <a:off x="770709" y="524395"/>
            <a:ext cx="10058400" cy="4645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CH" sz="2400" b="1" spc="300" dirty="0">
                <a:solidFill>
                  <a:schemeClr val="accent2">
                    <a:lumMod val="50000"/>
                  </a:schemeClr>
                </a:solidFill>
              </a:rPr>
              <a:t>ВИХІДНІ ПОЗИЦІЇ</a:t>
            </a:r>
          </a:p>
        </p:txBody>
      </p:sp>
      <p:pic>
        <p:nvPicPr>
          <p:cNvPr id="5" name="Grafik 4" descr="Ein Bild, das Handschuhe, Hand enthält.&#10;&#10;Automatisch generierte Beschreibung">
            <a:extLst>
              <a:ext uri="{FF2B5EF4-FFF2-40B4-BE49-F238E27FC236}">
                <a16:creationId xmlns:a16="http://schemas.microsoft.com/office/drawing/2014/main" id="{1F1E9F78-A0F8-5992-CE8B-FC1719FF5E8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2140803" y="3030912"/>
            <a:ext cx="1334387" cy="1932086"/>
          </a:xfrm>
          <a:prstGeom prst="rect">
            <a:avLst/>
          </a:prstGeom>
        </p:spPr>
      </p:pic>
      <p:sp>
        <p:nvSpPr>
          <p:cNvPr id="6" name="Textfeld 5">
            <a:extLst>
              <a:ext uri="{FF2B5EF4-FFF2-40B4-BE49-F238E27FC236}">
                <a16:creationId xmlns:a16="http://schemas.microsoft.com/office/drawing/2014/main" id="{3149CE54-8A26-5FBB-82D1-7C65AB35B811}"/>
              </a:ext>
            </a:extLst>
          </p:cNvPr>
          <p:cNvSpPr txBox="1"/>
          <p:nvPr/>
        </p:nvSpPr>
        <p:spPr>
          <a:xfrm rot="14118513">
            <a:off x="1395606" y="3265773"/>
            <a:ext cx="921488" cy="276999"/>
          </a:xfrm>
          <a:prstGeom prst="rect">
            <a:avLst/>
          </a:prstGeom>
          <a:solidFill>
            <a:schemeClr val="accent5">
              <a:lumMod val="60000"/>
              <a:lumOff val="40000"/>
            </a:schemeClr>
          </a:solidFill>
          <a:ln w="28575">
            <a:noFill/>
          </a:ln>
        </p:spPr>
        <p:txBody>
          <a:bodyPr wrap="square" rtlCol="0">
            <a:spAutoFit/>
          </a:bodyPr>
          <a:lstStyle/>
          <a:p>
            <a:r>
              <a:rPr lang="de-CH" sz="1200" dirty="0">
                <a:solidFill>
                  <a:schemeClr val="bg1"/>
                </a:solidFill>
              </a:rPr>
              <a:t>Інформувати</a:t>
            </a:r>
          </a:p>
        </p:txBody>
      </p:sp>
      <p:sp>
        <p:nvSpPr>
          <p:cNvPr id="7" name="Textfeld 6">
            <a:extLst>
              <a:ext uri="{FF2B5EF4-FFF2-40B4-BE49-F238E27FC236}">
                <a16:creationId xmlns:a16="http://schemas.microsoft.com/office/drawing/2014/main" id="{439FA288-BF71-2E39-8849-9A62DF531C80}"/>
              </a:ext>
            </a:extLst>
          </p:cNvPr>
          <p:cNvSpPr txBox="1"/>
          <p:nvPr/>
        </p:nvSpPr>
        <p:spPr>
          <a:xfrm rot="15848186">
            <a:off x="1985596" y="2556862"/>
            <a:ext cx="850604" cy="276999"/>
          </a:xfrm>
          <a:prstGeom prst="rect">
            <a:avLst/>
          </a:prstGeom>
          <a:solidFill>
            <a:schemeClr val="accent5">
              <a:lumMod val="60000"/>
              <a:lumOff val="40000"/>
            </a:schemeClr>
          </a:solidFill>
        </p:spPr>
        <p:txBody>
          <a:bodyPr wrap="square" rtlCol="0">
            <a:spAutoFit/>
          </a:bodyPr>
          <a:lstStyle/>
          <a:p>
            <a:r>
              <a:rPr lang="de-CH" sz="1200" dirty="0">
                <a:solidFill>
                  <a:schemeClr val="bg1"/>
                </a:solidFill>
              </a:rPr>
              <a:t>Розуміння</a:t>
            </a:r>
          </a:p>
        </p:txBody>
      </p:sp>
      <p:sp>
        <p:nvSpPr>
          <p:cNvPr id="8" name="Textfeld 7">
            <a:extLst>
              <a:ext uri="{FF2B5EF4-FFF2-40B4-BE49-F238E27FC236}">
                <a16:creationId xmlns:a16="http://schemas.microsoft.com/office/drawing/2014/main" id="{6F377BF1-557E-3553-1B30-345199B26A07}"/>
              </a:ext>
            </a:extLst>
          </p:cNvPr>
          <p:cNvSpPr txBox="1"/>
          <p:nvPr/>
        </p:nvSpPr>
        <p:spPr>
          <a:xfrm rot="16397315">
            <a:off x="2823716" y="2627754"/>
            <a:ext cx="717962" cy="276999"/>
          </a:xfrm>
          <a:prstGeom prst="rect">
            <a:avLst/>
          </a:prstGeom>
          <a:solidFill>
            <a:schemeClr val="accent5">
              <a:lumMod val="60000"/>
              <a:lumOff val="40000"/>
            </a:schemeClr>
          </a:solidFill>
          <a:ln w="19050">
            <a:noFill/>
          </a:ln>
        </p:spPr>
        <p:txBody>
          <a:bodyPr wrap="square" rtlCol="0">
            <a:spAutoFit/>
          </a:bodyPr>
          <a:lstStyle/>
          <a:p>
            <a:r>
              <a:rPr lang="de-CH" sz="1200" dirty="0">
                <a:solidFill>
                  <a:schemeClr val="bg1"/>
                </a:solidFill>
              </a:rPr>
              <a:t>Діяти</a:t>
            </a:r>
          </a:p>
        </p:txBody>
      </p:sp>
      <p:sp>
        <p:nvSpPr>
          <p:cNvPr id="9" name="Textfeld 8">
            <a:extLst>
              <a:ext uri="{FF2B5EF4-FFF2-40B4-BE49-F238E27FC236}">
                <a16:creationId xmlns:a16="http://schemas.microsoft.com/office/drawing/2014/main" id="{EC0BDB03-6281-9E9A-72CD-D3108FB3B369}"/>
              </a:ext>
            </a:extLst>
          </p:cNvPr>
          <p:cNvSpPr txBox="1"/>
          <p:nvPr/>
        </p:nvSpPr>
        <p:spPr>
          <a:xfrm rot="16835369">
            <a:off x="3033974" y="2532201"/>
            <a:ext cx="1290065" cy="461665"/>
          </a:xfrm>
          <a:prstGeom prst="rect">
            <a:avLst/>
          </a:prstGeom>
          <a:solidFill>
            <a:schemeClr val="accent5">
              <a:lumMod val="60000"/>
              <a:lumOff val="40000"/>
            </a:schemeClr>
          </a:solidFill>
          <a:ln w="19050">
            <a:solidFill>
              <a:srgbClr val="C00000"/>
            </a:solidFill>
          </a:ln>
        </p:spPr>
        <p:txBody>
          <a:bodyPr wrap="square" rtlCol="0">
            <a:spAutoFit/>
          </a:bodyPr>
          <a:lstStyle/>
          <a:p>
            <a:r>
              <a:rPr lang="de-CH" sz="1200" dirty="0">
                <a:solidFill>
                  <a:srgbClr val="C00000"/>
                </a:solidFill>
              </a:rPr>
              <a:t>Покличте на допомогу.</a:t>
            </a:r>
          </a:p>
        </p:txBody>
      </p:sp>
      <p:sp>
        <p:nvSpPr>
          <p:cNvPr id="10" name="Textfeld 9">
            <a:extLst>
              <a:ext uri="{FF2B5EF4-FFF2-40B4-BE49-F238E27FC236}">
                <a16:creationId xmlns:a16="http://schemas.microsoft.com/office/drawing/2014/main" id="{D5B19D82-3370-B882-A600-2190175A4698}"/>
              </a:ext>
            </a:extLst>
          </p:cNvPr>
          <p:cNvSpPr txBox="1"/>
          <p:nvPr/>
        </p:nvSpPr>
        <p:spPr>
          <a:xfrm rot="16200000">
            <a:off x="2427203" y="2444451"/>
            <a:ext cx="811618" cy="276999"/>
          </a:xfrm>
          <a:prstGeom prst="rect">
            <a:avLst/>
          </a:prstGeom>
          <a:solidFill>
            <a:schemeClr val="accent5">
              <a:lumMod val="60000"/>
              <a:lumOff val="40000"/>
            </a:schemeClr>
          </a:solidFill>
        </p:spPr>
        <p:txBody>
          <a:bodyPr wrap="square" rtlCol="0">
            <a:spAutoFit/>
          </a:bodyPr>
          <a:lstStyle/>
          <a:p>
            <a:r>
              <a:rPr lang="de-CH" sz="1200" dirty="0">
                <a:solidFill>
                  <a:schemeClr val="bg1"/>
                </a:solidFill>
              </a:rPr>
              <a:t>Розпізнати</a:t>
            </a:r>
          </a:p>
        </p:txBody>
      </p:sp>
      <p:sp>
        <p:nvSpPr>
          <p:cNvPr id="11" name="Inhaltsplatzhalter 10">
            <a:extLst>
              <a:ext uri="{FF2B5EF4-FFF2-40B4-BE49-F238E27FC236}">
                <a16:creationId xmlns:a16="http://schemas.microsoft.com/office/drawing/2014/main" id="{7D7812B7-1E02-C395-5ABC-010BE57BAC34}"/>
              </a:ext>
            </a:extLst>
          </p:cNvPr>
          <p:cNvSpPr txBox="1">
            <a:spLocks noGrp="1"/>
          </p:cNvSpPr>
          <p:nvPr>
            <p:ph idx="1"/>
          </p:nvPr>
        </p:nvSpPr>
        <p:spPr>
          <a:xfrm>
            <a:off x="4805552" y="1611339"/>
            <a:ext cx="6275388" cy="4302716"/>
          </a:xfrm>
          <a:prstGeom prst="rect">
            <a:avLst/>
          </a:prstGeom>
          <a:noFill/>
        </p:spPr>
        <p:txBody>
          <a:bodyPr wrap="square" rtlCol="0">
            <a:spAutoFit/>
          </a:bodyPr>
          <a:lstStyle/>
          <a:p>
            <a:pPr>
              <a:spcBef>
                <a:spcPts val="0"/>
              </a:spcBef>
              <a:spcAft>
                <a:spcPts val="0"/>
              </a:spcAft>
            </a:pPr>
            <a:r>
              <a:rPr lang="de-CH" sz="1600" b="1" dirty="0"/>
              <a:t>Веб-сайти</a:t>
            </a:r>
          </a:p>
          <a:p>
            <a:pPr>
              <a:spcBef>
                <a:spcPts val="0"/>
              </a:spcBef>
              <a:spcAft>
                <a:spcPts val="0"/>
              </a:spcAft>
            </a:pPr>
            <a:r>
              <a:rPr lang="de-CH" sz="1600" dirty="0"/>
              <a:t>VAHSK.ch</a:t>
            </a:r>
          </a:p>
          <a:p>
            <a:pPr>
              <a:spcBef>
                <a:spcPts val="0"/>
              </a:spcBef>
              <a:spcAft>
                <a:spcPts val="0"/>
              </a:spcAft>
            </a:pPr>
            <a:r>
              <a:rPr lang="de-CH" sz="1600" dirty="0"/>
              <a:t>Vapefree.info</a:t>
            </a:r>
          </a:p>
          <a:p>
            <a:pPr>
              <a:spcBef>
                <a:spcPts val="0"/>
              </a:spcBef>
              <a:spcAft>
                <a:spcPts val="0"/>
              </a:spcAft>
            </a:pPr>
            <a:r>
              <a:rPr lang="de-CH" sz="1600" dirty="0"/>
              <a:t>feel-ok.ch/en_CH/parents/topics/vapes/resources/vapes/kind-vapes</a:t>
            </a:r>
            <a:r>
              <a:rPr lang="de-CH" sz="1600" dirty="0" err="1"/>
              <a:t>.cfm</a:t>
            </a:r>
            <a:endParaRPr lang="de-CH" sz="1600" dirty="0"/>
          </a:p>
          <a:p>
            <a:pPr>
              <a:spcBef>
                <a:spcPts val="0"/>
              </a:spcBef>
              <a:spcAft>
                <a:spcPts val="0"/>
              </a:spcAft>
            </a:pPr>
            <a:r>
              <a:rPr lang="de-CH" sz="1600" dirty="0"/>
              <a:t>bernergesundheit.</a:t>
            </a:r>
            <a:r>
              <a:rPr lang="de-CH" sz="1600" dirty="0" err="1"/>
              <a:t>ch/vapes</a:t>
            </a:r>
            <a:endParaRPr lang="de-CH" sz="1600" dirty="0"/>
          </a:p>
          <a:p>
            <a:pPr>
              <a:spcBef>
                <a:spcPts val="0"/>
              </a:spcBef>
              <a:spcAft>
                <a:spcPts val="0"/>
              </a:spcAft>
            </a:pPr>
            <a:r>
              <a:rPr lang="de-CH" sz="1600" dirty="0"/>
              <a:t>Легенева ліга</a:t>
            </a:r>
          </a:p>
          <a:p>
            <a:pPr>
              <a:spcBef>
                <a:spcPts val="0"/>
              </a:spcBef>
              <a:spcAft>
                <a:spcPts val="0"/>
              </a:spcAft>
            </a:pPr>
            <a:r>
              <a:rPr lang="de-CH" sz="1600" dirty="0"/>
              <a:t>У Швейцарії</a:t>
            </a:r>
          </a:p>
          <a:p>
            <a:pPr>
              <a:spcBef>
                <a:spcPts val="0"/>
              </a:spcBef>
              <a:spcAft>
                <a:spcPts val="0"/>
              </a:spcAft>
            </a:pPr>
            <a:endParaRPr lang="de-CH" sz="1600" dirty="0"/>
          </a:p>
          <a:p>
            <a:pPr>
              <a:spcBef>
                <a:spcPts val="0"/>
              </a:spcBef>
              <a:spcAft>
                <a:spcPts val="0"/>
              </a:spcAft>
            </a:pPr>
            <a:r>
              <a:rPr lang="de-CH" sz="1600" b="1" dirty="0"/>
              <a:t>Консультування</a:t>
            </a:r>
          </a:p>
          <a:p>
            <a:pPr>
              <a:spcBef>
                <a:spcPts val="0"/>
              </a:spcBef>
              <a:spcAft>
                <a:spcPts val="0"/>
              </a:spcAft>
            </a:pPr>
            <a:r>
              <a:rPr lang="de-CH" sz="1600" u="sng" dirty="0"/>
              <a:t>Addictionindex.ch</a:t>
            </a:r>
          </a:p>
          <a:p>
            <a:pPr>
              <a:spcBef>
                <a:spcPts val="0"/>
              </a:spcBef>
              <a:spcAft>
                <a:spcPts val="0"/>
              </a:spcAft>
            </a:pPr>
            <a:r>
              <a:rPr lang="de-CH" sz="1600" dirty="0"/>
              <a:t>Кантональний центр консультування з питань залежності (наприклад: zfps.</a:t>
            </a:r>
            <a:r>
              <a:rPr lang="de-CH" sz="1600" dirty="0" err="1"/>
              <a:t>ch/angebot/tabak/beratung</a:t>
            </a:r>
            <a:r>
              <a:rPr lang="de-CH" sz="1600" dirty="0"/>
              <a:t>)</a:t>
            </a:r>
          </a:p>
          <a:p>
            <a:pPr>
              <a:spcBef>
                <a:spcPts val="0"/>
              </a:spcBef>
              <a:spcAft>
                <a:spcPts val="0"/>
              </a:spcAft>
            </a:pPr>
            <a:r>
              <a:rPr lang="de-CH" sz="1600" dirty="0"/>
              <a:t>safezone.ch</a:t>
            </a:r>
          </a:p>
          <a:p>
            <a:pPr>
              <a:spcBef>
                <a:spcPts val="0"/>
              </a:spcBef>
              <a:spcAft>
                <a:spcPts val="0"/>
              </a:spcAft>
            </a:pPr>
            <a:r>
              <a:rPr lang="de-CH" sz="1600" dirty="0"/>
              <a:t>no-zoff.ch</a:t>
            </a:r>
          </a:p>
          <a:p>
            <a:pPr>
              <a:spcBef>
                <a:spcPts val="0"/>
              </a:spcBef>
              <a:spcAft>
                <a:spcPts val="0"/>
              </a:spcAft>
            </a:pPr>
            <a:r>
              <a:rPr lang="de-CH" sz="1600" dirty="0"/>
              <a:t>Лінія відмови від куріння</a:t>
            </a:r>
          </a:p>
          <a:p>
            <a:pPr>
              <a:spcBef>
                <a:spcPts val="0"/>
              </a:spcBef>
              <a:spcAft>
                <a:spcPts val="0"/>
              </a:spcAft>
            </a:pPr>
            <a:endParaRPr lang="de-CH" sz="1600" b="1" dirty="0"/>
          </a:p>
          <a:p>
            <a:pPr>
              <a:spcBef>
                <a:spcPts val="0"/>
              </a:spcBef>
              <a:spcAft>
                <a:spcPts val="0"/>
              </a:spcAft>
            </a:pPr>
            <a:r>
              <a:rPr lang="de-CH" sz="1600" b="1" dirty="0"/>
              <a:t>Люди</a:t>
            </a:r>
          </a:p>
          <a:p>
            <a:pPr>
              <a:spcBef>
                <a:spcPts val="0"/>
              </a:spcBef>
              <a:spcAft>
                <a:spcPts val="0"/>
              </a:spcAft>
            </a:pPr>
            <a:r>
              <a:rPr lang="de-CH" sz="1600" dirty="0"/>
              <a:t>Родичі та друзі, які знайомі з </a:t>
            </a:r>
            <a:r>
              <a:rPr lang="de-CH" sz="1600" dirty="0" err="1"/>
              <a:t>вейпами</a:t>
            </a:r>
          </a:p>
          <a:p>
            <a:pPr>
              <a:spcBef>
                <a:spcPts val="0"/>
              </a:spcBef>
              <a:spcAft>
                <a:spcPts val="0"/>
              </a:spcAft>
            </a:pPr>
            <a:r>
              <a:rPr lang="de-CH" sz="1600" dirty="0"/>
              <a:t>Лікарю.</a:t>
            </a:r>
          </a:p>
          <a:p>
            <a:pPr>
              <a:spcBef>
                <a:spcPts val="0"/>
              </a:spcBef>
              <a:spcAft>
                <a:spcPts val="0"/>
              </a:spcAft>
            </a:pPr>
            <a:r>
              <a:rPr lang="de-CH" sz="1600" dirty="0"/>
              <a:t>Вчителі</a:t>
            </a:r>
          </a:p>
        </p:txBody>
      </p:sp>
      <p:pic>
        <p:nvPicPr>
          <p:cNvPr id="3" name="Grafik 2">
            <a:extLst>
              <a:ext uri="{FF2B5EF4-FFF2-40B4-BE49-F238E27FC236}">
                <a16:creationId xmlns:a16="http://schemas.microsoft.com/office/drawing/2014/main" id="{7278D139-B1F1-79A1-6025-AF3CDEB44B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0957" y="5595259"/>
            <a:ext cx="959503" cy="959503"/>
          </a:xfrm>
          <a:prstGeom prst="rect">
            <a:avLst/>
          </a:prstGeom>
        </p:spPr>
      </p:pic>
      <p:pic>
        <p:nvPicPr>
          <p:cNvPr id="12" name="Grafik 11" descr="Ein Bild, das Schwarz, Dunkelheit enthält.&#10;&#10;Automatisch generierte Beschreibung">
            <a:extLst>
              <a:ext uri="{FF2B5EF4-FFF2-40B4-BE49-F238E27FC236}">
                <a16:creationId xmlns:a16="http://schemas.microsoft.com/office/drawing/2014/main" id="{EE720897-E77A-F50C-3AB3-8327986AE73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126368">
            <a:off x="10506070" y="13875"/>
            <a:ext cx="1485549" cy="1485549"/>
          </a:xfrm>
          <a:prstGeom prst="rect">
            <a:avLst/>
          </a:prstGeom>
        </p:spPr>
      </p:pic>
    </p:spTree>
    <p:extLst>
      <p:ext uri="{BB962C8B-B14F-4D97-AF65-F5344CB8AC3E}">
        <p14:creationId xmlns:p14="http://schemas.microsoft.com/office/powerpoint/2010/main" val="65025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218619" y="1508760"/>
            <a:ext cx="3646714" cy="1243914"/>
          </a:xfrm>
        </p:spPr>
        <p:txBody>
          <a:bodyPr/>
          <a:lstStyle/>
          <a:p>
            <a:r>
              <a:rPr lang="de-CH" b="1" dirty="0"/>
              <a:t>Додаткова інформація</a:t>
            </a:r>
          </a:p>
        </p:txBody>
      </p:sp>
      <p:pic>
        <p:nvPicPr>
          <p:cNvPr id="3" name="Grafik 2" descr="Ein Bild, das Handschuhe, Hand enthält.&#10;&#10;Automatisch generierte Beschreibung">
            <a:extLst>
              <a:ext uri="{FF2B5EF4-FFF2-40B4-BE49-F238E27FC236}">
                <a16:creationId xmlns:a16="http://schemas.microsoft.com/office/drawing/2014/main" id="{8D69B1BC-898B-2BDA-E523-5DAD51172C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1158947" y="4641875"/>
            <a:ext cx="1334387" cy="1932086"/>
          </a:xfrm>
          <a:prstGeom prst="rect">
            <a:avLst/>
          </a:prstGeom>
        </p:spPr>
      </p:pic>
      <p:sp>
        <p:nvSpPr>
          <p:cNvPr id="8" name="Textfeld 7">
            <a:extLst>
              <a:ext uri="{FF2B5EF4-FFF2-40B4-BE49-F238E27FC236}">
                <a16:creationId xmlns:a16="http://schemas.microsoft.com/office/drawing/2014/main" id="{26826598-B68A-8D0E-2B2C-5B7B202B6448}"/>
              </a:ext>
            </a:extLst>
          </p:cNvPr>
          <p:cNvSpPr txBox="1"/>
          <p:nvPr/>
        </p:nvSpPr>
        <p:spPr>
          <a:xfrm rot="14118513">
            <a:off x="413750" y="4876736"/>
            <a:ext cx="921488" cy="276999"/>
          </a:xfrm>
          <a:prstGeom prst="rect">
            <a:avLst/>
          </a:prstGeom>
          <a:solidFill>
            <a:schemeClr val="accent5">
              <a:lumMod val="60000"/>
              <a:lumOff val="40000"/>
            </a:schemeClr>
          </a:solidFill>
          <a:ln w="28575">
            <a:noFill/>
          </a:ln>
        </p:spPr>
        <p:txBody>
          <a:bodyPr wrap="square" rtlCol="0">
            <a:spAutoFit/>
          </a:bodyPr>
          <a:lstStyle/>
          <a:p>
            <a:r>
              <a:rPr lang="de-CH" sz="1200" dirty="0">
                <a:solidFill>
                  <a:schemeClr val="bg1"/>
                </a:solidFill>
              </a:rPr>
              <a:t>Інформувати</a:t>
            </a:r>
          </a:p>
        </p:txBody>
      </p:sp>
      <p:sp>
        <p:nvSpPr>
          <p:cNvPr id="9" name="Textfeld 8">
            <a:extLst>
              <a:ext uri="{FF2B5EF4-FFF2-40B4-BE49-F238E27FC236}">
                <a16:creationId xmlns:a16="http://schemas.microsoft.com/office/drawing/2014/main" id="{3EB2FAA9-BF24-BB02-B54A-95C38F78C62B}"/>
              </a:ext>
            </a:extLst>
          </p:cNvPr>
          <p:cNvSpPr txBox="1"/>
          <p:nvPr/>
        </p:nvSpPr>
        <p:spPr>
          <a:xfrm rot="15848186">
            <a:off x="1003740" y="4167825"/>
            <a:ext cx="850604" cy="276999"/>
          </a:xfrm>
          <a:prstGeom prst="rect">
            <a:avLst/>
          </a:prstGeom>
          <a:solidFill>
            <a:schemeClr val="accent5">
              <a:lumMod val="60000"/>
              <a:lumOff val="40000"/>
            </a:schemeClr>
          </a:solidFill>
        </p:spPr>
        <p:txBody>
          <a:bodyPr wrap="square" rtlCol="0">
            <a:spAutoFit/>
          </a:bodyPr>
          <a:lstStyle/>
          <a:p>
            <a:r>
              <a:rPr lang="de-CH" sz="1200" dirty="0">
                <a:solidFill>
                  <a:schemeClr val="bg1"/>
                </a:solidFill>
              </a:rPr>
              <a:t>Розуміння</a:t>
            </a:r>
          </a:p>
        </p:txBody>
      </p:sp>
      <p:sp>
        <p:nvSpPr>
          <p:cNvPr id="10" name="Textfeld 9">
            <a:extLst>
              <a:ext uri="{FF2B5EF4-FFF2-40B4-BE49-F238E27FC236}">
                <a16:creationId xmlns:a16="http://schemas.microsoft.com/office/drawing/2014/main" id="{1D25E60C-F95C-09BC-D47B-081F5EE4DD16}"/>
              </a:ext>
            </a:extLst>
          </p:cNvPr>
          <p:cNvSpPr txBox="1"/>
          <p:nvPr/>
        </p:nvSpPr>
        <p:spPr>
          <a:xfrm rot="16397315">
            <a:off x="1841860" y="4238717"/>
            <a:ext cx="717962"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de-CH" sz="1200" dirty="0">
                <a:solidFill>
                  <a:srgbClr val="C00000"/>
                </a:solidFill>
              </a:rPr>
              <a:t>Діяти</a:t>
            </a:r>
          </a:p>
        </p:txBody>
      </p:sp>
      <p:sp>
        <p:nvSpPr>
          <p:cNvPr id="11" name="Textfeld 10">
            <a:extLst>
              <a:ext uri="{FF2B5EF4-FFF2-40B4-BE49-F238E27FC236}">
                <a16:creationId xmlns:a16="http://schemas.microsoft.com/office/drawing/2014/main" id="{F4C0664B-1EF1-E4A1-FD9E-7FAC113A9C16}"/>
              </a:ext>
            </a:extLst>
          </p:cNvPr>
          <p:cNvSpPr txBox="1"/>
          <p:nvPr/>
        </p:nvSpPr>
        <p:spPr>
          <a:xfrm rot="16835369">
            <a:off x="2101971" y="4419071"/>
            <a:ext cx="870362" cy="276999"/>
          </a:xfrm>
          <a:prstGeom prst="rect">
            <a:avLst/>
          </a:prstGeom>
          <a:solidFill>
            <a:schemeClr val="accent5">
              <a:lumMod val="60000"/>
              <a:lumOff val="40000"/>
            </a:schemeClr>
          </a:solidFill>
        </p:spPr>
        <p:txBody>
          <a:bodyPr wrap="square" rtlCol="0">
            <a:spAutoFit/>
          </a:bodyPr>
          <a:lstStyle/>
          <a:p>
            <a:r>
              <a:rPr lang="de-CH" sz="1200" dirty="0">
                <a:solidFill>
                  <a:schemeClr val="bg1"/>
                </a:solidFill>
              </a:rPr>
              <a:t>Покличте на допомогу.</a:t>
            </a:r>
          </a:p>
        </p:txBody>
      </p:sp>
      <p:sp>
        <p:nvSpPr>
          <p:cNvPr id="12" name="Textfeld 11">
            <a:extLst>
              <a:ext uri="{FF2B5EF4-FFF2-40B4-BE49-F238E27FC236}">
                <a16:creationId xmlns:a16="http://schemas.microsoft.com/office/drawing/2014/main" id="{089DCFDF-887E-4D7E-865B-FAB23B0E9916}"/>
              </a:ext>
            </a:extLst>
          </p:cNvPr>
          <p:cNvSpPr txBox="1"/>
          <p:nvPr/>
        </p:nvSpPr>
        <p:spPr>
          <a:xfrm rot="16200000">
            <a:off x="1445347" y="4055414"/>
            <a:ext cx="811618"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de-CH" sz="1200" dirty="0">
                <a:solidFill>
                  <a:srgbClr val="C00000"/>
                </a:solidFill>
              </a:rPr>
              <a:t>Розпізнати</a:t>
            </a:r>
          </a:p>
        </p:txBody>
      </p:sp>
      <p:sp>
        <p:nvSpPr>
          <p:cNvPr id="4" name="Untertitel 2">
            <a:extLst>
              <a:ext uri="{FF2B5EF4-FFF2-40B4-BE49-F238E27FC236}">
                <a16:creationId xmlns:a16="http://schemas.microsoft.com/office/drawing/2014/main" id="{1142565B-F4EC-C333-2A69-1EECAF346CC1}"/>
              </a:ext>
            </a:extLst>
          </p:cNvPr>
          <p:cNvSpPr txBox="1">
            <a:spLocks/>
          </p:cNvSpPr>
          <p:nvPr/>
        </p:nvSpPr>
        <p:spPr>
          <a:xfrm>
            <a:off x="4862573" y="847437"/>
            <a:ext cx="6360725" cy="53765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de-CH" b="1" dirty="0">
                <a:solidFill>
                  <a:schemeClr val="accent1">
                    <a:lumMod val="50000"/>
                  </a:schemeClr>
                </a:solidFill>
              </a:rPr>
              <a:t>Як зрозуміти, що моя дитина парить?</a:t>
            </a:r>
          </a:p>
        </p:txBody>
      </p:sp>
      <p:sp>
        <p:nvSpPr>
          <p:cNvPr id="6" name="Textfeld 5">
            <a:extLst>
              <a:ext uri="{FF2B5EF4-FFF2-40B4-BE49-F238E27FC236}">
                <a16:creationId xmlns:a16="http://schemas.microsoft.com/office/drawing/2014/main" id="{E8BAA210-4285-E665-6153-AB1B2AFAD14C}"/>
              </a:ext>
            </a:extLst>
          </p:cNvPr>
          <p:cNvSpPr txBox="1"/>
          <p:nvPr/>
        </p:nvSpPr>
        <p:spPr>
          <a:xfrm>
            <a:off x="4965443" y="1385093"/>
            <a:ext cx="7748809"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e-CH" sz="2000" dirty="0"/>
              <a:t>Надзвичайно </a:t>
            </a:r>
            <a:r>
              <a:rPr lang="de-CH" sz="2000" b="1" dirty="0"/>
              <a:t>солодкий аромат</a:t>
            </a:r>
          </a:p>
          <a:p>
            <a:pPr marL="342900" indent="-342900">
              <a:lnSpc>
                <a:spcPct val="150000"/>
              </a:lnSpc>
              <a:buFont typeface="Arial" panose="020B0604020202020204" pitchFamily="34" charset="0"/>
              <a:buChar char="•"/>
            </a:pPr>
            <a:r>
              <a:rPr lang="de-CH" sz="2000" dirty="0"/>
              <a:t>Зміна поведінки </a:t>
            </a:r>
          </a:p>
          <a:p>
            <a:pPr marL="342900" indent="-342900">
              <a:lnSpc>
                <a:spcPct val="150000"/>
              </a:lnSpc>
              <a:buFont typeface="Arial" panose="020B0604020202020204" pitchFamily="34" charset="0"/>
              <a:buChar char="•"/>
            </a:pPr>
            <a:r>
              <a:rPr lang="de-CH" sz="2000" dirty="0"/>
              <a:t>Невідомі електронні пристрої</a:t>
            </a:r>
          </a:p>
          <a:p>
            <a:pPr marL="342900" indent="-342900">
              <a:lnSpc>
                <a:spcPct val="150000"/>
              </a:lnSpc>
              <a:buFont typeface="Arial" panose="020B0604020202020204" pitchFamily="34" charset="0"/>
              <a:buChar char="•"/>
            </a:pPr>
            <a:r>
              <a:rPr lang="de-CH" sz="2000" dirty="0"/>
              <a:t>Часта </a:t>
            </a:r>
            <a:r>
              <a:rPr lang="de-CH" sz="2000" b="1" dirty="0"/>
              <a:t>спрага </a:t>
            </a:r>
            <a:r>
              <a:rPr lang="de-CH" sz="2000" dirty="0"/>
              <a:t>або сухість у роті</a:t>
            </a:r>
          </a:p>
          <a:p>
            <a:pPr marL="342900" indent="-342900">
              <a:lnSpc>
                <a:spcPct val="150000"/>
              </a:lnSpc>
              <a:buFont typeface="Arial" panose="020B0604020202020204" pitchFamily="34" charset="0"/>
              <a:buChar char="•"/>
            </a:pPr>
            <a:r>
              <a:rPr lang="de-CH" sz="2000" dirty="0"/>
              <a:t>Зміна </a:t>
            </a:r>
            <a:r>
              <a:rPr lang="de-CH" sz="2000" b="1" dirty="0"/>
              <a:t>витривалості </a:t>
            </a:r>
            <a:r>
              <a:rPr lang="de-CH" sz="2000" dirty="0"/>
              <a:t>або дихання (кашель)</a:t>
            </a:r>
          </a:p>
          <a:p>
            <a:pPr marL="342900" indent="-342900">
              <a:lnSpc>
                <a:spcPct val="150000"/>
              </a:lnSpc>
              <a:buFont typeface="Arial" panose="020B0604020202020204" pitchFamily="34" charset="0"/>
              <a:buChar char="•"/>
            </a:pPr>
            <a:r>
              <a:rPr lang="de-CH" sz="2000" dirty="0"/>
              <a:t>Змінилася поведінка у поводженні з грошима</a:t>
            </a:r>
          </a:p>
          <a:p>
            <a:pPr marL="342900" indent="-342900">
              <a:lnSpc>
                <a:spcPct val="150000"/>
              </a:lnSpc>
              <a:buFont typeface="Arial" panose="020B0604020202020204" pitchFamily="34" charset="0"/>
              <a:buChar char="•"/>
            </a:pPr>
            <a:r>
              <a:rPr lang="de-CH" sz="2000" dirty="0"/>
              <a:t>Перепади настрою</a:t>
            </a:r>
          </a:p>
        </p:txBody>
      </p:sp>
    </p:spTree>
    <p:extLst>
      <p:ext uri="{BB962C8B-B14F-4D97-AF65-F5344CB8AC3E}">
        <p14:creationId xmlns:p14="http://schemas.microsoft.com/office/powerpoint/2010/main" val="169806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F296A16-5649-B6AD-88D3-5FFBECEA9E91}"/>
              </a:ext>
            </a:extLst>
          </p:cNvPr>
          <p:cNvSpPr>
            <a:spLocks noGrp="1"/>
          </p:cNvSpPr>
          <p:nvPr>
            <p:ph type="subTitle" idx="1"/>
          </p:nvPr>
        </p:nvSpPr>
        <p:spPr>
          <a:xfrm>
            <a:off x="745209" y="620600"/>
            <a:ext cx="2516606" cy="443925"/>
          </a:xfrm>
        </p:spPr>
        <p:txBody>
          <a:bodyPr/>
          <a:lstStyle/>
          <a:p>
            <a:r>
              <a:rPr lang="de-CH" b="1" dirty="0"/>
              <a:t>Rückmeldung</a:t>
            </a:r>
          </a:p>
        </p:txBody>
      </p:sp>
      <p:sp>
        <p:nvSpPr>
          <p:cNvPr id="4" name="Textfeld 3">
            <a:extLst>
              <a:ext uri="{FF2B5EF4-FFF2-40B4-BE49-F238E27FC236}">
                <a16:creationId xmlns:a16="http://schemas.microsoft.com/office/drawing/2014/main" id="{2BD08C1C-E67C-26D7-5095-01BFAEDEE70C}"/>
              </a:ext>
            </a:extLst>
          </p:cNvPr>
          <p:cNvSpPr txBox="1"/>
          <p:nvPr/>
        </p:nvSpPr>
        <p:spPr>
          <a:xfrm>
            <a:off x="1224951" y="1915064"/>
            <a:ext cx="8885208" cy="2523768"/>
          </a:xfrm>
          <a:prstGeom prst="rect">
            <a:avLst/>
          </a:prstGeom>
          <a:noFill/>
        </p:spPr>
        <p:txBody>
          <a:bodyPr wrap="square" rtlCol="0">
            <a:spAutoFit/>
          </a:bodyPr>
          <a:lstStyle/>
          <a:p>
            <a:r>
              <a:rPr lang="de-CH" sz="2000" dirty="0"/>
              <a:t>Was haben Sie heute gelernt?</a:t>
            </a:r>
          </a:p>
          <a:p>
            <a:endParaRPr lang="de-CH" sz="2000" dirty="0"/>
          </a:p>
          <a:p>
            <a:endParaRPr lang="de-CH" sz="2000" dirty="0"/>
          </a:p>
          <a:p>
            <a:r>
              <a:rPr lang="de-CH" sz="2000" dirty="0"/>
              <a:t>Über was hätten Sie gerne mehr gehört?</a:t>
            </a:r>
          </a:p>
          <a:p>
            <a:endParaRPr lang="de-CH" sz="2000" dirty="0"/>
          </a:p>
          <a:p>
            <a:endParaRPr lang="de-CH" sz="2000" dirty="0"/>
          </a:p>
          <a:p>
            <a:r>
              <a:rPr lang="de-CH" sz="2000" dirty="0"/>
              <a:t>Wie fanden Sie die Veranstaltung?</a:t>
            </a:r>
          </a:p>
          <a:p>
            <a:endParaRPr lang="de-CH" dirty="0"/>
          </a:p>
        </p:txBody>
      </p:sp>
      <p:pic>
        <p:nvPicPr>
          <p:cNvPr id="5" name="Grafik 4" descr="Ein Bild, das Schwarz, Dunkelheit enthält.&#10;&#10;Automatisch generierte Beschreibung">
            <a:extLst>
              <a:ext uri="{FF2B5EF4-FFF2-40B4-BE49-F238E27FC236}">
                <a16:creationId xmlns:a16="http://schemas.microsoft.com/office/drawing/2014/main" id="{3DCA7B36-9656-12F3-8938-4F0DFFC959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43" t="-1665" r="13590" b="16366"/>
          <a:stretch/>
        </p:blipFill>
        <p:spPr>
          <a:xfrm>
            <a:off x="8048744" y="1915064"/>
            <a:ext cx="2061415" cy="2071412"/>
          </a:xfrm>
          <a:prstGeom prst="rect">
            <a:avLst/>
          </a:prstGeom>
        </p:spPr>
      </p:pic>
    </p:spTree>
    <p:extLst>
      <p:ext uri="{BB962C8B-B14F-4D97-AF65-F5344CB8AC3E}">
        <p14:creationId xmlns:p14="http://schemas.microsoft.com/office/powerpoint/2010/main" val="132005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F96810C-323A-0FC4-E6CB-E7444703B9EC}"/>
              </a:ext>
            </a:extLst>
          </p:cNvPr>
          <p:cNvSpPr>
            <a:spLocks noGrp="1"/>
          </p:cNvSpPr>
          <p:nvPr>
            <p:ph type="subTitle" idx="1"/>
          </p:nvPr>
        </p:nvSpPr>
        <p:spPr>
          <a:xfrm>
            <a:off x="762595" y="653142"/>
            <a:ext cx="9034548" cy="685801"/>
          </a:xfrm>
        </p:spPr>
        <p:txBody>
          <a:bodyPr>
            <a:normAutofit/>
          </a:bodyPr>
          <a:lstStyle/>
          <a:p>
            <a:r>
              <a:rPr lang="de-CH" sz="3000" b="1" dirty="0"/>
              <a:t>джерела</a:t>
            </a:r>
          </a:p>
        </p:txBody>
      </p:sp>
      <p:sp>
        <p:nvSpPr>
          <p:cNvPr id="7" name="Inhaltsplatzhalter 2">
            <a:extLst>
              <a:ext uri="{FF2B5EF4-FFF2-40B4-BE49-F238E27FC236}">
                <a16:creationId xmlns:a16="http://schemas.microsoft.com/office/drawing/2014/main" id="{1F4AF3AC-CE79-5BFF-29D9-41C2BF73D8B4}"/>
              </a:ext>
            </a:extLst>
          </p:cNvPr>
          <p:cNvSpPr txBox="1">
            <a:spLocks/>
          </p:cNvSpPr>
          <p:nvPr/>
        </p:nvSpPr>
        <p:spPr>
          <a:xfrm>
            <a:off x="939091" y="1729272"/>
            <a:ext cx="6013743"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e-CH" sz="2600" dirty="0"/>
          </a:p>
          <a:p>
            <a:pPr marL="0" indent="0">
              <a:buNone/>
            </a:pPr>
            <a:endParaRPr lang="de-CH" sz="2600" dirty="0"/>
          </a:p>
        </p:txBody>
      </p:sp>
      <p:sp>
        <p:nvSpPr>
          <p:cNvPr id="2" name="Textfeld 1">
            <a:extLst>
              <a:ext uri="{FF2B5EF4-FFF2-40B4-BE49-F238E27FC236}">
                <a16:creationId xmlns:a16="http://schemas.microsoft.com/office/drawing/2014/main" id="{1B89B82F-9799-7D9A-2F4D-CD26F3809A18}"/>
              </a:ext>
            </a:extLst>
          </p:cNvPr>
          <p:cNvSpPr txBox="1"/>
          <p:nvPr/>
        </p:nvSpPr>
        <p:spPr>
          <a:xfrm>
            <a:off x="939091" y="1257108"/>
            <a:ext cx="9680895" cy="4154984"/>
          </a:xfrm>
          <a:prstGeom prst="rect">
            <a:avLst/>
          </a:prstGeom>
          <a:noFill/>
        </p:spPr>
        <p:txBody>
          <a:bodyPr wrap="square" rtlCol="0">
            <a:spAutoFit/>
          </a:bodyPr>
          <a:lstStyle/>
          <a:p>
            <a:r>
              <a:rPr lang="de-DE" sz="1200" dirty="0">
                <a:hlinkClick r:id="rId3">
                  <a:extLst>
                    <a:ext uri="{A12FA001-AC4F-418D-AE19-62706E023703}">
                      <ahyp:hlinkClr xmlns:ahyp="http://schemas.microsoft.com/office/drawing/2018/hyperlinkcolor" val="tx"/>
                    </a:ext>
                  </a:extLst>
                </a:hlinkClick>
              </a:rPr>
              <a:t>За підтримки Цюріхського центру профілактики зловживання психоактивними речовинами: </a:t>
            </a:r>
            <a:r>
              <a:rPr lang="de-DE" sz="1200" dirty="0">
                <a:solidFill>
                  <a:srgbClr val="0066FF"/>
                </a:solidFill>
                <a:hlinkClick r:id="rId3">
                  <a:extLst>
                    <a:ext uri="{A12FA001-AC4F-418D-AE19-62706E023703}">
                      <ahyp:hlinkClr xmlns:ahyp="http://schemas.microsoft.com/office/drawing/2018/hyperlinkcolor" val="tx"/>
                    </a:ext>
                  </a:extLst>
                </a:hlinkClick>
              </a:rPr>
              <a:t>Головна - ZFPS - Zürcher Fachstelle zur Prävention des Suchtmittelmissbrauchs</a:t>
            </a:r>
            <a:endParaRPr lang="de-DE" sz="1200" dirty="0"/>
          </a:p>
          <a:p>
            <a:r>
              <a:rPr lang="de-DE" sz="1200" dirty="0">
                <a:hlinkClick r:id="rId4"/>
              </a:rPr>
              <a:t>Електронні сигарети в AT Switzerland - AT Switzerland (at-schweiz.ch)</a:t>
            </a:r>
            <a:endParaRPr lang="de-DE" sz="1200" dirty="0"/>
          </a:p>
          <a:p>
            <a:r>
              <a:rPr lang="de-DE" sz="1200" dirty="0">
                <a:hlinkClick r:id="rId5"/>
              </a:rPr>
              <a:t>Нові нікотиновмісні продукти - Споживання - Наркоманія Швейцарія</a:t>
            </a:r>
            <a:endParaRPr lang="de-DE" sz="1200" dirty="0"/>
          </a:p>
          <a:p>
            <a:endParaRPr lang="de-DE" sz="1200" dirty="0"/>
          </a:p>
          <a:p>
            <a:r>
              <a:rPr lang="de-DE" sz="1200" dirty="0">
                <a:hlinkClick r:id="rId6"/>
              </a:rPr>
              <a:t>Електронні сигарети: Во забороняє продаж неповнолітнім (watson.ch)</a:t>
            </a:r>
            <a:endParaRPr lang="de-DE" sz="1200" dirty="0"/>
          </a:p>
          <a:p>
            <a:r>
              <a:rPr lang="de-DE" sz="1200" dirty="0">
                <a:hlinkClick r:id="rId7"/>
              </a:rPr>
              <a:t>Нацрада хоче заборонити електронні одноразові сигарети (parlament.ch)</a:t>
            </a:r>
            <a:endParaRPr lang="de-DE" sz="1200" dirty="0"/>
          </a:p>
          <a:p>
            <a:r>
              <a:rPr lang="de-DE" sz="1200" dirty="0">
                <a:hlinkClick r:id="rId8"/>
              </a:rPr>
              <a:t>https://www.srf.ch/news/schweiz/gesetze-gegen-vapes-australien-verbietet-die-einfuhr-von-einweg-e-zigaretten</a:t>
            </a:r>
            <a:endParaRPr lang="de-DE" sz="1200" dirty="0"/>
          </a:p>
          <a:p>
            <a:r>
              <a:rPr lang="de-DE" sz="1200" dirty="0">
                <a:hlinkClick r:id="rId9"/>
              </a:rPr>
              <a:t>Заборона одноразових електронних сигарет у Бельгії: Європейська Комісія дає зелене світло - </a:t>
            </a:r>
            <a:r>
              <a:rPr lang="de-DE" sz="1200" dirty="0" err="1">
                <a:hlinkClick r:id="rId9"/>
              </a:rPr>
              <a:t>Euractiv </a:t>
            </a:r>
            <a:r>
              <a:rPr lang="de-DE" sz="1200" dirty="0">
                <a:hlinkClick r:id="rId9"/>
              </a:rPr>
              <a:t>EN</a:t>
            </a:r>
            <a:endParaRPr lang="de-CH" sz="1200" dirty="0"/>
          </a:p>
          <a:p>
            <a:r>
              <a:rPr lang="de-DE" sz="1200" dirty="0">
                <a:hlinkClick r:id="rId10"/>
              </a:rPr>
              <a:t>Франція забороняє електронні сигарети - </a:t>
            </a:r>
            <a:r>
              <a:rPr lang="de-DE" sz="1200" dirty="0" err="1">
                <a:hlinkClick r:id="rId10"/>
              </a:rPr>
              <a:t>Euractiv </a:t>
            </a:r>
            <a:r>
              <a:rPr lang="de-DE" sz="1200" dirty="0">
                <a:hlinkClick r:id="rId10"/>
              </a:rPr>
              <a:t>EN</a:t>
            </a:r>
            <a:endParaRPr lang="de-DE" sz="1200" dirty="0"/>
          </a:p>
          <a:p>
            <a:r>
              <a:rPr lang="de-DE" sz="1200" dirty="0">
                <a:hlinkClick r:id="rId11"/>
              </a:rPr>
              <a:t>У Юрі заборонять продаж </a:t>
            </a:r>
            <a:r>
              <a:rPr lang="de-DE" sz="1200" dirty="0" err="1">
                <a:hlinkClick r:id="rId11"/>
              </a:rPr>
              <a:t>одноразових</a:t>
            </a:r>
            <a:r>
              <a:rPr lang="de-DE" sz="1200" dirty="0">
                <a:hlinkClick r:id="rId11"/>
              </a:rPr>
              <a:t> вейпів - Новини - SRF</a:t>
            </a:r>
            <a:endParaRPr lang="de-DE" sz="1200" dirty="0"/>
          </a:p>
          <a:p>
            <a:endParaRPr lang="de-DE" sz="1200" dirty="0"/>
          </a:p>
          <a:p>
            <a:r>
              <a:rPr lang="de-CH" sz="1200" dirty="0">
                <a:hlinkClick r:id="rId12"/>
              </a:rPr>
              <a:t>Електронні сигарети (admin.ch)</a:t>
            </a:r>
            <a:endParaRPr lang="de-CH" sz="1200" dirty="0"/>
          </a:p>
          <a:p>
            <a:endParaRPr lang="de-DE" sz="1200" dirty="0"/>
          </a:p>
          <a:p>
            <a:endParaRPr lang="de-DE" sz="1200" dirty="0"/>
          </a:p>
          <a:p>
            <a:r>
              <a:rPr lang="de-DE" sz="1200" dirty="0"/>
              <a:t>Всі іконки були придбані на сайті thenounpoject.com.</a:t>
            </a:r>
          </a:p>
          <a:p>
            <a:r>
              <a:rPr lang="de-DE" sz="1200" dirty="0"/>
              <a:t>Всі графічні матеріали, якщо не вказано інше, були придбані на сайті istock.com.</a:t>
            </a:r>
          </a:p>
          <a:p>
            <a:endParaRPr lang="de-DE" sz="1200" dirty="0"/>
          </a:p>
          <a:p>
            <a:endParaRPr lang="de-DE" sz="1200" dirty="0"/>
          </a:p>
          <a:p>
            <a:endParaRPr lang="de-DE" sz="1200" dirty="0"/>
          </a:p>
          <a:p>
            <a:endParaRPr lang="de-DE" sz="1200" dirty="0"/>
          </a:p>
          <a:p>
            <a:endParaRPr lang="de-DE" sz="1200" dirty="0"/>
          </a:p>
        </p:txBody>
      </p:sp>
    </p:spTree>
    <p:extLst>
      <p:ext uri="{BB962C8B-B14F-4D97-AF65-F5344CB8AC3E}">
        <p14:creationId xmlns:p14="http://schemas.microsoft.com/office/powerpoint/2010/main" val="319376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p:txBody>
          <a:bodyPr>
            <a:normAutofit/>
          </a:bodyPr>
          <a:lstStyle/>
          <a:p>
            <a:r>
              <a:rPr lang="de-CH" b="1" dirty="0"/>
              <a:t>Що таке </a:t>
            </a:r>
            <a:r>
              <a:rPr lang="de-CH" b="1" dirty="0" err="1"/>
              <a:t>вейпи</a:t>
            </a:r>
            <a:r>
              <a:rPr lang="de-CH" b="1" dirty="0"/>
              <a:t>?</a:t>
            </a:r>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4715877" y="3961848"/>
            <a:ext cx="7018923" cy="2364354"/>
          </a:xfrm>
        </p:spPr>
        <p:txBody>
          <a:bodyPr>
            <a:normAutofit lnSpcReduction="10000"/>
          </a:bodyPr>
          <a:lstStyle/>
          <a:p>
            <a:pPr>
              <a:lnSpc>
                <a:spcPct val="150000"/>
              </a:lnSpc>
              <a:spcBef>
                <a:spcPts val="200"/>
              </a:spcBef>
              <a:buFont typeface="Wingdings" panose="05000000000000000000" pitchFamily="2" charset="2"/>
              <a:buChar char="Ø"/>
            </a:pPr>
            <a:r>
              <a:rPr lang="de-CH" sz="1800" dirty="0" err="1"/>
              <a:t>  Вейпи </a:t>
            </a:r>
            <a:r>
              <a:rPr lang="de-CH" sz="1800" dirty="0"/>
              <a:t>- це </a:t>
            </a:r>
            <a:r>
              <a:rPr lang="de-CH" sz="1800" dirty="0">
                <a:solidFill>
                  <a:schemeClr val="tx1"/>
                </a:solidFill>
              </a:rPr>
              <a:t>електронні пристрої</a:t>
            </a:r>
            <a:r>
              <a:rPr lang="de-CH" sz="1800" dirty="0"/>
              <a:t>.</a:t>
            </a:r>
          </a:p>
          <a:p>
            <a:pPr>
              <a:lnSpc>
                <a:spcPct val="150000"/>
              </a:lnSpc>
              <a:spcBef>
                <a:spcPts val="200"/>
              </a:spcBef>
              <a:buFont typeface="Wingdings" panose="05000000000000000000" pitchFamily="2" charset="2"/>
              <a:buChar char="Ø"/>
            </a:pPr>
            <a:r>
              <a:rPr lang="de-CH" sz="1800" dirty="0">
                <a:solidFill>
                  <a:schemeClr val="tx1"/>
                </a:solidFill>
              </a:rPr>
              <a:t>  Зазвичай вони містять рідину з високою дозою нікотину. </a:t>
            </a:r>
          </a:p>
          <a:p>
            <a:pPr>
              <a:lnSpc>
                <a:spcPct val="150000"/>
              </a:lnSpc>
              <a:spcBef>
                <a:spcPts val="200"/>
              </a:spcBef>
              <a:buFont typeface="Wingdings" panose="05000000000000000000" pitchFamily="2" charset="2"/>
              <a:buChar char="Ø"/>
            </a:pPr>
            <a:r>
              <a:rPr lang="de-CH" sz="1800" dirty="0">
                <a:solidFill>
                  <a:schemeClr val="tx1"/>
                </a:solidFill>
              </a:rPr>
              <a:t>  Рідина нагрівається і утворюється пара. </a:t>
            </a:r>
          </a:p>
          <a:p>
            <a:pPr>
              <a:lnSpc>
                <a:spcPct val="150000"/>
              </a:lnSpc>
              <a:spcBef>
                <a:spcPts val="200"/>
              </a:spcBef>
              <a:buFont typeface="Wingdings" panose="05000000000000000000" pitchFamily="2" charset="2"/>
              <a:buChar char="Ø"/>
            </a:pPr>
            <a:r>
              <a:rPr lang="de-CH" sz="1800" dirty="0">
                <a:solidFill>
                  <a:schemeClr val="tx1"/>
                </a:solidFill>
              </a:rPr>
              <a:t>  Потім цю пару всмоктують ротом. </a:t>
            </a:r>
          </a:p>
          <a:p>
            <a:pPr>
              <a:lnSpc>
                <a:spcPct val="150000"/>
              </a:lnSpc>
              <a:spcBef>
                <a:spcPts val="200"/>
              </a:spcBef>
              <a:buFont typeface="Wingdings" panose="05000000000000000000" pitchFamily="2" charset="2"/>
              <a:buChar char="Ø"/>
            </a:pPr>
            <a:r>
              <a:rPr lang="de-CH" sz="1800" dirty="0">
                <a:solidFill>
                  <a:schemeClr val="tx1"/>
                </a:solidFill>
              </a:rPr>
              <a:t>  Подібно до </a:t>
            </a:r>
            <a:r>
              <a:rPr lang="de-CH" sz="1800" dirty="0"/>
              <a:t>сигарети</a:t>
            </a:r>
            <a:r>
              <a:rPr lang="de-CH" sz="1800" dirty="0">
                <a:solidFill>
                  <a:schemeClr val="tx1"/>
                </a:solidFill>
              </a:rPr>
              <a:t>. </a:t>
            </a:r>
            <a:endParaRPr lang="de-CH" sz="1800" dirty="0">
              <a:highlight>
                <a:srgbClr val="FFFF00"/>
              </a:highlight>
            </a:endParaRPr>
          </a:p>
          <a:p>
            <a:endParaRPr lang="de-CH" dirty="0"/>
          </a:p>
        </p:txBody>
      </p:sp>
      <p:sp>
        <p:nvSpPr>
          <p:cNvPr id="4" name="Textplatzhalter 3">
            <a:extLst>
              <a:ext uri="{FF2B5EF4-FFF2-40B4-BE49-F238E27FC236}">
                <a16:creationId xmlns:a16="http://schemas.microsoft.com/office/drawing/2014/main" id="{ADA0E272-5872-373E-657C-AD60A2FB19A3}"/>
              </a:ext>
            </a:extLst>
          </p:cNvPr>
          <p:cNvSpPr>
            <a:spLocks noGrp="1"/>
          </p:cNvSpPr>
          <p:nvPr>
            <p:ph type="body" sz="half" idx="2"/>
          </p:nvPr>
        </p:nvSpPr>
        <p:spPr/>
        <p:txBody>
          <a:bodyPr>
            <a:normAutofit/>
          </a:bodyPr>
          <a:lstStyle/>
          <a:p>
            <a:pPr algn="ctr"/>
            <a:endParaRPr lang="de-CH" sz="2200" dirty="0"/>
          </a:p>
        </p:txBody>
      </p:sp>
      <p:pic>
        <p:nvPicPr>
          <p:cNvPr id="5" name="Grafik 4" descr="Ein Bild, das Handschuhe, Hand enthält.&#10;&#10;Automatisch generierte Beschreibung">
            <a:extLst>
              <a:ext uri="{FF2B5EF4-FFF2-40B4-BE49-F238E27FC236}">
                <a16:creationId xmlns:a16="http://schemas.microsoft.com/office/drawing/2014/main" id="{54C15E91-A350-AC83-C4C6-7B8CC3D0A9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1158947" y="4641875"/>
            <a:ext cx="1334387" cy="1932086"/>
          </a:xfrm>
          <a:prstGeom prst="rect">
            <a:avLst/>
          </a:prstGeom>
        </p:spPr>
      </p:pic>
      <p:sp>
        <p:nvSpPr>
          <p:cNvPr id="8" name="Textfeld 7">
            <a:extLst>
              <a:ext uri="{FF2B5EF4-FFF2-40B4-BE49-F238E27FC236}">
                <a16:creationId xmlns:a16="http://schemas.microsoft.com/office/drawing/2014/main" id="{4578F134-0AFC-EB87-88FB-758249D8B58B}"/>
              </a:ext>
            </a:extLst>
          </p:cNvPr>
          <p:cNvSpPr txBox="1"/>
          <p:nvPr/>
        </p:nvSpPr>
        <p:spPr>
          <a:xfrm rot="14118513">
            <a:off x="18579" y="4690822"/>
            <a:ext cx="1402992" cy="276999"/>
          </a:xfrm>
          <a:prstGeom prst="rect">
            <a:avLst/>
          </a:prstGeom>
          <a:solidFill>
            <a:schemeClr val="tx2">
              <a:lumMod val="60000"/>
              <a:lumOff val="40000"/>
            </a:schemeClr>
          </a:solidFill>
          <a:ln w="28575">
            <a:solidFill>
              <a:srgbClr val="C00000"/>
            </a:solidFill>
          </a:ln>
        </p:spPr>
        <p:txBody>
          <a:bodyPr wrap="square" rtlCol="0">
            <a:spAutoFit/>
          </a:bodyPr>
          <a:lstStyle/>
          <a:p>
            <a:r>
              <a:rPr lang="de-CH" sz="1200" dirty="0">
                <a:solidFill>
                  <a:srgbClr val="C00000"/>
                </a:solidFill>
              </a:rPr>
              <a:t>Інформувати</a:t>
            </a:r>
          </a:p>
        </p:txBody>
      </p:sp>
      <p:sp>
        <p:nvSpPr>
          <p:cNvPr id="9" name="Textfeld 8">
            <a:extLst>
              <a:ext uri="{FF2B5EF4-FFF2-40B4-BE49-F238E27FC236}">
                <a16:creationId xmlns:a16="http://schemas.microsoft.com/office/drawing/2014/main" id="{1F44566B-C251-14AD-1825-82A322CD28E9}"/>
              </a:ext>
            </a:extLst>
          </p:cNvPr>
          <p:cNvSpPr txBox="1"/>
          <p:nvPr/>
        </p:nvSpPr>
        <p:spPr>
          <a:xfrm rot="15848186">
            <a:off x="1003740" y="4167825"/>
            <a:ext cx="850604" cy="276999"/>
          </a:xfrm>
          <a:prstGeom prst="rect">
            <a:avLst/>
          </a:prstGeom>
          <a:solidFill>
            <a:schemeClr val="tx2">
              <a:lumMod val="60000"/>
              <a:lumOff val="40000"/>
            </a:schemeClr>
          </a:solidFill>
        </p:spPr>
        <p:txBody>
          <a:bodyPr wrap="square" rtlCol="0">
            <a:spAutoFit/>
          </a:bodyPr>
          <a:lstStyle/>
          <a:p>
            <a:r>
              <a:rPr lang="de-CH" sz="1200" dirty="0">
                <a:solidFill>
                  <a:schemeClr val="bg1"/>
                </a:solidFill>
              </a:rPr>
              <a:t>Розуміння</a:t>
            </a:r>
          </a:p>
        </p:txBody>
      </p:sp>
      <p:sp>
        <p:nvSpPr>
          <p:cNvPr id="10" name="Textfeld 9">
            <a:extLst>
              <a:ext uri="{FF2B5EF4-FFF2-40B4-BE49-F238E27FC236}">
                <a16:creationId xmlns:a16="http://schemas.microsoft.com/office/drawing/2014/main" id="{E6BCD768-D7CC-00FB-1E1C-9AED8D920DE1}"/>
              </a:ext>
            </a:extLst>
          </p:cNvPr>
          <p:cNvSpPr txBox="1"/>
          <p:nvPr/>
        </p:nvSpPr>
        <p:spPr>
          <a:xfrm rot="16200000">
            <a:off x="1266068" y="3885981"/>
            <a:ext cx="1197043" cy="283086"/>
          </a:xfrm>
          <a:prstGeom prst="rect">
            <a:avLst/>
          </a:prstGeom>
          <a:solidFill>
            <a:schemeClr val="tx2">
              <a:lumMod val="60000"/>
              <a:lumOff val="40000"/>
            </a:schemeClr>
          </a:solidFill>
        </p:spPr>
        <p:txBody>
          <a:bodyPr wrap="square" rtlCol="0">
            <a:spAutoFit/>
          </a:bodyPr>
          <a:lstStyle/>
          <a:p>
            <a:r>
              <a:rPr lang="de-CH" sz="1200" dirty="0">
                <a:solidFill>
                  <a:schemeClr val="bg1"/>
                </a:solidFill>
              </a:rPr>
              <a:t>Розпізнати</a:t>
            </a:r>
          </a:p>
        </p:txBody>
      </p:sp>
      <p:sp>
        <p:nvSpPr>
          <p:cNvPr id="11" name="Textfeld 10">
            <a:extLst>
              <a:ext uri="{FF2B5EF4-FFF2-40B4-BE49-F238E27FC236}">
                <a16:creationId xmlns:a16="http://schemas.microsoft.com/office/drawing/2014/main" id="{F2B8E01C-66C0-3D35-0984-36E4762635BC}"/>
              </a:ext>
            </a:extLst>
          </p:cNvPr>
          <p:cNvSpPr txBox="1"/>
          <p:nvPr/>
        </p:nvSpPr>
        <p:spPr>
          <a:xfrm rot="16397315">
            <a:off x="1841860" y="4238717"/>
            <a:ext cx="717962" cy="276999"/>
          </a:xfrm>
          <a:prstGeom prst="rect">
            <a:avLst/>
          </a:prstGeom>
          <a:solidFill>
            <a:schemeClr val="tx2">
              <a:lumMod val="60000"/>
              <a:lumOff val="40000"/>
            </a:schemeClr>
          </a:solidFill>
        </p:spPr>
        <p:txBody>
          <a:bodyPr wrap="square" rtlCol="0">
            <a:spAutoFit/>
          </a:bodyPr>
          <a:lstStyle/>
          <a:p>
            <a:r>
              <a:rPr lang="de-CH" sz="1200" dirty="0">
                <a:solidFill>
                  <a:schemeClr val="bg1"/>
                </a:solidFill>
              </a:rPr>
              <a:t>Діяти</a:t>
            </a:r>
          </a:p>
        </p:txBody>
      </p:sp>
      <p:sp>
        <p:nvSpPr>
          <p:cNvPr id="12" name="Textfeld 11">
            <a:extLst>
              <a:ext uri="{FF2B5EF4-FFF2-40B4-BE49-F238E27FC236}">
                <a16:creationId xmlns:a16="http://schemas.microsoft.com/office/drawing/2014/main" id="{B40E6A15-2F72-7B67-4E6E-28022A480A6E}"/>
              </a:ext>
            </a:extLst>
          </p:cNvPr>
          <p:cNvSpPr txBox="1"/>
          <p:nvPr/>
        </p:nvSpPr>
        <p:spPr>
          <a:xfrm rot="16835369">
            <a:off x="1829977" y="4015710"/>
            <a:ext cx="1719406" cy="276999"/>
          </a:xfrm>
          <a:prstGeom prst="rect">
            <a:avLst/>
          </a:prstGeom>
          <a:solidFill>
            <a:schemeClr val="tx2">
              <a:lumMod val="60000"/>
              <a:lumOff val="40000"/>
            </a:schemeClr>
          </a:solidFill>
        </p:spPr>
        <p:txBody>
          <a:bodyPr wrap="square" rtlCol="0">
            <a:spAutoFit/>
          </a:bodyPr>
          <a:lstStyle/>
          <a:p>
            <a:r>
              <a:rPr lang="de-CH" sz="1200" dirty="0">
                <a:solidFill>
                  <a:schemeClr val="bg1"/>
                </a:solidFill>
              </a:rPr>
              <a:t>Покличте на допомогу.</a:t>
            </a:r>
          </a:p>
        </p:txBody>
      </p:sp>
      <p:pic>
        <p:nvPicPr>
          <p:cNvPr id="14" name="Grafik 13" descr="Ein Bild, das Zylinder, Kosmetik, Schreibwaren, Stift enthält.&#10;&#10;Automatisch generierte Beschreibung">
            <a:extLst>
              <a:ext uri="{FF2B5EF4-FFF2-40B4-BE49-F238E27FC236}">
                <a16:creationId xmlns:a16="http://schemas.microsoft.com/office/drawing/2014/main" id="{1B742250-0B99-EF59-72B5-F9A290FE459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6572" y1="41946" x2="14120" y2="57004"/>
                        <a14:foregroundMark x1="14120" y1="57004" x2="14524" y2="73476"/>
                        <a14:foregroundMark x1="14524" y1="73476" x2="22096" y2="62616"/>
                        <a14:foregroundMark x1="22096" y1="62616" x2="20022" y2="34518"/>
                        <a14:foregroundMark x1="20022" y1="34518" x2="17662" y2="38750"/>
                        <a14:foregroundMark x1="59930" y1="27735" x2="59607" y2="73476"/>
                        <a14:foregroundMark x1="64208" y1="81195" x2="66128" y2="84417"/>
                        <a14:foregroundMark x1="59607" y1="73476" x2="63817" y2="80539"/>
                        <a14:foregroundMark x1="66128" y1="84417" x2="69577" y2="68793"/>
                        <a14:foregroundMark x1="69577" y1="68793" x2="69712" y2="52321"/>
                        <a14:foregroundMark x1="65795" y1="42596" x2="60119" y2="28502"/>
                        <a14:foregroundMark x1="69712" y1="52321" x2="65871" y2="42785"/>
                        <a14:foregroundMark x1="76637" y1="34316" x2="72945" y2="50303"/>
                        <a14:foregroundMark x1="72945" y1="50303" x2="72352" y2="65442"/>
                        <a14:foregroundMark x1="72352" y1="65442" x2="75802" y2="51433"/>
                        <a14:foregroundMark x1="75802" y1="51433" x2="75532" y2="36455"/>
                        <a14:foregroundMark x1="81946" y1="38434" x2="80032" y2="71538"/>
                        <a14:foregroundMark x1="80032" y1="71538" x2="84182" y2="56157"/>
                        <a14:foregroundMark x1="84182" y1="56157" x2="82242" y2="39806"/>
                        <a14:foregroundMark x1="36163" y1="32338" x2="28079" y2="41017"/>
                        <a14:foregroundMark x1="28079" y1="41017" x2="25384" y2="54824"/>
                        <a14:foregroundMark x1="25384" y1="54824" x2="25842" y2="72911"/>
                        <a14:foregroundMark x1="25842" y1="72911" x2="34007" y2="64110"/>
                        <a14:foregroundMark x1="34007" y1="64110" x2="36055" y2="31853"/>
                        <a14:foregroundMark x1="36271" y1="31692" x2="36863" y2="54461"/>
                        <a14:foregroundMark x1="41876" y1="42390" x2="42387" y2="58135"/>
                        <a14:foregroundMark x1="64511" y1="32943" x2="65535" y2="42874"/>
                        <a14:foregroundMark x1="77242" y1="45127" x2="77257" y2="45297"/>
                        <a14:foregroundMark x1="76341" y1="34598" x2="76865" y2="40716"/>
                        <a14:backgroundMark x1="16977" y1="40129" x2="16896" y2="39201"/>
                        <a14:backgroundMark x1="17489" y1="40129" x2="17084" y2="39362"/>
                        <a14:backgroundMark x1="17192" y1="38878" x2="17381" y2="40412"/>
                        <a14:backgroundMark x1="31070" y1="84255" x2="34330" y2="69964"/>
                        <a14:backgroundMark x1="34330" y1="69964" x2="37780" y2="83488"/>
                        <a14:backgroundMark x1="37780" y1="83488" x2="50121" y2="85507"/>
                        <a14:backgroundMark x1="64214" y1="81833" x2="64214" y2="81227"/>
                        <a14:backgroundMark x1="64403" y1="81348" x2="64511" y2="80904"/>
                        <a14:backgroundMark x1="64214" y1="82277" x2="63891" y2="80743"/>
                        <a14:backgroundMark x1="77661" y1="46992" x2="77041" y2="41502"/>
                      </a14:backgroundRemoval>
                    </a14:imgEffect>
                  </a14:imgLayer>
                </a14:imgProps>
              </a:ext>
              <a:ext uri="{28A0092B-C50C-407E-A947-70E740481C1C}">
                <a14:useLocalDpi xmlns:a14="http://schemas.microsoft.com/office/drawing/2010/main"/>
              </a:ext>
            </a:extLst>
          </a:blip>
          <a:stretch>
            <a:fillRect/>
          </a:stretch>
        </p:blipFill>
        <p:spPr>
          <a:xfrm>
            <a:off x="5905490" y="829122"/>
            <a:ext cx="4766301" cy="3181759"/>
          </a:xfrm>
          <a:prstGeom prst="rect">
            <a:avLst/>
          </a:prstGeom>
        </p:spPr>
      </p:pic>
    </p:spTree>
    <p:extLst>
      <p:ext uri="{BB962C8B-B14F-4D97-AF65-F5344CB8AC3E}">
        <p14:creationId xmlns:p14="http://schemas.microsoft.com/office/powerpoint/2010/main" val="310884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F96810C-323A-0FC4-E6CB-E7444703B9EC}"/>
              </a:ext>
            </a:extLst>
          </p:cNvPr>
          <p:cNvSpPr>
            <a:spLocks noGrp="1"/>
          </p:cNvSpPr>
          <p:nvPr>
            <p:ph type="subTitle" idx="1"/>
          </p:nvPr>
        </p:nvSpPr>
        <p:spPr>
          <a:xfrm>
            <a:off x="701917" y="414271"/>
            <a:ext cx="10058400" cy="606237"/>
          </a:xfrm>
        </p:spPr>
        <p:txBody>
          <a:bodyPr/>
          <a:lstStyle/>
          <a:p>
            <a:r>
              <a:rPr lang="de-CH" b="1" dirty="0" err="1"/>
              <a:t>Одноразові</a:t>
            </a:r>
            <a:r>
              <a:rPr lang="de-CH" b="1" dirty="0"/>
              <a:t> вейпи</a:t>
            </a:r>
          </a:p>
        </p:txBody>
      </p:sp>
      <p:sp>
        <p:nvSpPr>
          <p:cNvPr id="4" name="Textfeld 3">
            <a:extLst>
              <a:ext uri="{FF2B5EF4-FFF2-40B4-BE49-F238E27FC236}">
                <a16:creationId xmlns:a16="http://schemas.microsoft.com/office/drawing/2014/main" id="{FF300292-99DF-60E7-62C6-019DEDBDE567}"/>
              </a:ext>
            </a:extLst>
          </p:cNvPr>
          <p:cNvSpPr txBox="1"/>
          <p:nvPr/>
        </p:nvSpPr>
        <p:spPr>
          <a:xfrm>
            <a:off x="6324264" y="1514638"/>
            <a:ext cx="5355117" cy="1477328"/>
          </a:xfrm>
          <a:prstGeom prst="rect">
            <a:avLst/>
          </a:prstGeom>
          <a:noFill/>
          <a:ln w="19050">
            <a:solidFill>
              <a:schemeClr val="accent2">
                <a:lumMod val="50000"/>
              </a:schemeClr>
            </a:solidFill>
          </a:ln>
        </p:spPr>
        <p:txBody>
          <a:bodyPr wrap="square">
            <a:spAutoFit/>
          </a:bodyPr>
          <a:lstStyle/>
          <a:p>
            <a:r>
              <a:rPr lang="de-CH" dirty="0" err="1"/>
              <a:t>Вейпи </a:t>
            </a:r>
            <a:r>
              <a:rPr lang="de-CH" dirty="0"/>
              <a:t>складаються з</a:t>
            </a:r>
          </a:p>
          <a:p>
            <a:pPr marL="342900" indent="-342900">
              <a:buFont typeface="Wingdings" panose="05000000000000000000" pitchFamily="2" charset="2"/>
              <a:buChar char="Ø"/>
            </a:pPr>
            <a:r>
              <a:rPr lang="de-CH" b="1" u="sng" dirty="0"/>
              <a:t>Батарея </a:t>
            </a:r>
            <a:r>
              <a:rPr lang="de-CH" dirty="0"/>
              <a:t>або </a:t>
            </a:r>
            <a:r>
              <a:rPr lang="de-CH" b="1" u="sng" dirty="0"/>
              <a:t>акумуляторна батарея</a:t>
            </a:r>
          </a:p>
          <a:p>
            <a:pPr marL="342900" indent="-342900">
              <a:buFont typeface="Wingdings" panose="05000000000000000000" pitchFamily="2" charset="2"/>
              <a:buChar char="Ø"/>
            </a:pPr>
            <a:r>
              <a:rPr lang="de-CH" b="1" u="sng" dirty="0" err="1"/>
              <a:t>Випарник</a:t>
            </a:r>
            <a:endParaRPr lang="de-CH" b="1" u="sng" dirty="0"/>
          </a:p>
          <a:p>
            <a:pPr marL="342900" indent="-342900">
              <a:buFont typeface="Wingdings" panose="05000000000000000000" pitchFamily="2" charset="2"/>
              <a:buChar char="Ø"/>
            </a:pPr>
            <a:r>
              <a:rPr lang="ru-RU" b="1" u="sng" dirty="0"/>
              <a:t>Мундштук</a:t>
            </a:r>
            <a:endParaRPr lang="de-CH" b="1" u="sng" dirty="0"/>
          </a:p>
          <a:p>
            <a:pPr marL="342900" indent="-342900">
              <a:buFont typeface="Wingdings" panose="05000000000000000000" pitchFamily="2" charset="2"/>
              <a:buChar char="Ø"/>
            </a:pPr>
            <a:r>
              <a:rPr lang="de-CH" b="1" u="sng" dirty="0"/>
              <a:t>Резервуар </a:t>
            </a:r>
            <a:r>
              <a:rPr lang="de-CH" dirty="0"/>
              <a:t>для рідини*.</a:t>
            </a:r>
          </a:p>
        </p:txBody>
      </p:sp>
      <p:sp>
        <p:nvSpPr>
          <p:cNvPr id="6" name="Textfeld 5">
            <a:extLst>
              <a:ext uri="{FF2B5EF4-FFF2-40B4-BE49-F238E27FC236}">
                <a16:creationId xmlns:a16="http://schemas.microsoft.com/office/drawing/2014/main" id="{78C0D6FE-6929-9526-EBAF-F04BAC7E0CD3}"/>
              </a:ext>
            </a:extLst>
          </p:cNvPr>
          <p:cNvSpPr txBox="1"/>
          <p:nvPr/>
        </p:nvSpPr>
        <p:spPr>
          <a:xfrm>
            <a:off x="928609" y="3908569"/>
            <a:ext cx="5356670" cy="2031325"/>
          </a:xfrm>
          <a:prstGeom prst="rect">
            <a:avLst/>
          </a:prstGeom>
          <a:noFill/>
        </p:spPr>
        <p:txBody>
          <a:bodyPr wrap="square" rtlCol="0">
            <a:spAutoFit/>
          </a:bodyPr>
          <a:lstStyle/>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a:t>Ви можете просто використовувати їх</a:t>
            </a:r>
          </a:p>
          <a:p>
            <a:pPr marL="285750" indent="-285750">
              <a:buFont typeface="Arial" panose="020B0604020202020204" pitchFamily="34" charset="0"/>
              <a:buChar char="•"/>
            </a:pPr>
            <a:r>
              <a:rPr lang="de-CH" dirty="0"/>
              <a:t>Інтенсивні фруктові та солодкі смаки</a:t>
            </a:r>
          </a:p>
          <a:p>
            <a:pPr marL="285750" indent="-285750">
              <a:buFont typeface="Arial" panose="020B0604020202020204" pitchFamily="34" charset="0"/>
              <a:buChar char="•"/>
            </a:pPr>
            <a:r>
              <a:rPr lang="de-CH" dirty="0"/>
              <a:t>Можна використати лише один раз</a:t>
            </a:r>
          </a:p>
          <a:p>
            <a:pPr marL="285750" indent="-285750">
              <a:buFont typeface="Arial" panose="020B0604020202020204" pitchFamily="34" charset="0"/>
              <a:buChar char="•"/>
            </a:pPr>
            <a:r>
              <a:rPr lang="de-CH" dirty="0"/>
              <a:t>Містить 600 </a:t>
            </a:r>
            <a:r>
              <a:rPr lang="de-CH"/>
              <a:t>- 10 </a:t>
            </a:r>
            <a:r>
              <a:rPr lang="de-CH" dirty="0"/>
              <a:t>000 </a:t>
            </a:r>
            <a:r>
              <a:rPr lang="ru-RU" dirty="0"/>
              <a:t>затяжек</a:t>
            </a:r>
            <a:endParaRPr lang="de-CH" dirty="0"/>
          </a:p>
          <a:p>
            <a:pPr marL="285750" indent="-285750">
              <a:buFont typeface="Arial" panose="020B0604020202020204" pitchFamily="34" charset="0"/>
              <a:buChar char="•"/>
            </a:pPr>
            <a:r>
              <a:rPr lang="de-CH" dirty="0"/>
              <a:t>Доступно від CHF 6.90</a:t>
            </a:r>
          </a:p>
          <a:p>
            <a:pPr marL="285750" indent="-285750">
              <a:buFont typeface="Arial" panose="020B0604020202020204" pitchFamily="34" charset="0"/>
              <a:buChar char="•"/>
            </a:pPr>
            <a:r>
              <a:rPr lang="de-CH" dirty="0"/>
              <a:t>Онлайн, у кіосках, вейп-шопах та магазинах</a:t>
            </a:r>
          </a:p>
        </p:txBody>
      </p:sp>
      <p:sp>
        <p:nvSpPr>
          <p:cNvPr id="2" name="Textfeld 1">
            <a:extLst>
              <a:ext uri="{FF2B5EF4-FFF2-40B4-BE49-F238E27FC236}">
                <a16:creationId xmlns:a16="http://schemas.microsoft.com/office/drawing/2014/main" id="{6808F2E0-3DAA-6BD4-7353-5D208A762E29}"/>
              </a:ext>
            </a:extLst>
          </p:cNvPr>
          <p:cNvSpPr txBox="1"/>
          <p:nvPr/>
        </p:nvSpPr>
        <p:spPr>
          <a:xfrm>
            <a:off x="7605361" y="3568064"/>
            <a:ext cx="3531821" cy="2585323"/>
          </a:xfrm>
          <a:prstGeom prst="rect">
            <a:avLst/>
          </a:prstGeom>
          <a:noFill/>
        </p:spPr>
        <p:txBody>
          <a:bodyPr wrap="square" rtlCol="0">
            <a:spAutoFit/>
          </a:bodyPr>
          <a:lstStyle/>
          <a:p>
            <a:r>
              <a:rPr lang="de-CH" b="1" dirty="0"/>
              <a:t>*Вміст рідини</a:t>
            </a:r>
          </a:p>
          <a:p>
            <a:pPr marL="457200" indent="-457200">
              <a:buFont typeface="Arial" panose="020B0604020202020204" pitchFamily="34" charset="0"/>
              <a:buChar char="•"/>
            </a:pPr>
            <a:r>
              <a:rPr lang="de-CH" dirty="0"/>
              <a:t>Різні хімічні речовини</a:t>
            </a:r>
          </a:p>
          <a:p>
            <a:pPr marL="457200" indent="-457200">
              <a:buFont typeface="Arial" panose="020B0604020202020204" pitchFamily="34" charset="0"/>
              <a:buChar char="•"/>
            </a:pPr>
            <a:r>
              <a:rPr lang="de-CH" dirty="0" err="1"/>
              <a:t>Аромат</a:t>
            </a:r>
            <a:r>
              <a:rPr lang="ru-RU" dirty="0" err="1"/>
              <a:t>изатор</a:t>
            </a:r>
            <a:endParaRPr lang="de-CH" dirty="0"/>
          </a:p>
          <a:p>
            <a:pPr marL="457200" indent="-457200">
              <a:buFont typeface="Arial" panose="020B0604020202020204" pitchFamily="34" charset="0"/>
              <a:buChar char="•"/>
            </a:pPr>
            <a:r>
              <a:rPr lang="de-CH" dirty="0"/>
              <a:t>Нікотин у високій дозі</a:t>
            </a:r>
          </a:p>
          <a:p>
            <a:pPr marL="457200" indent="-457200">
              <a:buAutoNum type="arabicParenR"/>
            </a:pPr>
            <a:endParaRPr lang="de-CH" dirty="0"/>
          </a:p>
          <a:p>
            <a:pPr marL="285750" indent="-285750">
              <a:buFont typeface="Wingdings" panose="05000000000000000000" pitchFamily="2" charset="2"/>
              <a:buChar char="Ø"/>
            </a:pPr>
            <a:r>
              <a:rPr lang="de-CH" dirty="0"/>
              <a:t>Існують також </a:t>
            </a:r>
            <a:r>
              <a:rPr lang="de-CH" dirty="0" err="1"/>
              <a:t>вейпи </a:t>
            </a:r>
            <a:r>
              <a:rPr lang="de-CH" dirty="0"/>
              <a:t>без нікотину.</a:t>
            </a:r>
          </a:p>
          <a:p>
            <a:pPr marL="285750" indent="-285750">
              <a:buFont typeface="Wingdings" panose="05000000000000000000" pitchFamily="2" charset="2"/>
              <a:buChar char="Ø"/>
            </a:pPr>
            <a:r>
              <a:rPr lang="de-CH" dirty="0"/>
              <a:t>Деякі з цих хімічних речовин є канцерогенними.</a:t>
            </a:r>
          </a:p>
        </p:txBody>
      </p:sp>
      <p:pic>
        <p:nvPicPr>
          <p:cNvPr id="7" name="Grafik 6" descr="Ein Bild, das Feuerzeug, Plastik, Boden, Im Haus enthält.">
            <a:extLst>
              <a:ext uri="{FF2B5EF4-FFF2-40B4-BE49-F238E27FC236}">
                <a16:creationId xmlns:a16="http://schemas.microsoft.com/office/drawing/2014/main" id="{AE53D0E4-AB4E-A789-8D9A-308C571532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4728" y="1117437"/>
            <a:ext cx="3959677" cy="2271731"/>
          </a:xfrm>
          <a:prstGeom prst="rect">
            <a:avLst/>
          </a:prstGeom>
        </p:spPr>
      </p:pic>
      <p:sp>
        <p:nvSpPr>
          <p:cNvPr id="5" name="Textfeld 4">
            <a:extLst>
              <a:ext uri="{FF2B5EF4-FFF2-40B4-BE49-F238E27FC236}">
                <a16:creationId xmlns:a16="http://schemas.microsoft.com/office/drawing/2014/main" id="{29A52195-C45F-A18A-2A1D-0E2FFF343869}"/>
              </a:ext>
            </a:extLst>
          </p:cNvPr>
          <p:cNvSpPr txBox="1"/>
          <p:nvPr/>
        </p:nvSpPr>
        <p:spPr>
          <a:xfrm>
            <a:off x="1057851" y="1052818"/>
            <a:ext cx="1195615" cy="338554"/>
          </a:xfrm>
          <a:prstGeom prst="rect">
            <a:avLst/>
          </a:prstGeom>
          <a:solidFill>
            <a:schemeClr val="accent4">
              <a:lumMod val="40000"/>
              <a:lumOff val="60000"/>
            </a:schemeClr>
          </a:solidFill>
        </p:spPr>
        <p:txBody>
          <a:bodyPr wrap="square" rtlCol="0">
            <a:spAutoFit/>
          </a:bodyPr>
          <a:lstStyle/>
          <a:p>
            <a:r>
              <a:rPr lang="ru-RU" sz="1600" b="1" dirty="0"/>
              <a:t>мундштук</a:t>
            </a:r>
            <a:endParaRPr lang="de-CH" sz="1600" b="1" dirty="0"/>
          </a:p>
        </p:txBody>
      </p:sp>
      <p:sp>
        <p:nvSpPr>
          <p:cNvPr id="8" name="Textfeld 7">
            <a:extLst>
              <a:ext uri="{FF2B5EF4-FFF2-40B4-BE49-F238E27FC236}">
                <a16:creationId xmlns:a16="http://schemas.microsoft.com/office/drawing/2014/main" id="{D2F901ED-0D34-24BD-29ED-41F96851220E}"/>
              </a:ext>
            </a:extLst>
          </p:cNvPr>
          <p:cNvSpPr txBox="1"/>
          <p:nvPr/>
        </p:nvSpPr>
        <p:spPr>
          <a:xfrm>
            <a:off x="1054818" y="3209098"/>
            <a:ext cx="2831382" cy="553998"/>
          </a:xfrm>
          <a:prstGeom prst="rect">
            <a:avLst/>
          </a:prstGeom>
          <a:solidFill>
            <a:schemeClr val="accent4">
              <a:lumMod val="40000"/>
              <a:lumOff val="60000"/>
            </a:schemeClr>
          </a:solidFill>
        </p:spPr>
        <p:txBody>
          <a:bodyPr wrap="square" rtlCol="0">
            <a:spAutoFit/>
          </a:bodyPr>
          <a:lstStyle/>
          <a:p>
            <a:r>
              <a:rPr lang="de-DE" sz="1500" b="1" dirty="0"/>
              <a:t>Випарник і бак з рідиною для електронних сигарет</a:t>
            </a:r>
            <a:endParaRPr lang="de-CH" sz="1500" b="1" dirty="0"/>
          </a:p>
        </p:txBody>
      </p:sp>
      <p:sp>
        <p:nvSpPr>
          <p:cNvPr id="9" name="Textfeld 8">
            <a:extLst>
              <a:ext uri="{FF2B5EF4-FFF2-40B4-BE49-F238E27FC236}">
                <a16:creationId xmlns:a16="http://schemas.microsoft.com/office/drawing/2014/main" id="{0ECA1F9B-8EF7-BE79-E9DF-60BAFC3C96DC}"/>
              </a:ext>
            </a:extLst>
          </p:cNvPr>
          <p:cNvSpPr txBox="1"/>
          <p:nvPr/>
        </p:nvSpPr>
        <p:spPr>
          <a:xfrm>
            <a:off x="3360454" y="2071625"/>
            <a:ext cx="1034142" cy="338554"/>
          </a:xfrm>
          <a:prstGeom prst="rect">
            <a:avLst/>
          </a:prstGeom>
          <a:solidFill>
            <a:schemeClr val="accent4">
              <a:lumMod val="40000"/>
              <a:lumOff val="60000"/>
            </a:schemeClr>
          </a:solidFill>
        </p:spPr>
        <p:txBody>
          <a:bodyPr wrap="square" rtlCol="0">
            <a:spAutoFit/>
          </a:bodyPr>
          <a:lstStyle/>
          <a:p>
            <a:r>
              <a:rPr lang="de-DE" sz="1600" b="1" dirty="0"/>
              <a:t>Батарея</a:t>
            </a:r>
            <a:endParaRPr lang="de-CH" sz="1600" b="1" dirty="0"/>
          </a:p>
        </p:txBody>
      </p:sp>
    </p:spTree>
    <p:extLst>
      <p:ext uri="{BB962C8B-B14F-4D97-AF65-F5344CB8AC3E}">
        <p14:creationId xmlns:p14="http://schemas.microsoft.com/office/powerpoint/2010/main" val="34553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457200" y="1556657"/>
            <a:ext cx="3200400" cy="1323702"/>
          </a:xfrm>
        </p:spPr>
        <p:txBody>
          <a:bodyPr>
            <a:normAutofit fontScale="90000"/>
          </a:bodyPr>
          <a:lstStyle/>
          <a:p>
            <a:r>
              <a:rPr lang="de-CH" b="1" dirty="0"/>
              <a:t>Вплив на здоров'я</a:t>
            </a:r>
            <a:br>
              <a:rPr lang="de-CH" b="1" dirty="0"/>
            </a:br>
            <a:r>
              <a:rPr lang="de-CH" b="1" dirty="0"/>
              <a:t>Ефекти</a:t>
            </a:r>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5242560" y="731839"/>
            <a:ext cx="6492240" cy="5257800"/>
          </a:xfrm>
        </p:spPr>
        <p:txBody>
          <a:bodyPr>
            <a:normAutofit lnSpcReduction="10000"/>
          </a:bodyPr>
          <a:lstStyle/>
          <a:p>
            <a:pPr marL="0" indent="0">
              <a:buClrTx/>
              <a:buNone/>
            </a:pPr>
            <a:r>
              <a:rPr lang="de-CH" b="1" dirty="0"/>
              <a:t>Нікотинова залежність</a:t>
            </a:r>
            <a:r>
              <a:rPr lang="de-CH" dirty="0"/>
              <a:t>: </a:t>
            </a:r>
            <a:r>
              <a:rPr lang="de-CH" dirty="0" err="1"/>
              <a:t>вейпи </a:t>
            </a:r>
            <a:r>
              <a:rPr lang="de-CH" dirty="0">
                <a:solidFill>
                  <a:schemeClr val="tx1"/>
                </a:solidFill>
              </a:rPr>
              <a:t>зазвичай містять багато нікотину. Нікотин швидко викликає залежність.</a:t>
            </a:r>
          </a:p>
          <a:p>
            <a:pPr marL="0" indent="0">
              <a:buClrTx/>
              <a:buNone/>
            </a:pPr>
            <a:endParaRPr lang="de-CH" b="1" dirty="0"/>
          </a:p>
          <a:p>
            <a:pPr marL="0" indent="0">
              <a:buClrTx/>
              <a:buNone/>
            </a:pPr>
            <a:r>
              <a:rPr lang="de-CH" b="1" dirty="0"/>
              <a:t>Подразнення дихальних шляхів</a:t>
            </a:r>
            <a:r>
              <a:rPr lang="de-CH" dirty="0"/>
              <a:t>: </a:t>
            </a:r>
            <a:r>
              <a:rPr lang="de-CH" dirty="0">
                <a:solidFill>
                  <a:schemeClr val="tx1"/>
                </a:solidFill>
              </a:rPr>
              <a:t>кашель, біль у горлі та утруднене дихання </a:t>
            </a:r>
          </a:p>
          <a:p>
            <a:pPr marL="0" indent="0">
              <a:buClrTx/>
              <a:buNone/>
            </a:pPr>
            <a:endParaRPr lang="de-CH" b="1" dirty="0"/>
          </a:p>
          <a:p>
            <a:pPr marL="0" indent="0">
              <a:buClrTx/>
              <a:buNone/>
            </a:pPr>
            <a:r>
              <a:rPr lang="de-CH" b="1" dirty="0">
                <a:solidFill>
                  <a:schemeClr val="tx1"/>
                </a:solidFill>
              </a:rPr>
              <a:t>Подразнення </a:t>
            </a:r>
            <a:r>
              <a:rPr lang="de-CH" b="1" dirty="0"/>
              <a:t>в роті та горлі</a:t>
            </a:r>
            <a:r>
              <a:rPr lang="de-CH" dirty="0"/>
              <a:t>: </a:t>
            </a:r>
            <a:r>
              <a:rPr lang="de-CH" dirty="0">
                <a:solidFill>
                  <a:schemeClr val="tx1"/>
                </a:solidFill>
              </a:rPr>
              <a:t>Сухість у роті, подразнення ясен і виразки в роті</a:t>
            </a:r>
          </a:p>
          <a:p>
            <a:pPr marL="0" indent="0">
              <a:buClrTx/>
              <a:buNone/>
            </a:pPr>
            <a:endParaRPr lang="de-CH" b="1" dirty="0">
              <a:solidFill>
                <a:schemeClr val="tx1"/>
              </a:solidFill>
            </a:endParaRPr>
          </a:p>
          <a:p>
            <a:pPr marL="0" indent="0">
              <a:buClrTx/>
              <a:buNone/>
            </a:pPr>
            <a:r>
              <a:rPr lang="de-CH" b="1" dirty="0">
                <a:solidFill>
                  <a:schemeClr val="tx1"/>
                </a:solidFill>
              </a:rPr>
              <a:t>Серцево-судинна система</a:t>
            </a:r>
            <a:r>
              <a:rPr lang="de-CH" dirty="0">
                <a:solidFill>
                  <a:schemeClr val="tx1"/>
                </a:solidFill>
              </a:rPr>
              <a:t>: короткочасне підвищення пульсу та артеріального тиску, короткочасне підвищення ризику </a:t>
            </a:r>
            <a:r>
              <a:rPr lang="de-CH" dirty="0"/>
              <a:t>виникнення проблем із серцем</a:t>
            </a:r>
          </a:p>
          <a:p>
            <a:pPr marL="0" indent="0">
              <a:buClrTx/>
              <a:buNone/>
            </a:pPr>
            <a:endParaRPr lang="de-CH" b="1" dirty="0"/>
          </a:p>
          <a:p>
            <a:pPr marL="0" indent="0">
              <a:buClrTx/>
              <a:buNone/>
            </a:pPr>
            <a:r>
              <a:rPr lang="de-CH" b="1" dirty="0"/>
              <a:t>Ризик раку</a:t>
            </a:r>
            <a:r>
              <a:rPr lang="de-CH" dirty="0"/>
              <a:t>: підвищений</a:t>
            </a:r>
          </a:p>
        </p:txBody>
      </p:sp>
      <p:sp>
        <p:nvSpPr>
          <p:cNvPr id="4" name="Textplatzhalter 3">
            <a:extLst>
              <a:ext uri="{FF2B5EF4-FFF2-40B4-BE49-F238E27FC236}">
                <a16:creationId xmlns:a16="http://schemas.microsoft.com/office/drawing/2014/main" id="{ADA0E272-5872-373E-657C-AD60A2FB19A3}"/>
              </a:ext>
            </a:extLst>
          </p:cNvPr>
          <p:cNvSpPr>
            <a:spLocks noGrp="1"/>
          </p:cNvSpPr>
          <p:nvPr>
            <p:ph type="body" sz="half" idx="2"/>
          </p:nvPr>
        </p:nvSpPr>
        <p:spPr/>
        <p:txBody>
          <a:bodyPr>
            <a:normAutofit/>
          </a:bodyPr>
          <a:lstStyle/>
          <a:p>
            <a:pPr algn="ctr"/>
            <a:endParaRPr lang="de-CH" sz="2200" dirty="0"/>
          </a:p>
        </p:txBody>
      </p:sp>
      <p:pic>
        <p:nvPicPr>
          <p:cNvPr id="11" name="Grafik 10" descr="Ein Bild, das Handschuhe, Hand enthält.&#10;&#10;Automatisch generierte Beschreibung">
            <a:extLst>
              <a:ext uri="{FF2B5EF4-FFF2-40B4-BE49-F238E27FC236}">
                <a16:creationId xmlns:a16="http://schemas.microsoft.com/office/drawing/2014/main" id="{D22F6F2C-EE4A-37FA-2862-33307B68CE0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1234053" y="4737567"/>
            <a:ext cx="1334387" cy="1932086"/>
          </a:xfrm>
          <a:prstGeom prst="rect">
            <a:avLst/>
          </a:prstGeom>
        </p:spPr>
      </p:pic>
      <p:sp>
        <p:nvSpPr>
          <p:cNvPr id="12" name="Textfeld 11">
            <a:extLst>
              <a:ext uri="{FF2B5EF4-FFF2-40B4-BE49-F238E27FC236}">
                <a16:creationId xmlns:a16="http://schemas.microsoft.com/office/drawing/2014/main" id="{1E733DA5-4D3E-82DA-F8C9-63CFC239E963}"/>
              </a:ext>
            </a:extLst>
          </p:cNvPr>
          <p:cNvSpPr txBox="1"/>
          <p:nvPr/>
        </p:nvSpPr>
        <p:spPr>
          <a:xfrm rot="14118513">
            <a:off x="259276" y="4896781"/>
            <a:ext cx="1167309" cy="276999"/>
          </a:xfrm>
          <a:prstGeom prst="rect">
            <a:avLst/>
          </a:prstGeom>
          <a:solidFill>
            <a:schemeClr val="accent2">
              <a:lumMod val="60000"/>
              <a:lumOff val="40000"/>
            </a:schemeClr>
          </a:solidFill>
          <a:ln w="28575">
            <a:solidFill>
              <a:srgbClr val="0070C0"/>
            </a:solidFill>
          </a:ln>
        </p:spPr>
        <p:txBody>
          <a:bodyPr wrap="square" rtlCol="0">
            <a:spAutoFit/>
          </a:bodyPr>
          <a:lstStyle/>
          <a:p>
            <a:r>
              <a:rPr lang="de-CH" sz="1200" dirty="0">
                <a:solidFill>
                  <a:srgbClr val="0070C0"/>
                </a:solidFill>
              </a:rPr>
              <a:t>Інформувати</a:t>
            </a:r>
          </a:p>
        </p:txBody>
      </p:sp>
      <p:sp>
        <p:nvSpPr>
          <p:cNvPr id="13" name="Textfeld 12">
            <a:extLst>
              <a:ext uri="{FF2B5EF4-FFF2-40B4-BE49-F238E27FC236}">
                <a16:creationId xmlns:a16="http://schemas.microsoft.com/office/drawing/2014/main" id="{717174E9-1AC0-6AA3-3604-F2E21DC81B41}"/>
              </a:ext>
            </a:extLst>
          </p:cNvPr>
          <p:cNvSpPr txBox="1"/>
          <p:nvPr/>
        </p:nvSpPr>
        <p:spPr>
          <a:xfrm rot="15848186">
            <a:off x="1078846" y="4263517"/>
            <a:ext cx="850604" cy="276999"/>
          </a:xfrm>
          <a:prstGeom prst="rect">
            <a:avLst/>
          </a:prstGeom>
          <a:solidFill>
            <a:schemeClr val="accent2">
              <a:lumMod val="60000"/>
              <a:lumOff val="40000"/>
            </a:schemeClr>
          </a:solidFill>
          <a:ln w="28575">
            <a:noFill/>
          </a:ln>
        </p:spPr>
        <p:txBody>
          <a:bodyPr wrap="square" rtlCol="0">
            <a:spAutoFit/>
          </a:bodyPr>
          <a:lstStyle/>
          <a:p>
            <a:r>
              <a:rPr lang="de-CH" sz="1200" dirty="0">
                <a:solidFill>
                  <a:schemeClr val="bg1"/>
                </a:solidFill>
              </a:rPr>
              <a:t>Розуміння</a:t>
            </a:r>
          </a:p>
        </p:txBody>
      </p:sp>
      <p:sp>
        <p:nvSpPr>
          <p:cNvPr id="14" name="Textfeld 13">
            <a:extLst>
              <a:ext uri="{FF2B5EF4-FFF2-40B4-BE49-F238E27FC236}">
                <a16:creationId xmlns:a16="http://schemas.microsoft.com/office/drawing/2014/main" id="{0DE115BC-11B6-87F5-5F1B-1D9A5335A6D2}"/>
              </a:ext>
            </a:extLst>
          </p:cNvPr>
          <p:cNvSpPr txBox="1"/>
          <p:nvPr/>
        </p:nvSpPr>
        <p:spPr>
          <a:xfrm rot="16200000">
            <a:off x="1357311" y="3914086"/>
            <a:ext cx="1082462" cy="276999"/>
          </a:xfrm>
          <a:prstGeom prst="rect">
            <a:avLst/>
          </a:prstGeom>
          <a:solidFill>
            <a:schemeClr val="accent2">
              <a:lumMod val="60000"/>
              <a:lumOff val="40000"/>
            </a:schemeClr>
          </a:solidFill>
        </p:spPr>
        <p:txBody>
          <a:bodyPr wrap="square" rtlCol="0">
            <a:spAutoFit/>
          </a:bodyPr>
          <a:lstStyle/>
          <a:p>
            <a:r>
              <a:rPr lang="de-CH" sz="1200" dirty="0">
                <a:solidFill>
                  <a:schemeClr val="bg1"/>
                </a:solidFill>
              </a:rPr>
              <a:t>Розпізнати</a:t>
            </a:r>
          </a:p>
        </p:txBody>
      </p:sp>
      <p:sp>
        <p:nvSpPr>
          <p:cNvPr id="15" name="Textfeld 14">
            <a:extLst>
              <a:ext uri="{FF2B5EF4-FFF2-40B4-BE49-F238E27FC236}">
                <a16:creationId xmlns:a16="http://schemas.microsoft.com/office/drawing/2014/main" id="{D0FFA826-BCE0-1733-84EC-BA4EBA2B99F3}"/>
              </a:ext>
            </a:extLst>
          </p:cNvPr>
          <p:cNvSpPr txBox="1"/>
          <p:nvPr/>
        </p:nvSpPr>
        <p:spPr>
          <a:xfrm rot="16397315">
            <a:off x="1916966" y="4334409"/>
            <a:ext cx="717962" cy="276999"/>
          </a:xfrm>
          <a:prstGeom prst="rect">
            <a:avLst/>
          </a:prstGeom>
          <a:solidFill>
            <a:schemeClr val="accent2">
              <a:lumMod val="60000"/>
              <a:lumOff val="40000"/>
            </a:schemeClr>
          </a:solidFill>
        </p:spPr>
        <p:txBody>
          <a:bodyPr wrap="square" rtlCol="0">
            <a:spAutoFit/>
          </a:bodyPr>
          <a:lstStyle/>
          <a:p>
            <a:r>
              <a:rPr lang="de-CH" sz="1200" dirty="0">
                <a:solidFill>
                  <a:schemeClr val="bg1"/>
                </a:solidFill>
              </a:rPr>
              <a:t>Діяти</a:t>
            </a:r>
          </a:p>
        </p:txBody>
      </p:sp>
      <p:sp>
        <p:nvSpPr>
          <p:cNvPr id="16" name="Textfeld 15">
            <a:extLst>
              <a:ext uri="{FF2B5EF4-FFF2-40B4-BE49-F238E27FC236}">
                <a16:creationId xmlns:a16="http://schemas.microsoft.com/office/drawing/2014/main" id="{DEBC25FB-BC3C-816D-4B28-3876DBB3294D}"/>
              </a:ext>
            </a:extLst>
          </p:cNvPr>
          <p:cNvSpPr txBox="1"/>
          <p:nvPr/>
        </p:nvSpPr>
        <p:spPr>
          <a:xfrm rot="16835369">
            <a:off x="2141962" y="4304521"/>
            <a:ext cx="1138543" cy="461665"/>
          </a:xfrm>
          <a:prstGeom prst="rect">
            <a:avLst/>
          </a:prstGeom>
          <a:solidFill>
            <a:schemeClr val="accent2">
              <a:lumMod val="60000"/>
              <a:lumOff val="40000"/>
            </a:schemeClr>
          </a:solidFill>
        </p:spPr>
        <p:txBody>
          <a:bodyPr wrap="square" rtlCol="0">
            <a:spAutoFit/>
          </a:bodyPr>
          <a:lstStyle/>
          <a:p>
            <a:r>
              <a:rPr lang="de-CH" sz="1200" dirty="0">
                <a:solidFill>
                  <a:schemeClr val="bg1"/>
                </a:solidFill>
              </a:rPr>
              <a:t>Покличте на допомогу.</a:t>
            </a:r>
          </a:p>
        </p:txBody>
      </p:sp>
      <p:sp>
        <p:nvSpPr>
          <p:cNvPr id="5" name="Textfeld 4">
            <a:extLst>
              <a:ext uri="{FF2B5EF4-FFF2-40B4-BE49-F238E27FC236}">
                <a16:creationId xmlns:a16="http://schemas.microsoft.com/office/drawing/2014/main" id="{C6E6797B-2743-17E4-BE45-222616330D5E}"/>
              </a:ext>
            </a:extLst>
          </p:cNvPr>
          <p:cNvSpPr txBox="1"/>
          <p:nvPr/>
        </p:nvSpPr>
        <p:spPr>
          <a:xfrm>
            <a:off x="4760945" y="6162971"/>
            <a:ext cx="6772534" cy="377452"/>
          </a:xfrm>
          <a:prstGeom prst="rect">
            <a:avLst/>
          </a:prstGeom>
          <a:noFill/>
          <a:ln>
            <a:solidFill>
              <a:schemeClr val="accent2">
                <a:lumMod val="75000"/>
              </a:schemeClr>
            </a:solidFill>
          </a:ln>
        </p:spPr>
        <p:txBody>
          <a:bodyPr wrap="square" rtlCol="0">
            <a:spAutoFit/>
          </a:bodyPr>
          <a:lstStyle/>
          <a:p>
            <a:pPr algn="ctr"/>
            <a:r>
              <a:rPr lang="de-CH" dirty="0">
                <a:solidFill>
                  <a:schemeClr val="accent2">
                    <a:lumMod val="75000"/>
                  </a:schemeClr>
                </a:solidFill>
              </a:rPr>
              <a:t>Довгострокові наслідки все ще потребують більш детального аналізу.</a:t>
            </a:r>
          </a:p>
        </p:txBody>
      </p:sp>
      <p:pic>
        <p:nvPicPr>
          <p:cNvPr id="6" name="Grafik 5" descr="Ein Bild, das Schwarz, Dunkelheit enthält.&#10;&#10;Automatisch generierte Beschreibung">
            <a:extLst>
              <a:ext uri="{FF2B5EF4-FFF2-40B4-BE49-F238E27FC236}">
                <a16:creationId xmlns:a16="http://schemas.microsoft.com/office/drawing/2014/main" id="{81C17C24-C6EB-2E3A-8FE6-1D13DD0113E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87637" y="731839"/>
            <a:ext cx="508314" cy="377452"/>
          </a:xfrm>
          <a:prstGeom prst="rect">
            <a:avLst/>
          </a:prstGeom>
        </p:spPr>
      </p:pic>
      <p:pic>
        <p:nvPicPr>
          <p:cNvPr id="7" name="Grafik 6" descr="Ein Bild, das Schwarz, Dunkelheit enthält.&#10;&#10;Automatisch generierte Beschreibung">
            <a:extLst>
              <a:ext uri="{FF2B5EF4-FFF2-40B4-BE49-F238E27FC236}">
                <a16:creationId xmlns:a16="http://schemas.microsoft.com/office/drawing/2014/main" id="{9874AA38-1336-442A-0766-5F042F79F52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8711" y="5456205"/>
            <a:ext cx="350282" cy="362399"/>
          </a:xfrm>
          <a:prstGeom prst="rect">
            <a:avLst/>
          </a:prstGeom>
        </p:spPr>
      </p:pic>
      <p:pic>
        <p:nvPicPr>
          <p:cNvPr id="8" name="Grafik 7" descr="Ein Bild, das Schwarz, Dunkelheit enthält.&#10;&#10;Automatisch generierte Beschreibung">
            <a:extLst>
              <a:ext uri="{FF2B5EF4-FFF2-40B4-BE49-F238E27FC236}">
                <a16:creationId xmlns:a16="http://schemas.microsoft.com/office/drawing/2014/main" id="{472C1439-E963-5396-7A18-2B21502F56B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38726" y="1970990"/>
            <a:ext cx="435631" cy="377452"/>
          </a:xfrm>
          <a:prstGeom prst="rect">
            <a:avLst/>
          </a:prstGeom>
        </p:spPr>
      </p:pic>
      <p:pic>
        <p:nvPicPr>
          <p:cNvPr id="9" name="Grafik 8" descr="Ein Bild, das Schwarz, Dunkelheit enthält.&#10;&#10;Automatisch generierte Beschreibung">
            <a:extLst>
              <a:ext uri="{FF2B5EF4-FFF2-40B4-BE49-F238E27FC236}">
                <a16:creationId xmlns:a16="http://schemas.microsoft.com/office/drawing/2014/main" id="{DFF4C59B-6A43-61E5-4151-1E96A2FC9AC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4531506" y="4286190"/>
            <a:ext cx="442851" cy="373435"/>
          </a:xfrm>
          <a:prstGeom prst="rect">
            <a:avLst/>
          </a:prstGeom>
        </p:spPr>
      </p:pic>
      <p:pic>
        <p:nvPicPr>
          <p:cNvPr id="10" name="Grafik 9" descr="Ein Bild, das Schwarz, Dunkelheit enthält.&#10;&#10;Automatisch generierte Beschreibung">
            <a:extLst>
              <a:ext uri="{FF2B5EF4-FFF2-40B4-BE49-F238E27FC236}">
                <a16:creationId xmlns:a16="http://schemas.microsoft.com/office/drawing/2014/main" id="{B7341A5A-2330-5D64-28D6-BFB89106782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539520" y="3184622"/>
            <a:ext cx="442851" cy="377452"/>
          </a:xfrm>
          <a:prstGeom prst="rect">
            <a:avLst/>
          </a:prstGeom>
        </p:spPr>
      </p:pic>
    </p:spTree>
    <p:extLst>
      <p:ext uri="{BB962C8B-B14F-4D97-AF65-F5344CB8AC3E}">
        <p14:creationId xmlns:p14="http://schemas.microsoft.com/office/powerpoint/2010/main" val="18357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p:txBody>
          <a:bodyPr/>
          <a:lstStyle/>
          <a:p>
            <a:r>
              <a:rPr lang="de-CH" b="1" dirty="0"/>
              <a:t>Навколишнє середовище</a:t>
            </a:r>
          </a:p>
        </p:txBody>
      </p:sp>
      <p:sp>
        <p:nvSpPr>
          <p:cNvPr id="3" name="Inhaltsplatzhalter 2">
            <a:extLst>
              <a:ext uri="{FF2B5EF4-FFF2-40B4-BE49-F238E27FC236}">
                <a16:creationId xmlns:a16="http://schemas.microsoft.com/office/drawing/2014/main" id="{DD3927A0-1EC7-4C2C-C6F7-D3E5BA97AD23}"/>
              </a:ext>
            </a:extLst>
          </p:cNvPr>
          <p:cNvSpPr>
            <a:spLocks noGrp="1"/>
          </p:cNvSpPr>
          <p:nvPr>
            <p:ph idx="1"/>
          </p:nvPr>
        </p:nvSpPr>
        <p:spPr>
          <a:xfrm>
            <a:off x="4934107" y="1398080"/>
            <a:ext cx="5819047" cy="2628795"/>
          </a:xfrm>
        </p:spPr>
        <p:txBody>
          <a:bodyPr>
            <a:noAutofit/>
          </a:bodyPr>
          <a:lstStyle/>
          <a:p>
            <a:pPr marL="0" indent="0">
              <a:lnSpc>
                <a:spcPct val="100000"/>
              </a:lnSpc>
              <a:spcBef>
                <a:spcPts val="0"/>
              </a:spcBef>
              <a:spcAft>
                <a:spcPts val="600"/>
              </a:spcAft>
              <a:buNone/>
            </a:pPr>
            <a:r>
              <a:rPr lang="de-CH" b="1" dirty="0"/>
              <a:t>Літій-іонні акумулятори </a:t>
            </a:r>
            <a:r>
              <a:rPr lang="de-CH" dirty="0"/>
              <a:t>та </a:t>
            </a:r>
            <a:r>
              <a:rPr lang="de-CH" b="1" dirty="0"/>
              <a:t>батареї </a:t>
            </a:r>
            <a:r>
              <a:rPr lang="de-CH" dirty="0"/>
              <a:t>містять цінну сировину.</a:t>
            </a:r>
          </a:p>
          <a:p>
            <a:pPr marL="0" indent="0">
              <a:lnSpc>
                <a:spcPct val="100000"/>
              </a:lnSpc>
              <a:spcBef>
                <a:spcPts val="0"/>
              </a:spcBef>
              <a:spcAft>
                <a:spcPts val="600"/>
              </a:spcAft>
              <a:buNone/>
            </a:pPr>
            <a:r>
              <a:rPr lang="de-CH" dirty="0"/>
              <a:t>При неправильній утилізації вони завдають </a:t>
            </a:r>
            <a:r>
              <a:rPr lang="de-CH" u="sng" dirty="0"/>
              <a:t>шкоди навколишньому середовищу</a:t>
            </a:r>
            <a:r>
              <a:rPr lang="de-CH" dirty="0"/>
              <a:t>.</a:t>
            </a:r>
          </a:p>
        </p:txBody>
      </p:sp>
      <p:sp>
        <p:nvSpPr>
          <p:cNvPr id="4" name="Textplatzhalter 3">
            <a:extLst>
              <a:ext uri="{FF2B5EF4-FFF2-40B4-BE49-F238E27FC236}">
                <a16:creationId xmlns:a16="http://schemas.microsoft.com/office/drawing/2014/main" id="{ADA0E272-5872-373E-657C-AD60A2FB19A3}"/>
              </a:ext>
            </a:extLst>
          </p:cNvPr>
          <p:cNvSpPr>
            <a:spLocks noGrp="1"/>
          </p:cNvSpPr>
          <p:nvPr>
            <p:ph type="body" sz="half" idx="2"/>
          </p:nvPr>
        </p:nvSpPr>
        <p:spPr/>
        <p:txBody>
          <a:bodyPr/>
          <a:lstStyle/>
          <a:p>
            <a:endParaRPr lang="de-CH" dirty="0"/>
          </a:p>
        </p:txBody>
      </p:sp>
      <p:sp>
        <p:nvSpPr>
          <p:cNvPr id="5" name="Untertitel 2">
            <a:extLst>
              <a:ext uri="{FF2B5EF4-FFF2-40B4-BE49-F238E27FC236}">
                <a16:creationId xmlns:a16="http://schemas.microsoft.com/office/drawing/2014/main" id="{BFF4D808-2E8D-BCB0-0E2B-71D27FD2DE3A}"/>
              </a:ext>
            </a:extLst>
          </p:cNvPr>
          <p:cNvSpPr txBox="1">
            <a:spLocks/>
          </p:cNvSpPr>
          <p:nvPr/>
        </p:nvSpPr>
        <p:spPr>
          <a:xfrm>
            <a:off x="4898571" y="725175"/>
            <a:ext cx="3734440" cy="45848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CH" sz="2200" b="1" dirty="0">
                <a:solidFill>
                  <a:schemeClr val="accent3">
                    <a:lumMod val="75000"/>
                  </a:schemeClr>
                </a:solidFill>
                <a:latin typeface="+mj-lt"/>
              </a:rPr>
              <a:t>СПОЖИВАННЯ</a:t>
            </a:r>
          </a:p>
        </p:txBody>
      </p:sp>
      <p:sp>
        <p:nvSpPr>
          <p:cNvPr id="6" name="Untertitel 2">
            <a:extLst>
              <a:ext uri="{FF2B5EF4-FFF2-40B4-BE49-F238E27FC236}">
                <a16:creationId xmlns:a16="http://schemas.microsoft.com/office/drawing/2014/main" id="{6A7B3063-F6C2-3E14-0E2A-B908EDB98CA9}"/>
              </a:ext>
            </a:extLst>
          </p:cNvPr>
          <p:cNvSpPr txBox="1">
            <a:spLocks/>
          </p:cNvSpPr>
          <p:nvPr/>
        </p:nvSpPr>
        <p:spPr>
          <a:xfrm>
            <a:off x="4934107" y="3634848"/>
            <a:ext cx="1817661" cy="35915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CH" sz="2200" b="1" dirty="0">
                <a:solidFill>
                  <a:schemeClr val="accent3">
                    <a:lumMod val="75000"/>
                  </a:schemeClr>
                </a:solidFill>
                <a:latin typeface="+mj-lt"/>
              </a:rPr>
              <a:t>УТИЛІЗАЦІЯ</a:t>
            </a:r>
          </a:p>
        </p:txBody>
      </p:sp>
      <p:sp>
        <p:nvSpPr>
          <p:cNvPr id="7" name="Inhaltsplatzhalter 2">
            <a:extLst>
              <a:ext uri="{FF2B5EF4-FFF2-40B4-BE49-F238E27FC236}">
                <a16:creationId xmlns:a16="http://schemas.microsoft.com/office/drawing/2014/main" id="{12926D83-7B7D-9DB3-E3DD-FCDCBEC58E0F}"/>
              </a:ext>
            </a:extLst>
          </p:cNvPr>
          <p:cNvSpPr txBox="1">
            <a:spLocks/>
          </p:cNvSpPr>
          <p:nvPr/>
        </p:nvSpPr>
        <p:spPr>
          <a:xfrm>
            <a:off x="4934107" y="4162412"/>
            <a:ext cx="5106666" cy="86807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de-CH" dirty="0" err="1"/>
              <a:t>Вейпи </a:t>
            </a:r>
            <a:r>
              <a:rPr lang="de-CH" dirty="0"/>
              <a:t>належать до електронних відходів.</a:t>
            </a:r>
          </a:p>
          <a:p>
            <a:pPr marL="0" indent="0">
              <a:buNone/>
            </a:pPr>
            <a:r>
              <a:rPr lang="de-CH" dirty="0"/>
              <a:t>Вони часто не утилізуються належним чином.</a:t>
            </a:r>
          </a:p>
          <a:p>
            <a:pPr marL="0" indent="0">
              <a:buNone/>
            </a:pPr>
            <a:endParaRPr lang="de-CH" dirty="0"/>
          </a:p>
        </p:txBody>
      </p:sp>
      <p:pic>
        <p:nvPicPr>
          <p:cNvPr id="15" name="Grafik 14" descr="Ein Bild, das Handschuhe, Hand enthält.&#10;&#10;Automatisch generierte Beschreibung">
            <a:extLst>
              <a:ext uri="{FF2B5EF4-FFF2-40B4-BE49-F238E27FC236}">
                <a16:creationId xmlns:a16="http://schemas.microsoft.com/office/drawing/2014/main" id="{FC478CC1-A3A0-1E3A-A447-4EA09F4ECFF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1158947" y="4641875"/>
            <a:ext cx="1334387" cy="1932086"/>
          </a:xfrm>
          <a:prstGeom prst="rect">
            <a:avLst/>
          </a:prstGeom>
        </p:spPr>
      </p:pic>
      <p:sp>
        <p:nvSpPr>
          <p:cNvPr id="16" name="Textfeld 15">
            <a:extLst>
              <a:ext uri="{FF2B5EF4-FFF2-40B4-BE49-F238E27FC236}">
                <a16:creationId xmlns:a16="http://schemas.microsoft.com/office/drawing/2014/main" id="{E6AC125C-9ED6-4705-A555-5E7724E97D37}"/>
              </a:ext>
            </a:extLst>
          </p:cNvPr>
          <p:cNvSpPr txBox="1"/>
          <p:nvPr/>
        </p:nvSpPr>
        <p:spPr>
          <a:xfrm rot="14118513">
            <a:off x="413750" y="4876736"/>
            <a:ext cx="921488" cy="276999"/>
          </a:xfrm>
          <a:prstGeom prst="rect">
            <a:avLst/>
          </a:prstGeom>
          <a:solidFill>
            <a:schemeClr val="accent1">
              <a:lumMod val="75000"/>
            </a:schemeClr>
          </a:solidFill>
          <a:ln w="28575">
            <a:solidFill>
              <a:srgbClr val="92D050"/>
            </a:solidFill>
          </a:ln>
        </p:spPr>
        <p:txBody>
          <a:bodyPr wrap="square" rtlCol="0">
            <a:spAutoFit/>
          </a:bodyPr>
          <a:lstStyle/>
          <a:p>
            <a:r>
              <a:rPr lang="de-CH" sz="1200" dirty="0">
                <a:solidFill>
                  <a:srgbClr val="92D050"/>
                </a:solidFill>
              </a:rPr>
              <a:t>Інформувати</a:t>
            </a:r>
          </a:p>
        </p:txBody>
      </p:sp>
      <p:sp>
        <p:nvSpPr>
          <p:cNvPr id="17" name="Textfeld 16">
            <a:extLst>
              <a:ext uri="{FF2B5EF4-FFF2-40B4-BE49-F238E27FC236}">
                <a16:creationId xmlns:a16="http://schemas.microsoft.com/office/drawing/2014/main" id="{97D9F460-3C01-2A6C-3D54-478E60F241C3}"/>
              </a:ext>
            </a:extLst>
          </p:cNvPr>
          <p:cNvSpPr txBox="1"/>
          <p:nvPr/>
        </p:nvSpPr>
        <p:spPr>
          <a:xfrm rot="15848186">
            <a:off x="1003740" y="4167825"/>
            <a:ext cx="850604" cy="276999"/>
          </a:xfrm>
          <a:prstGeom prst="rect">
            <a:avLst/>
          </a:prstGeom>
          <a:solidFill>
            <a:schemeClr val="accent1">
              <a:lumMod val="75000"/>
            </a:schemeClr>
          </a:solidFill>
        </p:spPr>
        <p:txBody>
          <a:bodyPr wrap="square" rtlCol="0">
            <a:spAutoFit/>
          </a:bodyPr>
          <a:lstStyle/>
          <a:p>
            <a:r>
              <a:rPr lang="de-CH" sz="1200" dirty="0">
                <a:solidFill>
                  <a:schemeClr val="bg1"/>
                </a:solidFill>
              </a:rPr>
              <a:t>Розуміння</a:t>
            </a:r>
          </a:p>
        </p:txBody>
      </p:sp>
      <p:sp>
        <p:nvSpPr>
          <p:cNvPr id="18" name="Textfeld 17">
            <a:extLst>
              <a:ext uri="{FF2B5EF4-FFF2-40B4-BE49-F238E27FC236}">
                <a16:creationId xmlns:a16="http://schemas.microsoft.com/office/drawing/2014/main" id="{BC8B3954-1C1C-0B24-69D2-754166FF6459}"/>
              </a:ext>
            </a:extLst>
          </p:cNvPr>
          <p:cNvSpPr txBox="1"/>
          <p:nvPr/>
        </p:nvSpPr>
        <p:spPr>
          <a:xfrm rot="16200000">
            <a:off x="1455737" y="4081736"/>
            <a:ext cx="811618" cy="276999"/>
          </a:xfrm>
          <a:prstGeom prst="rect">
            <a:avLst/>
          </a:prstGeom>
          <a:solidFill>
            <a:schemeClr val="accent1">
              <a:lumMod val="75000"/>
            </a:schemeClr>
          </a:solidFill>
        </p:spPr>
        <p:txBody>
          <a:bodyPr wrap="square" rtlCol="0">
            <a:spAutoFit/>
          </a:bodyPr>
          <a:lstStyle/>
          <a:p>
            <a:r>
              <a:rPr lang="de-CH" sz="1200" dirty="0">
                <a:solidFill>
                  <a:schemeClr val="bg1"/>
                </a:solidFill>
              </a:rPr>
              <a:t>Розпізнати</a:t>
            </a:r>
          </a:p>
        </p:txBody>
      </p:sp>
      <p:sp>
        <p:nvSpPr>
          <p:cNvPr id="19" name="Textfeld 18">
            <a:extLst>
              <a:ext uri="{FF2B5EF4-FFF2-40B4-BE49-F238E27FC236}">
                <a16:creationId xmlns:a16="http://schemas.microsoft.com/office/drawing/2014/main" id="{3CD430CA-F94F-AB03-FFF8-8501A77CE5FB}"/>
              </a:ext>
            </a:extLst>
          </p:cNvPr>
          <p:cNvSpPr txBox="1"/>
          <p:nvPr/>
        </p:nvSpPr>
        <p:spPr>
          <a:xfrm rot="16397315">
            <a:off x="1841860" y="4238717"/>
            <a:ext cx="717962" cy="276999"/>
          </a:xfrm>
          <a:prstGeom prst="rect">
            <a:avLst/>
          </a:prstGeom>
          <a:solidFill>
            <a:schemeClr val="accent1">
              <a:lumMod val="75000"/>
            </a:schemeClr>
          </a:solidFill>
        </p:spPr>
        <p:txBody>
          <a:bodyPr wrap="square" rtlCol="0">
            <a:spAutoFit/>
          </a:bodyPr>
          <a:lstStyle/>
          <a:p>
            <a:r>
              <a:rPr lang="de-CH" sz="1200" dirty="0">
                <a:solidFill>
                  <a:schemeClr val="bg1"/>
                </a:solidFill>
              </a:rPr>
              <a:t>Діяти</a:t>
            </a:r>
          </a:p>
        </p:txBody>
      </p:sp>
      <p:sp>
        <p:nvSpPr>
          <p:cNvPr id="20" name="Textfeld 19">
            <a:extLst>
              <a:ext uri="{FF2B5EF4-FFF2-40B4-BE49-F238E27FC236}">
                <a16:creationId xmlns:a16="http://schemas.microsoft.com/office/drawing/2014/main" id="{BDB58FDD-9C84-A88D-F989-D0830E45E16F}"/>
              </a:ext>
            </a:extLst>
          </p:cNvPr>
          <p:cNvSpPr txBox="1"/>
          <p:nvPr/>
        </p:nvSpPr>
        <p:spPr>
          <a:xfrm rot="16835369">
            <a:off x="2096810" y="4177107"/>
            <a:ext cx="1278490" cy="461665"/>
          </a:xfrm>
          <a:prstGeom prst="rect">
            <a:avLst/>
          </a:prstGeom>
          <a:solidFill>
            <a:schemeClr val="accent1">
              <a:lumMod val="75000"/>
            </a:schemeClr>
          </a:solidFill>
        </p:spPr>
        <p:txBody>
          <a:bodyPr wrap="square" rtlCol="0">
            <a:spAutoFit/>
          </a:bodyPr>
          <a:lstStyle/>
          <a:p>
            <a:r>
              <a:rPr lang="de-CH" sz="1200" dirty="0">
                <a:solidFill>
                  <a:schemeClr val="bg1"/>
                </a:solidFill>
              </a:rPr>
              <a:t>Покличте на допомогу.</a:t>
            </a:r>
          </a:p>
        </p:txBody>
      </p:sp>
      <p:pic>
        <p:nvPicPr>
          <p:cNvPr id="9" name="Grafik 8" descr="Ein Bild, das Schwarz, Dunkelheit enthält.&#10;&#10;Automatisch generierte Beschreibung">
            <a:extLst>
              <a:ext uri="{FF2B5EF4-FFF2-40B4-BE49-F238E27FC236}">
                <a16:creationId xmlns:a16="http://schemas.microsoft.com/office/drawing/2014/main" id="{6D0F7A64-A0A6-F5BC-29E8-E33B9A77319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9919" t="5015" r="8124" b="20197"/>
          <a:stretch/>
        </p:blipFill>
        <p:spPr>
          <a:xfrm>
            <a:off x="9704156" y="4626045"/>
            <a:ext cx="1989464" cy="1815433"/>
          </a:xfrm>
          <a:prstGeom prst="rect">
            <a:avLst/>
          </a:prstGeom>
        </p:spPr>
      </p:pic>
    </p:spTree>
    <p:extLst>
      <p:ext uri="{BB962C8B-B14F-4D97-AF65-F5344CB8AC3E}">
        <p14:creationId xmlns:p14="http://schemas.microsoft.com/office/powerpoint/2010/main" val="250688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a:extLst>
              <a:ext uri="{FF2B5EF4-FFF2-40B4-BE49-F238E27FC236}">
                <a16:creationId xmlns:a16="http://schemas.microsoft.com/office/drawing/2014/main" id="{F5906461-B31C-E6E8-7D43-A00CB5AC7E46}"/>
              </a:ext>
            </a:extLst>
          </p:cNvPr>
          <p:cNvSpPr txBox="1">
            <a:spLocks/>
          </p:cNvSpPr>
          <p:nvPr/>
        </p:nvSpPr>
        <p:spPr>
          <a:xfrm>
            <a:off x="631965" y="656507"/>
            <a:ext cx="10058400" cy="519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de-CH" b="1" dirty="0">
                <a:solidFill>
                  <a:schemeClr val="accent1">
                    <a:lumMod val="50000"/>
                  </a:schemeClr>
                </a:solidFill>
              </a:rPr>
              <a:t>Проміжне запитання</a:t>
            </a:r>
          </a:p>
        </p:txBody>
      </p:sp>
      <p:sp>
        <p:nvSpPr>
          <p:cNvPr id="11" name="Textfeld 10">
            <a:extLst>
              <a:ext uri="{FF2B5EF4-FFF2-40B4-BE49-F238E27FC236}">
                <a16:creationId xmlns:a16="http://schemas.microsoft.com/office/drawing/2014/main" id="{E64C5AF8-5B1F-8083-7357-D4CF7AD7510A}"/>
              </a:ext>
            </a:extLst>
          </p:cNvPr>
          <p:cNvSpPr txBox="1"/>
          <p:nvPr/>
        </p:nvSpPr>
        <p:spPr>
          <a:xfrm>
            <a:off x="1724891" y="2222261"/>
            <a:ext cx="7396294" cy="461665"/>
          </a:xfrm>
          <a:prstGeom prst="rect">
            <a:avLst/>
          </a:prstGeom>
          <a:noFill/>
          <a:ln w="12700">
            <a:solidFill>
              <a:schemeClr val="accent1">
                <a:lumMod val="50000"/>
              </a:schemeClr>
            </a:solidFill>
          </a:ln>
        </p:spPr>
        <p:txBody>
          <a:bodyPr wrap="square" rtlCol="0">
            <a:spAutoFit/>
          </a:bodyPr>
          <a:lstStyle/>
          <a:p>
            <a:r>
              <a:rPr lang="de-CH" sz="2400" b="1" dirty="0"/>
              <a:t>Хто знає хоча б одну людину, </a:t>
            </a:r>
            <a:r>
              <a:rPr lang="de-CH" sz="2400" b="1" dirty="0" err="1"/>
              <a:t>яка</a:t>
            </a:r>
            <a:r>
              <a:rPr lang="de-CH" sz="2400" b="1" dirty="0"/>
              <a:t> </a:t>
            </a:r>
            <a:r>
              <a:rPr lang="ru-RU" sz="2400" b="1" dirty="0"/>
              <a:t>курить </a:t>
            </a:r>
            <a:r>
              <a:rPr lang="ru-RU" sz="2400" b="1" dirty="0" err="1"/>
              <a:t>вейп</a:t>
            </a:r>
            <a:r>
              <a:rPr lang="de-CH" sz="2400" b="1" dirty="0"/>
              <a:t>?</a:t>
            </a:r>
          </a:p>
        </p:txBody>
      </p:sp>
      <p:pic>
        <p:nvPicPr>
          <p:cNvPr id="13" name="Grafik 12" descr="Ein Bild, das Handschuhe, Hand enthält.&#10;&#10;Automatisch generierte Beschreibung">
            <a:extLst>
              <a:ext uri="{FF2B5EF4-FFF2-40B4-BE49-F238E27FC236}">
                <a16:creationId xmlns:a16="http://schemas.microsoft.com/office/drawing/2014/main" id="{24D4F5A5-E23D-ADA1-24C6-9FC63105D61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flipH="1">
            <a:off x="957887" y="3384045"/>
            <a:ext cx="1411892" cy="2044307"/>
          </a:xfrm>
          <a:prstGeom prst="rect">
            <a:avLst/>
          </a:prstGeom>
        </p:spPr>
      </p:pic>
      <p:pic>
        <p:nvPicPr>
          <p:cNvPr id="14" name="Grafik 13" descr="Ein Bild, das Handschuhe, Hand enthält.&#10;&#10;Automatisch generierte Beschreibung">
            <a:extLst>
              <a:ext uri="{FF2B5EF4-FFF2-40B4-BE49-F238E27FC236}">
                <a16:creationId xmlns:a16="http://schemas.microsoft.com/office/drawing/2014/main" id="{EAAC37C0-EA0D-0CA5-9F89-2EC0F0A28FC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2944779" y="3177313"/>
            <a:ext cx="970671" cy="1405454"/>
          </a:xfrm>
          <a:prstGeom prst="rect">
            <a:avLst/>
          </a:prstGeom>
        </p:spPr>
      </p:pic>
      <p:pic>
        <p:nvPicPr>
          <p:cNvPr id="15" name="Grafik 14" descr="Ein Bild, das Handschuhe, Hand enthält.&#10;&#10;Automatisch generierte Beschreibung">
            <a:extLst>
              <a:ext uri="{FF2B5EF4-FFF2-40B4-BE49-F238E27FC236}">
                <a16:creationId xmlns:a16="http://schemas.microsoft.com/office/drawing/2014/main" id="{581417A8-97E5-A55D-12E9-DA4CCB4A6FC2}"/>
              </a:ext>
            </a:extLst>
          </p:cNvPr>
          <p:cNvPicPr>
            <a:picLocks noChangeAspect="1"/>
          </p:cNvPicPr>
          <p:nvPr/>
        </p:nvPicPr>
        <p:blipFill rotWithShape="1">
          <a:blip r:embed="rId5" cstate="print">
            <a:extLst>
              <a:ext uri="{BEBA8EAE-BF5A-486C-A8C5-ECC9F3942E4B}">
                <a14:imgProps xmlns:a14="http://schemas.microsoft.com/office/drawing/2010/main">
                  <a14:imgLayer r:embed="rId7">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flipH="1">
            <a:off x="4893822" y="3778299"/>
            <a:ext cx="970430" cy="1405105"/>
          </a:xfrm>
          <a:prstGeom prst="rect">
            <a:avLst/>
          </a:prstGeom>
        </p:spPr>
      </p:pic>
      <p:pic>
        <p:nvPicPr>
          <p:cNvPr id="16" name="Grafik 15" descr="Ein Bild, das Handschuhe, Hand enthält.&#10;&#10;Automatisch generierte Beschreibung">
            <a:extLst>
              <a:ext uri="{FF2B5EF4-FFF2-40B4-BE49-F238E27FC236}">
                <a16:creationId xmlns:a16="http://schemas.microsoft.com/office/drawing/2014/main" id="{F828445A-3333-4385-5643-14BD79C3F20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6439493" y="4087928"/>
            <a:ext cx="1321820" cy="1913890"/>
          </a:xfrm>
          <a:prstGeom prst="rect">
            <a:avLst/>
          </a:prstGeom>
        </p:spPr>
      </p:pic>
      <p:pic>
        <p:nvPicPr>
          <p:cNvPr id="17" name="Grafik 16" descr="Ein Bild, das Handschuhe, Hand enthält.&#10;&#10;Automatisch generierte Beschreibung">
            <a:extLst>
              <a:ext uri="{FF2B5EF4-FFF2-40B4-BE49-F238E27FC236}">
                <a16:creationId xmlns:a16="http://schemas.microsoft.com/office/drawing/2014/main" id="{70C2761B-0705-6FB9-31E8-B9A6A45C5F2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8388295" y="3568136"/>
            <a:ext cx="887144" cy="1284514"/>
          </a:xfrm>
          <a:prstGeom prst="rect">
            <a:avLst/>
          </a:prstGeom>
        </p:spPr>
      </p:pic>
      <p:pic>
        <p:nvPicPr>
          <p:cNvPr id="2" name="Grafik 1" descr="Ein Bild, das Handschuhe, Hand enthält.&#10;&#10;Automatisch generierte Beschreibung">
            <a:extLst>
              <a:ext uri="{FF2B5EF4-FFF2-40B4-BE49-F238E27FC236}">
                <a16:creationId xmlns:a16="http://schemas.microsoft.com/office/drawing/2014/main" id="{F95C3A3C-6009-05CC-32D2-2A0EE8237F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flipH="1">
            <a:off x="10119652" y="2753506"/>
            <a:ext cx="1141425" cy="1652692"/>
          </a:xfrm>
          <a:prstGeom prst="rect">
            <a:avLst/>
          </a:prstGeom>
        </p:spPr>
      </p:pic>
    </p:spTree>
    <p:extLst>
      <p:ext uri="{BB962C8B-B14F-4D97-AF65-F5344CB8AC3E}">
        <p14:creationId xmlns:p14="http://schemas.microsoft.com/office/powerpoint/2010/main" val="165960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2">
            <a:extLst>
              <a:ext uri="{FF2B5EF4-FFF2-40B4-BE49-F238E27FC236}">
                <a16:creationId xmlns:a16="http://schemas.microsoft.com/office/drawing/2014/main" id="{F5906461-B31C-E6E8-7D43-A00CB5AC7E46}"/>
              </a:ext>
            </a:extLst>
          </p:cNvPr>
          <p:cNvSpPr txBox="1">
            <a:spLocks/>
          </p:cNvSpPr>
          <p:nvPr/>
        </p:nvSpPr>
        <p:spPr>
          <a:xfrm>
            <a:off x="631965" y="656507"/>
            <a:ext cx="10058400" cy="519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de-CH" b="1" dirty="0">
                <a:solidFill>
                  <a:schemeClr val="accent1">
                    <a:lumMod val="50000"/>
                  </a:schemeClr>
                </a:solidFill>
              </a:rPr>
              <a:t>Ризики для МОЛОДІ</a:t>
            </a:r>
          </a:p>
        </p:txBody>
      </p:sp>
      <p:sp>
        <p:nvSpPr>
          <p:cNvPr id="10" name="Textfeld 9">
            <a:extLst>
              <a:ext uri="{FF2B5EF4-FFF2-40B4-BE49-F238E27FC236}">
                <a16:creationId xmlns:a16="http://schemas.microsoft.com/office/drawing/2014/main" id="{CDCA0EF9-AF73-45CF-9749-59A8F586B1BA}"/>
              </a:ext>
            </a:extLst>
          </p:cNvPr>
          <p:cNvSpPr txBox="1"/>
          <p:nvPr/>
        </p:nvSpPr>
        <p:spPr>
          <a:xfrm>
            <a:off x="631965" y="1541141"/>
            <a:ext cx="7645482" cy="3785652"/>
          </a:xfrm>
          <a:prstGeom prst="rect">
            <a:avLst/>
          </a:prstGeom>
          <a:noFill/>
        </p:spPr>
        <p:txBody>
          <a:bodyPr wrap="square" rtlCol="0">
            <a:spAutoFit/>
          </a:bodyPr>
          <a:lstStyle/>
          <a:p>
            <a:pPr marL="342900" indent="-342900">
              <a:buFontTx/>
              <a:buAutoNum type="arabicParenR"/>
            </a:pPr>
            <a:r>
              <a:rPr lang="de-CH" sz="2000" b="1" dirty="0"/>
              <a:t>Галузь: </a:t>
            </a:r>
            <a:r>
              <a:rPr lang="de-CH" sz="2000" dirty="0"/>
              <a:t>орієнтована на молодь. (Реклама в соціальних мережах, наприклад, </a:t>
            </a:r>
            <a:r>
              <a:rPr lang="de-CH" sz="2000" dirty="0" err="1"/>
              <a:t>TikTok</a:t>
            </a:r>
            <a:r>
              <a:rPr lang="de-CH" sz="2000" dirty="0"/>
              <a:t>)</a:t>
            </a:r>
          </a:p>
          <a:p>
            <a:pPr marL="342900" indent="-342900">
              <a:buAutoNum type="arabicParenR"/>
            </a:pPr>
            <a:endParaRPr lang="de-CH" sz="2000" b="1" dirty="0"/>
          </a:p>
          <a:p>
            <a:pPr marL="342900" indent="-342900">
              <a:buAutoNum type="arabicParenR"/>
            </a:pPr>
            <a:r>
              <a:rPr lang="de-CH" sz="2000" b="1" dirty="0"/>
              <a:t>Аромат: </a:t>
            </a:r>
            <a:r>
              <a:rPr lang="de-CH" sz="2000" dirty="0"/>
              <a:t>Аромат робить </a:t>
            </a:r>
            <a:r>
              <a:rPr lang="de-CH" sz="2000" dirty="0" err="1"/>
              <a:t>вейпи </a:t>
            </a:r>
            <a:r>
              <a:rPr lang="de-CH" sz="2000" dirty="0"/>
              <a:t>привабливими для молоді.</a:t>
            </a:r>
          </a:p>
          <a:p>
            <a:pPr marL="342900" indent="-342900">
              <a:buAutoNum type="arabicParenR"/>
            </a:pPr>
            <a:endParaRPr lang="de-CH" sz="2000" b="1" dirty="0"/>
          </a:p>
          <a:p>
            <a:pPr marL="342900" indent="-342900">
              <a:buAutoNum type="arabicParenR"/>
            </a:pPr>
            <a:r>
              <a:rPr lang="de-CH" sz="2000" b="1" dirty="0"/>
              <a:t>Наслідки вживання нікотину: </a:t>
            </a:r>
          </a:p>
          <a:p>
            <a:pPr marL="800100" lvl="1" indent="-342900">
              <a:buFont typeface="Arial" panose="020B0604020202020204" pitchFamily="34" charset="0"/>
              <a:buChar char="•"/>
            </a:pPr>
            <a:r>
              <a:rPr lang="de-CH" sz="2000" dirty="0"/>
              <a:t>Нікотин може погіршити розвиток мозку.</a:t>
            </a:r>
          </a:p>
          <a:p>
            <a:pPr marL="800100" lvl="1" indent="-342900">
              <a:buFont typeface="Arial" panose="020B0604020202020204" pitchFamily="34" charset="0"/>
              <a:buChar char="•"/>
            </a:pPr>
            <a:r>
              <a:rPr lang="de-CH" sz="2000" dirty="0"/>
              <a:t>Раннє вживання збільшує ризик виникнення нікотинової залежності в майбутньому.</a:t>
            </a:r>
          </a:p>
          <a:p>
            <a:pPr lvl="1"/>
            <a:endParaRPr lang="de-CH" sz="2000" b="1" dirty="0"/>
          </a:p>
          <a:p>
            <a:pPr marL="342900" indent="-342900">
              <a:buAutoNum type="arabicParenR"/>
            </a:pPr>
            <a:r>
              <a:rPr lang="de-CH" sz="2000" b="1" dirty="0"/>
              <a:t>Батьки, які палять самі: </a:t>
            </a:r>
            <a:r>
              <a:rPr lang="de-CH" sz="2000" dirty="0"/>
              <a:t>підвищують ризик того, що їхні діти почнуть палити або вейпити</a:t>
            </a:r>
          </a:p>
        </p:txBody>
      </p:sp>
      <p:pic>
        <p:nvPicPr>
          <p:cNvPr id="12" name="Grafik 11" descr="Ein Bild, das Cartoon, Clipart, Schuhwerk, Darstellung enthält.&#10;&#10;Automatisch generierte Beschreibung">
            <a:extLst>
              <a:ext uri="{FF2B5EF4-FFF2-40B4-BE49-F238E27FC236}">
                <a16:creationId xmlns:a16="http://schemas.microsoft.com/office/drawing/2014/main" id="{C269CC45-D233-0B86-7E77-1BCEA702C82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22" b="100000" l="1151" r="96767">
                        <a14:foregroundMark x1="30779" y1="6467" x2="39415" y2="1569"/>
                        <a14:foregroundMark x1="39415" y1="1569" x2="30292" y2="7846"/>
                        <a14:foregroundMark x1="30292" y1="7846" x2="29672" y2="7751"/>
                        <a14:foregroundMark x1="90877" y1="21921" x2="91054" y2="21826"/>
                        <a14:foregroundMark x1="91320" y1="21541" x2="91143" y2="21446"/>
                        <a14:foregroundMark x1="96413" y1="20542" x2="96590" y2="20352"/>
                        <a14:foregroundMark x1="96767" y1="35806" x2="96590" y2="36995"/>
                        <a14:foregroundMark x1="5492" y1="34047" x2="5403" y2="34712"/>
                        <a14:foregroundMark x1="5669" y1="42653" x2="2569" y2="50547"/>
                        <a14:foregroundMark x1="2569" y1="50547" x2="5934" y2="43081"/>
                        <a14:foregroundMark x1="5934" y1="43081" x2="5757" y2="42653"/>
                        <a14:foregroundMark x1="2790" y1="41465" x2="2613" y2="41560"/>
                        <a14:foregroundMark x1="2790" y1="69139" x2="2790" y2="68664"/>
                        <a14:foregroundMark x1="2790" y1="68664" x2="2790" y2="68664"/>
                        <a14:foregroundMark x1="2790" y1="68664" x2="1771" y2="70376"/>
                        <a14:foregroundMark x1="1594" y1="45126" x2="1151" y2="43462"/>
                      </a14:backgroundRemoval>
                    </a14:imgEffect>
                  </a14:imgLayer>
                </a14:imgProps>
              </a:ext>
              <a:ext uri="{28A0092B-C50C-407E-A947-70E740481C1C}">
                <a14:useLocalDpi xmlns:a14="http://schemas.microsoft.com/office/drawing/2010/main"/>
              </a:ext>
            </a:extLst>
          </a:blip>
          <a:srcRect/>
          <a:stretch/>
        </p:blipFill>
        <p:spPr>
          <a:xfrm>
            <a:off x="8484781" y="1541141"/>
            <a:ext cx="3200400" cy="2979964"/>
          </a:xfrm>
          <a:prstGeom prst="rect">
            <a:avLst/>
          </a:prstGeom>
        </p:spPr>
      </p:pic>
    </p:spTree>
    <p:extLst>
      <p:ext uri="{BB962C8B-B14F-4D97-AF65-F5344CB8AC3E}">
        <p14:creationId xmlns:p14="http://schemas.microsoft.com/office/powerpoint/2010/main" val="60708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F96810C-323A-0FC4-E6CB-E7444703B9EC}"/>
              </a:ext>
            </a:extLst>
          </p:cNvPr>
          <p:cNvSpPr>
            <a:spLocks noGrp="1"/>
          </p:cNvSpPr>
          <p:nvPr>
            <p:ph type="subTitle" idx="1"/>
          </p:nvPr>
        </p:nvSpPr>
        <p:spPr>
          <a:xfrm>
            <a:off x="740822" y="725862"/>
            <a:ext cx="10058400" cy="547767"/>
          </a:xfrm>
        </p:spPr>
        <p:txBody>
          <a:bodyPr/>
          <a:lstStyle/>
          <a:p>
            <a:r>
              <a:rPr lang="de-CH" b="1" dirty="0" err="1">
                <a:solidFill>
                  <a:schemeClr val="accent1">
                    <a:lumMod val="50000"/>
                  </a:schemeClr>
                </a:solidFill>
              </a:rPr>
              <a:t>Закони </a:t>
            </a:r>
            <a:r>
              <a:rPr lang="de-CH" b="1" dirty="0">
                <a:solidFill>
                  <a:schemeClr val="accent1">
                    <a:lumMod val="50000"/>
                  </a:schemeClr>
                </a:solidFill>
              </a:rPr>
              <a:t>та захист молоді</a:t>
            </a:r>
          </a:p>
        </p:txBody>
      </p:sp>
      <p:sp>
        <p:nvSpPr>
          <p:cNvPr id="4" name="Textfeld 3">
            <a:extLst>
              <a:ext uri="{FF2B5EF4-FFF2-40B4-BE49-F238E27FC236}">
                <a16:creationId xmlns:a16="http://schemas.microsoft.com/office/drawing/2014/main" id="{5BB68C88-81A3-64DC-B4A0-03DE6822BAF4}"/>
              </a:ext>
            </a:extLst>
          </p:cNvPr>
          <p:cNvSpPr txBox="1"/>
          <p:nvPr/>
        </p:nvSpPr>
        <p:spPr>
          <a:xfrm>
            <a:off x="665988" y="1343080"/>
            <a:ext cx="10732721" cy="1015663"/>
          </a:xfrm>
          <a:prstGeom prst="rect">
            <a:avLst/>
          </a:prstGeom>
          <a:noFill/>
        </p:spPr>
        <p:txBody>
          <a:bodyPr wrap="square" rtlCol="0">
            <a:spAutoFit/>
          </a:bodyPr>
          <a:lstStyle/>
          <a:p>
            <a:endParaRPr lang="de-CH" sz="2000" dirty="0"/>
          </a:p>
          <a:p>
            <a:pPr marL="285750" indent="-285750">
              <a:buFont typeface="Wingdings" panose="05000000000000000000" pitchFamily="2" charset="2"/>
              <a:buChar char="à"/>
            </a:pPr>
            <a:endParaRPr lang="de-CH" sz="2000" b="1" dirty="0">
              <a:sym typeface="Wingdings" panose="05000000000000000000" pitchFamily="2" charset="2"/>
            </a:endParaRPr>
          </a:p>
          <a:p>
            <a:endParaRPr lang="de-CH" sz="2000" dirty="0"/>
          </a:p>
        </p:txBody>
      </p:sp>
      <p:sp>
        <p:nvSpPr>
          <p:cNvPr id="2" name="Textfeld 1">
            <a:extLst>
              <a:ext uri="{FF2B5EF4-FFF2-40B4-BE49-F238E27FC236}">
                <a16:creationId xmlns:a16="http://schemas.microsoft.com/office/drawing/2014/main" id="{69AB7E23-B732-4373-EBEC-DF0A887F446A}"/>
              </a:ext>
            </a:extLst>
          </p:cNvPr>
          <p:cNvSpPr txBox="1"/>
          <p:nvPr/>
        </p:nvSpPr>
        <p:spPr>
          <a:xfrm>
            <a:off x="2634613" y="1594831"/>
            <a:ext cx="6970719" cy="1092607"/>
          </a:xfrm>
          <a:prstGeom prst="rect">
            <a:avLst/>
          </a:prstGeom>
          <a:noFill/>
          <a:ln w="19050">
            <a:solidFill>
              <a:schemeClr val="accent2">
                <a:lumMod val="75000"/>
              </a:schemeClr>
            </a:solidFill>
          </a:ln>
        </p:spPr>
        <p:txBody>
          <a:bodyPr wrap="square" rtlCol="0">
            <a:spAutoFit/>
          </a:bodyPr>
          <a:lstStyle/>
          <a:p>
            <a:pPr>
              <a:spcAft>
                <a:spcPts val="600"/>
              </a:spcAft>
            </a:pPr>
            <a:r>
              <a:rPr lang="de-CH" sz="2000" dirty="0">
                <a:solidFill>
                  <a:schemeClr val="accent5">
                    <a:lumMod val="75000"/>
                  </a:schemeClr>
                </a:solidFill>
              </a:rPr>
              <a:t>Новий Закон про тютюнові вироби набуде чинності у Швейцарії з </a:t>
            </a:r>
            <a:r>
              <a:rPr lang="de-CH" sz="2000" b="1" dirty="0">
                <a:solidFill>
                  <a:schemeClr val="accent5">
                    <a:lumMod val="75000"/>
                  </a:schemeClr>
                </a:solidFill>
              </a:rPr>
              <a:t>1 жовтня 2024 року. </a:t>
            </a:r>
          </a:p>
          <a:p>
            <a:r>
              <a:rPr lang="de-CH" sz="2000" dirty="0">
                <a:solidFill>
                  <a:schemeClr val="accent5">
                    <a:lumMod val="75000"/>
                  </a:schemeClr>
                </a:solidFill>
              </a:rPr>
              <a:t>Це забороняє </a:t>
            </a:r>
            <a:r>
              <a:rPr lang="de-CH" sz="2000" b="1" dirty="0">
                <a:solidFill>
                  <a:schemeClr val="accent5">
                    <a:lumMod val="75000"/>
                  </a:schemeClr>
                </a:solidFill>
              </a:rPr>
              <a:t>продаж </a:t>
            </a:r>
            <a:r>
              <a:rPr lang="de-CH" sz="2000" b="1" dirty="0" err="1">
                <a:solidFill>
                  <a:schemeClr val="accent5">
                    <a:lumMod val="75000"/>
                  </a:schemeClr>
                </a:solidFill>
              </a:rPr>
              <a:t>вейпів </a:t>
            </a:r>
            <a:r>
              <a:rPr lang="de-CH" sz="2000" b="1" dirty="0">
                <a:solidFill>
                  <a:schemeClr val="accent5">
                    <a:lumMod val="75000"/>
                  </a:schemeClr>
                </a:solidFill>
              </a:rPr>
              <a:t>неповнолітнім</a:t>
            </a:r>
            <a:r>
              <a:rPr lang="de-CH" sz="2000" dirty="0">
                <a:solidFill>
                  <a:schemeClr val="accent5">
                    <a:lumMod val="75000"/>
                  </a:schemeClr>
                </a:solidFill>
              </a:rPr>
              <a:t>.</a:t>
            </a:r>
          </a:p>
        </p:txBody>
      </p:sp>
      <p:pic>
        <p:nvPicPr>
          <p:cNvPr id="7" name="Grafik 6" descr="Ein Bild, das Text, Schrift, Screenshot, Typografie enthält.&#10;&#10;Automatisch generierte Beschreibung">
            <a:extLst>
              <a:ext uri="{FF2B5EF4-FFF2-40B4-BE49-F238E27FC236}">
                <a16:creationId xmlns:a16="http://schemas.microsoft.com/office/drawing/2014/main" id="{2EA4D4A0-10CA-1562-3B96-7CBFB7A3B2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8137" y="4622841"/>
            <a:ext cx="3096057" cy="604922"/>
          </a:xfrm>
          <a:prstGeom prst="rect">
            <a:avLst/>
          </a:prstGeom>
        </p:spPr>
      </p:pic>
      <p:pic>
        <p:nvPicPr>
          <p:cNvPr id="11" name="Grafik 10" descr="Ein Bild, das Text, Screenshot, Software, Webseite enthält.">
            <a:extLst>
              <a:ext uri="{FF2B5EF4-FFF2-40B4-BE49-F238E27FC236}">
                <a16:creationId xmlns:a16="http://schemas.microsoft.com/office/drawing/2014/main" id="{E6C5A3E8-8273-09DB-ADFD-E71433419B4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446432">
            <a:off x="233287" y="3616356"/>
            <a:ext cx="3393322" cy="1071805"/>
          </a:xfrm>
          <a:prstGeom prst="rect">
            <a:avLst/>
          </a:prstGeom>
        </p:spPr>
      </p:pic>
      <p:pic>
        <p:nvPicPr>
          <p:cNvPr id="9" name="Grafik 8" descr="Ein Bild, das Text, Software, Multimedia-Software, Computersymbol enthält.&#10;&#10;Automatisch generierte Beschreibung">
            <a:extLst>
              <a:ext uri="{FF2B5EF4-FFF2-40B4-BE49-F238E27FC236}">
                <a16:creationId xmlns:a16="http://schemas.microsoft.com/office/drawing/2014/main" id="{675F7C84-5842-8C63-2C34-7EC813422C9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4869397"/>
            <a:ext cx="6119973" cy="1457136"/>
          </a:xfrm>
          <a:prstGeom prst="rect">
            <a:avLst/>
          </a:prstGeom>
        </p:spPr>
      </p:pic>
      <p:pic>
        <p:nvPicPr>
          <p:cNvPr id="6" name="Grafik 5" descr="Ein Bild, das Text, Screenshot, Website, Software enthält.&#10;&#10;Automatisch generierte Beschreibung">
            <a:extLst>
              <a:ext uri="{FF2B5EF4-FFF2-40B4-BE49-F238E27FC236}">
                <a16:creationId xmlns:a16="http://schemas.microsoft.com/office/drawing/2014/main" id="{8E6EFE40-F910-6C56-4C6A-9D05632D27A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435124">
            <a:off x="7427565" y="3899367"/>
            <a:ext cx="4416411" cy="653065"/>
          </a:xfrm>
          <a:prstGeom prst="rect">
            <a:avLst/>
          </a:prstGeom>
        </p:spPr>
      </p:pic>
      <p:pic>
        <p:nvPicPr>
          <p:cNvPr id="10" name="Grafik 9" descr="Ein Bild, das Text, Schrift, Screenshot, weiß enthält.&#10;&#10;Automatisch generierte Beschreibung">
            <a:extLst>
              <a:ext uri="{FF2B5EF4-FFF2-40B4-BE49-F238E27FC236}">
                <a16:creationId xmlns:a16="http://schemas.microsoft.com/office/drawing/2014/main" id="{4C45EA36-8567-D7E6-639E-5B8D95C6B44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96000" y="5180302"/>
            <a:ext cx="5625298" cy="990738"/>
          </a:xfrm>
          <a:prstGeom prst="rect">
            <a:avLst/>
          </a:prstGeom>
        </p:spPr>
      </p:pic>
      <p:sp>
        <p:nvSpPr>
          <p:cNvPr id="13" name="Textfeld 12">
            <a:extLst>
              <a:ext uri="{FF2B5EF4-FFF2-40B4-BE49-F238E27FC236}">
                <a16:creationId xmlns:a16="http://schemas.microsoft.com/office/drawing/2014/main" id="{D02A4394-EBB9-16B6-5205-B30B9F12EE6B}"/>
              </a:ext>
            </a:extLst>
          </p:cNvPr>
          <p:cNvSpPr txBox="1"/>
          <p:nvPr/>
        </p:nvSpPr>
        <p:spPr>
          <a:xfrm>
            <a:off x="8823960" y="6459307"/>
            <a:ext cx="3368040" cy="246221"/>
          </a:xfrm>
          <a:prstGeom prst="rect">
            <a:avLst/>
          </a:prstGeom>
          <a:noFill/>
        </p:spPr>
        <p:txBody>
          <a:bodyPr wrap="square">
            <a:spAutoFit/>
          </a:bodyPr>
          <a:lstStyle/>
          <a:p>
            <a:pPr algn="r"/>
            <a:r>
              <a:rPr lang="de-CH" sz="1000" dirty="0">
                <a:solidFill>
                  <a:schemeClr val="bg1"/>
                </a:solidFill>
              </a:rPr>
              <a:t> srf.ch; euractiv.de; watson.ch; parlament.ch; bag.admin.ch</a:t>
            </a:r>
          </a:p>
        </p:txBody>
      </p:sp>
      <p:sp>
        <p:nvSpPr>
          <p:cNvPr id="14" name="Textfeld 13">
            <a:extLst>
              <a:ext uri="{FF2B5EF4-FFF2-40B4-BE49-F238E27FC236}">
                <a16:creationId xmlns:a16="http://schemas.microsoft.com/office/drawing/2014/main" id="{98A094A2-A596-7957-9007-1CA65EA4F356}"/>
              </a:ext>
            </a:extLst>
          </p:cNvPr>
          <p:cNvSpPr txBox="1"/>
          <p:nvPr/>
        </p:nvSpPr>
        <p:spPr>
          <a:xfrm>
            <a:off x="1988933" y="1676345"/>
            <a:ext cx="523677" cy="861774"/>
          </a:xfrm>
          <a:prstGeom prst="rect">
            <a:avLst/>
          </a:prstGeom>
          <a:noFill/>
        </p:spPr>
        <p:txBody>
          <a:bodyPr wrap="square" rtlCol="0">
            <a:spAutoFit/>
          </a:bodyPr>
          <a:lstStyle/>
          <a:p>
            <a:r>
              <a:rPr lang="de-CH" sz="5000" dirty="0">
                <a:solidFill>
                  <a:schemeClr val="accent5">
                    <a:lumMod val="75000"/>
                  </a:schemeClr>
                </a:solidFill>
              </a:rPr>
              <a:t>§</a:t>
            </a:r>
          </a:p>
        </p:txBody>
      </p:sp>
      <p:pic>
        <p:nvPicPr>
          <p:cNvPr id="8" name="Grafik 7" descr="Ein Bild, das Text, Elektronik, Screenshot, Software enthält.">
            <a:extLst>
              <a:ext uri="{FF2B5EF4-FFF2-40B4-BE49-F238E27FC236}">
                <a16:creationId xmlns:a16="http://schemas.microsoft.com/office/drawing/2014/main" id="{C0F1E747-3D9F-9144-CBEC-51ED1E781A1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21345998">
            <a:off x="3716784" y="3699306"/>
            <a:ext cx="3206270" cy="1053186"/>
          </a:xfrm>
          <a:prstGeom prst="rect">
            <a:avLst/>
          </a:prstGeom>
        </p:spPr>
      </p:pic>
    </p:spTree>
    <p:extLst>
      <p:ext uri="{BB962C8B-B14F-4D97-AF65-F5344CB8AC3E}">
        <p14:creationId xmlns:p14="http://schemas.microsoft.com/office/powerpoint/2010/main" val="39101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881E-49E6-1CEA-1D1A-7F0A61082889}"/>
              </a:ext>
            </a:extLst>
          </p:cNvPr>
          <p:cNvSpPr>
            <a:spLocks noGrp="1"/>
          </p:cNvSpPr>
          <p:nvPr>
            <p:ph type="title"/>
          </p:nvPr>
        </p:nvSpPr>
        <p:spPr>
          <a:xfrm>
            <a:off x="190500" y="1390996"/>
            <a:ext cx="3646714" cy="2286000"/>
          </a:xfrm>
        </p:spPr>
        <p:txBody>
          <a:bodyPr/>
          <a:lstStyle/>
          <a:p>
            <a:r>
              <a:rPr lang="de-CH" b="1" dirty="0"/>
              <a:t>Як мені діяти?</a:t>
            </a:r>
          </a:p>
        </p:txBody>
      </p:sp>
      <p:sp>
        <p:nvSpPr>
          <p:cNvPr id="5" name="Textfeld 4">
            <a:extLst>
              <a:ext uri="{FF2B5EF4-FFF2-40B4-BE49-F238E27FC236}">
                <a16:creationId xmlns:a16="http://schemas.microsoft.com/office/drawing/2014/main" id="{6573F6AF-F25A-B44C-008C-55DFE2F02415}"/>
              </a:ext>
            </a:extLst>
          </p:cNvPr>
          <p:cNvSpPr txBox="1"/>
          <p:nvPr/>
        </p:nvSpPr>
        <p:spPr>
          <a:xfrm>
            <a:off x="5055606" y="1254924"/>
            <a:ext cx="5888576"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CH" b="1" dirty="0"/>
              <a:t>Дізнайтеся більше</a:t>
            </a:r>
            <a:r>
              <a:rPr lang="de-CH" dirty="0"/>
              <a:t>.</a:t>
            </a:r>
          </a:p>
          <a:p>
            <a:pPr marL="285750" indent="-285750">
              <a:lnSpc>
                <a:spcPct val="150000"/>
              </a:lnSpc>
              <a:buFont typeface="Arial" panose="020B0604020202020204" pitchFamily="34" charset="0"/>
              <a:buChar char="•"/>
            </a:pPr>
            <a:r>
              <a:rPr lang="de-CH" b="1" dirty="0"/>
              <a:t>Спокійний момент</a:t>
            </a:r>
            <a:r>
              <a:rPr lang="de-CH" dirty="0"/>
              <a:t>: не в стресі та не в суперечці</a:t>
            </a:r>
          </a:p>
          <a:p>
            <a:pPr marL="285750" indent="-285750">
              <a:lnSpc>
                <a:spcPct val="150000"/>
              </a:lnSpc>
              <a:buFont typeface="Arial" panose="020B0604020202020204" pitchFamily="34" charset="0"/>
              <a:buChar char="•"/>
            </a:pPr>
            <a:r>
              <a:rPr lang="de-CH" dirty="0">
                <a:sym typeface="Wingdings" panose="05000000000000000000" pitchFamily="2" charset="2"/>
              </a:rPr>
              <a:t>Ставте дитині </a:t>
            </a:r>
            <a:r>
              <a:rPr lang="de-CH" b="1" dirty="0">
                <a:sym typeface="Wingdings" panose="05000000000000000000" pitchFamily="2" charset="2"/>
              </a:rPr>
              <a:t>запитання</a:t>
            </a:r>
            <a:r>
              <a:rPr lang="de-CH" dirty="0">
                <a:sym typeface="Wingdings" panose="05000000000000000000" pitchFamily="2" charset="2"/>
              </a:rPr>
              <a:t>. Вислухайте її. </a:t>
            </a:r>
          </a:p>
          <a:p>
            <a:pPr marL="285750" indent="-285750">
              <a:lnSpc>
                <a:spcPct val="150000"/>
              </a:lnSpc>
              <a:buFont typeface="Arial" panose="020B0604020202020204" pitchFamily="34" charset="0"/>
              <a:buChar char="•"/>
            </a:pPr>
            <a:r>
              <a:rPr lang="de-CH" dirty="0">
                <a:sym typeface="Wingdings" panose="05000000000000000000" pitchFamily="2" charset="2"/>
              </a:rPr>
              <a:t>Не читайте лекцію.</a:t>
            </a:r>
          </a:p>
          <a:p>
            <a:pPr marL="285750" indent="-285750">
              <a:lnSpc>
                <a:spcPct val="150000"/>
              </a:lnSpc>
              <a:buFont typeface="Arial" panose="020B0604020202020204" pitchFamily="34" charset="0"/>
              <a:buChar char="•"/>
            </a:pPr>
            <a:r>
              <a:rPr lang="de-CH" b="1" dirty="0">
                <a:sym typeface="Wingdings" panose="05000000000000000000" pitchFamily="2" charset="2"/>
              </a:rPr>
              <a:t>Уникайте критики </a:t>
            </a:r>
            <a:r>
              <a:rPr lang="de-CH" dirty="0">
                <a:sym typeface="Wingdings" panose="05000000000000000000" pitchFamily="2" charset="2"/>
              </a:rPr>
              <a:t>дитини.</a:t>
            </a:r>
          </a:p>
          <a:p>
            <a:pPr marL="285750" indent="-285750">
              <a:lnSpc>
                <a:spcPct val="150000"/>
              </a:lnSpc>
              <a:buFont typeface="Arial" panose="020B0604020202020204" pitchFamily="34" charset="0"/>
              <a:buChar char="•"/>
            </a:pPr>
            <a:r>
              <a:rPr lang="de-CH" dirty="0">
                <a:sym typeface="Wingdings" panose="05000000000000000000" pitchFamily="2" charset="2"/>
              </a:rPr>
              <a:t>Встановлюйте </a:t>
            </a:r>
            <a:r>
              <a:rPr lang="de-CH" b="1" dirty="0">
                <a:sym typeface="Wingdings" panose="05000000000000000000" pitchFamily="2" charset="2"/>
              </a:rPr>
              <a:t>правила </a:t>
            </a:r>
            <a:r>
              <a:rPr lang="de-CH" dirty="0">
                <a:sym typeface="Wingdings" panose="05000000000000000000" pitchFamily="2" charset="2"/>
              </a:rPr>
              <a:t>та домовляйтеся.</a:t>
            </a:r>
          </a:p>
          <a:p>
            <a:pPr marL="285750" indent="-285750">
              <a:lnSpc>
                <a:spcPct val="150000"/>
              </a:lnSpc>
              <a:buFont typeface="Arial" panose="020B0604020202020204" pitchFamily="34" charset="0"/>
              <a:buChar char="•"/>
            </a:pPr>
            <a:r>
              <a:rPr lang="de-CH" dirty="0">
                <a:sym typeface="Wingdings" panose="05000000000000000000" pitchFamily="2" charset="2"/>
              </a:rPr>
              <a:t>Будьте </a:t>
            </a:r>
            <a:r>
              <a:rPr lang="de-CH" b="1" dirty="0">
                <a:sym typeface="Wingdings" panose="05000000000000000000" pitchFamily="2" charset="2"/>
              </a:rPr>
              <a:t>прикладом </a:t>
            </a:r>
            <a:r>
              <a:rPr lang="de-CH" dirty="0">
                <a:sym typeface="Wingdings" panose="05000000000000000000" pitchFamily="2" charset="2"/>
              </a:rPr>
              <a:t>для </a:t>
            </a:r>
            <a:r>
              <a:rPr lang="de-CH" b="1" dirty="0">
                <a:sym typeface="Wingdings" panose="05000000000000000000" pitchFamily="2" charset="2"/>
              </a:rPr>
              <a:t>наслідування</a:t>
            </a:r>
            <a:r>
              <a:rPr lang="de-CH" dirty="0">
                <a:sym typeface="Wingdings" panose="05000000000000000000" pitchFamily="2" charset="2"/>
              </a:rPr>
              <a:t>.</a:t>
            </a:r>
          </a:p>
          <a:p>
            <a:pPr marL="285750" indent="-285750">
              <a:lnSpc>
                <a:spcPct val="150000"/>
              </a:lnSpc>
              <a:buFont typeface="Arial" panose="020B0604020202020204" pitchFamily="34" charset="0"/>
              <a:buChar char="•"/>
            </a:pPr>
            <a:r>
              <a:rPr lang="de-CH" dirty="0">
                <a:sym typeface="Wingdings" panose="05000000000000000000" pitchFamily="2" charset="2"/>
              </a:rPr>
              <a:t>Багато батьків відчувають те саме.</a:t>
            </a:r>
          </a:p>
          <a:p>
            <a:r>
              <a:rPr lang="de-CH" dirty="0">
                <a:sym typeface="Wingdings" panose="05000000000000000000" pitchFamily="2" charset="2"/>
              </a:rPr>
              <a:t>      </a:t>
            </a:r>
            <a:r>
              <a:rPr lang="de-CH" b="1" dirty="0">
                <a:sym typeface="Wingdings" panose="05000000000000000000" pitchFamily="2" charset="2"/>
              </a:rPr>
              <a:t>Отримати допомогу</a:t>
            </a:r>
          </a:p>
        </p:txBody>
      </p:sp>
      <p:sp>
        <p:nvSpPr>
          <p:cNvPr id="7" name="Textfeld 6">
            <a:extLst>
              <a:ext uri="{FF2B5EF4-FFF2-40B4-BE49-F238E27FC236}">
                <a16:creationId xmlns:a16="http://schemas.microsoft.com/office/drawing/2014/main" id="{82159282-2307-2CBC-0177-86763DDC8803}"/>
              </a:ext>
            </a:extLst>
          </p:cNvPr>
          <p:cNvSpPr txBox="1"/>
          <p:nvPr/>
        </p:nvSpPr>
        <p:spPr>
          <a:xfrm>
            <a:off x="4692084" y="5640929"/>
            <a:ext cx="6884582" cy="646331"/>
          </a:xfrm>
          <a:prstGeom prst="rect">
            <a:avLst/>
          </a:prstGeom>
          <a:noFill/>
          <a:ln w="19050">
            <a:solidFill>
              <a:schemeClr val="accent2">
                <a:lumMod val="50000"/>
              </a:schemeClr>
            </a:solidFill>
          </a:ln>
        </p:spPr>
        <p:txBody>
          <a:bodyPr wrap="square" rtlCol="0">
            <a:spAutoFit/>
          </a:bodyPr>
          <a:lstStyle/>
          <a:p>
            <a:r>
              <a:rPr lang="de-CH" dirty="0">
                <a:solidFill>
                  <a:schemeClr val="accent1">
                    <a:lumMod val="50000"/>
                  </a:schemeClr>
                </a:solidFill>
              </a:rPr>
              <a:t>Контактні пункти та інформаційні платформи можна знайти в брошурі та на веб-сайті: "</a:t>
            </a:r>
            <a:r>
              <a:rPr lang="de-CH" u="sng" dirty="0">
                <a:solidFill>
                  <a:schemeClr val="accent1">
                    <a:lumMod val="50000"/>
                  </a:schemeClr>
                </a:solidFill>
              </a:rPr>
              <a:t>VAHSK.ch</a:t>
            </a:r>
            <a:r>
              <a:rPr lang="de-CH" dirty="0">
                <a:solidFill>
                  <a:schemeClr val="accent1">
                    <a:lumMod val="50000"/>
                  </a:schemeClr>
                </a:solidFill>
              </a:rPr>
              <a:t>".</a:t>
            </a:r>
          </a:p>
        </p:txBody>
      </p:sp>
      <p:pic>
        <p:nvPicPr>
          <p:cNvPr id="3" name="Grafik 2" descr="Ein Bild, das Handschuhe, Hand enthält.&#10;&#10;Automatisch generierte Beschreibung">
            <a:extLst>
              <a:ext uri="{FF2B5EF4-FFF2-40B4-BE49-F238E27FC236}">
                <a16:creationId xmlns:a16="http://schemas.microsoft.com/office/drawing/2014/main" id="{8D69B1BC-898B-2BDA-E523-5DAD51172C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615" b="98275" l="739" r="92609">
                        <a14:foregroundMark x1="2291" y1="46573" x2="11456" y2="45921"/>
                        <a14:foregroundMark x1="48485" y1="13613" x2="50259" y2="4709"/>
                        <a14:foregroundMark x1="50259" y1="4709" x2="58684" y2="10676"/>
                        <a14:foregroundMark x1="85218" y1="35804" x2="89431" y2="26713"/>
                        <a14:foregroundMark x1="89431" y1="26713" x2="92683" y2="34499"/>
                        <a14:foregroundMark x1="92683" y1="34499" x2="89505" y2="43963"/>
                        <a14:foregroundMark x1="41242" y1="96597" x2="71323" y2="95245"/>
                        <a14:foregroundMark x1="71323" y1="95245" x2="77310" y2="96084"/>
                        <a14:foregroundMark x1="41242" y1="96970" x2="56837" y2="97576"/>
                        <a14:foregroundMark x1="59128" y1="97389" x2="74132" y2="96270"/>
                        <a14:foregroundMark x1="74132" y1="96270" x2="77014" y2="96317"/>
                        <a14:foregroundMark x1="40872" y1="97296" x2="48633" y2="97855"/>
                        <a14:foregroundMark x1="64967" y1="97622" x2="77162" y2="96876"/>
                        <a14:foregroundMark x1="47967" y1="97762" x2="60902" y2="98042"/>
                        <a14:foregroundMark x1="60902" y1="98042" x2="65558" y2="97949"/>
                        <a14:foregroundMark x1="41242" y1="97249" x2="54693" y2="98135"/>
                        <a14:foregroundMark x1="54693" y1="98135" x2="77458" y2="97389"/>
                        <a14:backgroundMark x1="222" y1="47506" x2="9091" y2="53986"/>
                        <a14:backgroundMark x1="9091" y1="53986" x2="9313" y2="54452"/>
                      </a14:backgroundRemoval>
                    </a14:imgEffect>
                  </a14:imgLayer>
                </a14:imgProps>
              </a:ext>
              <a:ext uri="{28A0092B-C50C-407E-A947-70E740481C1C}">
                <a14:useLocalDpi xmlns:a14="http://schemas.microsoft.com/office/drawing/2010/main"/>
              </a:ext>
            </a:extLst>
          </a:blip>
          <a:srcRect/>
          <a:stretch/>
        </p:blipFill>
        <p:spPr>
          <a:xfrm>
            <a:off x="1158947" y="4641875"/>
            <a:ext cx="1334387" cy="1932086"/>
          </a:xfrm>
          <a:prstGeom prst="rect">
            <a:avLst/>
          </a:prstGeom>
        </p:spPr>
      </p:pic>
      <p:sp>
        <p:nvSpPr>
          <p:cNvPr id="8" name="Textfeld 7">
            <a:extLst>
              <a:ext uri="{FF2B5EF4-FFF2-40B4-BE49-F238E27FC236}">
                <a16:creationId xmlns:a16="http://schemas.microsoft.com/office/drawing/2014/main" id="{26826598-B68A-8D0E-2B2C-5B7B202B6448}"/>
              </a:ext>
            </a:extLst>
          </p:cNvPr>
          <p:cNvSpPr txBox="1"/>
          <p:nvPr/>
        </p:nvSpPr>
        <p:spPr>
          <a:xfrm rot="14118513">
            <a:off x="413750" y="4876736"/>
            <a:ext cx="921488" cy="276999"/>
          </a:xfrm>
          <a:prstGeom prst="rect">
            <a:avLst/>
          </a:prstGeom>
          <a:solidFill>
            <a:schemeClr val="accent5">
              <a:lumMod val="60000"/>
              <a:lumOff val="40000"/>
            </a:schemeClr>
          </a:solidFill>
          <a:ln w="28575">
            <a:noFill/>
          </a:ln>
        </p:spPr>
        <p:txBody>
          <a:bodyPr wrap="square" rtlCol="0">
            <a:spAutoFit/>
          </a:bodyPr>
          <a:lstStyle/>
          <a:p>
            <a:r>
              <a:rPr lang="de-CH" sz="1200" dirty="0">
                <a:solidFill>
                  <a:schemeClr val="bg1"/>
                </a:solidFill>
              </a:rPr>
              <a:t>Інформувати</a:t>
            </a:r>
          </a:p>
        </p:txBody>
      </p:sp>
      <p:sp>
        <p:nvSpPr>
          <p:cNvPr id="9" name="Textfeld 8">
            <a:extLst>
              <a:ext uri="{FF2B5EF4-FFF2-40B4-BE49-F238E27FC236}">
                <a16:creationId xmlns:a16="http://schemas.microsoft.com/office/drawing/2014/main" id="{3EB2FAA9-BF24-BB02-B54A-95C38F78C62B}"/>
              </a:ext>
            </a:extLst>
          </p:cNvPr>
          <p:cNvSpPr txBox="1"/>
          <p:nvPr/>
        </p:nvSpPr>
        <p:spPr>
          <a:xfrm rot="15848186">
            <a:off x="1003740" y="4167825"/>
            <a:ext cx="850604" cy="276999"/>
          </a:xfrm>
          <a:prstGeom prst="rect">
            <a:avLst/>
          </a:prstGeom>
          <a:solidFill>
            <a:schemeClr val="accent5">
              <a:lumMod val="60000"/>
              <a:lumOff val="40000"/>
            </a:schemeClr>
          </a:solidFill>
        </p:spPr>
        <p:txBody>
          <a:bodyPr wrap="square" rtlCol="0">
            <a:spAutoFit/>
          </a:bodyPr>
          <a:lstStyle/>
          <a:p>
            <a:r>
              <a:rPr lang="de-CH" sz="1200" dirty="0">
                <a:solidFill>
                  <a:schemeClr val="bg1"/>
                </a:solidFill>
              </a:rPr>
              <a:t>Розуміння</a:t>
            </a:r>
          </a:p>
        </p:txBody>
      </p:sp>
      <p:sp>
        <p:nvSpPr>
          <p:cNvPr id="10" name="Textfeld 9">
            <a:extLst>
              <a:ext uri="{FF2B5EF4-FFF2-40B4-BE49-F238E27FC236}">
                <a16:creationId xmlns:a16="http://schemas.microsoft.com/office/drawing/2014/main" id="{1D25E60C-F95C-09BC-D47B-081F5EE4DD16}"/>
              </a:ext>
            </a:extLst>
          </p:cNvPr>
          <p:cNvSpPr txBox="1"/>
          <p:nvPr/>
        </p:nvSpPr>
        <p:spPr>
          <a:xfrm rot="16397315">
            <a:off x="1841860" y="4238717"/>
            <a:ext cx="717962" cy="276999"/>
          </a:xfrm>
          <a:prstGeom prst="rect">
            <a:avLst/>
          </a:prstGeom>
          <a:solidFill>
            <a:schemeClr val="accent5">
              <a:lumMod val="60000"/>
              <a:lumOff val="40000"/>
            </a:schemeClr>
          </a:solidFill>
          <a:ln w="19050">
            <a:solidFill>
              <a:srgbClr val="C00000"/>
            </a:solidFill>
          </a:ln>
        </p:spPr>
        <p:txBody>
          <a:bodyPr wrap="square" rtlCol="0">
            <a:spAutoFit/>
          </a:bodyPr>
          <a:lstStyle/>
          <a:p>
            <a:r>
              <a:rPr lang="de-CH" sz="1200" dirty="0">
                <a:solidFill>
                  <a:srgbClr val="C00000"/>
                </a:solidFill>
              </a:rPr>
              <a:t>Діяти</a:t>
            </a:r>
          </a:p>
        </p:txBody>
      </p:sp>
      <p:sp>
        <p:nvSpPr>
          <p:cNvPr id="11" name="Textfeld 10">
            <a:extLst>
              <a:ext uri="{FF2B5EF4-FFF2-40B4-BE49-F238E27FC236}">
                <a16:creationId xmlns:a16="http://schemas.microsoft.com/office/drawing/2014/main" id="{F4C0664B-1EF1-E4A1-FD9E-7FAC113A9C16}"/>
              </a:ext>
            </a:extLst>
          </p:cNvPr>
          <p:cNvSpPr txBox="1"/>
          <p:nvPr/>
        </p:nvSpPr>
        <p:spPr>
          <a:xfrm rot="16835369">
            <a:off x="2049983" y="4108686"/>
            <a:ext cx="1372145" cy="461665"/>
          </a:xfrm>
          <a:prstGeom prst="rect">
            <a:avLst/>
          </a:prstGeom>
          <a:solidFill>
            <a:schemeClr val="accent5">
              <a:lumMod val="60000"/>
              <a:lumOff val="40000"/>
            </a:schemeClr>
          </a:solidFill>
        </p:spPr>
        <p:txBody>
          <a:bodyPr wrap="square" rtlCol="0">
            <a:spAutoFit/>
          </a:bodyPr>
          <a:lstStyle/>
          <a:p>
            <a:r>
              <a:rPr lang="de-CH" sz="1200" dirty="0">
                <a:solidFill>
                  <a:schemeClr val="bg1"/>
                </a:solidFill>
              </a:rPr>
              <a:t>Покличте на допомогу.</a:t>
            </a:r>
          </a:p>
        </p:txBody>
      </p:sp>
      <p:sp>
        <p:nvSpPr>
          <p:cNvPr id="12" name="Textfeld 11">
            <a:extLst>
              <a:ext uri="{FF2B5EF4-FFF2-40B4-BE49-F238E27FC236}">
                <a16:creationId xmlns:a16="http://schemas.microsoft.com/office/drawing/2014/main" id="{089DCFDF-887E-4D7E-865B-FAB23B0E9916}"/>
              </a:ext>
            </a:extLst>
          </p:cNvPr>
          <p:cNvSpPr txBox="1"/>
          <p:nvPr/>
        </p:nvSpPr>
        <p:spPr>
          <a:xfrm rot="16200000">
            <a:off x="1377127" y="3972718"/>
            <a:ext cx="977011" cy="276999"/>
          </a:xfrm>
          <a:prstGeom prst="rect">
            <a:avLst/>
          </a:prstGeom>
          <a:solidFill>
            <a:schemeClr val="accent5">
              <a:lumMod val="60000"/>
              <a:lumOff val="40000"/>
            </a:schemeClr>
          </a:solidFill>
          <a:ln w="19050">
            <a:noFill/>
          </a:ln>
        </p:spPr>
        <p:txBody>
          <a:bodyPr wrap="square" rtlCol="0">
            <a:spAutoFit/>
          </a:bodyPr>
          <a:lstStyle/>
          <a:p>
            <a:r>
              <a:rPr lang="de-CH" sz="1200" dirty="0">
                <a:solidFill>
                  <a:schemeClr val="bg1"/>
                </a:solidFill>
              </a:rPr>
              <a:t>Розпізнати</a:t>
            </a:r>
          </a:p>
        </p:txBody>
      </p:sp>
      <p:sp>
        <p:nvSpPr>
          <p:cNvPr id="13" name="Untertitel 2">
            <a:extLst>
              <a:ext uri="{FF2B5EF4-FFF2-40B4-BE49-F238E27FC236}">
                <a16:creationId xmlns:a16="http://schemas.microsoft.com/office/drawing/2014/main" id="{F7031F7A-7A53-14EB-E7E7-8D2D0FA1FEEE}"/>
              </a:ext>
            </a:extLst>
          </p:cNvPr>
          <p:cNvSpPr txBox="1">
            <a:spLocks/>
          </p:cNvSpPr>
          <p:nvPr/>
        </p:nvSpPr>
        <p:spPr>
          <a:xfrm>
            <a:off x="4954013" y="600441"/>
            <a:ext cx="6360725" cy="537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de-CH" b="1" dirty="0">
                <a:solidFill>
                  <a:schemeClr val="accent1">
                    <a:lumMod val="50000"/>
                  </a:schemeClr>
                </a:solidFill>
              </a:rPr>
              <a:t>Шукайте діалогу зі своєю дитиною</a:t>
            </a:r>
          </a:p>
        </p:txBody>
      </p:sp>
    </p:spTree>
    <p:extLst>
      <p:ext uri="{BB962C8B-B14F-4D97-AF65-F5344CB8AC3E}">
        <p14:creationId xmlns:p14="http://schemas.microsoft.com/office/powerpoint/2010/main" val="1471267045"/>
      </p:ext>
    </p:extLst>
  </p:cSld>
  <p:clrMapOvr>
    <a:masterClrMapping/>
  </p:clrMapOvr>
</p:sld>
</file>

<file path=ppt/theme/theme1.xml><?xml version="1.0" encoding="utf-8"?>
<a:theme xmlns:a="http://schemas.openxmlformats.org/drawingml/2006/main" name="Rückblick">
  <a:themeElements>
    <a:clrScheme name="Benutzerdefiniert 12">
      <a:dk1>
        <a:sysClr val="windowText" lastClr="000000"/>
      </a:dk1>
      <a:lt1>
        <a:sysClr val="window" lastClr="FFFFFF"/>
      </a:lt1>
      <a:dk2>
        <a:srgbClr val="344068"/>
      </a:dk2>
      <a:lt2>
        <a:srgbClr val="D9E0E6"/>
      </a:lt2>
      <a:accent1>
        <a:srgbClr val="1CADE4"/>
      </a:accent1>
      <a:accent2>
        <a:srgbClr val="0070C0"/>
      </a:accent2>
      <a:accent3>
        <a:srgbClr val="28C4CC"/>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Rückblick">
  <a:themeElements>
    <a:clrScheme name="Benutzerdefiniert 8">
      <a:dk1>
        <a:sysClr val="windowText" lastClr="000000"/>
      </a:dk1>
      <a:lt1>
        <a:sysClr val="window" lastClr="FFFFFF"/>
      </a:lt1>
      <a:dk2>
        <a:srgbClr val="696464"/>
      </a:dk2>
      <a:lt2>
        <a:srgbClr val="E9E5DC"/>
      </a:lt2>
      <a:accent1>
        <a:srgbClr val="EE8C69"/>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Rückblick">
  <a:themeElements>
    <a:clrScheme name="Benutzerdefiniert 3">
      <a:dk1>
        <a:sysClr val="windowText" lastClr="000000"/>
      </a:dk1>
      <a:lt1>
        <a:sysClr val="window" lastClr="FFFFFF"/>
      </a:lt1>
      <a:dk2>
        <a:srgbClr val="335B74"/>
      </a:dk2>
      <a:lt2>
        <a:srgbClr val="DFE3E5"/>
      </a:lt2>
      <a:accent1>
        <a:srgbClr val="1CADE4"/>
      </a:accent1>
      <a:accent2>
        <a:srgbClr val="C264B2"/>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4.xml><?xml version="1.0" encoding="utf-8"?>
<a:theme xmlns:a="http://schemas.openxmlformats.org/drawingml/2006/main" name="Rückblick">
  <a:themeElements>
    <a:clrScheme name="Benutzerdefiniert 7">
      <a:dk1>
        <a:sysClr val="windowText" lastClr="000000"/>
      </a:dk1>
      <a:lt1>
        <a:sysClr val="window" lastClr="FFFFFF"/>
      </a:lt1>
      <a:dk2>
        <a:srgbClr val="632E62"/>
      </a:dk2>
      <a:lt2>
        <a:srgbClr val="EAE5EB"/>
      </a:lt2>
      <a:accent1>
        <a:srgbClr val="92278F"/>
      </a:accent1>
      <a:accent2>
        <a:srgbClr val="4E1E76"/>
      </a:accent2>
      <a:accent3>
        <a:srgbClr val="755DD9"/>
      </a:accent3>
      <a:accent4>
        <a:srgbClr val="665EB8"/>
      </a:accent4>
      <a:accent5>
        <a:srgbClr val="45A5ED"/>
      </a:accent5>
      <a:accent6>
        <a:srgbClr val="5982DB"/>
      </a:accent6>
      <a:hlink>
        <a:srgbClr val="0066FF"/>
      </a:hlink>
      <a:folHlink>
        <a:srgbClr val="666699"/>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5.xml><?xml version="1.0" encoding="utf-8"?>
<a:theme xmlns:a="http://schemas.openxmlformats.org/drawingml/2006/main" name="Rückblick">
  <a:themeElements>
    <a:clrScheme name="Benutzerdefiniert 1">
      <a:dk1>
        <a:srgbClr val="000000"/>
      </a:dk1>
      <a:lt1>
        <a:srgbClr val="FFFFFF"/>
      </a:lt1>
      <a:dk2>
        <a:srgbClr val="44546A"/>
      </a:dk2>
      <a:lt2>
        <a:srgbClr val="E7E6E6"/>
      </a:lt2>
      <a:accent1>
        <a:srgbClr val="A22002"/>
      </a:accent1>
      <a:accent2>
        <a:srgbClr val="FF8628"/>
      </a:accent2>
      <a:accent3>
        <a:srgbClr val="692523"/>
      </a:accent3>
      <a:accent4>
        <a:srgbClr val="00936B"/>
      </a:accent4>
      <a:accent5>
        <a:srgbClr val="F8EEE0"/>
      </a:accent5>
      <a:accent6>
        <a:srgbClr val="FF8983"/>
      </a:accent6>
      <a:hlink>
        <a:srgbClr val="0563C1"/>
      </a:hlink>
      <a:folHlink>
        <a:srgbClr val="954F7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6.xml><?xml version="1.0" encoding="utf-8"?>
<a:theme xmlns:a="http://schemas.openxmlformats.org/drawingml/2006/main" name="Rückblick">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AC4CFC8BE70E40BAE8772000E553EA" ma:contentTypeVersion="13" ma:contentTypeDescription="Create a new document." ma:contentTypeScope="" ma:versionID="f97499c2458da1917d5582281e483eb6">
  <xsd:schema xmlns:xsd="http://www.w3.org/2001/XMLSchema" xmlns:xs="http://www.w3.org/2001/XMLSchema" xmlns:p="http://schemas.microsoft.com/office/2006/metadata/properties" xmlns:ns3="fcf74307-ab38-4ec6-8b23-277809490d5a" xmlns:ns4="87dd3bcb-0961-48ba-a0f8-0498d83c744c" targetNamespace="http://schemas.microsoft.com/office/2006/metadata/properties" ma:root="true" ma:fieldsID="7eb56ad8b9686a1b689860893013f3dc" ns3:_="" ns4:_="">
    <xsd:import namespace="fcf74307-ab38-4ec6-8b23-277809490d5a"/>
    <xsd:import namespace="87dd3bcb-0961-48ba-a0f8-0498d83c744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74307-ab38-4ec6-8b23-277809490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dd3bcb-0961-48ba-a0f8-0498d83c74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cf74307-ab38-4ec6-8b23-277809490d5a" xsi:nil="true"/>
  </documentManagement>
</p:properties>
</file>

<file path=customXml/itemProps1.xml><?xml version="1.0" encoding="utf-8"?>
<ds:datastoreItem xmlns:ds="http://schemas.openxmlformats.org/officeDocument/2006/customXml" ds:itemID="{678C3643-E273-420F-8182-5936F381F72A}">
  <ds:schemaRefs>
    <ds:schemaRef ds:uri="http://schemas.microsoft.com/sharepoint/v3/contenttype/forms"/>
  </ds:schemaRefs>
</ds:datastoreItem>
</file>

<file path=customXml/itemProps2.xml><?xml version="1.0" encoding="utf-8"?>
<ds:datastoreItem xmlns:ds="http://schemas.openxmlformats.org/officeDocument/2006/customXml" ds:itemID="{B58227D3-501A-4334-96E2-1B2F70990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f74307-ab38-4ec6-8b23-277809490d5a"/>
    <ds:schemaRef ds:uri="87dd3bcb-0961-48ba-a0f8-0498d83c7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427F87-DA76-4B31-81E2-8192152C3BAA}">
  <ds:schemaRefs>
    <ds:schemaRef ds:uri="http://purl.org/dc/terms/"/>
    <ds:schemaRef ds:uri="http://purl.org/dc/elements/1.1/"/>
    <ds:schemaRef ds:uri="http://www.w3.org/XML/1998/namespace"/>
    <ds:schemaRef ds:uri="http://schemas.openxmlformats.org/package/2006/metadata/core-properties"/>
    <ds:schemaRef ds:uri="fcf74307-ab38-4ec6-8b23-277809490d5a"/>
    <ds:schemaRef ds:uri="http://schemas.microsoft.com/office/infopath/2007/PartnerControls"/>
    <ds:schemaRef ds:uri="http://schemas.microsoft.com/office/2006/documentManagement/types"/>
    <ds:schemaRef ds:uri="87dd3bcb-0961-48ba-a0f8-0498d83c744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3570</Words>
  <Application>Microsoft Office PowerPoint</Application>
  <PresentationFormat>Breitbild</PresentationFormat>
  <Paragraphs>367</Paragraphs>
  <Slides>16</Slides>
  <Notes>16</Notes>
  <HiddenSlides>0</HiddenSlides>
  <MMClips>0</MMClips>
  <ScaleCrop>false</ScaleCrop>
  <HeadingPairs>
    <vt:vector size="6" baseType="variant">
      <vt:variant>
        <vt:lpstr>Verwendete Schriftarten</vt:lpstr>
      </vt:variant>
      <vt:variant>
        <vt:i4>8</vt:i4>
      </vt:variant>
      <vt:variant>
        <vt:lpstr>Design</vt:lpstr>
      </vt:variant>
      <vt:variant>
        <vt:i4>6</vt:i4>
      </vt:variant>
      <vt:variant>
        <vt:lpstr>Folientitel</vt:lpstr>
      </vt:variant>
      <vt:variant>
        <vt:i4>16</vt:i4>
      </vt:variant>
    </vt:vector>
  </HeadingPairs>
  <TitlesOfParts>
    <vt:vector size="30" baseType="lpstr">
      <vt:lpstr>Aptos</vt:lpstr>
      <vt:lpstr>Arial</vt:lpstr>
      <vt:lpstr>Calibri</vt:lpstr>
      <vt:lpstr>Calibri Light</vt:lpstr>
      <vt:lpstr>Intro rust</vt:lpstr>
      <vt:lpstr>Symbol</vt:lpstr>
      <vt:lpstr>Times New Roman</vt:lpstr>
      <vt:lpstr>Wingdings</vt:lpstr>
      <vt:lpstr>Rückblick</vt:lpstr>
      <vt:lpstr>Rückblick</vt:lpstr>
      <vt:lpstr>Rückblick</vt:lpstr>
      <vt:lpstr>Rückblick</vt:lpstr>
      <vt:lpstr>Rückblick</vt:lpstr>
      <vt:lpstr>Rückblick</vt:lpstr>
      <vt:lpstr>VapeAware</vt:lpstr>
      <vt:lpstr>Що таке вейпи?</vt:lpstr>
      <vt:lpstr>PowerPoint-Präsentation</vt:lpstr>
      <vt:lpstr>Вплив на здоров'я Ефекти</vt:lpstr>
      <vt:lpstr>Навколишнє середовище</vt:lpstr>
      <vt:lpstr>PowerPoint-Präsentation</vt:lpstr>
      <vt:lpstr>PowerPoint-Präsentation</vt:lpstr>
      <vt:lpstr>PowerPoint-Präsentation</vt:lpstr>
      <vt:lpstr>Як мені діяти?</vt:lpstr>
      <vt:lpstr>ПОРАДИ ДЛЯ РОЗМОВИ</vt:lpstr>
      <vt:lpstr>ГРУПОВА РОБОТА</vt:lpstr>
      <vt:lpstr>Висновок</vt:lpstr>
      <vt:lpstr>PowerPoint-Präsentation</vt:lpstr>
      <vt:lpstr>Додаткова інформація</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VapeAware</dc:title>
  <dc:creator>Olivia Studhalter</dc:creator>
  <cp:keywords>, docId:A63B482E3B1346900C710EFD8EE63234</cp:keywords>
  <cp:lastModifiedBy>Olivia Studhalter</cp:lastModifiedBy>
  <cp:revision>87</cp:revision>
  <cp:lastPrinted>2024-09-08T16:07:29Z</cp:lastPrinted>
  <dcterms:created xsi:type="dcterms:W3CDTF">2024-06-27T09:03:35Z</dcterms:created>
  <dcterms:modified xsi:type="dcterms:W3CDTF">2024-10-16T14:49:23Z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0x01010012AC4CFC8BE70E40BAE8772000E553EA</vt:lpwstr>
  </property>
</Properties>
</file>