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4"/>
    <p:sldMasterId id="2147483672" r:id="rId5"/>
    <p:sldMasterId id="2147483706" r:id="rId6"/>
    <p:sldMasterId id="2147483709" r:id="rId7"/>
    <p:sldMasterId id="2147483712" r:id="rId8"/>
    <p:sldMasterId id="2147483697" r:id="rId9"/>
  </p:sldMasterIdLst>
  <p:notesMasterIdLst>
    <p:notesMasterId r:id="rId26"/>
  </p:notesMasterIdLst>
  <p:sldIdLst>
    <p:sldId id="264" r:id="rId10"/>
    <p:sldId id="288" r:id="rId11"/>
    <p:sldId id="261" r:id="rId12"/>
    <p:sldId id="290" r:id="rId13"/>
    <p:sldId id="267" r:id="rId14"/>
    <p:sldId id="314" r:id="rId15"/>
    <p:sldId id="312" r:id="rId16"/>
    <p:sldId id="268" r:id="rId17"/>
    <p:sldId id="258" r:id="rId18"/>
    <p:sldId id="280" r:id="rId19"/>
    <p:sldId id="315" r:id="rId20"/>
    <p:sldId id="304" r:id="rId21"/>
    <p:sldId id="293" r:id="rId22"/>
    <p:sldId id="313" r:id="rId23"/>
    <p:sldId id="317" r:id="rId24"/>
    <p:sldId id="294"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FB0A69-E7E1-C9BB-066C-FA5A54EAC60A}" name="Olivia Studhalter" initials="OS" userId="S::olivia.studhalter@uzh.ch::59b39a87-bc4f-4a1c-9527-8499db86d2cd" providerId="AD"/>
  <p188:author id="{CD6E486E-CB09-7FF4-9380-8FB10014A759}" name="Corina Salis Gross" initials="CSG" userId="Corina Salis Gros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livia Studhalter" initials="OS" lastIdx="1" clrIdx="0">
    <p:extLst>
      <p:ext uri="{19B8F6BF-5375-455C-9EA6-DF929625EA0E}">
        <p15:presenceInfo xmlns:p15="http://schemas.microsoft.com/office/powerpoint/2012/main" userId="S::olivia.studhalter@uzh.ch::59b39a87-bc4f-4a1c-9527-8499db86d2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81" autoAdjust="0"/>
    <p:restoredTop sz="67959" autoAdjust="0"/>
  </p:normalViewPr>
  <p:slideViewPr>
    <p:cSldViewPr snapToGrid="0">
      <p:cViewPr varScale="1">
        <p:scale>
          <a:sx n="45" d="100"/>
          <a:sy n="45" d="100"/>
        </p:scale>
        <p:origin x="456" y="4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2829" y="2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20CC6A80-9D45-4234-82EC-800303B97362}" type="datetimeFigureOut">
              <a:rPr lang="de-CH" smtClean="0"/>
              <a:t>16.10.2024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EF143-95B9-4571-9396-B55E307319CB}" type="slidenum">
              <a:rPr lang="de-CH" smtClean="0"/>
              <a:t>‹Nr.›</a:t>
            </a:fld>
            <a:endParaRPr lang="de-CH"/>
          </a:p>
        </p:txBody>
      </p:sp>
    </p:spTree>
    <p:extLst>
      <p:ext uri="{BB962C8B-B14F-4D97-AF65-F5344CB8AC3E}">
        <p14:creationId xmlns:p14="http://schemas.microsoft.com/office/powerpoint/2010/main" val="1044779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184913" cy="4284664"/>
          </a:xfrm>
        </p:spPr>
        <p:txBody>
          <a:bodyPr/>
          <a:lstStyle/>
          <a:p>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İyi</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günler</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Bugün</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burada</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olduğunuz</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için</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çok</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mutluyum</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Güncel</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ve</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önemli</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bir</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konu</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hakkında</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konuşuyoruz</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Vape'ler</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hakkında</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Elektronik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buharlaştırıcılar</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veya</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e-</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sigaralar</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olarak</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da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bilinirler</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Son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yıllarda</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elektronik</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sigaralar</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İsviçre'de</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giderek</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daha</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popüler</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hale</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geldi</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Bununla</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birlikte</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bazı</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kantonlarda</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zaten</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yasaklanmış</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durumdalar</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Peki</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vape'ler</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tam</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olarak</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nedir</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Nasıl</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çalışırlar</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Ve</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sağlık</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üzerinde</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ne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gibi</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etkileri</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var</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Bu</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ve</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diğer</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sorular</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önümüzdeki</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bir</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saat</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boyunca</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bize</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eşlik</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edecek.VapeAware</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projesi</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Tütün</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Önleme</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Fonu</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ve</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Ernst Göhner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Vakfı</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tarafından</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finansal</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olarak</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desteklenmektedir</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a:t>
            </a:r>
            <a:endParaRPr lang="de-CH" sz="1800" b="1" i="1" kern="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21897CE-A906-443F-9946-3F5D776DEFD9}" type="slidenum">
              <a:rPr lang="de-CH" smtClean="0"/>
              <a:t>1</a:t>
            </a:fld>
            <a:endParaRPr lang="de-CH"/>
          </a:p>
        </p:txBody>
      </p:sp>
    </p:spTree>
    <p:extLst>
      <p:ext uri="{BB962C8B-B14F-4D97-AF65-F5344CB8AC3E}">
        <p14:creationId xmlns:p14="http://schemas.microsoft.com/office/powerpoint/2010/main" val="121777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Mila </a:t>
            </a:r>
            <a:r>
              <a:rPr lang="de-CH" dirty="0" err="1"/>
              <a:t>farklı</a:t>
            </a:r>
            <a:r>
              <a:rPr lang="de-CH" dirty="0"/>
              <a:t> </a:t>
            </a:r>
            <a:r>
              <a:rPr lang="de-CH" dirty="0" err="1"/>
              <a:t>durumlar</a:t>
            </a:r>
            <a:r>
              <a:rPr lang="de-CH" dirty="0"/>
              <a:t> </a:t>
            </a:r>
            <a:r>
              <a:rPr lang="de-CH" dirty="0" err="1"/>
              <a:t>hakkında</a:t>
            </a:r>
            <a:r>
              <a:rPr lang="de-CH" dirty="0"/>
              <a:t> da </a:t>
            </a:r>
            <a:r>
              <a:rPr lang="de-CH" dirty="0" err="1"/>
              <a:t>düşünür</a:t>
            </a:r>
            <a:r>
              <a:rPr lang="de-CH" dirty="0"/>
              <a:t>. Kai </a:t>
            </a:r>
            <a:r>
              <a:rPr lang="de-CH" dirty="0" err="1"/>
              <a:t>ona</a:t>
            </a:r>
            <a:r>
              <a:rPr lang="de-CH" dirty="0"/>
              <a:t> </a:t>
            </a:r>
            <a:r>
              <a:rPr lang="de-CH" dirty="0" err="1"/>
              <a:t>yalan</a:t>
            </a:r>
            <a:r>
              <a:rPr lang="de-CH" dirty="0"/>
              <a:t> </a:t>
            </a:r>
            <a:r>
              <a:rPr lang="de-CH" dirty="0" err="1"/>
              <a:t>söyler</a:t>
            </a:r>
            <a:r>
              <a:rPr lang="de-CH" dirty="0"/>
              <a:t> </a:t>
            </a:r>
            <a:r>
              <a:rPr lang="de-CH" dirty="0" err="1"/>
              <a:t>ve</a:t>
            </a:r>
            <a:r>
              <a:rPr lang="de-CH" dirty="0"/>
              <a:t> </a:t>
            </a:r>
            <a:r>
              <a:rPr lang="de-CH" dirty="0" err="1"/>
              <a:t>hiç</a:t>
            </a:r>
            <a:r>
              <a:rPr lang="de-CH" dirty="0"/>
              <a:t> </a:t>
            </a:r>
            <a:r>
              <a:rPr lang="de-CH" dirty="0" err="1"/>
              <a:t>sigara</a:t>
            </a:r>
            <a:r>
              <a:rPr lang="de-CH" dirty="0"/>
              <a:t> </a:t>
            </a:r>
            <a:r>
              <a:rPr lang="de-CH" dirty="0" err="1"/>
              <a:t>içmediğini</a:t>
            </a:r>
            <a:r>
              <a:rPr lang="de-CH" dirty="0"/>
              <a:t> </a:t>
            </a:r>
            <a:r>
              <a:rPr lang="de-CH" dirty="0" err="1"/>
              <a:t>söylerse</a:t>
            </a:r>
            <a:r>
              <a:rPr lang="de-CH" dirty="0"/>
              <a:t> ne </a:t>
            </a:r>
            <a:r>
              <a:rPr lang="de-CH" dirty="0" err="1"/>
              <a:t>yapmalıdır</a:t>
            </a:r>
            <a:r>
              <a:rPr lang="de-CH" dirty="0"/>
              <a:t>?</a:t>
            </a:r>
          </a:p>
          <a:p>
            <a:endParaRPr lang="de-CH" dirty="0"/>
          </a:p>
          <a:p>
            <a:r>
              <a:rPr lang="de-CH" dirty="0" err="1"/>
              <a:t>Çocuk</a:t>
            </a:r>
            <a:r>
              <a:rPr lang="de-CH" dirty="0"/>
              <a:t> “</a:t>
            </a:r>
            <a:r>
              <a:rPr lang="de-CH" dirty="0" err="1"/>
              <a:t>Sigaradan</a:t>
            </a:r>
            <a:r>
              <a:rPr lang="de-CH" dirty="0"/>
              <a:t> </a:t>
            </a:r>
            <a:r>
              <a:rPr lang="de-CH" dirty="0" err="1"/>
              <a:t>daha</a:t>
            </a:r>
            <a:r>
              <a:rPr lang="de-CH" dirty="0"/>
              <a:t> </a:t>
            </a:r>
            <a:r>
              <a:rPr lang="de-CH" dirty="0" err="1"/>
              <a:t>iyi</a:t>
            </a:r>
            <a:r>
              <a:rPr lang="de-CH" dirty="0"/>
              <a:t>” </a:t>
            </a:r>
            <a:r>
              <a:rPr lang="de-CH" dirty="0" err="1"/>
              <a:t>derse</a:t>
            </a:r>
            <a:r>
              <a:rPr lang="de-CH" dirty="0"/>
              <a:t> ne </a:t>
            </a:r>
            <a:r>
              <a:rPr lang="de-CH" dirty="0" err="1"/>
              <a:t>yapmalı</a:t>
            </a:r>
            <a:r>
              <a:rPr lang="de-CH" dirty="0"/>
              <a:t> - </a:t>
            </a:r>
            <a:r>
              <a:rPr lang="de-CH" dirty="0" err="1"/>
              <a:t>buharlı</a:t>
            </a:r>
            <a:r>
              <a:rPr lang="de-CH" dirty="0"/>
              <a:t> </a:t>
            </a:r>
            <a:r>
              <a:rPr lang="de-CH" dirty="0" err="1"/>
              <a:t>içecekler</a:t>
            </a:r>
            <a:r>
              <a:rPr lang="de-CH" dirty="0"/>
              <a:t> </a:t>
            </a:r>
            <a:r>
              <a:rPr lang="de-CH" dirty="0" err="1"/>
              <a:t>hala</a:t>
            </a:r>
            <a:r>
              <a:rPr lang="de-CH" dirty="0"/>
              <a:t> </a:t>
            </a:r>
            <a:r>
              <a:rPr lang="de-CH" dirty="0" err="1"/>
              <a:t>zararlı</a:t>
            </a:r>
            <a:r>
              <a:rPr lang="de-CH" dirty="0"/>
              <a:t> </a:t>
            </a:r>
            <a:r>
              <a:rPr lang="de-CH" dirty="0" err="1"/>
              <a:t>maddeler</a:t>
            </a:r>
            <a:r>
              <a:rPr lang="de-CH" dirty="0"/>
              <a:t> </a:t>
            </a:r>
            <a:r>
              <a:rPr lang="de-CH" dirty="0" err="1"/>
              <a:t>içeriyor</a:t>
            </a:r>
            <a:r>
              <a:rPr lang="de-CH" dirty="0"/>
              <a:t>. </a:t>
            </a:r>
            <a:r>
              <a:rPr lang="de-CH" dirty="0" err="1"/>
              <a:t>Ayrıca</a:t>
            </a:r>
            <a:r>
              <a:rPr lang="de-CH" dirty="0"/>
              <a:t> </a:t>
            </a:r>
            <a:r>
              <a:rPr lang="de-CH" dirty="0" err="1"/>
              <a:t>içinde</a:t>
            </a:r>
            <a:r>
              <a:rPr lang="de-CH" dirty="0"/>
              <a:t> </a:t>
            </a:r>
            <a:r>
              <a:rPr lang="de-CH" dirty="0" err="1"/>
              <a:t>çok</a:t>
            </a:r>
            <a:r>
              <a:rPr lang="de-CH" dirty="0"/>
              <a:t> </a:t>
            </a:r>
            <a:r>
              <a:rPr lang="de-CH" dirty="0" err="1"/>
              <a:t>fazla</a:t>
            </a:r>
            <a:r>
              <a:rPr lang="de-CH" dirty="0"/>
              <a:t> </a:t>
            </a:r>
            <a:r>
              <a:rPr lang="de-CH" dirty="0" err="1"/>
              <a:t>nikotin</a:t>
            </a:r>
            <a:r>
              <a:rPr lang="de-CH" dirty="0"/>
              <a:t> </a:t>
            </a:r>
            <a:r>
              <a:rPr lang="de-CH" dirty="0" err="1"/>
              <a:t>vardır</a:t>
            </a:r>
            <a:r>
              <a:rPr lang="de-CH" dirty="0"/>
              <a:t>. </a:t>
            </a:r>
            <a:r>
              <a:rPr lang="de-CH" dirty="0" err="1"/>
              <a:t>Bu</a:t>
            </a:r>
            <a:r>
              <a:rPr lang="de-CH" dirty="0"/>
              <a:t> </a:t>
            </a:r>
            <a:r>
              <a:rPr lang="de-CH" dirty="0" err="1"/>
              <a:t>bağımlılığa</a:t>
            </a:r>
            <a:r>
              <a:rPr lang="de-CH" dirty="0"/>
              <a:t> </a:t>
            </a:r>
            <a:r>
              <a:rPr lang="de-CH" dirty="0" err="1"/>
              <a:t>yol</a:t>
            </a:r>
            <a:r>
              <a:rPr lang="de-CH" dirty="0"/>
              <a:t> </a:t>
            </a:r>
            <a:r>
              <a:rPr lang="de-CH" dirty="0" err="1"/>
              <a:t>açabilir</a:t>
            </a:r>
            <a:r>
              <a:rPr lang="de-CH" dirty="0"/>
              <a:t>. </a:t>
            </a:r>
            <a:r>
              <a:rPr lang="de-CH" dirty="0" err="1"/>
              <a:t>Sonrasında</a:t>
            </a:r>
            <a:r>
              <a:rPr lang="de-CH" dirty="0"/>
              <a:t> </a:t>
            </a:r>
            <a:r>
              <a:rPr lang="de-CH" dirty="0" err="1"/>
              <a:t>bırakmak</a:t>
            </a:r>
            <a:r>
              <a:rPr lang="de-CH" dirty="0"/>
              <a:t> </a:t>
            </a:r>
            <a:r>
              <a:rPr lang="de-CH" dirty="0" err="1"/>
              <a:t>zor</a:t>
            </a:r>
            <a:r>
              <a:rPr lang="de-CH" dirty="0"/>
              <a:t> </a:t>
            </a:r>
            <a:r>
              <a:rPr lang="de-CH" dirty="0" err="1"/>
              <a:t>olabilir</a:t>
            </a:r>
            <a:r>
              <a:rPr lang="de-CH" dirty="0"/>
              <a:t>. </a:t>
            </a:r>
          </a:p>
          <a:p>
            <a:endParaRPr lang="de-CH" dirty="0"/>
          </a:p>
          <a:p>
            <a:r>
              <a:rPr lang="de-CH" dirty="0" err="1"/>
              <a:t>Çocuğum</a:t>
            </a:r>
            <a:r>
              <a:rPr lang="de-CH" dirty="0"/>
              <a:t> </a:t>
            </a:r>
            <a:r>
              <a:rPr lang="de-CH" dirty="0" err="1"/>
              <a:t>yalan</a:t>
            </a:r>
            <a:r>
              <a:rPr lang="de-CH" dirty="0"/>
              <a:t> </a:t>
            </a:r>
            <a:r>
              <a:rPr lang="de-CH" dirty="0" err="1"/>
              <a:t>söylüyorsa</a:t>
            </a:r>
            <a:r>
              <a:rPr lang="de-CH" dirty="0"/>
              <a:t> </a:t>
            </a:r>
            <a:r>
              <a:rPr lang="de-CH" dirty="0" err="1"/>
              <a:t>veya</a:t>
            </a:r>
            <a:r>
              <a:rPr lang="de-CH" dirty="0"/>
              <a:t> </a:t>
            </a:r>
            <a:r>
              <a:rPr lang="de-CH" dirty="0" err="1"/>
              <a:t>gizlice</a:t>
            </a:r>
            <a:r>
              <a:rPr lang="de-CH" dirty="0"/>
              <a:t> </a:t>
            </a:r>
            <a:r>
              <a:rPr lang="de-CH" dirty="0" err="1"/>
              <a:t>elektronik</a:t>
            </a:r>
            <a:r>
              <a:rPr lang="de-CH" dirty="0"/>
              <a:t> </a:t>
            </a:r>
            <a:r>
              <a:rPr lang="de-CH" dirty="0" err="1"/>
              <a:t>sigara</a:t>
            </a:r>
            <a:r>
              <a:rPr lang="de-CH" dirty="0"/>
              <a:t> </a:t>
            </a:r>
            <a:r>
              <a:rPr lang="de-CH" dirty="0" err="1"/>
              <a:t>içiyorsa</a:t>
            </a:r>
            <a:r>
              <a:rPr lang="de-CH" dirty="0"/>
              <a:t> ne </a:t>
            </a:r>
            <a:r>
              <a:rPr lang="de-CH" dirty="0" err="1"/>
              <a:t>yapmalıyım</a:t>
            </a:r>
            <a:r>
              <a:rPr lang="de-CH" dirty="0"/>
              <a:t>? </a:t>
            </a:r>
            <a:r>
              <a:rPr lang="de-CH" dirty="0" err="1"/>
              <a:t>Çocuğa</a:t>
            </a:r>
            <a:r>
              <a:rPr lang="de-CH" dirty="0"/>
              <a:t> </a:t>
            </a:r>
            <a:r>
              <a:rPr lang="de-CH" dirty="0" err="1"/>
              <a:t>elektronik</a:t>
            </a:r>
            <a:r>
              <a:rPr lang="de-CH" dirty="0"/>
              <a:t> </a:t>
            </a:r>
            <a:r>
              <a:rPr lang="de-CH" dirty="0" err="1"/>
              <a:t>sigaranın</a:t>
            </a:r>
            <a:r>
              <a:rPr lang="de-CH" dirty="0"/>
              <a:t> </a:t>
            </a:r>
            <a:r>
              <a:rPr lang="de-CH" dirty="0" err="1"/>
              <a:t>sağlık</a:t>
            </a:r>
            <a:r>
              <a:rPr lang="de-CH" dirty="0"/>
              <a:t> </a:t>
            </a:r>
            <a:r>
              <a:rPr lang="de-CH" dirty="0" err="1"/>
              <a:t>üzerindeki</a:t>
            </a:r>
            <a:r>
              <a:rPr lang="de-CH" dirty="0"/>
              <a:t> </a:t>
            </a:r>
            <a:r>
              <a:rPr lang="de-CH" dirty="0" err="1"/>
              <a:t>etkilerini</a:t>
            </a:r>
            <a:r>
              <a:rPr lang="de-CH" dirty="0"/>
              <a:t> </a:t>
            </a:r>
            <a:r>
              <a:rPr lang="de-CH" dirty="0" err="1"/>
              <a:t>anlatın</a:t>
            </a:r>
            <a:r>
              <a:rPr lang="de-CH" dirty="0"/>
              <a:t>. Elektronik </a:t>
            </a:r>
            <a:r>
              <a:rPr lang="de-CH" dirty="0" err="1"/>
              <a:t>sigarayı</a:t>
            </a:r>
            <a:r>
              <a:rPr lang="de-CH" dirty="0"/>
              <a:t> </a:t>
            </a:r>
            <a:r>
              <a:rPr lang="de-CH" dirty="0" err="1"/>
              <a:t>onaylamadığınıza</a:t>
            </a:r>
            <a:r>
              <a:rPr lang="de-CH" dirty="0"/>
              <a:t> </a:t>
            </a:r>
            <a:r>
              <a:rPr lang="de-CH" dirty="0" err="1"/>
              <a:t>dair</a:t>
            </a:r>
            <a:r>
              <a:rPr lang="de-CH" dirty="0"/>
              <a:t> </a:t>
            </a:r>
            <a:r>
              <a:rPr lang="de-CH" dirty="0" err="1"/>
              <a:t>net</a:t>
            </a:r>
            <a:r>
              <a:rPr lang="de-CH" dirty="0"/>
              <a:t> </a:t>
            </a:r>
            <a:r>
              <a:rPr lang="de-CH" dirty="0" err="1"/>
              <a:t>bir</a:t>
            </a:r>
            <a:r>
              <a:rPr lang="de-CH" dirty="0"/>
              <a:t> </a:t>
            </a:r>
            <a:r>
              <a:rPr lang="de-CH" dirty="0" err="1"/>
              <a:t>duruş</a:t>
            </a:r>
            <a:r>
              <a:rPr lang="de-CH" dirty="0"/>
              <a:t> </a:t>
            </a:r>
            <a:r>
              <a:rPr lang="de-CH" dirty="0" err="1"/>
              <a:t>sergileyin</a:t>
            </a:r>
            <a:r>
              <a:rPr lang="de-CH" dirty="0"/>
              <a:t>. </a:t>
            </a:r>
          </a:p>
          <a:p>
            <a:endParaRPr lang="de-CH" dirty="0"/>
          </a:p>
          <a:p>
            <a:r>
              <a:rPr lang="de-CH" dirty="0" err="1"/>
              <a:t>Kendim</a:t>
            </a:r>
            <a:r>
              <a:rPr lang="de-CH" dirty="0"/>
              <a:t> </a:t>
            </a:r>
            <a:r>
              <a:rPr lang="de-CH" dirty="0" err="1"/>
              <a:t>sigara</a:t>
            </a:r>
            <a:r>
              <a:rPr lang="de-CH" dirty="0"/>
              <a:t> </a:t>
            </a:r>
            <a:r>
              <a:rPr lang="de-CH" dirty="0" err="1"/>
              <a:t>içiyorsam</a:t>
            </a:r>
            <a:r>
              <a:rPr lang="de-CH" dirty="0"/>
              <a:t> ne </a:t>
            </a:r>
            <a:r>
              <a:rPr lang="de-CH" dirty="0" err="1"/>
              <a:t>yapmalıyım</a:t>
            </a:r>
            <a:r>
              <a:rPr lang="de-CH" dirty="0"/>
              <a:t>? </a:t>
            </a:r>
            <a:r>
              <a:rPr lang="de-CH" dirty="0" err="1"/>
              <a:t>Yine</a:t>
            </a:r>
            <a:r>
              <a:rPr lang="de-CH" dirty="0"/>
              <a:t> de </a:t>
            </a:r>
            <a:r>
              <a:rPr lang="de-CH" dirty="0" err="1"/>
              <a:t>çocuğa</a:t>
            </a:r>
            <a:r>
              <a:rPr lang="de-CH" dirty="0"/>
              <a:t> </a:t>
            </a:r>
            <a:r>
              <a:rPr lang="de-CH" dirty="0" err="1"/>
              <a:t>karşı</a:t>
            </a:r>
            <a:r>
              <a:rPr lang="de-CH" dirty="0"/>
              <a:t> </a:t>
            </a:r>
            <a:r>
              <a:rPr lang="de-CH" dirty="0" err="1"/>
              <a:t>net</a:t>
            </a:r>
            <a:r>
              <a:rPr lang="de-CH" dirty="0"/>
              <a:t> </a:t>
            </a:r>
            <a:r>
              <a:rPr lang="de-CH" dirty="0" err="1"/>
              <a:t>bir</a:t>
            </a:r>
            <a:r>
              <a:rPr lang="de-CH" dirty="0"/>
              <a:t> </a:t>
            </a:r>
            <a:r>
              <a:rPr lang="de-CH" dirty="0" err="1"/>
              <a:t>duruş</a:t>
            </a:r>
            <a:r>
              <a:rPr lang="de-CH" dirty="0"/>
              <a:t> </a:t>
            </a:r>
            <a:r>
              <a:rPr lang="de-CH" dirty="0" err="1"/>
              <a:t>sergileyin</a:t>
            </a:r>
            <a:r>
              <a:rPr lang="de-CH" dirty="0"/>
              <a:t>. </a:t>
            </a:r>
            <a:r>
              <a:rPr lang="de-CH" dirty="0" err="1"/>
              <a:t>Çocuklar</a:t>
            </a:r>
            <a:r>
              <a:rPr lang="de-CH" dirty="0"/>
              <a:t> </a:t>
            </a:r>
            <a:r>
              <a:rPr lang="de-CH" dirty="0" err="1"/>
              <a:t>ve</a:t>
            </a:r>
            <a:r>
              <a:rPr lang="de-CH" dirty="0"/>
              <a:t> </a:t>
            </a:r>
            <a:r>
              <a:rPr lang="de-CH" dirty="0" err="1"/>
              <a:t>gençler</a:t>
            </a:r>
            <a:r>
              <a:rPr lang="de-CH" dirty="0"/>
              <a:t> </a:t>
            </a:r>
            <a:r>
              <a:rPr lang="de-CH" dirty="0" err="1"/>
              <a:t>nikotin</a:t>
            </a:r>
            <a:r>
              <a:rPr lang="de-CH" dirty="0"/>
              <a:t> </a:t>
            </a:r>
            <a:r>
              <a:rPr lang="de-CH" dirty="0" err="1"/>
              <a:t>tüketmemelidir</a:t>
            </a:r>
            <a:r>
              <a:rPr lang="de-CH" dirty="0"/>
              <a:t>. </a:t>
            </a:r>
            <a:r>
              <a:rPr lang="de-CH" dirty="0" err="1"/>
              <a:t>Bağımlılık</a:t>
            </a:r>
            <a:r>
              <a:rPr lang="de-CH" dirty="0"/>
              <a:t> </a:t>
            </a:r>
            <a:r>
              <a:rPr lang="de-CH" dirty="0" err="1"/>
              <a:t>yapabilir</a:t>
            </a:r>
            <a:r>
              <a:rPr lang="de-CH" dirty="0"/>
              <a:t>. </a:t>
            </a:r>
            <a:r>
              <a:rPr lang="de-CH" dirty="0" err="1"/>
              <a:t>Sigarayı</a:t>
            </a:r>
            <a:r>
              <a:rPr lang="de-CH" dirty="0"/>
              <a:t> </a:t>
            </a:r>
            <a:r>
              <a:rPr lang="de-CH" dirty="0" err="1"/>
              <a:t>bırakmanın</a:t>
            </a:r>
            <a:r>
              <a:rPr lang="de-CH" dirty="0"/>
              <a:t> </a:t>
            </a:r>
            <a:r>
              <a:rPr lang="de-CH" dirty="0" err="1"/>
              <a:t>sizin</a:t>
            </a:r>
            <a:r>
              <a:rPr lang="de-CH" dirty="0"/>
              <a:t> </a:t>
            </a:r>
            <a:r>
              <a:rPr lang="de-CH" dirty="0" err="1"/>
              <a:t>için</a:t>
            </a:r>
            <a:r>
              <a:rPr lang="de-CH" dirty="0"/>
              <a:t> ne </a:t>
            </a:r>
            <a:r>
              <a:rPr lang="de-CH" dirty="0" err="1"/>
              <a:t>kadar</a:t>
            </a:r>
            <a:r>
              <a:rPr lang="de-CH" dirty="0"/>
              <a:t> </a:t>
            </a:r>
            <a:r>
              <a:rPr lang="de-CH" dirty="0" err="1"/>
              <a:t>zor</a:t>
            </a:r>
            <a:r>
              <a:rPr lang="de-CH" dirty="0"/>
              <a:t> </a:t>
            </a:r>
            <a:r>
              <a:rPr lang="de-CH" dirty="0" err="1"/>
              <a:t>olduğu</a:t>
            </a:r>
            <a:r>
              <a:rPr lang="de-CH" dirty="0"/>
              <a:t> </a:t>
            </a:r>
            <a:r>
              <a:rPr lang="de-CH" dirty="0" err="1"/>
              <a:t>hakkında</a:t>
            </a:r>
            <a:r>
              <a:rPr lang="de-CH" dirty="0"/>
              <a:t> da </a:t>
            </a:r>
            <a:r>
              <a:rPr lang="de-CH" dirty="0" err="1"/>
              <a:t>açıkça</a:t>
            </a:r>
            <a:r>
              <a:rPr lang="de-CH" dirty="0"/>
              <a:t> </a:t>
            </a:r>
            <a:r>
              <a:rPr lang="de-CH" dirty="0" err="1"/>
              <a:t>konuşabilirsiniz</a:t>
            </a:r>
            <a:r>
              <a:rPr lang="de-CH" dirty="0"/>
              <a:t>.</a:t>
            </a:r>
          </a:p>
          <a:p>
            <a:endParaRPr lang="de-DE" b="1" strike="sngStrike" dirty="0">
              <a:solidFill>
                <a:srgbClr val="FF0000"/>
              </a:solidFill>
            </a:endParaRPr>
          </a:p>
          <a:p>
            <a:r>
              <a:rPr lang="de-CH" dirty="0" err="1"/>
              <a:t>Kurallar</a:t>
            </a:r>
            <a:r>
              <a:rPr lang="de-CH" dirty="0"/>
              <a:t> </a:t>
            </a:r>
            <a:r>
              <a:rPr lang="de-CH" dirty="0" err="1"/>
              <a:t>mı</a:t>
            </a:r>
            <a:r>
              <a:rPr lang="de-CH" dirty="0"/>
              <a:t>? </a:t>
            </a:r>
          </a:p>
          <a:p>
            <a:r>
              <a:rPr lang="de-CH" dirty="0"/>
              <a:t>Birlikte </a:t>
            </a:r>
            <a:r>
              <a:rPr lang="de-CH" dirty="0" err="1"/>
              <a:t>anlaşmalar</a:t>
            </a:r>
            <a:r>
              <a:rPr lang="de-CH" dirty="0"/>
              <a:t> </a:t>
            </a:r>
            <a:r>
              <a:rPr lang="de-CH" dirty="0" err="1"/>
              <a:t>yapmak</a:t>
            </a:r>
            <a:r>
              <a:rPr lang="de-CH" dirty="0"/>
              <a:t> </a:t>
            </a:r>
            <a:r>
              <a:rPr lang="de-CH" dirty="0" err="1"/>
              <a:t>iyi</a:t>
            </a:r>
            <a:r>
              <a:rPr lang="de-CH" dirty="0"/>
              <a:t> </a:t>
            </a:r>
            <a:r>
              <a:rPr lang="de-CH" dirty="0" err="1"/>
              <a:t>bir</a:t>
            </a:r>
            <a:r>
              <a:rPr lang="de-CH" dirty="0"/>
              <a:t> </a:t>
            </a:r>
            <a:r>
              <a:rPr lang="de-CH" dirty="0" err="1"/>
              <a:t>fikirdir</a:t>
            </a:r>
            <a:r>
              <a:rPr lang="de-CH" dirty="0"/>
              <a:t>. </a:t>
            </a:r>
            <a:r>
              <a:rPr lang="de-CH" dirty="0" err="1"/>
              <a:t>Çocuğunuzla</a:t>
            </a:r>
            <a:r>
              <a:rPr lang="de-CH" dirty="0"/>
              <a:t> </a:t>
            </a:r>
            <a:r>
              <a:rPr lang="de-CH" dirty="0" err="1"/>
              <a:t>elektronik</a:t>
            </a:r>
            <a:r>
              <a:rPr lang="de-CH" dirty="0"/>
              <a:t> </a:t>
            </a:r>
            <a:r>
              <a:rPr lang="de-CH" dirty="0" err="1"/>
              <a:t>sigara</a:t>
            </a:r>
            <a:r>
              <a:rPr lang="de-CH" dirty="0"/>
              <a:t> </a:t>
            </a:r>
            <a:r>
              <a:rPr lang="de-CH" dirty="0" err="1"/>
              <a:t>kullanımı</a:t>
            </a:r>
            <a:r>
              <a:rPr lang="de-CH" dirty="0"/>
              <a:t> </a:t>
            </a:r>
            <a:r>
              <a:rPr lang="de-CH" dirty="0" err="1"/>
              <a:t>konusunda</a:t>
            </a:r>
            <a:r>
              <a:rPr lang="de-CH" dirty="0"/>
              <a:t> </a:t>
            </a:r>
            <a:r>
              <a:rPr lang="de-CH" dirty="0" err="1"/>
              <a:t>kurallar</a:t>
            </a:r>
            <a:r>
              <a:rPr lang="de-CH" dirty="0"/>
              <a:t> </a:t>
            </a:r>
            <a:r>
              <a:rPr lang="de-CH" dirty="0" err="1"/>
              <a:t>belirleyin</a:t>
            </a:r>
            <a:r>
              <a:rPr lang="de-CH" dirty="0"/>
              <a:t>. </a:t>
            </a:r>
            <a:r>
              <a:rPr lang="de-CH" dirty="0" err="1"/>
              <a:t>Örneğin</a:t>
            </a:r>
            <a:r>
              <a:rPr lang="de-CH" dirty="0"/>
              <a:t>, </a:t>
            </a:r>
            <a:r>
              <a:rPr lang="de-CH" dirty="0" err="1"/>
              <a:t>evde</a:t>
            </a:r>
            <a:r>
              <a:rPr lang="de-CH" dirty="0"/>
              <a:t> </a:t>
            </a:r>
            <a:r>
              <a:rPr lang="de-CH" dirty="0" err="1"/>
              <a:t>elektronik</a:t>
            </a:r>
            <a:r>
              <a:rPr lang="de-CH" dirty="0"/>
              <a:t> </a:t>
            </a:r>
            <a:r>
              <a:rPr lang="de-CH" dirty="0" err="1"/>
              <a:t>sigara</a:t>
            </a:r>
            <a:r>
              <a:rPr lang="de-CH" dirty="0"/>
              <a:t> </a:t>
            </a:r>
            <a:r>
              <a:rPr lang="de-CH" dirty="0" err="1"/>
              <a:t>içilmesine</a:t>
            </a:r>
            <a:r>
              <a:rPr lang="de-CH" dirty="0"/>
              <a:t> </a:t>
            </a:r>
            <a:r>
              <a:rPr lang="de-CH" dirty="0" err="1"/>
              <a:t>izin</a:t>
            </a:r>
            <a:r>
              <a:rPr lang="de-CH" dirty="0"/>
              <a:t> </a:t>
            </a:r>
            <a:r>
              <a:rPr lang="de-CH" dirty="0" err="1"/>
              <a:t>verilmemesini</a:t>
            </a:r>
            <a:r>
              <a:rPr lang="de-CH" dirty="0"/>
              <a:t> </a:t>
            </a:r>
            <a:r>
              <a:rPr lang="de-CH" dirty="0" err="1"/>
              <a:t>şart</a:t>
            </a:r>
            <a:r>
              <a:rPr lang="de-CH" dirty="0"/>
              <a:t> </a:t>
            </a:r>
            <a:r>
              <a:rPr lang="de-CH" dirty="0" err="1"/>
              <a:t>koşabilirsiniz</a:t>
            </a:r>
            <a:r>
              <a:rPr lang="de-CH" dirty="0"/>
              <a:t>. </a:t>
            </a:r>
            <a:r>
              <a:rPr lang="de-CH" dirty="0" err="1"/>
              <a:t>Ya</a:t>
            </a:r>
            <a:r>
              <a:rPr lang="de-CH" dirty="0"/>
              <a:t> da </a:t>
            </a:r>
            <a:r>
              <a:rPr lang="de-CH" dirty="0" err="1"/>
              <a:t>evde</a:t>
            </a:r>
            <a:r>
              <a:rPr lang="de-CH" dirty="0"/>
              <a:t> </a:t>
            </a:r>
            <a:r>
              <a:rPr lang="de-CH" dirty="0" err="1"/>
              <a:t>sadece</a:t>
            </a:r>
            <a:r>
              <a:rPr lang="de-CH" dirty="0"/>
              <a:t> </a:t>
            </a:r>
            <a:r>
              <a:rPr lang="de-CH" dirty="0" err="1"/>
              <a:t>belirli</a:t>
            </a:r>
            <a:r>
              <a:rPr lang="de-CH" dirty="0"/>
              <a:t> </a:t>
            </a:r>
            <a:r>
              <a:rPr lang="de-CH" dirty="0" err="1"/>
              <a:t>bir</a:t>
            </a:r>
            <a:r>
              <a:rPr lang="de-CH" dirty="0"/>
              <a:t> </a:t>
            </a:r>
            <a:r>
              <a:rPr lang="de-CH" dirty="0" err="1"/>
              <a:t>yerde</a:t>
            </a:r>
            <a:r>
              <a:rPr lang="de-CH" dirty="0"/>
              <a:t> </a:t>
            </a:r>
            <a:r>
              <a:rPr lang="de-CH" dirty="0" err="1"/>
              <a:t>elektronik</a:t>
            </a:r>
            <a:r>
              <a:rPr lang="de-CH" dirty="0"/>
              <a:t> </a:t>
            </a:r>
            <a:r>
              <a:rPr lang="de-CH" dirty="0" err="1"/>
              <a:t>sigaraya</a:t>
            </a:r>
            <a:r>
              <a:rPr lang="de-CH" dirty="0"/>
              <a:t> </a:t>
            </a:r>
            <a:r>
              <a:rPr lang="de-CH" dirty="0" err="1"/>
              <a:t>izin</a:t>
            </a:r>
            <a:r>
              <a:rPr lang="de-CH" dirty="0"/>
              <a:t> </a:t>
            </a:r>
            <a:r>
              <a:rPr lang="de-CH" dirty="0" err="1"/>
              <a:t>verilebilir</a:t>
            </a:r>
            <a:r>
              <a:rPr lang="de-CH" dirty="0"/>
              <a:t>. </a:t>
            </a:r>
            <a:r>
              <a:rPr lang="de-CH" dirty="0" err="1"/>
              <a:t>Etrafta</a:t>
            </a:r>
            <a:r>
              <a:rPr lang="de-CH" dirty="0"/>
              <a:t> </a:t>
            </a:r>
            <a:r>
              <a:rPr lang="de-CH" dirty="0" err="1"/>
              <a:t>elektronik</a:t>
            </a:r>
            <a:r>
              <a:rPr lang="de-CH" dirty="0"/>
              <a:t> </a:t>
            </a:r>
            <a:r>
              <a:rPr lang="de-CH" dirty="0" err="1"/>
              <a:t>sigara</a:t>
            </a:r>
            <a:r>
              <a:rPr lang="de-CH" dirty="0"/>
              <a:t> / </a:t>
            </a:r>
            <a:r>
              <a:rPr lang="de-CH" dirty="0" err="1"/>
              <a:t>sigara</a:t>
            </a:r>
            <a:r>
              <a:rPr lang="de-CH" dirty="0"/>
              <a:t> </a:t>
            </a:r>
            <a:r>
              <a:rPr lang="de-CH" dirty="0" err="1"/>
              <a:t>paketi</a:t>
            </a:r>
            <a:r>
              <a:rPr lang="de-CH" dirty="0"/>
              <a:t> </a:t>
            </a:r>
            <a:r>
              <a:rPr lang="de-CH" dirty="0" err="1"/>
              <a:t>bırakılmaması</a:t>
            </a:r>
            <a:r>
              <a:rPr lang="de-CH" dirty="0"/>
              <a:t> </a:t>
            </a:r>
            <a:r>
              <a:rPr lang="de-CH" dirty="0" err="1"/>
              <a:t>konusunda</a:t>
            </a:r>
            <a:r>
              <a:rPr lang="de-CH" dirty="0"/>
              <a:t> da </a:t>
            </a:r>
            <a:r>
              <a:rPr lang="de-CH" dirty="0" err="1"/>
              <a:t>anlaşabilirsiniz</a:t>
            </a:r>
            <a:r>
              <a:rPr lang="de-CH" dirty="0"/>
              <a:t>. </a:t>
            </a:r>
            <a:r>
              <a:rPr lang="de-CH" dirty="0" err="1"/>
              <a:t>Bu</a:t>
            </a:r>
            <a:r>
              <a:rPr lang="de-CH" dirty="0"/>
              <a:t> </a:t>
            </a:r>
            <a:r>
              <a:rPr lang="de-CH" dirty="0" err="1"/>
              <a:t>tür</a:t>
            </a:r>
            <a:r>
              <a:rPr lang="de-CH" dirty="0"/>
              <a:t> </a:t>
            </a:r>
            <a:r>
              <a:rPr lang="de-CH" dirty="0" err="1"/>
              <a:t>kurallar</a:t>
            </a:r>
            <a:r>
              <a:rPr lang="de-CH" dirty="0"/>
              <a:t> </a:t>
            </a:r>
            <a:r>
              <a:rPr lang="de-CH" dirty="0" err="1"/>
              <a:t>açıklık</a:t>
            </a:r>
            <a:r>
              <a:rPr lang="de-CH" dirty="0"/>
              <a:t> </a:t>
            </a:r>
            <a:r>
              <a:rPr lang="de-CH" dirty="0" err="1"/>
              <a:t>ve</a:t>
            </a:r>
            <a:r>
              <a:rPr lang="de-CH" dirty="0"/>
              <a:t> </a:t>
            </a:r>
            <a:r>
              <a:rPr lang="de-CH" dirty="0" err="1"/>
              <a:t>rehberlik</a:t>
            </a:r>
            <a:r>
              <a:rPr lang="de-CH" dirty="0"/>
              <a:t> </a:t>
            </a:r>
            <a:r>
              <a:rPr lang="de-CH" dirty="0" err="1"/>
              <a:t>sağlar</a:t>
            </a:r>
            <a:r>
              <a:rPr lang="de-CH" dirty="0"/>
              <a:t>. </a:t>
            </a:r>
            <a:r>
              <a:rPr lang="de-CH" dirty="0" err="1"/>
              <a:t>Çocuğun</a:t>
            </a:r>
            <a:r>
              <a:rPr lang="de-CH" dirty="0"/>
              <a:t> </a:t>
            </a:r>
            <a:r>
              <a:rPr lang="de-CH" dirty="0" err="1"/>
              <a:t>sağlıklı</a:t>
            </a:r>
            <a:r>
              <a:rPr lang="de-CH" dirty="0"/>
              <a:t> </a:t>
            </a:r>
            <a:r>
              <a:rPr lang="de-CH" dirty="0" err="1"/>
              <a:t>kararlar</a:t>
            </a:r>
            <a:r>
              <a:rPr lang="de-CH" dirty="0"/>
              <a:t> </a:t>
            </a:r>
            <a:r>
              <a:rPr lang="de-CH" dirty="0" err="1"/>
              <a:t>almasına</a:t>
            </a:r>
            <a:r>
              <a:rPr lang="de-CH" dirty="0"/>
              <a:t> </a:t>
            </a:r>
            <a:r>
              <a:rPr lang="de-CH" dirty="0" err="1"/>
              <a:t>destek</a:t>
            </a:r>
            <a:r>
              <a:rPr lang="de-CH" dirty="0"/>
              <a:t> </a:t>
            </a:r>
            <a:r>
              <a:rPr lang="de-CH" dirty="0" err="1"/>
              <a:t>olurlar.Çocuğunuzu</a:t>
            </a:r>
            <a:r>
              <a:rPr lang="de-CH" dirty="0"/>
              <a:t> </a:t>
            </a:r>
            <a:r>
              <a:rPr lang="de-CH" dirty="0" err="1"/>
              <a:t>sağlıklı</a:t>
            </a:r>
            <a:r>
              <a:rPr lang="de-CH" dirty="0"/>
              <a:t> </a:t>
            </a:r>
            <a:r>
              <a:rPr lang="de-CH" dirty="0" err="1"/>
              <a:t>davranışları</a:t>
            </a:r>
            <a:r>
              <a:rPr lang="de-CH" dirty="0"/>
              <a:t> </a:t>
            </a:r>
            <a:r>
              <a:rPr lang="de-CH" dirty="0" err="1"/>
              <a:t>için</a:t>
            </a:r>
            <a:r>
              <a:rPr lang="de-CH" dirty="0"/>
              <a:t> </a:t>
            </a:r>
            <a:r>
              <a:rPr lang="de-CH" dirty="0" err="1"/>
              <a:t>ödüllendirmek</a:t>
            </a:r>
            <a:r>
              <a:rPr lang="de-CH" dirty="0"/>
              <a:t> </a:t>
            </a:r>
            <a:r>
              <a:rPr lang="de-CH" dirty="0" err="1"/>
              <a:t>isteyip</a:t>
            </a:r>
            <a:r>
              <a:rPr lang="de-CH" dirty="0"/>
              <a:t> </a:t>
            </a:r>
            <a:r>
              <a:rPr lang="de-CH" dirty="0" err="1"/>
              <a:t>istemediğinizi</a:t>
            </a:r>
            <a:r>
              <a:rPr lang="de-CH" dirty="0"/>
              <a:t> </a:t>
            </a:r>
            <a:r>
              <a:rPr lang="de-CH" dirty="0" err="1"/>
              <a:t>düşünün</a:t>
            </a:r>
            <a:r>
              <a:rPr lang="de-CH" dirty="0"/>
              <a:t>. </a:t>
            </a:r>
            <a:r>
              <a:rPr lang="de-CH" dirty="0" err="1"/>
              <a:t>Onları</a:t>
            </a:r>
            <a:r>
              <a:rPr lang="de-CH" dirty="0"/>
              <a:t> </a:t>
            </a:r>
            <a:r>
              <a:rPr lang="de-CH" dirty="0" err="1"/>
              <a:t>nasıl</a:t>
            </a:r>
            <a:r>
              <a:rPr lang="de-CH" dirty="0"/>
              <a:t> </a:t>
            </a:r>
            <a:r>
              <a:rPr lang="de-CH" dirty="0" err="1"/>
              <a:t>ödüllendirebilirsiniz</a:t>
            </a:r>
            <a:r>
              <a:rPr lang="de-CH" dirty="0"/>
              <a:t>? </a:t>
            </a:r>
            <a:r>
              <a:rPr lang="de-CH" dirty="0" err="1"/>
              <a:t>Ödülü</a:t>
            </a:r>
            <a:r>
              <a:rPr lang="de-CH" dirty="0"/>
              <a:t> </a:t>
            </a:r>
            <a:r>
              <a:rPr lang="de-CH" dirty="0" err="1"/>
              <a:t>almak</a:t>
            </a:r>
            <a:r>
              <a:rPr lang="de-CH" dirty="0"/>
              <a:t> </a:t>
            </a:r>
            <a:r>
              <a:rPr lang="de-CH" dirty="0" err="1"/>
              <a:t>için</a:t>
            </a:r>
            <a:r>
              <a:rPr lang="de-CH" dirty="0"/>
              <a:t> </a:t>
            </a:r>
            <a:r>
              <a:rPr lang="de-CH" dirty="0" err="1"/>
              <a:t>neyi</a:t>
            </a:r>
            <a:r>
              <a:rPr lang="de-CH" dirty="0"/>
              <a:t> </a:t>
            </a:r>
            <a:r>
              <a:rPr lang="de-CH" dirty="0" err="1"/>
              <a:t>başarması</a:t>
            </a:r>
            <a:r>
              <a:rPr lang="de-CH" dirty="0"/>
              <a:t> / </a:t>
            </a:r>
            <a:r>
              <a:rPr lang="de-CH" dirty="0" err="1"/>
              <a:t>yerine</a:t>
            </a:r>
            <a:r>
              <a:rPr lang="de-CH" dirty="0"/>
              <a:t> </a:t>
            </a:r>
            <a:r>
              <a:rPr lang="de-CH" dirty="0" err="1"/>
              <a:t>getirmesi</a:t>
            </a:r>
            <a:r>
              <a:rPr lang="de-CH" dirty="0"/>
              <a:t> </a:t>
            </a:r>
            <a:r>
              <a:rPr lang="de-CH" dirty="0" err="1"/>
              <a:t>gerekiyor</a:t>
            </a:r>
            <a:r>
              <a:rPr lang="de-CH" dirty="0"/>
              <a:t>? </a:t>
            </a:r>
            <a:r>
              <a:rPr lang="de-CH" dirty="0" err="1"/>
              <a:t>Bu</a:t>
            </a:r>
            <a:r>
              <a:rPr lang="de-CH" dirty="0"/>
              <a:t> </a:t>
            </a:r>
            <a:r>
              <a:rPr lang="de-CH" dirty="0" err="1"/>
              <a:t>konuda</a:t>
            </a:r>
            <a:r>
              <a:rPr lang="de-CH" dirty="0"/>
              <a:t> </a:t>
            </a:r>
            <a:r>
              <a:rPr lang="de-CH" dirty="0" err="1"/>
              <a:t>çocuğunuzla</a:t>
            </a:r>
            <a:r>
              <a:rPr lang="de-CH" dirty="0"/>
              <a:t> </a:t>
            </a:r>
            <a:r>
              <a:rPr lang="de-CH" dirty="0" err="1"/>
              <a:t>konuşun</a:t>
            </a:r>
            <a:r>
              <a:rPr lang="de-CH" dirty="0"/>
              <a:t>. Birlikte </a:t>
            </a:r>
            <a:r>
              <a:rPr lang="de-CH" dirty="0" err="1"/>
              <a:t>bir</a:t>
            </a:r>
            <a:r>
              <a:rPr lang="de-CH" dirty="0"/>
              <a:t> </a:t>
            </a:r>
            <a:r>
              <a:rPr lang="de-CH" dirty="0" err="1"/>
              <a:t>karar</a:t>
            </a:r>
            <a:r>
              <a:rPr lang="de-CH" dirty="0"/>
              <a:t> </a:t>
            </a:r>
            <a:r>
              <a:rPr lang="de-CH" dirty="0" err="1"/>
              <a:t>verin</a:t>
            </a:r>
            <a:r>
              <a:rPr lang="de-CH" dirty="0"/>
              <a:t>.</a:t>
            </a:r>
          </a:p>
        </p:txBody>
      </p:sp>
      <p:sp>
        <p:nvSpPr>
          <p:cNvPr id="4" name="Foliennummernplatzhalter 3"/>
          <p:cNvSpPr>
            <a:spLocks noGrp="1"/>
          </p:cNvSpPr>
          <p:nvPr>
            <p:ph type="sldNum" sz="quarter" idx="5"/>
          </p:nvPr>
        </p:nvSpPr>
        <p:spPr/>
        <p:txBody>
          <a:bodyPr/>
          <a:lstStyle/>
          <a:p>
            <a:fld id="{18CEF143-95B9-4571-9396-B55E307319CB}" type="slidenum">
              <a:rPr lang="de-CH" smtClean="0"/>
              <a:t>10</a:t>
            </a:fld>
            <a:endParaRPr lang="de-CH"/>
          </a:p>
        </p:txBody>
      </p:sp>
    </p:spTree>
    <p:extLst>
      <p:ext uri="{BB962C8B-B14F-4D97-AF65-F5344CB8AC3E}">
        <p14:creationId xmlns:p14="http://schemas.microsoft.com/office/powerpoint/2010/main" val="1575698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i="1" dirty="0" err="1"/>
              <a:t>Yeterli</a:t>
            </a:r>
            <a:r>
              <a:rPr lang="de-CH" i="1" dirty="0"/>
              <a:t> </a:t>
            </a:r>
            <a:r>
              <a:rPr lang="de-CH" i="1" dirty="0" err="1"/>
              <a:t>zaman</a:t>
            </a:r>
            <a:r>
              <a:rPr lang="de-CH" i="1" dirty="0"/>
              <a:t> </a:t>
            </a:r>
            <a:r>
              <a:rPr lang="de-CH" i="1" dirty="0" err="1"/>
              <a:t>varsa</a:t>
            </a:r>
            <a:r>
              <a:rPr lang="de-CH" i="1" dirty="0"/>
              <a:t>: </a:t>
            </a:r>
            <a:r>
              <a:rPr lang="de-CH" i="1" dirty="0" err="1"/>
              <a:t>Ebeveynlere</a:t>
            </a:r>
            <a:r>
              <a:rPr lang="de-CH" i="1" dirty="0"/>
              <a:t> </a:t>
            </a:r>
            <a:r>
              <a:rPr lang="de-CH" i="1" dirty="0" err="1"/>
              <a:t>düşünmeleri</a:t>
            </a:r>
            <a:r>
              <a:rPr lang="de-CH" i="1" dirty="0"/>
              <a:t> </a:t>
            </a:r>
            <a:r>
              <a:rPr lang="de-CH" i="1" dirty="0" err="1"/>
              <a:t>ve</a:t>
            </a:r>
            <a:r>
              <a:rPr lang="de-CH" i="1" dirty="0"/>
              <a:t> </a:t>
            </a:r>
            <a:r>
              <a:rPr lang="de-CH" i="1" dirty="0" err="1"/>
              <a:t>komşularıyla</a:t>
            </a:r>
            <a:r>
              <a:rPr lang="de-CH" i="1" dirty="0"/>
              <a:t> </a:t>
            </a:r>
            <a:r>
              <a:rPr lang="de-CH" i="1" dirty="0" err="1"/>
              <a:t>fikir</a:t>
            </a:r>
            <a:r>
              <a:rPr lang="de-CH" i="1" dirty="0"/>
              <a:t> </a:t>
            </a:r>
            <a:r>
              <a:rPr lang="de-CH" i="1" dirty="0" err="1"/>
              <a:t>alışverişinde</a:t>
            </a:r>
            <a:r>
              <a:rPr lang="de-CH" i="1" dirty="0"/>
              <a:t> </a:t>
            </a:r>
            <a:r>
              <a:rPr lang="de-CH" i="1" dirty="0" err="1"/>
              <a:t>bulunmaları</a:t>
            </a:r>
            <a:r>
              <a:rPr lang="de-CH" i="1" dirty="0"/>
              <a:t> </a:t>
            </a:r>
            <a:r>
              <a:rPr lang="de-CH" i="1" dirty="0" err="1"/>
              <a:t>için</a:t>
            </a:r>
            <a:r>
              <a:rPr lang="de-CH" i="1" dirty="0"/>
              <a:t> </a:t>
            </a:r>
            <a:r>
              <a:rPr lang="de-CH" i="1" dirty="0" err="1"/>
              <a:t>zaman</a:t>
            </a:r>
            <a:r>
              <a:rPr lang="de-CH" i="1" dirty="0"/>
              <a:t> </a:t>
            </a:r>
            <a:r>
              <a:rPr lang="de-CH" i="1" dirty="0" err="1"/>
              <a:t>verin</a:t>
            </a:r>
            <a:r>
              <a:rPr lang="de-CH" i="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CH" i="0" dirty="0">
                <a:sym typeface="Wingdings" panose="05000000000000000000" pitchFamily="2" charset="2"/>
              </a:rPr>
              <a:t> </a:t>
            </a:r>
            <a:r>
              <a:rPr lang="de-CH" i="0" dirty="0" err="1"/>
              <a:t>Daha</a:t>
            </a:r>
            <a:r>
              <a:rPr lang="de-CH" i="0" dirty="0"/>
              <a:t> </a:t>
            </a:r>
            <a:r>
              <a:rPr lang="de-CH" i="0" dirty="0" err="1"/>
              <a:t>sonra</a:t>
            </a:r>
            <a:r>
              <a:rPr lang="de-CH" i="0" dirty="0"/>
              <a:t> </a:t>
            </a:r>
            <a:r>
              <a:rPr lang="de-CH" i="0" dirty="0" err="1"/>
              <a:t>tüm</a:t>
            </a:r>
            <a:r>
              <a:rPr lang="de-CH" i="0" dirty="0"/>
              <a:t> </a:t>
            </a:r>
            <a:r>
              <a:rPr lang="de-CH" i="0" dirty="0" err="1"/>
              <a:t>grupta</a:t>
            </a:r>
            <a:r>
              <a:rPr lang="de-CH" i="0" dirty="0"/>
              <a:t> </a:t>
            </a:r>
            <a:r>
              <a:rPr lang="de-CH" i="0" dirty="0" err="1"/>
              <a:t>tartışın</a:t>
            </a:r>
            <a:endParaRPr lang="de-CH" i="0" dirty="0"/>
          </a:p>
        </p:txBody>
      </p:sp>
      <p:sp>
        <p:nvSpPr>
          <p:cNvPr id="4" name="Foliennummernplatzhalter 3"/>
          <p:cNvSpPr>
            <a:spLocks noGrp="1"/>
          </p:cNvSpPr>
          <p:nvPr>
            <p:ph type="sldNum" sz="quarter" idx="5"/>
          </p:nvPr>
        </p:nvSpPr>
        <p:spPr/>
        <p:txBody>
          <a:bodyPr/>
          <a:lstStyle/>
          <a:p>
            <a:fld id="{18CEF143-95B9-4571-9396-B55E307319CB}" type="slidenum">
              <a:rPr lang="de-CH" smtClean="0"/>
              <a:t>11</a:t>
            </a:fld>
            <a:endParaRPr lang="de-CH"/>
          </a:p>
        </p:txBody>
      </p:sp>
    </p:spTree>
    <p:extLst>
      <p:ext uri="{BB962C8B-B14F-4D97-AF65-F5344CB8AC3E}">
        <p14:creationId xmlns:p14="http://schemas.microsoft.com/office/powerpoint/2010/main" val="1497764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Vape'ler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çok</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fazla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nikotin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içerir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Nikotin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bağımlılığına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yol</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açabilirler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nSpc>
                <a:spcPct val="107000"/>
              </a:lnSpc>
              <a:buFont typeface="Symbol" panose="05050102010706020507" pitchFamily="18" charset="2"/>
              <a:buChar char=""/>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Elektronik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sağlıksızdır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Daha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sonra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başka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maddeler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tüketme</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riskini</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artırır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nSpc>
                <a:spcPct val="107000"/>
              </a:lnSpc>
              <a:buFont typeface="Symbol" panose="05050102010706020507" pitchFamily="18" charset="2"/>
              <a:buChar char=""/>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Çocuklar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gençler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için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durum</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oldukça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basittir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Nikotin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tüketmemeleri</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gerekir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Onları</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bundan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korumak</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bizim</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bakım</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görevimizdir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nSpc>
                <a:spcPct val="107000"/>
              </a:lnSpc>
              <a:buFont typeface="Symbol" panose="05050102010706020507" pitchFamily="18" charset="2"/>
              <a:buChar char=""/>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içen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ebeveynlerin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çocuklarının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ileride</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içme</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riski</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daha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yüksektir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nSpc>
                <a:spcPct val="107000"/>
              </a:lnSpc>
              <a:buFont typeface="Symbol" panose="05050102010706020507" pitchFamily="18" charset="2"/>
              <a:buChar char=""/>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Ebeveynler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olarak</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net</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bir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duruş</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sergileyin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Tutumunuzda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tutarlı</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olun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içmeni</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istemiyorum</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Evde</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içmiyoruz</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da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içmiyoruz</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lvl="0" indent="0">
              <a:lnSpc>
                <a:spcPct val="107000"/>
              </a:lnSpc>
              <a:buFont typeface="Symbol" panose="05050102010706020507" pitchFamily="18" charset="2"/>
              <a:buNone/>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Sonuçta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çocuklarımızı</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korumak</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bizim</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işimiz</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Çocuklarımızın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içmesini</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istemiyoruz</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nikotin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bağımlısı</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olmalarını</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ya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da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zehirli</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kimyasallar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tüketmelerini</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istemiyoruz</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21897CE-A906-443F-9946-3F5D776DEFD9}" type="slidenum">
              <a:rPr lang="de-CH" smtClean="0"/>
              <a:t>12</a:t>
            </a:fld>
            <a:endParaRPr lang="de-CH"/>
          </a:p>
        </p:txBody>
      </p:sp>
    </p:spTree>
    <p:extLst>
      <p:ext uri="{BB962C8B-B14F-4D97-AF65-F5344CB8AC3E}">
        <p14:creationId xmlns:p14="http://schemas.microsoft.com/office/powerpoint/2010/main" val="3605921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13</a:t>
            </a:fld>
            <a:endParaRPr lang="de-CH"/>
          </a:p>
        </p:txBody>
      </p:sp>
    </p:spTree>
    <p:extLst>
      <p:ext uri="{BB962C8B-B14F-4D97-AF65-F5344CB8AC3E}">
        <p14:creationId xmlns:p14="http://schemas.microsoft.com/office/powerpoint/2010/main" val="4209257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kern="0" dirty="0" err="1">
                <a:effectLst/>
                <a:latin typeface="Times New Roman" panose="02020603050405020304" pitchFamily="18" charset="0"/>
                <a:ea typeface="Times New Roman" panose="02020603050405020304" pitchFamily="18" charset="0"/>
              </a:rPr>
              <a:t>Bu</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işaretler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ebeveynlerin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çocuklarının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elektronik</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sigara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kullanıp</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kullanmadığını</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anlamalarına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yardımcı</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olabilir</a:t>
            </a:r>
            <a:r>
              <a:rPr lang="de-CH" sz="1800" kern="0" dirty="0">
                <a:effectLst/>
                <a:latin typeface="Times New Roman" panose="02020603050405020304" pitchFamily="18" charset="0"/>
                <a:ea typeface="Times New Roman" panose="02020603050405020304" pitchFamily="18" charset="0"/>
              </a:rPr>
              <a:t>:</a:t>
            </a:r>
          </a:p>
          <a:p>
            <a:endParaRPr lang="de-CH" sz="1800" kern="0" dirty="0">
              <a:effectLst/>
              <a:latin typeface="Times New Roman" panose="02020603050405020304" pitchFamily="18" charset="0"/>
              <a:ea typeface="Times New Roman" panose="02020603050405020304" pitchFamily="18" charset="0"/>
            </a:endParaRPr>
          </a:p>
          <a:p>
            <a:r>
              <a:rPr lang="de-CH" sz="1800" b="1" kern="0" dirty="0" err="1">
                <a:effectLst/>
                <a:latin typeface="Times New Roman" panose="02020603050405020304" pitchFamily="18" charset="0"/>
                <a:ea typeface="Times New Roman" panose="02020603050405020304" pitchFamily="18" charset="0"/>
              </a:rPr>
              <a:t>Tanıdık</a:t>
            </a:r>
            <a:r>
              <a:rPr lang="de-CH" sz="1800" b="1" kern="0" dirty="0">
                <a:effectLst/>
                <a:latin typeface="Times New Roman" panose="02020603050405020304" pitchFamily="18" charset="0"/>
                <a:ea typeface="Times New Roman" panose="02020603050405020304" pitchFamily="18" charset="0"/>
              </a:rPr>
              <a:t> </a:t>
            </a:r>
            <a:r>
              <a:rPr lang="de-CH" sz="1800" b="1" kern="0" dirty="0" err="1">
                <a:effectLst/>
                <a:latin typeface="Times New Roman" panose="02020603050405020304" pitchFamily="18" charset="0"/>
                <a:ea typeface="Times New Roman" panose="02020603050405020304" pitchFamily="18" charset="0"/>
              </a:rPr>
              <a:t>olmayan</a:t>
            </a:r>
            <a:r>
              <a:rPr lang="de-CH" sz="1800" b="1" kern="0" dirty="0">
                <a:effectLst/>
                <a:latin typeface="Times New Roman" panose="02020603050405020304" pitchFamily="18" charset="0"/>
                <a:ea typeface="Times New Roman" panose="02020603050405020304" pitchFamily="18" charset="0"/>
              </a:rPr>
              <a:t> </a:t>
            </a:r>
            <a:r>
              <a:rPr lang="de-CH" sz="1800" b="1" kern="0" dirty="0" err="1">
                <a:effectLst/>
                <a:latin typeface="Times New Roman" panose="02020603050405020304" pitchFamily="18" charset="0"/>
                <a:ea typeface="Times New Roman" panose="02020603050405020304" pitchFamily="18" charset="0"/>
              </a:rPr>
              <a:t>kokular</a:t>
            </a:r>
            <a:r>
              <a:rPr lang="de-CH" sz="1800" b="1" kern="0" dirty="0">
                <a:effectLst/>
                <a:latin typeface="Times New Roman" panose="02020603050405020304" pitchFamily="18" charset="0"/>
                <a:ea typeface="Times New Roman" panose="02020603050405020304" pitchFamily="18" charset="0"/>
              </a:rPr>
              <a:t>: </a:t>
            </a:r>
            <a:r>
              <a:rPr lang="de-CH" sz="1800" kern="0" dirty="0">
                <a:effectLst/>
                <a:latin typeface="Times New Roman" panose="02020603050405020304" pitchFamily="18" charset="0"/>
                <a:ea typeface="Times New Roman" panose="02020603050405020304" pitchFamily="18" charset="0"/>
              </a:rPr>
              <a:t>Elektronik </a:t>
            </a:r>
            <a:r>
              <a:rPr lang="de-CH" sz="1800" kern="0" dirty="0" err="1">
                <a:effectLst/>
                <a:latin typeface="Times New Roman" panose="02020603050405020304" pitchFamily="18" charset="0"/>
                <a:ea typeface="Times New Roman" panose="02020603050405020304" pitchFamily="18" charset="0"/>
              </a:rPr>
              <a:t>sigaralarda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tatlandırıcılar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kullanılır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Bu</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aromalar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fark</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edilebilir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Hoş</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ve</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tatlı</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kokarlar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Örneğin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şeftali</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nane</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şekerleme</a:t>
            </a:r>
            <a:r>
              <a:rPr lang="de-CH" sz="1800" kern="0" dirty="0">
                <a:effectLst/>
                <a:latin typeface="Times New Roman" panose="02020603050405020304" pitchFamily="18" charset="0"/>
                <a:ea typeface="Times New Roman" panose="02020603050405020304" pitchFamily="18" charset="0"/>
              </a:rPr>
              <a:t>.</a:t>
            </a:r>
          </a:p>
          <a:p>
            <a:endParaRPr lang="de-CH" sz="1800" kern="0" dirty="0">
              <a:effectLst/>
              <a:latin typeface="Times New Roman" panose="02020603050405020304" pitchFamily="18" charset="0"/>
              <a:ea typeface="Times New Roman" panose="02020603050405020304" pitchFamily="18" charset="0"/>
            </a:endParaRPr>
          </a:p>
          <a:p>
            <a:r>
              <a:rPr lang="de-CH" sz="1800" b="1" kern="0" dirty="0" err="1">
                <a:effectLst/>
                <a:latin typeface="Times New Roman" panose="02020603050405020304" pitchFamily="18" charset="0"/>
                <a:ea typeface="Times New Roman" panose="02020603050405020304" pitchFamily="18" charset="0"/>
              </a:rPr>
              <a:t>Davranış</a:t>
            </a:r>
            <a:r>
              <a:rPr lang="de-CH" sz="1800" b="1" kern="0" dirty="0">
                <a:effectLst/>
                <a:latin typeface="Times New Roman" panose="02020603050405020304" pitchFamily="18" charset="0"/>
                <a:ea typeface="Times New Roman" panose="02020603050405020304" pitchFamily="18" charset="0"/>
              </a:rPr>
              <a:t> </a:t>
            </a:r>
            <a:r>
              <a:rPr lang="de-CH" sz="1800" b="1" kern="0" dirty="0" err="1">
                <a:effectLst/>
                <a:latin typeface="Times New Roman" panose="02020603050405020304" pitchFamily="18" charset="0"/>
                <a:ea typeface="Times New Roman" panose="02020603050405020304" pitchFamily="18" charset="0"/>
              </a:rPr>
              <a:t>değişikliği</a:t>
            </a:r>
            <a:r>
              <a:rPr lang="de-CH" sz="1800" b="1"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Davranış</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değişikliği</a:t>
            </a:r>
            <a:r>
              <a:rPr lang="de-CH" sz="1800" kern="0" dirty="0">
                <a:effectLst/>
                <a:latin typeface="Times New Roman" panose="02020603050405020304" pitchFamily="18" charset="0"/>
                <a:ea typeface="Times New Roman" panose="02020603050405020304" pitchFamily="18" charset="0"/>
              </a:rPr>
              <a:t> de </a:t>
            </a:r>
            <a:r>
              <a:rPr lang="de-CH" sz="1800" kern="0" dirty="0" err="1">
                <a:effectLst/>
                <a:latin typeface="Times New Roman" panose="02020603050405020304" pitchFamily="18" charset="0"/>
                <a:ea typeface="Times New Roman" panose="02020603050405020304" pitchFamily="18" charset="0"/>
              </a:rPr>
              <a:t>elektronik</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sigaraya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işaret</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edebilir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Örneğin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çocuk</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daha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ketum</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hale</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gelirse</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Ya</a:t>
            </a:r>
            <a:r>
              <a:rPr lang="de-CH" sz="1800" kern="0" dirty="0">
                <a:effectLst/>
                <a:latin typeface="Times New Roman" panose="02020603050405020304" pitchFamily="18" charset="0"/>
                <a:ea typeface="Times New Roman" panose="02020603050405020304" pitchFamily="18" charset="0"/>
              </a:rPr>
              <a:t> da </a:t>
            </a:r>
            <a:r>
              <a:rPr lang="de-CH" sz="1800" kern="0" dirty="0" err="1">
                <a:effectLst/>
                <a:latin typeface="Times New Roman" panose="02020603050405020304" pitchFamily="18" charset="0"/>
                <a:ea typeface="Times New Roman" panose="02020603050405020304" pitchFamily="18" charset="0"/>
              </a:rPr>
              <a:t>odayı</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veya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evi</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açıklanamaz</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bir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şekilde</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sık</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sık</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terk</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ediyorsa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Bir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çocuk</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pencereyi</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daha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sık</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açarak</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odada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sigara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içtiğini</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gizleyebilir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Ya</a:t>
            </a:r>
            <a:r>
              <a:rPr lang="de-CH" sz="1800" kern="0" dirty="0">
                <a:effectLst/>
                <a:latin typeface="Times New Roman" panose="02020603050405020304" pitchFamily="18" charset="0"/>
                <a:ea typeface="Times New Roman" panose="02020603050405020304" pitchFamily="18" charset="0"/>
              </a:rPr>
              <a:t> da </a:t>
            </a:r>
            <a:r>
              <a:rPr lang="de-CH" sz="1800" kern="0" dirty="0" err="1">
                <a:effectLst/>
                <a:latin typeface="Times New Roman" panose="02020603050405020304" pitchFamily="18" charset="0"/>
                <a:ea typeface="Times New Roman" panose="02020603050405020304" pitchFamily="18" charset="0"/>
              </a:rPr>
              <a:t>odayı</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çok</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havalandırarak</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Ya</a:t>
            </a:r>
            <a:r>
              <a:rPr lang="de-CH" sz="1800" kern="0" dirty="0">
                <a:effectLst/>
                <a:latin typeface="Times New Roman" panose="02020603050405020304" pitchFamily="18" charset="0"/>
                <a:ea typeface="Times New Roman" panose="02020603050405020304" pitchFamily="18" charset="0"/>
              </a:rPr>
              <a:t> da </a:t>
            </a:r>
            <a:r>
              <a:rPr lang="de-CH" sz="1800" kern="0" dirty="0" err="1">
                <a:effectLst/>
                <a:latin typeface="Times New Roman" panose="02020603050405020304" pitchFamily="18" charset="0"/>
                <a:ea typeface="Times New Roman" panose="02020603050405020304" pitchFamily="18" charset="0"/>
              </a:rPr>
              <a:t>banyoyu</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alışılmadık</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sıklıkta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veya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uzun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süreler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boyunca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kullanarak</a:t>
            </a:r>
            <a:r>
              <a:rPr lang="de-CH" sz="1800" kern="0" dirty="0">
                <a:effectLst/>
                <a:latin typeface="Times New Roman" panose="02020603050405020304" pitchFamily="18" charset="0"/>
                <a:ea typeface="Times New Roman" panose="02020603050405020304" pitchFamily="18" charset="0"/>
              </a:rPr>
              <a:t>. </a:t>
            </a:r>
          </a:p>
          <a:p>
            <a:endParaRPr lang="de-CH" sz="1800" kern="0" dirty="0">
              <a:effectLst/>
              <a:latin typeface="Times New Roman" panose="02020603050405020304" pitchFamily="18" charset="0"/>
              <a:ea typeface="Times New Roman" panose="02020603050405020304" pitchFamily="18" charset="0"/>
            </a:endParaRPr>
          </a:p>
          <a:p>
            <a:r>
              <a:rPr lang="de-CH" sz="1800" b="1" kern="0" dirty="0" err="1">
                <a:effectLst/>
                <a:latin typeface="Times New Roman" panose="02020603050405020304" pitchFamily="18" charset="0"/>
                <a:ea typeface="Times New Roman" panose="02020603050405020304" pitchFamily="18" charset="0"/>
              </a:rPr>
              <a:t>Alışılmadık</a:t>
            </a:r>
            <a:r>
              <a:rPr lang="de-CH" sz="1800" b="1" kern="0" dirty="0">
                <a:effectLst/>
                <a:latin typeface="Times New Roman" panose="02020603050405020304" pitchFamily="18" charset="0"/>
                <a:ea typeface="Times New Roman" panose="02020603050405020304" pitchFamily="18" charset="0"/>
              </a:rPr>
              <a:t> </a:t>
            </a:r>
            <a:r>
              <a:rPr lang="de-CH" sz="1800" b="1" kern="0" dirty="0" err="1">
                <a:effectLst/>
                <a:latin typeface="Times New Roman" panose="02020603050405020304" pitchFamily="18" charset="0"/>
                <a:ea typeface="Times New Roman" panose="02020603050405020304" pitchFamily="18" charset="0"/>
              </a:rPr>
              <a:t>nesneler</a:t>
            </a:r>
            <a:r>
              <a:rPr lang="de-CH" sz="1800" b="1" kern="0" dirty="0">
                <a:effectLst/>
                <a:latin typeface="Times New Roman" panose="02020603050405020304" pitchFamily="18" charset="0"/>
                <a:ea typeface="Times New Roman" panose="02020603050405020304" pitchFamily="18" charset="0"/>
              </a:rPr>
              <a:t>: </a:t>
            </a:r>
            <a:r>
              <a:rPr lang="de-CH" sz="1800" kern="0" dirty="0">
                <a:effectLst/>
                <a:latin typeface="Times New Roman" panose="02020603050405020304" pitchFamily="18" charset="0"/>
                <a:ea typeface="Times New Roman" panose="02020603050405020304" pitchFamily="18" charset="0"/>
              </a:rPr>
              <a:t>Vape </a:t>
            </a:r>
            <a:r>
              <a:rPr lang="de-CH" sz="1800" kern="0" dirty="0" err="1">
                <a:effectLst/>
                <a:latin typeface="Times New Roman" panose="02020603050405020304" pitchFamily="18" charset="0"/>
                <a:ea typeface="Times New Roman" panose="02020603050405020304" pitchFamily="18" charset="0"/>
              </a:rPr>
              <a:t>kalemleri</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ve</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küçük</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sıvı</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şişeleri</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tipik</a:t>
            </a:r>
            <a:r>
              <a:rPr lang="de-CH" sz="1800" kern="0" dirty="0">
                <a:effectLst/>
                <a:latin typeface="Times New Roman" panose="02020603050405020304" pitchFamily="18" charset="0"/>
                <a:ea typeface="Times New Roman" panose="02020603050405020304" pitchFamily="18" charset="0"/>
              </a:rPr>
              <a:t> vape </a:t>
            </a:r>
            <a:r>
              <a:rPr lang="de-CH" sz="1800" kern="0" dirty="0" err="1">
                <a:effectLst/>
                <a:latin typeface="Times New Roman" panose="02020603050405020304" pitchFamily="18" charset="0"/>
                <a:ea typeface="Times New Roman" panose="02020603050405020304" pitchFamily="18" charset="0"/>
              </a:rPr>
              <a:t>nesneleridir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Bunlar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bir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çocuğun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elektronik</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sigara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kullandığını</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gösterebilir</a:t>
            </a:r>
            <a:r>
              <a:rPr lang="de-CH" sz="1800" kern="0" dirty="0">
                <a:effectLst/>
                <a:latin typeface="Times New Roman" panose="02020603050405020304" pitchFamily="18" charset="0"/>
                <a:ea typeface="Times New Roman" panose="02020603050405020304" pitchFamily="18" charset="0"/>
              </a:rPr>
              <a:t>.</a:t>
            </a:r>
          </a:p>
          <a:p>
            <a:endParaRPr lang="de-CH" sz="1800" kern="0" dirty="0">
              <a:effectLst/>
              <a:latin typeface="Times New Roman" panose="02020603050405020304" pitchFamily="18" charset="0"/>
              <a:ea typeface="Times New Roman" panose="02020603050405020304" pitchFamily="18" charset="0"/>
            </a:endParaRPr>
          </a:p>
          <a:p>
            <a:r>
              <a:rPr lang="de-CH" sz="1800" b="1" kern="0" dirty="0" err="1">
                <a:effectLst/>
                <a:latin typeface="Times New Roman" panose="02020603050405020304" pitchFamily="18" charset="0"/>
                <a:ea typeface="Times New Roman" panose="02020603050405020304" pitchFamily="18" charset="0"/>
              </a:rPr>
              <a:t>Sık</a:t>
            </a:r>
            <a:r>
              <a:rPr lang="de-CH" sz="1800" b="1" kern="0" dirty="0">
                <a:effectLst/>
                <a:latin typeface="Times New Roman" panose="02020603050405020304" pitchFamily="18" charset="0"/>
                <a:ea typeface="Times New Roman" panose="02020603050405020304" pitchFamily="18" charset="0"/>
              </a:rPr>
              <a:t> </a:t>
            </a:r>
            <a:r>
              <a:rPr lang="de-CH" sz="1800" b="1" kern="0" dirty="0" err="1">
                <a:effectLst/>
                <a:latin typeface="Times New Roman" panose="02020603050405020304" pitchFamily="18" charset="0"/>
                <a:ea typeface="Times New Roman" panose="02020603050405020304" pitchFamily="18" charset="0"/>
              </a:rPr>
              <a:t>susama</a:t>
            </a:r>
            <a:r>
              <a:rPr lang="de-CH" sz="1800" b="1" kern="0" dirty="0">
                <a:effectLst/>
                <a:latin typeface="Times New Roman" panose="02020603050405020304" pitchFamily="18" charset="0"/>
                <a:ea typeface="Times New Roman" panose="02020603050405020304" pitchFamily="18" charset="0"/>
              </a:rPr>
              <a:t> </a:t>
            </a:r>
            <a:r>
              <a:rPr lang="de-CH" sz="1800" b="1" kern="0" dirty="0" err="1">
                <a:effectLst/>
                <a:latin typeface="Times New Roman" panose="02020603050405020304" pitchFamily="18" charset="0"/>
                <a:ea typeface="Times New Roman" panose="02020603050405020304" pitchFamily="18" charset="0"/>
              </a:rPr>
              <a:t>veya</a:t>
            </a:r>
            <a:r>
              <a:rPr lang="de-CH" sz="1800" b="1" kern="0" dirty="0">
                <a:effectLst/>
                <a:latin typeface="Times New Roman" panose="02020603050405020304" pitchFamily="18" charset="0"/>
                <a:ea typeface="Times New Roman" panose="02020603050405020304" pitchFamily="18" charset="0"/>
              </a:rPr>
              <a:t> </a:t>
            </a:r>
            <a:r>
              <a:rPr lang="de-CH" sz="1800" b="1" kern="0" dirty="0" err="1">
                <a:effectLst/>
                <a:latin typeface="Times New Roman" panose="02020603050405020304" pitchFamily="18" charset="0"/>
                <a:ea typeface="Times New Roman" panose="02020603050405020304" pitchFamily="18" charset="0"/>
              </a:rPr>
              <a:t>ağız</a:t>
            </a:r>
            <a:r>
              <a:rPr lang="de-CH" sz="1800" b="1" kern="0" dirty="0">
                <a:effectLst/>
                <a:latin typeface="Times New Roman" panose="02020603050405020304" pitchFamily="18" charset="0"/>
                <a:ea typeface="Times New Roman" panose="02020603050405020304" pitchFamily="18" charset="0"/>
              </a:rPr>
              <a:t> </a:t>
            </a:r>
            <a:r>
              <a:rPr lang="de-CH" sz="1800" b="1" kern="0" dirty="0" err="1">
                <a:effectLst/>
                <a:latin typeface="Times New Roman" panose="02020603050405020304" pitchFamily="18" charset="0"/>
                <a:ea typeface="Times New Roman" panose="02020603050405020304" pitchFamily="18" charset="0"/>
              </a:rPr>
              <a:t>kuruluğu</a:t>
            </a:r>
            <a:r>
              <a:rPr lang="de-CH" sz="1800" kern="0" dirty="0">
                <a:effectLst/>
                <a:latin typeface="Times New Roman" panose="02020603050405020304" pitchFamily="18" charset="0"/>
                <a:ea typeface="Times New Roman" panose="02020603050405020304" pitchFamily="18" charset="0"/>
              </a:rPr>
              <a:t>: Elektronik </a:t>
            </a:r>
            <a:r>
              <a:rPr lang="de-CH" sz="1800" kern="0" dirty="0" err="1">
                <a:effectLst/>
                <a:latin typeface="Times New Roman" panose="02020603050405020304" pitchFamily="18" charset="0"/>
                <a:ea typeface="Times New Roman" panose="02020603050405020304" pitchFamily="18" charset="0"/>
              </a:rPr>
              <a:t>sigara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ağız</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kuruluğuna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yol</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açabilir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Bu</a:t>
            </a:r>
            <a:r>
              <a:rPr lang="de-CH" sz="1800" kern="0" dirty="0">
                <a:effectLst/>
                <a:latin typeface="Times New Roman" panose="02020603050405020304" pitchFamily="18" charset="0"/>
                <a:ea typeface="Times New Roman" panose="02020603050405020304" pitchFamily="18" charset="0"/>
              </a:rPr>
              <a:t> da </a:t>
            </a:r>
            <a:r>
              <a:rPr lang="de-CH" sz="1800" kern="0" dirty="0" err="1">
                <a:effectLst/>
                <a:latin typeface="Times New Roman" panose="02020603050405020304" pitchFamily="18" charset="0"/>
                <a:ea typeface="Times New Roman" panose="02020603050405020304" pitchFamily="18" charset="0"/>
              </a:rPr>
              <a:t>çocuğun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normalden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daha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sık</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susamasına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neden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olur</a:t>
            </a:r>
            <a:r>
              <a:rPr lang="de-CH" sz="1800" kern="0" dirty="0">
                <a:effectLst/>
                <a:latin typeface="Times New Roman" panose="02020603050405020304" pitchFamily="18" charset="0"/>
                <a:ea typeface="Times New Roman" panose="02020603050405020304" pitchFamily="18" charset="0"/>
              </a:rPr>
              <a:t>.</a:t>
            </a:r>
          </a:p>
          <a:p>
            <a:endParaRPr lang="de-CH" sz="1800" kern="0" dirty="0">
              <a:effectLst/>
              <a:latin typeface="Times New Roman" panose="02020603050405020304" pitchFamily="18" charset="0"/>
              <a:ea typeface="Times New Roman" panose="02020603050405020304" pitchFamily="18" charset="0"/>
            </a:endParaRPr>
          </a:p>
          <a:p>
            <a:r>
              <a:rPr lang="de-CH" sz="1800" b="1" kern="0" dirty="0" err="1">
                <a:effectLst/>
                <a:latin typeface="Times New Roman" panose="02020603050405020304" pitchFamily="18" charset="0"/>
                <a:ea typeface="Times New Roman" panose="02020603050405020304" pitchFamily="18" charset="0"/>
              </a:rPr>
              <a:t>Solunum</a:t>
            </a:r>
            <a:r>
              <a:rPr lang="de-CH" sz="1800" b="1" kern="0" dirty="0">
                <a:effectLst/>
                <a:latin typeface="Times New Roman" panose="02020603050405020304" pitchFamily="18" charset="0"/>
                <a:ea typeface="Times New Roman" panose="02020603050405020304" pitchFamily="18" charset="0"/>
              </a:rPr>
              <a:t> </a:t>
            </a:r>
            <a:r>
              <a:rPr lang="de-CH" sz="1800" b="1" kern="0" dirty="0" err="1">
                <a:effectLst/>
                <a:latin typeface="Times New Roman" panose="02020603050405020304" pitchFamily="18" charset="0"/>
                <a:ea typeface="Times New Roman" panose="02020603050405020304" pitchFamily="18" charset="0"/>
              </a:rPr>
              <a:t>veya</a:t>
            </a:r>
            <a:r>
              <a:rPr lang="de-CH" sz="1800" b="1" kern="0" dirty="0">
                <a:effectLst/>
                <a:latin typeface="Times New Roman" panose="02020603050405020304" pitchFamily="18" charset="0"/>
                <a:ea typeface="Times New Roman" panose="02020603050405020304" pitchFamily="18" charset="0"/>
              </a:rPr>
              <a:t> </a:t>
            </a:r>
            <a:r>
              <a:rPr lang="de-CH" sz="1800" b="1" kern="0" dirty="0" err="1">
                <a:effectLst/>
                <a:latin typeface="Times New Roman" panose="02020603050405020304" pitchFamily="18" charset="0"/>
                <a:ea typeface="Times New Roman" panose="02020603050405020304" pitchFamily="18" charset="0"/>
              </a:rPr>
              <a:t>dayanıklılıkta</a:t>
            </a:r>
            <a:r>
              <a:rPr lang="de-CH" sz="1800" b="1" kern="0" dirty="0">
                <a:effectLst/>
                <a:latin typeface="Times New Roman" panose="02020603050405020304" pitchFamily="18" charset="0"/>
                <a:ea typeface="Times New Roman" panose="02020603050405020304" pitchFamily="18" charset="0"/>
              </a:rPr>
              <a:t> </a:t>
            </a:r>
            <a:r>
              <a:rPr lang="de-CH" sz="1800" b="1" kern="0" dirty="0" err="1">
                <a:effectLst/>
                <a:latin typeface="Times New Roman" panose="02020603050405020304" pitchFamily="18" charset="0"/>
                <a:ea typeface="Times New Roman" panose="02020603050405020304" pitchFamily="18" charset="0"/>
              </a:rPr>
              <a:t>değişiklikler</a:t>
            </a:r>
            <a:r>
              <a:rPr lang="de-CH" sz="1800" b="1" kern="0" dirty="0">
                <a:effectLst/>
                <a:latin typeface="Times New Roman" panose="02020603050405020304" pitchFamily="18" charset="0"/>
                <a:ea typeface="Times New Roman" panose="02020603050405020304" pitchFamily="18" charset="0"/>
              </a:rPr>
              <a:t>: </a:t>
            </a:r>
            <a:r>
              <a:rPr lang="de-CH" sz="1800" kern="0" dirty="0">
                <a:effectLst/>
                <a:latin typeface="Times New Roman" panose="02020603050405020304" pitchFamily="18" charset="0"/>
                <a:ea typeface="Times New Roman" panose="02020603050405020304" pitchFamily="18" charset="0"/>
              </a:rPr>
              <a:t>Elektronik </a:t>
            </a:r>
            <a:r>
              <a:rPr lang="de-CH" sz="1800" kern="0" dirty="0" err="1">
                <a:effectLst/>
                <a:latin typeface="Times New Roman" panose="02020603050405020304" pitchFamily="18" charset="0"/>
                <a:ea typeface="Times New Roman" panose="02020603050405020304" pitchFamily="18" charset="0"/>
              </a:rPr>
              <a:t>sigara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solunum</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yollarını</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tahriş</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edebilir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ve</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öksürüğe</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ve</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solunum</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güçlüğüne</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yol</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açabilir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Bu</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durum</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atletik</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performansta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bozulmaya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yol</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açabilir</a:t>
            </a:r>
            <a:r>
              <a:rPr lang="de-CH" sz="1800" kern="0" dirty="0">
                <a:effectLst/>
                <a:latin typeface="Times New Roman" panose="02020603050405020304" pitchFamily="18" charset="0"/>
                <a:ea typeface="Times New Roman" panose="02020603050405020304" pitchFamily="18" charset="0"/>
              </a:rPr>
              <a:t>.</a:t>
            </a:r>
          </a:p>
          <a:p>
            <a:endParaRPr lang="de-CH" sz="1800" kern="0" dirty="0">
              <a:effectLst/>
              <a:latin typeface="Times New Roman" panose="02020603050405020304" pitchFamily="18" charset="0"/>
              <a:ea typeface="Times New Roman" panose="02020603050405020304" pitchFamily="18" charset="0"/>
            </a:endParaRPr>
          </a:p>
          <a:p>
            <a:r>
              <a:rPr lang="de-CH" sz="1800" b="1" kern="0" dirty="0">
                <a:effectLst/>
                <a:latin typeface="Times New Roman" panose="02020603050405020304" pitchFamily="18" charset="0"/>
                <a:ea typeface="Times New Roman" panose="02020603050405020304" pitchFamily="18" charset="0"/>
              </a:rPr>
              <a:t>Para </a:t>
            </a:r>
            <a:r>
              <a:rPr lang="de-CH" sz="1800" b="1" kern="0" dirty="0" err="1">
                <a:effectLst/>
                <a:latin typeface="Times New Roman" panose="02020603050405020304" pitchFamily="18" charset="0"/>
                <a:ea typeface="Times New Roman" panose="02020603050405020304" pitchFamily="18" charset="0"/>
              </a:rPr>
              <a:t>ile</a:t>
            </a:r>
            <a:r>
              <a:rPr lang="de-CH" sz="1800" b="1" kern="0" dirty="0">
                <a:effectLst/>
                <a:latin typeface="Times New Roman" panose="02020603050405020304" pitchFamily="18" charset="0"/>
                <a:ea typeface="Times New Roman" panose="02020603050405020304" pitchFamily="18" charset="0"/>
              </a:rPr>
              <a:t> </a:t>
            </a:r>
            <a:r>
              <a:rPr lang="de-CH" sz="1800" b="1" kern="0" dirty="0" err="1">
                <a:effectLst/>
                <a:latin typeface="Times New Roman" panose="02020603050405020304" pitchFamily="18" charset="0"/>
                <a:ea typeface="Times New Roman" panose="02020603050405020304" pitchFamily="18" charset="0"/>
              </a:rPr>
              <a:t>ilgili</a:t>
            </a:r>
            <a:r>
              <a:rPr lang="de-CH" sz="1800" b="1" kern="0" dirty="0">
                <a:effectLst/>
                <a:latin typeface="Times New Roman" panose="02020603050405020304" pitchFamily="18" charset="0"/>
                <a:ea typeface="Times New Roman" panose="02020603050405020304" pitchFamily="18" charset="0"/>
              </a:rPr>
              <a:t> </a:t>
            </a:r>
            <a:r>
              <a:rPr lang="de-CH" sz="1800" b="1" kern="0" dirty="0" err="1">
                <a:effectLst/>
                <a:latin typeface="Times New Roman" panose="02020603050405020304" pitchFamily="18" charset="0"/>
                <a:ea typeface="Times New Roman" panose="02020603050405020304" pitchFamily="18" charset="0"/>
              </a:rPr>
              <a:t>davranışlarda</a:t>
            </a:r>
            <a:r>
              <a:rPr lang="de-CH" sz="1800" b="1" kern="0" dirty="0">
                <a:effectLst/>
                <a:latin typeface="Times New Roman" panose="02020603050405020304" pitchFamily="18" charset="0"/>
                <a:ea typeface="Times New Roman" panose="02020603050405020304" pitchFamily="18" charset="0"/>
              </a:rPr>
              <a:t> </a:t>
            </a:r>
            <a:r>
              <a:rPr lang="de-CH" sz="1800" b="1" kern="0" dirty="0" err="1">
                <a:effectLst/>
                <a:latin typeface="Times New Roman" panose="02020603050405020304" pitchFamily="18" charset="0"/>
                <a:ea typeface="Times New Roman" panose="02020603050405020304" pitchFamily="18" charset="0"/>
              </a:rPr>
              <a:t>değişiklik</a:t>
            </a:r>
            <a:r>
              <a:rPr lang="de-CH" sz="1800" b="1"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Çocuk</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aniden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daha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fazla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paraya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ihtiyaç</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duyarsa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bu</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bir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gösterge</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olabilir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Bunun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nedeni</a:t>
            </a:r>
            <a:r>
              <a:rPr lang="de-CH" sz="1800" kern="0" dirty="0">
                <a:effectLst/>
                <a:latin typeface="Times New Roman" panose="02020603050405020304" pitchFamily="18" charset="0"/>
                <a:ea typeface="Times New Roman" panose="02020603050405020304" pitchFamily="18" charset="0"/>
              </a:rPr>
              <a:t>, vape </a:t>
            </a:r>
            <a:r>
              <a:rPr lang="de-CH" sz="1800" kern="0" dirty="0" err="1">
                <a:effectLst/>
                <a:latin typeface="Times New Roman" panose="02020603050405020304" pitchFamily="18" charset="0"/>
                <a:ea typeface="Times New Roman" panose="02020603050405020304" pitchFamily="18" charset="0"/>
              </a:rPr>
              <a:t>ürünlerinin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genellikle</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bir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çocuk</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veya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ergen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için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nispeten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pahalı</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olmasıdır</a:t>
            </a:r>
            <a:r>
              <a:rPr lang="de-CH" sz="1800" kern="0" dirty="0">
                <a:effectLst/>
                <a:latin typeface="Times New Roman" panose="02020603050405020304" pitchFamily="18" charset="0"/>
                <a:ea typeface="Times New Roman" panose="02020603050405020304" pitchFamily="18" charset="0"/>
              </a:rPr>
              <a:t>.</a:t>
            </a:r>
            <a:endParaRPr lang="de-DE" b="1" dirty="0"/>
          </a:p>
          <a:p>
            <a:endParaRPr lang="de-DE" b="1" dirty="0"/>
          </a:p>
          <a:p>
            <a:r>
              <a:rPr lang="de-DE" sz="1200" b="1" i="0" dirty="0" err="1">
                <a:solidFill>
                  <a:srgbClr val="242424"/>
                </a:solidFill>
                <a:effectLst/>
                <a:highlight>
                  <a:srgbClr val="FFFFFF"/>
                </a:highlight>
                <a:latin typeface="Calibri" panose="020F0502020204030204" pitchFamily="34" charset="0"/>
              </a:rPr>
              <a:t>Sinirlilik</a:t>
            </a:r>
            <a:r>
              <a:rPr lang="de-DE" sz="1200" b="1" i="0" dirty="0">
                <a:solidFill>
                  <a:srgbClr val="242424"/>
                </a:solidFill>
                <a:effectLst/>
                <a:highlight>
                  <a:srgbClr val="FFFFFF"/>
                </a:highlight>
                <a:latin typeface="Calibri" panose="020F0502020204030204" pitchFamily="34" charset="0"/>
              </a:rPr>
              <a:t> </a:t>
            </a:r>
            <a:r>
              <a:rPr lang="de-DE" sz="1200" b="1" i="0" dirty="0" err="1">
                <a:solidFill>
                  <a:srgbClr val="242424"/>
                </a:solidFill>
                <a:effectLst/>
                <a:highlight>
                  <a:srgbClr val="FFFFFF"/>
                </a:highlight>
                <a:latin typeface="Calibri" panose="020F0502020204030204" pitchFamily="34" charset="0"/>
              </a:rPr>
              <a:t>veya</a:t>
            </a:r>
            <a:r>
              <a:rPr lang="de-DE" sz="1200" b="1" i="0" dirty="0">
                <a:solidFill>
                  <a:srgbClr val="242424"/>
                </a:solidFill>
                <a:effectLst/>
                <a:highlight>
                  <a:srgbClr val="FFFFFF"/>
                </a:highlight>
                <a:latin typeface="Calibri" panose="020F0502020204030204" pitchFamily="34" charset="0"/>
              </a:rPr>
              <a:t> ruh </a:t>
            </a:r>
            <a:r>
              <a:rPr lang="de-DE" sz="1200" b="1" i="0" dirty="0" err="1">
                <a:solidFill>
                  <a:srgbClr val="242424"/>
                </a:solidFill>
                <a:effectLst/>
                <a:highlight>
                  <a:srgbClr val="FFFFFF"/>
                </a:highlight>
                <a:latin typeface="Calibri" panose="020F0502020204030204" pitchFamily="34" charset="0"/>
              </a:rPr>
              <a:t>hali</a:t>
            </a:r>
            <a:r>
              <a:rPr lang="de-DE" sz="1200" b="1" i="0" dirty="0">
                <a:solidFill>
                  <a:srgbClr val="242424"/>
                </a:solidFill>
                <a:effectLst/>
                <a:highlight>
                  <a:srgbClr val="FFFFFF"/>
                </a:highlight>
                <a:latin typeface="Calibri" panose="020F0502020204030204" pitchFamily="34" charset="0"/>
              </a:rPr>
              <a:t> </a:t>
            </a:r>
            <a:r>
              <a:rPr lang="de-DE" sz="1200" b="1" i="0" dirty="0" err="1">
                <a:solidFill>
                  <a:srgbClr val="242424"/>
                </a:solidFill>
                <a:effectLst/>
                <a:highlight>
                  <a:srgbClr val="FFFFFF"/>
                </a:highlight>
                <a:latin typeface="Calibri" panose="020F0502020204030204" pitchFamily="34" charset="0"/>
              </a:rPr>
              <a:t>değişimleri</a:t>
            </a:r>
            <a:r>
              <a:rPr lang="de-DE" sz="1200" b="1" i="0" dirty="0">
                <a:solidFill>
                  <a:srgbClr val="242424"/>
                </a:solidFill>
                <a:effectLst/>
                <a:highlight>
                  <a:srgbClr val="FFFFFF"/>
                </a:highlight>
                <a:latin typeface="Calibri" panose="020F0502020204030204" pitchFamily="34" charset="0"/>
              </a:rPr>
              <a:t>: </a:t>
            </a:r>
            <a:r>
              <a:rPr lang="de-DE" sz="1200" b="0" i="0" dirty="0" err="1">
                <a:solidFill>
                  <a:srgbClr val="242424"/>
                </a:solidFill>
                <a:effectLst/>
                <a:highlight>
                  <a:srgbClr val="FFFFFF"/>
                </a:highlight>
                <a:latin typeface="Calibri" panose="020F0502020204030204" pitchFamily="34" charset="0"/>
              </a:rPr>
              <a:t>Daha</a:t>
            </a:r>
            <a:r>
              <a:rPr lang="de-DE" sz="1200" b="0" i="0" dirty="0">
                <a:solidFill>
                  <a:srgbClr val="242424"/>
                </a:solidFill>
                <a:effectLst/>
                <a:highlight>
                  <a:srgbClr val="FFFFFF"/>
                </a:highlight>
                <a:latin typeface="Calibri" panose="020F0502020204030204" pitchFamily="34" charset="0"/>
              </a:rPr>
              <a:t> </a:t>
            </a:r>
            <a:r>
              <a:rPr lang="de-DE" sz="1200" b="0" i="0" dirty="0" err="1">
                <a:solidFill>
                  <a:srgbClr val="242424"/>
                </a:solidFill>
                <a:effectLst/>
                <a:highlight>
                  <a:srgbClr val="FFFFFF"/>
                </a:highlight>
                <a:latin typeface="Calibri" panose="020F0502020204030204" pitchFamily="34" charset="0"/>
              </a:rPr>
              <a:t>önce</a:t>
            </a:r>
            <a:r>
              <a:rPr lang="de-DE" sz="1200" b="0" i="0" dirty="0">
                <a:solidFill>
                  <a:srgbClr val="242424"/>
                </a:solidFill>
                <a:effectLst/>
                <a:highlight>
                  <a:srgbClr val="FFFFFF"/>
                </a:highlight>
                <a:latin typeface="Calibri" panose="020F0502020204030204" pitchFamily="34" charset="0"/>
              </a:rPr>
              <a:t> de </a:t>
            </a:r>
            <a:r>
              <a:rPr lang="de-DE" sz="1200" b="0" i="0" dirty="0" err="1">
                <a:solidFill>
                  <a:srgbClr val="242424"/>
                </a:solidFill>
                <a:effectLst/>
                <a:highlight>
                  <a:srgbClr val="FFFFFF"/>
                </a:highlight>
                <a:latin typeface="Calibri" panose="020F0502020204030204" pitchFamily="34" charset="0"/>
              </a:rPr>
              <a:t>duyduğumuz</a:t>
            </a:r>
            <a:r>
              <a:rPr lang="de-DE" sz="1200" b="0" i="0" dirty="0">
                <a:solidFill>
                  <a:srgbClr val="242424"/>
                </a:solidFill>
                <a:effectLst/>
                <a:highlight>
                  <a:srgbClr val="FFFFFF"/>
                </a:highlight>
                <a:latin typeface="Calibri" panose="020F0502020204030204" pitchFamily="34" charset="0"/>
              </a:rPr>
              <a:t> </a:t>
            </a:r>
            <a:r>
              <a:rPr lang="de-DE" sz="1200" b="0" i="0" dirty="0" err="1">
                <a:solidFill>
                  <a:srgbClr val="242424"/>
                </a:solidFill>
                <a:effectLst/>
                <a:highlight>
                  <a:srgbClr val="FFFFFF"/>
                </a:highlight>
                <a:latin typeface="Calibri" panose="020F0502020204030204" pitchFamily="34" charset="0"/>
              </a:rPr>
              <a:t>gibi</a:t>
            </a:r>
            <a:r>
              <a:rPr lang="de-DE" sz="1200" b="0" i="0" dirty="0">
                <a:solidFill>
                  <a:srgbClr val="242424"/>
                </a:solidFill>
                <a:effectLst/>
                <a:highlight>
                  <a:srgbClr val="FFFFFF"/>
                </a:highlight>
                <a:latin typeface="Calibri" panose="020F0502020204030204" pitchFamily="34" charset="0"/>
              </a:rPr>
              <a:t>, </a:t>
            </a:r>
            <a:r>
              <a:rPr lang="de-DE" sz="1200" b="0" i="0" dirty="0" err="1">
                <a:solidFill>
                  <a:srgbClr val="242424"/>
                </a:solidFill>
                <a:effectLst/>
                <a:highlight>
                  <a:srgbClr val="FFFFFF"/>
                </a:highlight>
                <a:latin typeface="Calibri" panose="020F0502020204030204" pitchFamily="34" charset="0"/>
              </a:rPr>
              <a:t>elektronik</a:t>
            </a:r>
            <a:r>
              <a:rPr lang="de-DE" sz="1200" b="0" i="0" dirty="0">
                <a:solidFill>
                  <a:srgbClr val="242424"/>
                </a:solidFill>
                <a:effectLst/>
                <a:highlight>
                  <a:srgbClr val="FFFFFF"/>
                </a:highlight>
                <a:latin typeface="Calibri" panose="020F0502020204030204" pitchFamily="34" charset="0"/>
              </a:rPr>
              <a:t> </a:t>
            </a:r>
            <a:r>
              <a:rPr lang="de-DE" sz="1200" b="0" i="0" dirty="0" err="1">
                <a:solidFill>
                  <a:srgbClr val="242424"/>
                </a:solidFill>
                <a:effectLst/>
                <a:highlight>
                  <a:srgbClr val="FFFFFF"/>
                </a:highlight>
                <a:latin typeface="Calibri" panose="020F0502020204030204" pitchFamily="34" charset="0"/>
              </a:rPr>
              <a:t>sigara</a:t>
            </a:r>
            <a:r>
              <a:rPr lang="de-DE" sz="1200" b="0" i="0" dirty="0">
                <a:solidFill>
                  <a:srgbClr val="242424"/>
                </a:solidFill>
                <a:effectLst/>
                <a:highlight>
                  <a:srgbClr val="FFFFFF"/>
                </a:highlight>
                <a:latin typeface="Calibri" panose="020F0502020204030204" pitchFamily="34" charset="0"/>
              </a:rPr>
              <a:t> </a:t>
            </a:r>
            <a:r>
              <a:rPr lang="de-DE" sz="1200" b="0" i="0" dirty="0" err="1">
                <a:solidFill>
                  <a:srgbClr val="242424"/>
                </a:solidFill>
                <a:effectLst/>
                <a:highlight>
                  <a:srgbClr val="FFFFFF"/>
                </a:highlight>
                <a:latin typeface="Calibri" panose="020F0502020204030204" pitchFamily="34" charset="0"/>
              </a:rPr>
              <a:t>nikotin</a:t>
            </a:r>
            <a:r>
              <a:rPr lang="de-DE" sz="1200" b="0" i="0" dirty="0">
                <a:solidFill>
                  <a:srgbClr val="242424"/>
                </a:solidFill>
                <a:effectLst/>
                <a:highlight>
                  <a:srgbClr val="FFFFFF"/>
                </a:highlight>
                <a:latin typeface="Calibri" panose="020F0502020204030204" pitchFamily="34" charset="0"/>
              </a:rPr>
              <a:t> </a:t>
            </a:r>
            <a:r>
              <a:rPr lang="de-DE" sz="1200" b="0" i="0" dirty="0" err="1">
                <a:solidFill>
                  <a:srgbClr val="242424"/>
                </a:solidFill>
                <a:effectLst/>
                <a:highlight>
                  <a:srgbClr val="FFFFFF"/>
                </a:highlight>
                <a:latin typeface="Calibri" panose="020F0502020204030204" pitchFamily="34" charset="0"/>
              </a:rPr>
              <a:t>bağımlılığına</a:t>
            </a:r>
            <a:r>
              <a:rPr lang="de-DE" sz="1200" b="0" i="0" dirty="0">
                <a:solidFill>
                  <a:srgbClr val="242424"/>
                </a:solidFill>
                <a:effectLst/>
                <a:highlight>
                  <a:srgbClr val="FFFFFF"/>
                </a:highlight>
                <a:latin typeface="Calibri" panose="020F0502020204030204" pitchFamily="34" charset="0"/>
              </a:rPr>
              <a:t> da </a:t>
            </a:r>
            <a:r>
              <a:rPr lang="de-DE" sz="1200" b="0" i="0" dirty="0" err="1">
                <a:solidFill>
                  <a:srgbClr val="242424"/>
                </a:solidFill>
                <a:effectLst/>
                <a:highlight>
                  <a:srgbClr val="FFFFFF"/>
                </a:highlight>
                <a:latin typeface="Calibri" panose="020F0502020204030204" pitchFamily="34" charset="0"/>
              </a:rPr>
              <a:t>neden</a:t>
            </a:r>
            <a:r>
              <a:rPr lang="de-DE" sz="1200" b="0" i="0" dirty="0">
                <a:solidFill>
                  <a:srgbClr val="242424"/>
                </a:solidFill>
                <a:effectLst/>
                <a:highlight>
                  <a:srgbClr val="FFFFFF"/>
                </a:highlight>
                <a:latin typeface="Calibri" panose="020F0502020204030204" pitchFamily="34" charset="0"/>
              </a:rPr>
              <a:t> </a:t>
            </a:r>
            <a:r>
              <a:rPr lang="de-DE" sz="1200" b="0" i="0" dirty="0" err="1">
                <a:solidFill>
                  <a:srgbClr val="242424"/>
                </a:solidFill>
                <a:effectLst/>
                <a:highlight>
                  <a:srgbClr val="FFFFFF"/>
                </a:highlight>
                <a:latin typeface="Calibri" panose="020F0502020204030204" pitchFamily="34" charset="0"/>
              </a:rPr>
              <a:t>olabilir</a:t>
            </a:r>
            <a:r>
              <a:rPr lang="de-DE" sz="1200" b="0" i="0" dirty="0">
                <a:solidFill>
                  <a:srgbClr val="242424"/>
                </a:solidFill>
                <a:effectLst/>
                <a:highlight>
                  <a:srgbClr val="FFFFFF"/>
                </a:highlight>
                <a:latin typeface="Calibri" panose="020F0502020204030204" pitchFamily="34" charset="0"/>
              </a:rPr>
              <a:t>. </a:t>
            </a:r>
            <a:r>
              <a:rPr lang="de-DE" sz="1200" b="0" i="0" dirty="0" err="1">
                <a:solidFill>
                  <a:srgbClr val="242424"/>
                </a:solidFill>
                <a:effectLst/>
                <a:highlight>
                  <a:srgbClr val="FFFFFF"/>
                </a:highlight>
                <a:latin typeface="Calibri" panose="020F0502020204030204" pitchFamily="34" charset="0"/>
              </a:rPr>
              <a:t>Bu</a:t>
            </a:r>
            <a:r>
              <a:rPr lang="de-DE" sz="1200" b="0" i="0" dirty="0">
                <a:solidFill>
                  <a:srgbClr val="242424"/>
                </a:solidFill>
                <a:effectLst/>
                <a:highlight>
                  <a:srgbClr val="FFFFFF"/>
                </a:highlight>
                <a:latin typeface="Calibri" panose="020F0502020204030204" pitchFamily="34" charset="0"/>
              </a:rPr>
              <a:t> </a:t>
            </a:r>
            <a:r>
              <a:rPr lang="de-DE" sz="1200" b="0" i="0" dirty="0" err="1">
                <a:solidFill>
                  <a:srgbClr val="242424"/>
                </a:solidFill>
                <a:effectLst/>
                <a:highlight>
                  <a:srgbClr val="FFFFFF"/>
                </a:highlight>
                <a:latin typeface="Calibri" panose="020F0502020204030204" pitchFamily="34" charset="0"/>
              </a:rPr>
              <a:t>bağımlılık</a:t>
            </a:r>
            <a:r>
              <a:rPr lang="de-DE" sz="1200" b="0" i="0" dirty="0">
                <a:solidFill>
                  <a:srgbClr val="242424"/>
                </a:solidFill>
                <a:effectLst/>
                <a:highlight>
                  <a:srgbClr val="FFFFFF"/>
                </a:highlight>
                <a:latin typeface="Calibri" panose="020F0502020204030204" pitchFamily="34" charset="0"/>
              </a:rPr>
              <a:t>, </a:t>
            </a:r>
            <a:r>
              <a:rPr lang="de-DE" sz="1200" b="0" i="0" dirty="0" err="1">
                <a:solidFill>
                  <a:srgbClr val="242424"/>
                </a:solidFill>
                <a:effectLst/>
                <a:highlight>
                  <a:srgbClr val="FFFFFF"/>
                </a:highlight>
                <a:latin typeface="Calibri" panose="020F0502020204030204" pitchFamily="34" charset="0"/>
              </a:rPr>
              <a:t>çocuk</a:t>
            </a:r>
            <a:r>
              <a:rPr lang="de-DE" sz="1200" b="0" i="0" dirty="0">
                <a:solidFill>
                  <a:srgbClr val="242424"/>
                </a:solidFill>
                <a:effectLst/>
                <a:highlight>
                  <a:srgbClr val="FFFFFF"/>
                </a:highlight>
                <a:latin typeface="Calibri" panose="020F0502020204030204" pitchFamily="34" charset="0"/>
              </a:rPr>
              <a:t> </a:t>
            </a:r>
            <a:r>
              <a:rPr lang="de-DE" sz="1200" b="0" i="0" dirty="0" err="1">
                <a:solidFill>
                  <a:srgbClr val="242424"/>
                </a:solidFill>
                <a:effectLst/>
                <a:highlight>
                  <a:srgbClr val="FFFFFF"/>
                </a:highlight>
                <a:latin typeface="Calibri" panose="020F0502020204030204" pitchFamily="34" charset="0"/>
              </a:rPr>
              <a:t>sigara</a:t>
            </a:r>
            <a:r>
              <a:rPr lang="de-DE" sz="1200" b="0" i="0" dirty="0">
                <a:solidFill>
                  <a:srgbClr val="242424"/>
                </a:solidFill>
                <a:effectLst/>
                <a:highlight>
                  <a:srgbClr val="FFFFFF"/>
                </a:highlight>
                <a:latin typeface="Calibri" panose="020F0502020204030204" pitchFamily="34" charset="0"/>
              </a:rPr>
              <a:t> </a:t>
            </a:r>
            <a:r>
              <a:rPr lang="de-DE" sz="1200" b="0" i="0" dirty="0" err="1">
                <a:solidFill>
                  <a:srgbClr val="242424"/>
                </a:solidFill>
                <a:effectLst/>
                <a:highlight>
                  <a:srgbClr val="FFFFFF"/>
                </a:highlight>
                <a:latin typeface="Calibri" panose="020F0502020204030204" pitchFamily="34" charset="0"/>
              </a:rPr>
              <a:t>içmediğinde</a:t>
            </a:r>
            <a:r>
              <a:rPr lang="de-DE" sz="1200" b="0" i="0" dirty="0">
                <a:solidFill>
                  <a:srgbClr val="242424"/>
                </a:solidFill>
                <a:effectLst/>
                <a:highlight>
                  <a:srgbClr val="FFFFFF"/>
                </a:highlight>
                <a:latin typeface="Calibri" panose="020F0502020204030204" pitchFamily="34" charset="0"/>
              </a:rPr>
              <a:t> </a:t>
            </a:r>
            <a:r>
              <a:rPr lang="de-DE" sz="1200" b="0" i="0" dirty="0" err="1">
                <a:solidFill>
                  <a:srgbClr val="242424"/>
                </a:solidFill>
                <a:effectLst/>
                <a:highlight>
                  <a:srgbClr val="FFFFFF"/>
                </a:highlight>
                <a:latin typeface="Calibri" panose="020F0502020204030204" pitchFamily="34" charset="0"/>
              </a:rPr>
              <a:t>sinirli</a:t>
            </a:r>
            <a:r>
              <a:rPr lang="de-DE" sz="1200" b="0" i="0" dirty="0">
                <a:solidFill>
                  <a:srgbClr val="242424"/>
                </a:solidFill>
                <a:effectLst/>
                <a:highlight>
                  <a:srgbClr val="FFFFFF"/>
                </a:highlight>
                <a:latin typeface="Calibri" panose="020F0502020204030204" pitchFamily="34" charset="0"/>
              </a:rPr>
              <a:t> </a:t>
            </a:r>
            <a:r>
              <a:rPr lang="de-DE" sz="1200" b="0" i="0" dirty="0" err="1">
                <a:solidFill>
                  <a:srgbClr val="242424"/>
                </a:solidFill>
                <a:effectLst/>
                <a:highlight>
                  <a:srgbClr val="FFFFFF"/>
                </a:highlight>
                <a:latin typeface="Calibri" panose="020F0502020204030204" pitchFamily="34" charset="0"/>
              </a:rPr>
              <a:t>bir</a:t>
            </a:r>
            <a:r>
              <a:rPr lang="de-DE" sz="1200" b="0" i="0" dirty="0">
                <a:solidFill>
                  <a:srgbClr val="242424"/>
                </a:solidFill>
                <a:effectLst/>
                <a:highlight>
                  <a:srgbClr val="FFFFFF"/>
                </a:highlight>
                <a:latin typeface="Calibri" panose="020F0502020204030204" pitchFamily="34" charset="0"/>
              </a:rPr>
              <a:t> ruh </a:t>
            </a:r>
            <a:r>
              <a:rPr lang="de-DE" sz="1200" b="0" i="0" dirty="0" err="1">
                <a:solidFill>
                  <a:srgbClr val="242424"/>
                </a:solidFill>
                <a:effectLst/>
                <a:highlight>
                  <a:srgbClr val="FFFFFF"/>
                </a:highlight>
                <a:latin typeface="Calibri" panose="020F0502020204030204" pitchFamily="34" charset="0"/>
              </a:rPr>
              <a:t>haline</a:t>
            </a:r>
            <a:r>
              <a:rPr lang="de-DE" sz="1200" b="0" i="0" dirty="0">
                <a:solidFill>
                  <a:srgbClr val="242424"/>
                </a:solidFill>
                <a:effectLst/>
                <a:highlight>
                  <a:srgbClr val="FFFFFF"/>
                </a:highlight>
                <a:latin typeface="Calibri" panose="020F0502020204030204" pitchFamily="34" charset="0"/>
              </a:rPr>
              <a:t> </a:t>
            </a:r>
            <a:r>
              <a:rPr lang="de-DE" sz="1200" b="0" i="0" dirty="0" err="1">
                <a:solidFill>
                  <a:srgbClr val="242424"/>
                </a:solidFill>
                <a:effectLst/>
                <a:highlight>
                  <a:srgbClr val="FFFFFF"/>
                </a:highlight>
                <a:latin typeface="Calibri" panose="020F0502020204030204" pitchFamily="34" charset="0"/>
              </a:rPr>
              <a:t>ve</a:t>
            </a:r>
            <a:r>
              <a:rPr lang="de-DE" sz="1200" b="0" i="0" dirty="0">
                <a:solidFill>
                  <a:srgbClr val="242424"/>
                </a:solidFill>
                <a:effectLst/>
                <a:highlight>
                  <a:srgbClr val="FFFFFF"/>
                </a:highlight>
                <a:latin typeface="Calibri" panose="020F0502020204030204" pitchFamily="34" charset="0"/>
              </a:rPr>
              <a:t> ruh </a:t>
            </a:r>
            <a:r>
              <a:rPr lang="de-DE" sz="1200" b="0" i="0" dirty="0" err="1">
                <a:solidFill>
                  <a:srgbClr val="242424"/>
                </a:solidFill>
                <a:effectLst/>
                <a:highlight>
                  <a:srgbClr val="FFFFFF"/>
                </a:highlight>
                <a:latin typeface="Calibri" panose="020F0502020204030204" pitchFamily="34" charset="0"/>
              </a:rPr>
              <a:t>hali</a:t>
            </a:r>
            <a:r>
              <a:rPr lang="de-DE" sz="1200" b="0" i="0" dirty="0">
                <a:solidFill>
                  <a:srgbClr val="242424"/>
                </a:solidFill>
                <a:effectLst/>
                <a:highlight>
                  <a:srgbClr val="FFFFFF"/>
                </a:highlight>
                <a:latin typeface="Calibri" panose="020F0502020204030204" pitchFamily="34" charset="0"/>
              </a:rPr>
              <a:t> </a:t>
            </a:r>
            <a:r>
              <a:rPr lang="de-DE" sz="1200" b="0" i="0" dirty="0" err="1">
                <a:solidFill>
                  <a:srgbClr val="242424"/>
                </a:solidFill>
                <a:effectLst/>
                <a:highlight>
                  <a:srgbClr val="FFFFFF"/>
                </a:highlight>
                <a:latin typeface="Calibri" panose="020F0502020204030204" pitchFamily="34" charset="0"/>
              </a:rPr>
              <a:t>değişimlerine</a:t>
            </a:r>
            <a:r>
              <a:rPr lang="de-DE" sz="1200" b="0" i="0" dirty="0">
                <a:solidFill>
                  <a:srgbClr val="242424"/>
                </a:solidFill>
                <a:effectLst/>
                <a:highlight>
                  <a:srgbClr val="FFFFFF"/>
                </a:highlight>
                <a:latin typeface="Calibri" panose="020F0502020204030204" pitchFamily="34" charset="0"/>
              </a:rPr>
              <a:t> </a:t>
            </a:r>
            <a:r>
              <a:rPr lang="de-DE" sz="1200" b="0" i="0" dirty="0" err="1">
                <a:solidFill>
                  <a:srgbClr val="242424"/>
                </a:solidFill>
                <a:effectLst/>
                <a:highlight>
                  <a:srgbClr val="FFFFFF"/>
                </a:highlight>
                <a:latin typeface="Calibri" panose="020F0502020204030204" pitchFamily="34" charset="0"/>
              </a:rPr>
              <a:t>yol</a:t>
            </a:r>
            <a:r>
              <a:rPr lang="de-DE" sz="1200" b="0" i="0" dirty="0">
                <a:solidFill>
                  <a:srgbClr val="242424"/>
                </a:solidFill>
                <a:effectLst/>
                <a:highlight>
                  <a:srgbClr val="FFFFFF"/>
                </a:highlight>
                <a:latin typeface="Calibri" panose="020F0502020204030204" pitchFamily="34" charset="0"/>
              </a:rPr>
              <a:t> </a:t>
            </a:r>
            <a:r>
              <a:rPr lang="de-DE" sz="1200" b="0" i="0" dirty="0" err="1">
                <a:solidFill>
                  <a:srgbClr val="242424"/>
                </a:solidFill>
                <a:effectLst/>
                <a:highlight>
                  <a:srgbClr val="FFFFFF"/>
                </a:highlight>
                <a:latin typeface="Calibri" panose="020F0502020204030204" pitchFamily="34" charset="0"/>
              </a:rPr>
              <a:t>açabilir</a:t>
            </a:r>
            <a:r>
              <a:rPr lang="de-DE" sz="1200" b="0" i="0" dirty="0">
                <a:solidFill>
                  <a:srgbClr val="242424"/>
                </a:solidFill>
                <a:effectLst/>
                <a:highlight>
                  <a:srgbClr val="FFFFFF"/>
                </a:highlight>
                <a:latin typeface="Calibri" panose="020F0502020204030204" pitchFamily="34" charset="0"/>
              </a:rPr>
              <a:t>.</a:t>
            </a:r>
          </a:p>
        </p:txBody>
      </p:sp>
      <p:sp>
        <p:nvSpPr>
          <p:cNvPr id="4" name="Foliennummernplatzhalter 3"/>
          <p:cNvSpPr>
            <a:spLocks noGrp="1"/>
          </p:cNvSpPr>
          <p:nvPr>
            <p:ph type="sldNum" sz="quarter" idx="5"/>
          </p:nvPr>
        </p:nvSpPr>
        <p:spPr/>
        <p:txBody>
          <a:bodyPr/>
          <a:lstStyle/>
          <a:p>
            <a:fld id="{18CEF143-95B9-4571-9396-B55E307319CB}" type="slidenum">
              <a:rPr lang="de-CH" smtClean="0"/>
              <a:t>14</a:t>
            </a:fld>
            <a:endParaRPr lang="de-CH"/>
          </a:p>
        </p:txBody>
      </p:sp>
    </p:spTree>
    <p:extLst>
      <p:ext uri="{BB962C8B-B14F-4D97-AF65-F5344CB8AC3E}">
        <p14:creationId xmlns:p14="http://schemas.microsoft.com/office/powerpoint/2010/main" val="2236018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Diese Folie wurde nach einem erneuten Feedback neu hinzugefügt. Sie dient der Evaluation und hilft uns herauszufinden, was Eltern an dieser Veranstaltung schätzen und was man nächstes Mal anders machen könnte. </a:t>
            </a:r>
          </a:p>
          <a:p>
            <a:endParaRPr lang="de-CH" dirty="0"/>
          </a:p>
          <a:p>
            <a:r>
              <a:rPr lang="de-CH" dirty="0"/>
              <a:t>Stellt diese Fragen in die Runde und lasst euch Rückmeldung von den </a:t>
            </a:r>
            <a:r>
              <a:rPr lang="de-CH"/>
              <a:t>Teilnehmenden geben. </a:t>
            </a:r>
          </a:p>
        </p:txBody>
      </p:sp>
      <p:sp>
        <p:nvSpPr>
          <p:cNvPr id="4" name="Foliennummernplatzhalter 3"/>
          <p:cNvSpPr>
            <a:spLocks noGrp="1"/>
          </p:cNvSpPr>
          <p:nvPr>
            <p:ph type="sldNum" sz="quarter" idx="5"/>
          </p:nvPr>
        </p:nvSpPr>
        <p:spPr/>
        <p:txBody>
          <a:bodyPr/>
          <a:lstStyle/>
          <a:p>
            <a:fld id="{18CEF143-95B9-4571-9396-B55E307319CB}" type="slidenum">
              <a:rPr lang="de-CH" smtClean="0"/>
              <a:t>15</a:t>
            </a:fld>
            <a:endParaRPr lang="de-CH"/>
          </a:p>
        </p:txBody>
      </p:sp>
    </p:spTree>
    <p:extLst>
      <p:ext uri="{BB962C8B-B14F-4D97-AF65-F5344CB8AC3E}">
        <p14:creationId xmlns:p14="http://schemas.microsoft.com/office/powerpoint/2010/main" val="4066370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18CEF143-95B9-4571-9396-B55E307319CB}" type="slidenum">
              <a:rPr lang="de-CH" smtClean="0"/>
              <a:t>16</a:t>
            </a:fld>
            <a:endParaRPr lang="de-CH"/>
          </a:p>
        </p:txBody>
      </p:sp>
    </p:spTree>
    <p:extLst>
      <p:ext uri="{BB962C8B-B14F-4D97-AF65-F5344CB8AC3E}">
        <p14:creationId xmlns:p14="http://schemas.microsoft.com/office/powerpoint/2010/main" val="399259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Symbol" panose="05050102010706020507" pitchFamily="18" charset="2"/>
              <a:buNone/>
            </a:pP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Sadece</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hayal</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edin</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Yağmurlu</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bir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akşam</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Mila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oturma</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odasında</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oturmuş</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düşüncelere</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dalmış</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15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yaşındaki</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oğlu</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Kai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son</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zamanlarda</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her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zamankinden</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daha</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huysuz</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ve</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içine</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kapanıktır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Onun</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değiştiğini</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fark</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etmiştir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daha</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sinirli</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ve</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odasında</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daha</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fazla</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zaman</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geçirmektedir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Birkaç</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gün</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önce</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giysilerinde</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garip</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bir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koku</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fark</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etmiştir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Onunla</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açık</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bir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konuşma</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yapması</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gerektiğini</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biliyor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Neler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olup</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bittiğini</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öğrenmesinin</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tek</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yolu</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bu</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Belki</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de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buharlar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Kai'nin</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davranışlarını</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açıklayabilir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Mila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böyle</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düşünüyor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Böylece</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bilgisayarın</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başına</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oturur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ve</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araştırmaya</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başlar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p>
          <a:p>
            <a:pPr marL="0" lvl="0" indent="0">
              <a:lnSpc>
                <a:spcPct val="107000"/>
              </a:lnSpc>
              <a:buFont typeface="Symbol" panose="05050102010706020507" pitchFamily="18" charset="2"/>
              <a:buNone/>
            </a:pP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Bu</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Mila'nın</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önce</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biraz</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araştırma</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yapması</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gerektiği</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anlamına</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geliyor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p>
          <a:p>
            <a:pPr marL="0" lvl="0" indent="0">
              <a:lnSpc>
                <a:spcPct val="107000"/>
              </a:lnSpc>
              <a:buFont typeface="Symbol" panose="05050102010706020507" pitchFamily="18" charset="2"/>
              <a:buNone/>
            </a:pP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Bir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şeyler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öğrenir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p>
          <a:p>
            <a:pPr marL="0" lvl="0" indent="0">
              <a:lnSpc>
                <a:spcPct val="107000"/>
              </a:lnSpc>
              <a:buFont typeface="Symbol" panose="05050102010706020507" pitchFamily="18" charset="2"/>
              <a:buNone/>
            </a:pP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Vape'ler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elektronik</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cihazlardır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p>
          <a:p>
            <a:pPr marL="0" lvl="0" indent="0">
              <a:lnSpc>
                <a:spcPct val="107000"/>
              </a:lnSpc>
              <a:buFont typeface="Symbol" panose="05050102010706020507" pitchFamily="18" charset="2"/>
              <a:buNone/>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Elektronik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buharlaştırıcılar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veya</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e-</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sigaralar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olarak</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da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bilinirler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a:t>
            </a:r>
          </a:p>
          <a:p>
            <a:pPr marL="0" lvl="0" indent="0">
              <a:lnSpc>
                <a:spcPct val="107000"/>
              </a:lnSpc>
              <a:buFont typeface="Symbol" panose="05050102010706020507" pitchFamily="18" charset="2"/>
              <a:buNone/>
            </a:pP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Genellikle</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yüksek</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dozda</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nikotin</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içeren</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bir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sıvı</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içerirler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p>
          <a:p>
            <a:pPr marL="0" lvl="0" indent="0">
              <a:lnSpc>
                <a:spcPct val="107000"/>
              </a:lnSpc>
              <a:buFont typeface="Symbol" panose="05050102010706020507" pitchFamily="18" charset="2"/>
              <a:buNone/>
            </a:pP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Bu</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sıvı</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ısıtılır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ve</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buhar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üretilir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p>
          <a:p>
            <a:pPr marL="0" lvl="0" indent="0">
              <a:lnSpc>
                <a:spcPct val="107000"/>
              </a:lnSpc>
              <a:buFont typeface="Symbol" panose="05050102010706020507" pitchFamily="18" charset="2"/>
              <a:buNone/>
            </a:pP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Buhar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daha</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sonra</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solunur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veya</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ağız</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yoluyla</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emilir</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a:t>
            </a:r>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2</a:t>
            </a:fld>
            <a:endParaRPr lang="de-CH"/>
          </a:p>
        </p:txBody>
      </p:sp>
    </p:spTree>
    <p:extLst>
      <p:ext uri="{BB962C8B-B14F-4D97-AF65-F5344CB8AC3E}">
        <p14:creationId xmlns:p14="http://schemas.microsoft.com/office/powerpoint/2010/main" val="3322088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Symbol" panose="05050102010706020507" pitchFamily="18" charset="2"/>
              <a:buNone/>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Mila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daha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fazlasını</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öğreniyor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lvl="0" indent="0">
              <a:lnSpc>
                <a:spcPct val="107000"/>
              </a:lnSpc>
              <a:buFont typeface="Symbol" panose="05050102010706020507" pitchFamily="18" charset="2"/>
              <a:buNone/>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Vape'ler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bir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pil</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bir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buharlaştırıcı</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bir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ağızlık</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sıvı</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için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bir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tanktan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oluşur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lvl="0" indent="0">
              <a:lnSpc>
                <a:spcPct val="107000"/>
              </a:lnSpc>
              <a:buFont typeface="Symbol" panose="05050102010706020507" pitchFamily="18" charset="2"/>
              <a:buNone/>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Bu</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sıvıya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e-</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likit</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de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denir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lvl="0" indent="0">
              <a:lnSpc>
                <a:spcPct val="107000"/>
              </a:lnSpc>
              <a:buFont typeface="Symbol" panose="05050102010706020507" pitchFamily="18" charset="2"/>
              <a:buNone/>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Likit</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şunları</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içerir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Kimyasallar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tatlandırıcılar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nikotin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lvl="0" indent="0">
              <a:lnSpc>
                <a:spcPct val="107000"/>
              </a:lnSpc>
              <a:buFont typeface="Symbol" panose="05050102010706020507" pitchFamily="18" charset="2"/>
              <a:buNone/>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Nikotin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genellikle</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çok</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yüksek</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bir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doza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sahiptir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lvl="0" indent="0">
              <a:lnSpc>
                <a:spcPct val="107000"/>
              </a:lnSpc>
              <a:buFont typeface="Symbol" panose="05050102010706020507" pitchFamily="18" charset="2"/>
              <a:buNone/>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Bazı</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kimyasallar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kanserojendir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lvl="0" indent="0">
              <a:lnSpc>
                <a:spcPct val="107000"/>
              </a:lnSpc>
              <a:buFont typeface="Symbol" panose="05050102010706020507" pitchFamily="18" charset="2"/>
              <a:buNone/>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Ayrıca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şunu</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da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keşfedeceksiniz</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Nikotinsiz</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elektronik</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sigaralar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da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vardır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lvl="0" indent="0">
              <a:lnSpc>
                <a:spcPct val="107000"/>
              </a:lnSpc>
              <a:buFont typeface="Symbol" panose="05050102010706020507" pitchFamily="18" charset="2"/>
              <a:buNone/>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İnteraktif</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gösterim</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Tek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kullanımlık</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e-</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sigarayı</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nasıl</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çalıştığını</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gösterin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Ebeveynlerin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koklayabilmesi</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için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tüm</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katılımcılara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dağıtın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lvl="0" indent="0">
              <a:lnSpc>
                <a:spcPct val="107000"/>
              </a:lnSpc>
              <a:buFont typeface="Symbol" panose="05050102010706020507" pitchFamily="18" charset="2"/>
              <a:buNone/>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Mila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elektronik</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sigaralar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hakkında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bilgi</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aramaya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devam</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eder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şunları</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öğrenir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lvl="0" indent="0">
              <a:lnSpc>
                <a:spcPct val="107000"/>
              </a:lnSpc>
              <a:buFont typeface="Symbol" panose="05050102010706020507" pitchFamily="18" charset="2"/>
              <a:buNone/>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Vape'ler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yaygın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olarak</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bulunmaktadır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Birçok</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insan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elektronik</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kullanıyor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lvl="0" indent="0">
              <a:lnSpc>
                <a:spcPct val="107000"/>
              </a:lnSpc>
              <a:buFont typeface="Symbol" panose="05050102010706020507" pitchFamily="18" charset="2"/>
              <a:buNone/>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Küçükler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kullanıma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hazırlar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lvl="0" indent="0">
              <a:lnSpc>
                <a:spcPct val="107000"/>
              </a:lnSpc>
              <a:buFont typeface="Symbol" panose="05050102010706020507" pitchFamily="18" charset="2"/>
              <a:buNone/>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Kullanımı</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kolay</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gibi</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yakmak</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zorunda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değilsiniz</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Bunun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yerine</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istediğiniz</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zaman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vape'den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bir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nefes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çekebilirsiniz</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lvl="0" indent="0">
              <a:lnSpc>
                <a:spcPct val="107000"/>
              </a:lnSpc>
              <a:buFont typeface="Symbol" panose="05050102010706020507" pitchFamily="18" charset="2"/>
              <a:buNone/>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Vape'ler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meyveli</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yoğun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aromalara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sahiptir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renklidirler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lvl="0" indent="0">
              <a:lnSpc>
                <a:spcPct val="107000"/>
              </a:lnSpc>
              <a:buFont typeface="Symbol" panose="05050102010706020507" pitchFamily="18" charset="2"/>
              <a:buNone/>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Vape'leri</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yalnızca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bir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kez</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kullanabilirsiniz</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Yani,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boşalana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kadar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lvl="0" indent="0">
              <a:lnSpc>
                <a:spcPct val="107000"/>
              </a:lnSpc>
              <a:buFont typeface="Symbol" panose="05050102010706020507" pitchFamily="18" charset="2"/>
              <a:buNone/>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Vape'ler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600 - 10.000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puf</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içerir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lvl="0" indent="0">
              <a:lnSpc>
                <a:spcPct val="107000"/>
              </a:lnSpc>
              <a:buFont typeface="Symbol" panose="05050102010706020507" pitchFamily="18" charset="2"/>
              <a:buNone/>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Vape'leri</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7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CHF'den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satın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alabilirsiniz</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lvl="0" indent="0">
              <a:lnSpc>
                <a:spcPct val="107000"/>
              </a:lnSpc>
              <a:buFont typeface="Symbol" panose="05050102010706020507" pitchFamily="18" charset="2"/>
              <a:buNone/>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Bunları</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büfelerden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mağazalardan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benzin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istasyonlarından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satın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alabilirsiniz</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Ayrıca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internetten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veya</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vape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dükkanlarından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da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satın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alabilirsiniz</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18CEF143-95B9-4571-9396-B55E307319CB}" type="slidenum">
              <a:rPr lang="de-CH" smtClean="0"/>
              <a:t>3</a:t>
            </a:fld>
            <a:endParaRPr lang="de-CH"/>
          </a:p>
        </p:txBody>
      </p:sp>
    </p:spTree>
    <p:extLst>
      <p:ext uri="{BB962C8B-B14F-4D97-AF65-F5344CB8AC3E}">
        <p14:creationId xmlns:p14="http://schemas.microsoft.com/office/powerpoint/2010/main" val="2056743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Symbol" panose="05050102010706020507" pitchFamily="18" charset="2"/>
              <a:buNone/>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Mila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ayrıca</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buharlı</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içeceklerin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sağlığı</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nasıl</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etkilediğiyle</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de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ilgileniyor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Sigaranın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çok</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zararlı</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olduğunu</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biliyor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Kanseri</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teşvik</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ediyorlar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Bu</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durum</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vape'ler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için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de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geçerli</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mi?</a:t>
            </a:r>
          </a:p>
          <a:p>
            <a:pPr marL="0" lvl="0" indent="0">
              <a:lnSpc>
                <a:spcPct val="107000"/>
              </a:lnSpc>
              <a:buFont typeface="Symbol" panose="05050102010706020507" pitchFamily="18" charset="2"/>
              <a:buNone/>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pP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Vape'lerin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sağlığa</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etkileri</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şu</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anda</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araştırılıyor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lvl="0" indent="0">
              <a:lnSpc>
                <a:spcPct val="107000"/>
              </a:lnSpc>
              <a:buFont typeface="Symbol" panose="05050102010706020507" pitchFamily="18" charset="2"/>
              <a:buNone/>
            </a:pP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Vape'lerin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birçok</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riski</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ve</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sağlık</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etkisi</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var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lvl="0" indent="0">
              <a:lnSpc>
                <a:spcPct val="107000"/>
              </a:lnSpc>
              <a:buFont typeface="Symbol" panose="05050102010706020507" pitchFamily="18" charset="2"/>
              <a:buNone/>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Nikotin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bağımlılığı</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nikotin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en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hızlı</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bağımlılık</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yapan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maddelerden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biridir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Eroin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ile</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karşılaştırılabilir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Nikotin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tüketildiğinde</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birkaç</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saniye</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sonra</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beyinde</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dopamin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salgılanır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Bu</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hemen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bir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mutluluk</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hissine</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yol</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açar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Bu</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süreç</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hızla</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bağımlılık</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haline</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gelebilir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Çünkü</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nikotinin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etkisi</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geçer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geçmez</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mutluluk</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hissi</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tekrar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kaybolur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Ergenlerin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beyinleri</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henüz</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tam</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olarak</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gelişmemiştir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Bu</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nedenle</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nikotine</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karşı</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yetişkinlerin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beyninden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farklı</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tepki</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verir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Bu</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nedenle</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ergenlerin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nikotin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bağımlısı</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olma</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riski</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daha</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yüksektir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lvl="0" indent="0">
              <a:lnSpc>
                <a:spcPct val="107000"/>
              </a:lnSpc>
              <a:buFont typeface="Symbol" panose="05050102010706020507" pitchFamily="18" charset="2"/>
              <a:buNone/>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pP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Solunum</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yollarında</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tahriş</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Elektronik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sigara</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öksürüğe</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boğaz</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ağrısına</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ve</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nefes</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alma</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zorluklarına</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neden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olabilir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lvl="0" indent="0">
              <a:lnSpc>
                <a:spcPct val="107000"/>
              </a:lnSpc>
              <a:buFont typeface="Symbol" panose="05050102010706020507" pitchFamily="18" charset="2"/>
              <a:buNone/>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pP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Ağız</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ve</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boğaz</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tahrişi</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Elektronik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sigara</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ağız</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kuruluğuna</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diş</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eti</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tahrişine</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ve</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ağız</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ülserlerine</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neden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olabilir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lvl="0" indent="0">
              <a:lnSpc>
                <a:spcPct val="107000"/>
              </a:lnSpc>
              <a:buFont typeface="Symbol" panose="05050102010706020507" pitchFamily="18" charset="2"/>
              <a:buNone/>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pP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Kardiyovasküler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sistem</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Nikotin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kısa</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bir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süre</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için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nabzın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daha</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hızlı</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atmasına</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neden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olur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Ve</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kan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basıncının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artmasına</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yol</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açabilir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Felç</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ve</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kalp</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krizi</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riski</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artar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lvl="0" indent="0">
              <a:lnSpc>
                <a:spcPct val="107000"/>
              </a:lnSpc>
              <a:buFont typeface="Symbol" panose="05050102010706020507" pitchFamily="18" charset="2"/>
              <a:buNone/>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pP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Kanser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riski</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Vape'ler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bazı</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kanserojen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maddeler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içerir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lvl="0" indent="0">
              <a:lnSpc>
                <a:spcPct val="107000"/>
              </a:lnSpc>
              <a:buFont typeface="Symbol" panose="05050102010706020507" pitchFamily="18" charset="2"/>
              <a:buNone/>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Vape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tüketiminin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uzun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vadeli</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sonuçlarının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hala</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daha</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ayrıntılı</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olarak</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araştırılması</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gerekmektedir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Bu</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henüz</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mümkün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olmamıştır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Çünkü</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bu</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tür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vape'ler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çok</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uzun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süredir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piyasada</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değil.Vape'lerin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geleneksel</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sigaralardan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daha</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az</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zararlı</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olduğu</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iddiası</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yanlıştır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Ağır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sigara</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içen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yetişkinler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için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olası</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bir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alternatif</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olabilir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Bunun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nedeni</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sigaradaki</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kanserojen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katrandan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kaçınmalarıdır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Ancak</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vape'ler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çocuklar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ve</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ergenler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için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sağlıksız</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ve</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zararlıdır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Çünkü</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büyük</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riskler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taşırlar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ve</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nikotin</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bağımlılığına</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yol</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açabilirler</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a:t>
            </a:r>
          </a:p>
        </p:txBody>
      </p:sp>
      <p:sp>
        <p:nvSpPr>
          <p:cNvPr id="4" name="Foliennummernplatzhalter 3"/>
          <p:cNvSpPr>
            <a:spLocks noGrp="1"/>
          </p:cNvSpPr>
          <p:nvPr>
            <p:ph type="sldNum" sz="quarter" idx="5"/>
          </p:nvPr>
        </p:nvSpPr>
        <p:spPr/>
        <p:txBody>
          <a:bodyPr/>
          <a:lstStyle/>
          <a:p>
            <a:fld id="{18CEF143-95B9-4571-9396-B55E307319CB}" type="slidenum">
              <a:rPr lang="de-CH" smtClean="0"/>
              <a:t>4</a:t>
            </a:fld>
            <a:endParaRPr lang="de-CH"/>
          </a:p>
        </p:txBody>
      </p:sp>
    </p:spTree>
    <p:extLst>
      <p:ext uri="{BB962C8B-B14F-4D97-AF65-F5344CB8AC3E}">
        <p14:creationId xmlns:p14="http://schemas.microsoft.com/office/powerpoint/2010/main" val="1624756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Mila </a:t>
            </a:r>
            <a:r>
              <a:rPr lang="de-CH" dirty="0" err="1"/>
              <a:t>yolun</a:t>
            </a:r>
            <a:r>
              <a:rPr lang="de-CH" dirty="0"/>
              <a:t> </a:t>
            </a:r>
            <a:r>
              <a:rPr lang="de-CH" dirty="0" err="1"/>
              <a:t>kenarında</a:t>
            </a:r>
            <a:r>
              <a:rPr lang="de-CH" dirty="0"/>
              <a:t> </a:t>
            </a:r>
            <a:r>
              <a:rPr lang="de-CH" dirty="0" err="1"/>
              <a:t>bir</a:t>
            </a:r>
            <a:r>
              <a:rPr lang="de-CH" dirty="0"/>
              <a:t> </a:t>
            </a:r>
            <a:r>
              <a:rPr lang="de-CH" dirty="0" err="1"/>
              <a:t>elektronik</a:t>
            </a:r>
            <a:r>
              <a:rPr lang="de-CH" dirty="0"/>
              <a:t> </a:t>
            </a:r>
            <a:r>
              <a:rPr lang="de-CH" dirty="0" err="1"/>
              <a:t>sigara</a:t>
            </a:r>
            <a:r>
              <a:rPr lang="de-CH" dirty="0"/>
              <a:t> </a:t>
            </a:r>
            <a:r>
              <a:rPr lang="de-CH" dirty="0" err="1"/>
              <a:t>gördüğünü</a:t>
            </a:r>
            <a:r>
              <a:rPr lang="de-CH" dirty="0"/>
              <a:t> </a:t>
            </a:r>
            <a:r>
              <a:rPr lang="de-CH" dirty="0" err="1"/>
              <a:t>hatırlıyor</a:t>
            </a:r>
            <a:r>
              <a:rPr lang="de-CH" dirty="0"/>
              <a:t>. Elektronik </a:t>
            </a:r>
            <a:r>
              <a:rPr lang="de-CH" dirty="0" err="1"/>
              <a:t>sigaraların</a:t>
            </a:r>
            <a:r>
              <a:rPr lang="de-CH" dirty="0"/>
              <a:t> </a:t>
            </a:r>
            <a:r>
              <a:rPr lang="de-CH" dirty="0" err="1"/>
              <a:t>imhası</a:t>
            </a:r>
            <a:r>
              <a:rPr lang="de-CH" dirty="0"/>
              <a:t> </a:t>
            </a:r>
            <a:r>
              <a:rPr lang="de-CH" dirty="0" err="1"/>
              <a:t>hakkında</a:t>
            </a:r>
            <a:r>
              <a:rPr lang="de-CH" dirty="0"/>
              <a:t> </a:t>
            </a:r>
            <a:r>
              <a:rPr lang="de-CH" dirty="0" err="1"/>
              <a:t>daha</a:t>
            </a:r>
            <a:r>
              <a:rPr lang="de-CH" dirty="0"/>
              <a:t> </a:t>
            </a:r>
            <a:r>
              <a:rPr lang="de-CH" dirty="0" err="1"/>
              <a:t>fazla</a:t>
            </a:r>
            <a:r>
              <a:rPr lang="de-CH" dirty="0"/>
              <a:t> </a:t>
            </a:r>
            <a:r>
              <a:rPr lang="de-CH" dirty="0" err="1"/>
              <a:t>bilgi</a:t>
            </a:r>
            <a:r>
              <a:rPr lang="de-CH" dirty="0"/>
              <a:t> </a:t>
            </a:r>
            <a:r>
              <a:rPr lang="de-CH" dirty="0" err="1"/>
              <a:t>edinmek</a:t>
            </a:r>
            <a:r>
              <a:rPr lang="de-CH" dirty="0"/>
              <a:t> </a:t>
            </a:r>
            <a:r>
              <a:rPr lang="de-CH" dirty="0" err="1"/>
              <a:t>istiyor</a:t>
            </a:r>
            <a:r>
              <a:rPr lang="de-CH" dirty="0"/>
              <a:t>. </a:t>
            </a:r>
          </a:p>
          <a:p>
            <a:endParaRPr lang="de-CH" dirty="0"/>
          </a:p>
          <a:p>
            <a:r>
              <a:rPr lang="de-CH" dirty="0"/>
              <a:t>Elektronik </a:t>
            </a:r>
            <a:r>
              <a:rPr lang="de-CH" dirty="0" err="1"/>
              <a:t>sigara</a:t>
            </a:r>
            <a:r>
              <a:rPr lang="de-CH" dirty="0"/>
              <a:t> </a:t>
            </a:r>
            <a:r>
              <a:rPr lang="de-CH" dirty="0" err="1"/>
              <a:t>üretimi</a:t>
            </a:r>
            <a:r>
              <a:rPr lang="de-CH" dirty="0"/>
              <a:t> </a:t>
            </a:r>
            <a:r>
              <a:rPr lang="de-CH" dirty="0" err="1"/>
              <a:t>için</a:t>
            </a:r>
            <a:r>
              <a:rPr lang="de-CH" dirty="0"/>
              <a:t> </a:t>
            </a:r>
            <a:r>
              <a:rPr lang="de-CH" dirty="0" err="1"/>
              <a:t>topraktan</a:t>
            </a:r>
            <a:r>
              <a:rPr lang="de-CH" dirty="0"/>
              <a:t> </a:t>
            </a:r>
            <a:r>
              <a:rPr lang="de-CH" dirty="0" err="1"/>
              <a:t>değerli</a:t>
            </a:r>
            <a:r>
              <a:rPr lang="de-CH" dirty="0"/>
              <a:t> </a:t>
            </a:r>
            <a:r>
              <a:rPr lang="de-CH" dirty="0" err="1"/>
              <a:t>hammaddeler</a:t>
            </a:r>
            <a:r>
              <a:rPr lang="de-CH" dirty="0"/>
              <a:t> </a:t>
            </a:r>
            <a:r>
              <a:rPr lang="de-CH" dirty="0" err="1"/>
              <a:t>çıkarılıyor</a:t>
            </a:r>
            <a:r>
              <a:rPr lang="de-CH" dirty="0"/>
              <a:t>. </a:t>
            </a:r>
            <a:r>
              <a:rPr lang="de-CH" dirty="0" err="1"/>
              <a:t>Lityum</a:t>
            </a:r>
            <a:r>
              <a:rPr lang="de-CH" dirty="0"/>
              <a:t>. </a:t>
            </a:r>
            <a:r>
              <a:rPr lang="de-CH" dirty="0" err="1"/>
              <a:t>Lityum</a:t>
            </a:r>
            <a:r>
              <a:rPr lang="de-CH" dirty="0"/>
              <a:t>, her </a:t>
            </a:r>
            <a:r>
              <a:rPr lang="de-CH" dirty="0" err="1"/>
              <a:t>elektronik</a:t>
            </a:r>
            <a:r>
              <a:rPr lang="de-CH" dirty="0"/>
              <a:t> </a:t>
            </a:r>
            <a:r>
              <a:rPr lang="de-CH" dirty="0" err="1"/>
              <a:t>cihazdaki</a:t>
            </a:r>
            <a:r>
              <a:rPr lang="de-CH" dirty="0"/>
              <a:t> </a:t>
            </a:r>
            <a:r>
              <a:rPr lang="de-CH" dirty="0" err="1"/>
              <a:t>piller</a:t>
            </a:r>
            <a:r>
              <a:rPr lang="de-CH" dirty="0"/>
              <a:t> </a:t>
            </a:r>
            <a:r>
              <a:rPr lang="de-CH" dirty="0" err="1"/>
              <a:t>ve</a:t>
            </a:r>
            <a:r>
              <a:rPr lang="de-CH" dirty="0"/>
              <a:t> </a:t>
            </a:r>
            <a:r>
              <a:rPr lang="de-CH" dirty="0" err="1"/>
              <a:t>şarj</a:t>
            </a:r>
            <a:r>
              <a:rPr lang="de-CH" dirty="0"/>
              <a:t> </a:t>
            </a:r>
            <a:r>
              <a:rPr lang="de-CH" dirty="0" err="1"/>
              <a:t>edilebilir</a:t>
            </a:r>
            <a:r>
              <a:rPr lang="de-CH" dirty="0"/>
              <a:t> </a:t>
            </a:r>
            <a:r>
              <a:rPr lang="de-CH" dirty="0" err="1"/>
              <a:t>bataryalar</a:t>
            </a:r>
            <a:r>
              <a:rPr lang="de-CH" dirty="0"/>
              <a:t> </a:t>
            </a:r>
            <a:r>
              <a:rPr lang="de-CH" dirty="0" err="1"/>
              <a:t>için</a:t>
            </a:r>
            <a:r>
              <a:rPr lang="de-CH" dirty="0"/>
              <a:t> </a:t>
            </a:r>
            <a:r>
              <a:rPr lang="de-CH" dirty="0" err="1"/>
              <a:t>gereklidir</a:t>
            </a:r>
            <a:r>
              <a:rPr lang="de-CH" dirty="0"/>
              <a:t>. </a:t>
            </a:r>
            <a:r>
              <a:rPr lang="de-CH" dirty="0" err="1"/>
              <a:t>Akıllı</a:t>
            </a:r>
            <a:r>
              <a:rPr lang="de-CH" dirty="0"/>
              <a:t> </a:t>
            </a:r>
            <a:r>
              <a:rPr lang="de-CH" dirty="0" err="1"/>
              <a:t>telefonlar</a:t>
            </a:r>
            <a:r>
              <a:rPr lang="de-CH" dirty="0"/>
              <a:t> </a:t>
            </a:r>
            <a:r>
              <a:rPr lang="de-CH" dirty="0" err="1"/>
              <a:t>ve</a:t>
            </a:r>
            <a:r>
              <a:rPr lang="de-CH" dirty="0"/>
              <a:t> </a:t>
            </a:r>
            <a:r>
              <a:rPr lang="de-CH" dirty="0" err="1"/>
              <a:t>dizüstü</a:t>
            </a:r>
            <a:r>
              <a:rPr lang="de-CH" dirty="0"/>
              <a:t> </a:t>
            </a:r>
            <a:r>
              <a:rPr lang="de-CH" dirty="0" err="1"/>
              <a:t>bilgisayarlardan</a:t>
            </a:r>
            <a:r>
              <a:rPr lang="de-CH" dirty="0"/>
              <a:t> </a:t>
            </a:r>
            <a:r>
              <a:rPr lang="de-CH" dirty="0" err="1"/>
              <a:t>araba</a:t>
            </a:r>
            <a:r>
              <a:rPr lang="de-CH" dirty="0"/>
              <a:t> </a:t>
            </a:r>
            <a:r>
              <a:rPr lang="de-CH" dirty="0" err="1"/>
              <a:t>akülerine</a:t>
            </a:r>
            <a:r>
              <a:rPr lang="de-CH" dirty="0"/>
              <a:t> </a:t>
            </a:r>
            <a:r>
              <a:rPr lang="de-CH" dirty="0" err="1"/>
              <a:t>kadar</a:t>
            </a:r>
            <a:r>
              <a:rPr lang="de-CH" dirty="0"/>
              <a:t>.</a:t>
            </a:r>
          </a:p>
          <a:p>
            <a:r>
              <a:rPr lang="de-CH" dirty="0" err="1"/>
              <a:t>Vape'ler</a:t>
            </a:r>
            <a:r>
              <a:rPr lang="de-CH" dirty="0"/>
              <a:t> de </a:t>
            </a:r>
            <a:r>
              <a:rPr lang="de-CH" dirty="0" err="1"/>
              <a:t>elektronik</a:t>
            </a:r>
            <a:r>
              <a:rPr lang="de-CH" dirty="0"/>
              <a:t> </a:t>
            </a:r>
            <a:r>
              <a:rPr lang="de-CH" dirty="0" err="1"/>
              <a:t>cihazlardır</a:t>
            </a:r>
            <a:r>
              <a:rPr lang="de-CH" dirty="0"/>
              <a:t>. </a:t>
            </a:r>
            <a:r>
              <a:rPr lang="de-CH" dirty="0" err="1"/>
              <a:t>Bu</a:t>
            </a:r>
            <a:r>
              <a:rPr lang="de-CH" dirty="0"/>
              <a:t> </a:t>
            </a:r>
            <a:r>
              <a:rPr lang="de-CH" dirty="0" err="1"/>
              <a:t>nedenle</a:t>
            </a:r>
            <a:r>
              <a:rPr lang="de-CH" dirty="0"/>
              <a:t> </a:t>
            </a:r>
            <a:r>
              <a:rPr lang="de-CH" dirty="0" err="1"/>
              <a:t>elektronik</a:t>
            </a:r>
            <a:r>
              <a:rPr lang="de-CH" dirty="0"/>
              <a:t> </a:t>
            </a:r>
            <a:r>
              <a:rPr lang="de-CH" dirty="0" err="1"/>
              <a:t>cihazlar</a:t>
            </a:r>
            <a:r>
              <a:rPr lang="de-CH" dirty="0"/>
              <a:t> </a:t>
            </a:r>
            <a:r>
              <a:rPr lang="de-CH" dirty="0" err="1"/>
              <a:t>olarak</a:t>
            </a:r>
            <a:r>
              <a:rPr lang="de-CH" dirty="0"/>
              <a:t> </a:t>
            </a:r>
            <a:r>
              <a:rPr lang="de-CH" dirty="0" err="1"/>
              <a:t>bertaraf</a:t>
            </a:r>
            <a:r>
              <a:rPr lang="de-CH" dirty="0"/>
              <a:t> </a:t>
            </a:r>
            <a:r>
              <a:rPr lang="de-CH" dirty="0" err="1"/>
              <a:t>edilmelidirler</a:t>
            </a:r>
            <a:r>
              <a:rPr lang="de-CH" dirty="0"/>
              <a:t>. </a:t>
            </a:r>
            <a:r>
              <a:rPr lang="de-CH" dirty="0" err="1"/>
              <a:t>Günlük</a:t>
            </a:r>
            <a:r>
              <a:rPr lang="de-CH" dirty="0"/>
              <a:t> </a:t>
            </a:r>
            <a:r>
              <a:rPr lang="de-CH" dirty="0" err="1"/>
              <a:t>atıklara</a:t>
            </a:r>
            <a:r>
              <a:rPr lang="de-CH" dirty="0"/>
              <a:t> </a:t>
            </a:r>
            <a:r>
              <a:rPr lang="de-CH" dirty="0" err="1"/>
              <a:t>dahil</a:t>
            </a:r>
            <a:r>
              <a:rPr lang="de-CH" dirty="0"/>
              <a:t> </a:t>
            </a:r>
            <a:r>
              <a:rPr lang="de-CH" dirty="0" err="1"/>
              <a:t>edilmemelidirler</a:t>
            </a:r>
            <a:r>
              <a:rPr lang="de-CH" dirty="0"/>
              <a:t>. </a:t>
            </a:r>
            <a:r>
              <a:rPr lang="de-CH" dirty="0" err="1"/>
              <a:t>Resmi</a:t>
            </a:r>
            <a:r>
              <a:rPr lang="de-CH" dirty="0"/>
              <a:t> </a:t>
            </a:r>
            <a:r>
              <a:rPr lang="de-CH" dirty="0" err="1"/>
              <a:t>bir</a:t>
            </a:r>
            <a:r>
              <a:rPr lang="de-CH" dirty="0"/>
              <a:t> </a:t>
            </a:r>
            <a:r>
              <a:rPr lang="de-CH" dirty="0" err="1"/>
              <a:t>imha</a:t>
            </a:r>
            <a:r>
              <a:rPr lang="de-CH" dirty="0"/>
              <a:t> </a:t>
            </a:r>
            <a:r>
              <a:rPr lang="de-CH" dirty="0" err="1"/>
              <a:t>merkezinde</a:t>
            </a:r>
            <a:r>
              <a:rPr lang="de-CH" dirty="0"/>
              <a:t> </a:t>
            </a:r>
            <a:r>
              <a:rPr lang="de-CH" dirty="0" err="1"/>
              <a:t>imha</a:t>
            </a:r>
            <a:r>
              <a:rPr lang="de-CH" dirty="0"/>
              <a:t> </a:t>
            </a:r>
            <a:r>
              <a:rPr lang="de-CH" dirty="0" err="1"/>
              <a:t>edilmelidirler</a:t>
            </a:r>
            <a:r>
              <a:rPr lang="de-CH" dirty="0"/>
              <a:t>. </a:t>
            </a:r>
            <a:r>
              <a:rPr lang="de-CH" dirty="0" err="1"/>
              <a:t>Boş</a:t>
            </a:r>
            <a:r>
              <a:rPr lang="de-CH" dirty="0"/>
              <a:t> </a:t>
            </a:r>
            <a:r>
              <a:rPr lang="de-CH" dirty="0" err="1"/>
              <a:t>vape'leri</a:t>
            </a:r>
            <a:r>
              <a:rPr lang="de-CH" dirty="0"/>
              <a:t> vape </a:t>
            </a:r>
            <a:r>
              <a:rPr lang="de-CH" dirty="0" err="1"/>
              <a:t>dükkanına</a:t>
            </a:r>
            <a:r>
              <a:rPr lang="de-CH" dirty="0"/>
              <a:t> da </a:t>
            </a:r>
            <a:r>
              <a:rPr lang="de-CH" dirty="0" err="1"/>
              <a:t>iade</a:t>
            </a:r>
            <a:r>
              <a:rPr lang="de-CH" dirty="0"/>
              <a:t> </a:t>
            </a:r>
            <a:r>
              <a:rPr lang="de-CH" dirty="0" err="1"/>
              <a:t>edebilirsiniz</a:t>
            </a:r>
            <a:r>
              <a:rPr lang="de-CH" dirty="0"/>
              <a:t>. </a:t>
            </a:r>
            <a:r>
              <a:rPr lang="de-CH" dirty="0" err="1"/>
              <a:t>Daha</a:t>
            </a:r>
            <a:r>
              <a:rPr lang="de-CH" dirty="0"/>
              <a:t> </a:t>
            </a:r>
            <a:r>
              <a:rPr lang="de-CH" dirty="0" err="1"/>
              <a:t>sonra</a:t>
            </a:r>
            <a:r>
              <a:rPr lang="de-CH" dirty="0"/>
              <a:t> </a:t>
            </a:r>
            <a:r>
              <a:rPr lang="de-CH" dirty="0" err="1"/>
              <a:t>vape'leri</a:t>
            </a:r>
            <a:r>
              <a:rPr lang="de-CH" dirty="0"/>
              <a:t> </a:t>
            </a:r>
            <a:r>
              <a:rPr lang="de-CH" dirty="0" err="1"/>
              <a:t>doğru</a:t>
            </a:r>
            <a:r>
              <a:rPr lang="de-CH" dirty="0"/>
              <a:t> </a:t>
            </a:r>
            <a:r>
              <a:rPr lang="de-CH" dirty="0" err="1"/>
              <a:t>şekilde</a:t>
            </a:r>
            <a:r>
              <a:rPr lang="de-CH" dirty="0"/>
              <a:t> </a:t>
            </a:r>
            <a:r>
              <a:rPr lang="de-CH" dirty="0" err="1"/>
              <a:t>imha</a:t>
            </a:r>
            <a:r>
              <a:rPr lang="de-CH" dirty="0"/>
              <a:t> </a:t>
            </a:r>
            <a:r>
              <a:rPr lang="de-CH" dirty="0" err="1"/>
              <a:t>etmeleri</a:t>
            </a:r>
            <a:r>
              <a:rPr lang="de-CH" dirty="0"/>
              <a:t> </a:t>
            </a:r>
            <a:r>
              <a:rPr lang="de-CH" dirty="0" err="1"/>
              <a:t>gerekir</a:t>
            </a:r>
            <a:r>
              <a:rPr lang="de-CH" dirty="0"/>
              <a:t>.</a:t>
            </a:r>
          </a:p>
          <a:p>
            <a:r>
              <a:rPr lang="de-CH" dirty="0" err="1"/>
              <a:t>Vape'ler</a:t>
            </a:r>
            <a:r>
              <a:rPr lang="de-CH" dirty="0"/>
              <a:t> </a:t>
            </a:r>
            <a:r>
              <a:rPr lang="de-CH" dirty="0" err="1"/>
              <a:t>yanlış</a:t>
            </a:r>
            <a:r>
              <a:rPr lang="de-CH" dirty="0"/>
              <a:t> </a:t>
            </a:r>
            <a:r>
              <a:rPr lang="de-CH" dirty="0" err="1"/>
              <a:t>şekilde</a:t>
            </a:r>
            <a:r>
              <a:rPr lang="de-CH" dirty="0"/>
              <a:t> </a:t>
            </a:r>
            <a:r>
              <a:rPr lang="de-CH" dirty="0" err="1"/>
              <a:t>imha</a:t>
            </a:r>
            <a:r>
              <a:rPr lang="de-CH" dirty="0"/>
              <a:t> </a:t>
            </a:r>
            <a:r>
              <a:rPr lang="de-CH" dirty="0" err="1"/>
              <a:t>edilirse</a:t>
            </a:r>
            <a:r>
              <a:rPr lang="de-CH" dirty="0"/>
              <a:t>, </a:t>
            </a:r>
            <a:r>
              <a:rPr lang="de-CH" dirty="0" err="1"/>
              <a:t>toprağa</a:t>
            </a:r>
            <a:r>
              <a:rPr lang="de-CH" dirty="0"/>
              <a:t> </a:t>
            </a:r>
            <a:r>
              <a:rPr lang="de-CH" dirty="0" err="1"/>
              <a:t>zararlı</a:t>
            </a:r>
            <a:r>
              <a:rPr lang="de-CH" dirty="0"/>
              <a:t> </a:t>
            </a:r>
            <a:r>
              <a:rPr lang="de-CH" dirty="0" err="1"/>
              <a:t>kimyasallar</a:t>
            </a:r>
            <a:r>
              <a:rPr lang="de-CH" dirty="0"/>
              <a:t> </a:t>
            </a:r>
            <a:r>
              <a:rPr lang="de-CH" dirty="0" err="1"/>
              <a:t>salınır</a:t>
            </a:r>
            <a:r>
              <a:rPr lang="de-CH" dirty="0"/>
              <a:t>.</a:t>
            </a:r>
          </a:p>
        </p:txBody>
      </p:sp>
      <p:sp>
        <p:nvSpPr>
          <p:cNvPr id="4" name="Foliennummernplatzhalter 3"/>
          <p:cNvSpPr>
            <a:spLocks noGrp="1"/>
          </p:cNvSpPr>
          <p:nvPr>
            <p:ph type="sldNum" sz="quarter" idx="5"/>
          </p:nvPr>
        </p:nvSpPr>
        <p:spPr/>
        <p:txBody>
          <a:bodyPr/>
          <a:lstStyle/>
          <a:p>
            <a:fld id="{C21897CE-A906-443F-9946-3F5D776DEFD9}" type="slidenum">
              <a:rPr lang="de-CH" smtClean="0"/>
              <a:t>5</a:t>
            </a:fld>
            <a:endParaRPr lang="de-CH"/>
          </a:p>
        </p:txBody>
      </p:sp>
    </p:spTree>
    <p:extLst>
      <p:ext uri="{BB962C8B-B14F-4D97-AF65-F5344CB8AC3E}">
        <p14:creationId xmlns:p14="http://schemas.microsoft.com/office/powerpoint/2010/main" val="2996272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a:t>Kaçınız</a:t>
            </a:r>
            <a:r>
              <a:rPr lang="de-CH" dirty="0"/>
              <a:t> vapt </a:t>
            </a:r>
            <a:r>
              <a:rPr lang="de-CH" dirty="0" err="1"/>
              <a:t>yapan</a:t>
            </a:r>
            <a:r>
              <a:rPr lang="de-CH" dirty="0"/>
              <a:t> en </a:t>
            </a:r>
            <a:r>
              <a:rPr lang="de-CH" dirty="0" err="1"/>
              <a:t>az</a:t>
            </a:r>
            <a:r>
              <a:rPr lang="de-CH" dirty="0"/>
              <a:t> </a:t>
            </a:r>
            <a:r>
              <a:rPr lang="de-CH" dirty="0" err="1"/>
              <a:t>bir</a:t>
            </a:r>
            <a:r>
              <a:rPr lang="de-CH" dirty="0"/>
              <a:t> </a:t>
            </a:r>
            <a:r>
              <a:rPr lang="de-CH" dirty="0" err="1"/>
              <a:t>kişi</a:t>
            </a:r>
            <a:r>
              <a:rPr lang="de-CH" dirty="0"/>
              <a:t> </a:t>
            </a:r>
            <a:r>
              <a:rPr lang="de-CH" dirty="0" err="1"/>
              <a:t>tanıyor</a:t>
            </a:r>
            <a:r>
              <a:rPr lang="de-CH" dirty="0"/>
              <a:t>?</a:t>
            </a:r>
          </a:p>
          <a:p>
            <a:endParaRPr lang="de-CH" dirty="0"/>
          </a:p>
          <a:p>
            <a:r>
              <a:rPr lang="de-CH" dirty="0" err="1"/>
              <a:t>Biraz</a:t>
            </a:r>
            <a:r>
              <a:rPr lang="de-CH" dirty="0"/>
              <a:t> </a:t>
            </a:r>
            <a:r>
              <a:rPr lang="de-CH" dirty="0" err="1"/>
              <a:t>daha</a:t>
            </a:r>
            <a:r>
              <a:rPr lang="de-CH" dirty="0"/>
              <a:t> </a:t>
            </a:r>
            <a:r>
              <a:rPr lang="de-CH" dirty="0" err="1"/>
              <a:t>açmak</a:t>
            </a:r>
            <a:r>
              <a:rPr lang="de-CH" dirty="0"/>
              <a:t> </a:t>
            </a:r>
            <a:r>
              <a:rPr lang="de-CH" dirty="0" err="1"/>
              <a:t>gerekirse</a:t>
            </a:r>
            <a:r>
              <a:rPr lang="de-CH" dirty="0"/>
              <a:t>. </a:t>
            </a:r>
          </a:p>
          <a:p>
            <a:r>
              <a:rPr lang="de-CH" dirty="0" err="1"/>
              <a:t>İsviçre'de</a:t>
            </a:r>
            <a:r>
              <a:rPr lang="de-CH" dirty="0"/>
              <a:t> </a:t>
            </a:r>
            <a:r>
              <a:rPr lang="de-CH" dirty="0" err="1"/>
              <a:t>bir</a:t>
            </a:r>
            <a:r>
              <a:rPr lang="de-CH" dirty="0"/>
              <a:t> anket </a:t>
            </a:r>
            <a:r>
              <a:rPr lang="de-CH" dirty="0" err="1"/>
              <a:t>yapıldı</a:t>
            </a:r>
            <a:r>
              <a:rPr lang="de-CH" dirty="0"/>
              <a:t>. </a:t>
            </a:r>
            <a:r>
              <a:rPr lang="de-CH" dirty="0" err="1"/>
              <a:t>Orada</a:t>
            </a:r>
            <a:r>
              <a:rPr lang="de-CH" dirty="0"/>
              <a:t> 15 </a:t>
            </a:r>
            <a:r>
              <a:rPr lang="de-CH" dirty="0" err="1"/>
              <a:t>yaşındaki</a:t>
            </a:r>
            <a:r>
              <a:rPr lang="de-CH" dirty="0"/>
              <a:t> </a:t>
            </a:r>
            <a:r>
              <a:rPr lang="de-CH" dirty="0" err="1"/>
              <a:t>gençlere</a:t>
            </a:r>
            <a:r>
              <a:rPr lang="de-CH" dirty="0"/>
              <a:t> </a:t>
            </a:r>
            <a:r>
              <a:rPr lang="de-CH" dirty="0" err="1"/>
              <a:t>son</a:t>
            </a:r>
            <a:r>
              <a:rPr lang="de-CH" dirty="0"/>
              <a:t> </a:t>
            </a:r>
            <a:r>
              <a:rPr lang="de-CH" dirty="0" err="1"/>
              <a:t>bir</a:t>
            </a:r>
            <a:r>
              <a:rPr lang="de-CH" dirty="0"/>
              <a:t> </a:t>
            </a:r>
            <a:r>
              <a:rPr lang="de-CH" dirty="0" err="1"/>
              <a:t>ay</a:t>
            </a:r>
            <a:r>
              <a:rPr lang="de-CH" dirty="0"/>
              <a:t> </a:t>
            </a:r>
            <a:r>
              <a:rPr lang="de-CH" dirty="0" err="1"/>
              <a:t>içinde</a:t>
            </a:r>
            <a:r>
              <a:rPr lang="de-CH" dirty="0"/>
              <a:t> </a:t>
            </a:r>
            <a:r>
              <a:rPr lang="de-CH" dirty="0" err="1"/>
              <a:t>elektronik</a:t>
            </a:r>
            <a:r>
              <a:rPr lang="de-CH" dirty="0"/>
              <a:t> </a:t>
            </a:r>
            <a:r>
              <a:rPr lang="de-CH" dirty="0" err="1"/>
              <a:t>sigara</a:t>
            </a:r>
            <a:r>
              <a:rPr lang="de-CH" dirty="0"/>
              <a:t> </a:t>
            </a:r>
            <a:r>
              <a:rPr lang="de-CH" dirty="0" err="1"/>
              <a:t>içip</a:t>
            </a:r>
            <a:r>
              <a:rPr lang="de-CH" dirty="0"/>
              <a:t> </a:t>
            </a:r>
            <a:r>
              <a:rPr lang="de-CH" dirty="0" err="1"/>
              <a:t>içmedikleri</a:t>
            </a:r>
            <a:r>
              <a:rPr lang="de-CH" dirty="0"/>
              <a:t> </a:t>
            </a:r>
            <a:r>
              <a:rPr lang="de-CH" dirty="0" err="1"/>
              <a:t>soruldu</a:t>
            </a:r>
            <a:r>
              <a:rPr lang="de-CH" dirty="0"/>
              <a:t>. Her 4 </a:t>
            </a:r>
            <a:r>
              <a:rPr lang="de-CH" dirty="0" err="1"/>
              <a:t>gençten</a:t>
            </a:r>
            <a:r>
              <a:rPr lang="de-CH" dirty="0"/>
              <a:t> 1'i “</a:t>
            </a:r>
            <a:r>
              <a:rPr lang="de-CH" dirty="0" err="1"/>
              <a:t>evet</a:t>
            </a:r>
            <a:r>
              <a:rPr lang="de-CH" dirty="0"/>
              <a:t>” </a:t>
            </a:r>
            <a:r>
              <a:rPr lang="de-CH" dirty="0" err="1"/>
              <a:t>dedi</a:t>
            </a:r>
            <a:r>
              <a:rPr lang="de-CH" dirty="0"/>
              <a:t>. (</a:t>
            </a:r>
            <a:r>
              <a:rPr lang="de-CH" dirty="0" err="1"/>
              <a:t>Ankete</a:t>
            </a:r>
            <a:r>
              <a:rPr lang="de-CH" dirty="0"/>
              <a:t> </a:t>
            </a:r>
            <a:r>
              <a:rPr lang="de-CH" dirty="0" err="1"/>
              <a:t>katılan</a:t>
            </a:r>
            <a:r>
              <a:rPr lang="de-CH" dirty="0"/>
              <a:t> 15 </a:t>
            </a:r>
            <a:r>
              <a:rPr lang="de-CH" dirty="0" err="1"/>
              <a:t>yaşındaki</a:t>
            </a:r>
            <a:r>
              <a:rPr lang="de-CH" dirty="0"/>
              <a:t> </a:t>
            </a:r>
            <a:r>
              <a:rPr lang="de-CH" dirty="0" err="1"/>
              <a:t>gençlerin</a:t>
            </a:r>
            <a:r>
              <a:rPr lang="de-CH" dirty="0"/>
              <a:t> %25'i </a:t>
            </a:r>
            <a:r>
              <a:rPr lang="de-CH" dirty="0" err="1"/>
              <a:t>son</a:t>
            </a:r>
            <a:r>
              <a:rPr lang="de-CH" dirty="0"/>
              <a:t> </a:t>
            </a:r>
            <a:r>
              <a:rPr lang="de-CH" dirty="0" err="1"/>
              <a:t>bir</a:t>
            </a:r>
            <a:r>
              <a:rPr lang="de-CH" dirty="0"/>
              <a:t> </a:t>
            </a:r>
            <a:r>
              <a:rPr lang="de-CH" dirty="0" err="1"/>
              <a:t>ay</a:t>
            </a:r>
            <a:r>
              <a:rPr lang="de-CH" dirty="0"/>
              <a:t> </a:t>
            </a:r>
            <a:r>
              <a:rPr lang="de-CH" dirty="0" err="1"/>
              <a:t>içinde</a:t>
            </a:r>
            <a:r>
              <a:rPr lang="de-CH" dirty="0"/>
              <a:t> </a:t>
            </a:r>
            <a:r>
              <a:rPr lang="de-CH" dirty="0" err="1"/>
              <a:t>elektronik</a:t>
            </a:r>
            <a:r>
              <a:rPr lang="de-CH" dirty="0"/>
              <a:t> </a:t>
            </a:r>
            <a:r>
              <a:rPr lang="de-CH" dirty="0" err="1"/>
              <a:t>sigara</a:t>
            </a:r>
            <a:r>
              <a:rPr lang="de-CH" dirty="0"/>
              <a:t> </a:t>
            </a:r>
            <a:r>
              <a:rPr lang="de-CH" dirty="0" err="1"/>
              <a:t>içmiş</a:t>
            </a:r>
            <a:r>
              <a:rPr lang="de-CH" dirty="0"/>
              <a:t>) </a:t>
            </a:r>
            <a:r>
              <a:rPr lang="de-CH" dirty="0" err="1"/>
              <a:t>Tüm</a:t>
            </a:r>
            <a:r>
              <a:rPr lang="de-CH" dirty="0"/>
              <a:t> </a:t>
            </a:r>
            <a:r>
              <a:rPr lang="de-CH" dirty="0" err="1"/>
              <a:t>gençler</a:t>
            </a:r>
            <a:r>
              <a:rPr lang="de-CH" dirty="0"/>
              <a:t> </a:t>
            </a:r>
            <a:r>
              <a:rPr lang="de-CH" dirty="0" err="1"/>
              <a:t>elektronik</a:t>
            </a:r>
            <a:r>
              <a:rPr lang="de-CH" dirty="0"/>
              <a:t> </a:t>
            </a:r>
            <a:r>
              <a:rPr lang="de-CH" dirty="0" err="1"/>
              <a:t>sigara</a:t>
            </a:r>
            <a:r>
              <a:rPr lang="de-CH" dirty="0"/>
              <a:t> </a:t>
            </a:r>
            <a:r>
              <a:rPr lang="de-CH" dirty="0" err="1"/>
              <a:t>içmiyor</a:t>
            </a:r>
            <a:r>
              <a:rPr lang="de-CH" dirty="0"/>
              <a:t>.</a:t>
            </a:r>
          </a:p>
          <a:p>
            <a:endParaRPr lang="de-CH" dirty="0"/>
          </a:p>
          <a:p>
            <a:r>
              <a:rPr lang="de-CH" dirty="0"/>
              <a:t>Elektronik </a:t>
            </a:r>
            <a:r>
              <a:rPr lang="de-CH" dirty="0" err="1"/>
              <a:t>sigara</a:t>
            </a:r>
            <a:r>
              <a:rPr lang="de-CH" dirty="0"/>
              <a:t> </a:t>
            </a:r>
            <a:r>
              <a:rPr lang="de-CH" dirty="0" err="1"/>
              <a:t>içme</a:t>
            </a:r>
            <a:r>
              <a:rPr lang="de-CH" dirty="0"/>
              <a:t> </a:t>
            </a:r>
            <a:r>
              <a:rPr lang="de-CH" dirty="0" err="1"/>
              <a:t>nedenleri</a:t>
            </a:r>
            <a:r>
              <a:rPr lang="de-CH" dirty="0"/>
              <a:t> </a:t>
            </a:r>
            <a:r>
              <a:rPr lang="de-CH" dirty="0" err="1"/>
              <a:t>arasında</a:t>
            </a:r>
            <a:r>
              <a:rPr lang="de-CH" dirty="0"/>
              <a:t> </a:t>
            </a:r>
            <a:r>
              <a:rPr lang="de-CH" dirty="0" err="1"/>
              <a:t>can</a:t>
            </a:r>
            <a:r>
              <a:rPr lang="de-CH" dirty="0"/>
              <a:t> </a:t>
            </a:r>
            <a:r>
              <a:rPr lang="de-CH" dirty="0" err="1"/>
              <a:t>sıkıntısı</a:t>
            </a:r>
            <a:r>
              <a:rPr lang="de-CH" dirty="0"/>
              <a:t>, </a:t>
            </a:r>
            <a:r>
              <a:rPr lang="de-CH" dirty="0" err="1"/>
              <a:t>stres</a:t>
            </a:r>
            <a:r>
              <a:rPr lang="de-CH" dirty="0"/>
              <a:t> </a:t>
            </a:r>
            <a:r>
              <a:rPr lang="de-CH" dirty="0" err="1"/>
              <a:t>ve</a:t>
            </a:r>
            <a:r>
              <a:rPr lang="de-CH" dirty="0"/>
              <a:t> </a:t>
            </a:r>
            <a:r>
              <a:rPr lang="de-CH" dirty="0" err="1"/>
              <a:t>tadının</a:t>
            </a:r>
            <a:r>
              <a:rPr lang="de-CH" dirty="0"/>
              <a:t> </a:t>
            </a:r>
            <a:r>
              <a:rPr lang="de-CH" dirty="0" err="1"/>
              <a:t>güzel</a:t>
            </a:r>
            <a:r>
              <a:rPr lang="de-CH" dirty="0"/>
              <a:t> </a:t>
            </a:r>
            <a:r>
              <a:rPr lang="de-CH" dirty="0" err="1"/>
              <a:t>olması</a:t>
            </a:r>
            <a:r>
              <a:rPr lang="de-CH" dirty="0"/>
              <a:t> </a:t>
            </a:r>
            <a:r>
              <a:rPr lang="de-CH" dirty="0" err="1"/>
              <a:t>yer</a:t>
            </a:r>
            <a:r>
              <a:rPr lang="de-CH" dirty="0"/>
              <a:t> </a:t>
            </a:r>
            <a:r>
              <a:rPr lang="de-CH" dirty="0" err="1"/>
              <a:t>almaktadır</a:t>
            </a:r>
            <a:r>
              <a:rPr lang="de-CH" dirty="0"/>
              <a:t>. </a:t>
            </a:r>
            <a:endParaRPr lang="de-CH" dirty="0">
              <a:sym typeface="Wingdings" panose="05000000000000000000" pitchFamily="2" charset="2"/>
            </a:endParaRPr>
          </a:p>
        </p:txBody>
      </p:sp>
      <p:sp>
        <p:nvSpPr>
          <p:cNvPr id="4" name="Foliennummernplatzhalter 3"/>
          <p:cNvSpPr>
            <a:spLocks noGrp="1"/>
          </p:cNvSpPr>
          <p:nvPr>
            <p:ph type="sldNum" sz="quarter" idx="5"/>
          </p:nvPr>
        </p:nvSpPr>
        <p:spPr/>
        <p:txBody>
          <a:bodyPr/>
          <a:lstStyle/>
          <a:p>
            <a:fld id="{C21897CE-A906-443F-9946-3F5D776DEFD9}" type="slidenum">
              <a:rPr lang="de-CH" smtClean="0"/>
              <a:t>6</a:t>
            </a:fld>
            <a:endParaRPr lang="de-CH"/>
          </a:p>
        </p:txBody>
      </p:sp>
    </p:spTree>
    <p:extLst>
      <p:ext uri="{BB962C8B-B14F-4D97-AF65-F5344CB8AC3E}">
        <p14:creationId xmlns:p14="http://schemas.microsoft.com/office/powerpoint/2010/main" val="705167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Yani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bunlar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elektronik</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içen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bazı</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gençler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Mila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merak</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ediyor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Neden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bu</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kadar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çok</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genç</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içiyor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Gençler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için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çeşitli</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riskler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228600" lvl="0" indent="-228600">
              <a:lnSpc>
                <a:spcPct val="107000"/>
              </a:lnSpc>
              <a:buFont typeface="Symbol" panose="05050102010706020507" pitchFamily="18" charset="2"/>
              <a:buAutoNum type="arabicParenR"/>
            </a:pP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Endüstri</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pazarlamasıyla</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gençleri</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hedef</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alıyor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Bu</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yüzden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elektronik</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sigaralar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birçok</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farklı</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renkte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geliyor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aromaları</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yoğun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çeşitlidir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Bu</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da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çekici</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bir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tat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deneyimine</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yol</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açar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228600" lvl="0" indent="-228600">
              <a:lnSpc>
                <a:spcPct val="107000"/>
              </a:lnSpc>
              <a:buFont typeface="Symbol" panose="05050102010706020507" pitchFamily="18" charset="2"/>
              <a:buAutoNum type="arabicParenR"/>
            </a:pP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Bu</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tat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deneyimi</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aromalardan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gelmektedir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Farklı</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aromalar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elektronik</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sigaraları</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çok</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çekici</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kılmaktadır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Sağlıksız</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zararlı</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bir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şey</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elektronik</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süper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tatlı</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bir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aromayla</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satılmaktadır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Çocuklar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gençler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bazen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bunun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sağlıksız</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olduğunun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farkına</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bile</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varmazlar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228600" lvl="0" indent="-228600">
              <a:lnSpc>
                <a:spcPct val="107000"/>
              </a:lnSpc>
              <a:buFont typeface="Symbol" panose="05050102010706020507" pitchFamily="18" charset="2"/>
              <a:buAutoNum type="arabicParen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Elektronik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sigaralardaki</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nikotin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hızlı</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bir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mutluluk</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hissine</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yol</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açar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Dolayısıyla</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elektronik</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sigaradan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alınan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birkaç</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nefes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duygusal</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durumu</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iyileştirmeye</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doğrudan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yardımcı</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olabilir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Ancak</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ergenlerin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beyinleri</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henüz</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tam</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olarak</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gelişmemiştir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Bu</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nedenle</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elektronik</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bir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risktir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Çünkü</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beyin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gelişimini</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etkileyebilir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gençler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nikotine</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daha</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çabuk</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bağımlı</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hale</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gelebilir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228600" lvl="0" indent="-228600">
              <a:lnSpc>
                <a:spcPct val="107000"/>
              </a:lnSpc>
              <a:buFont typeface="Symbol" panose="05050102010706020507" pitchFamily="18" charset="2"/>
              <a:buAutoNum type="arabicParenR"/>
            </a:pP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Gençlerin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içen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ebeveynleri</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varsa</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kendilerinin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de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içme</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riski</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daha</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yüksektir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Çocuklar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içmenin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veya</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nikotin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tüketiminin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normal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olduğunu</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erken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yaşta</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öğrenirler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Çocuklar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ergenler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birçok</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şeyi</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ebeveynlerinden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öğrenirler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Bu</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yüzden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çocuğunuzun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önünde</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içmeyin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Ya</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da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daha</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iyisi</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sigarayı</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bırakın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Çocuğunuzun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sigarayı</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bırakmasına</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yardımcı</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olmanın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birçok</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yolu</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vardır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Farklı</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dillerde</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de: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örneğin</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sigarayı</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bırakma</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hattı</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birlikte</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sigarasızlık</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projesi</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diğerleri</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Bunlar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ek</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bilgiler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bölümünde</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listelenmiştir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endParaRPr lang="de-CH" dirty="0"/>
          </a:p>
        </p:txBody>
      </p:sp>
      <p:sp>
        <p:nvSpPr>
          <p:cNvPr id="4" name="Foliennummernplatzhalter 3"/>
          <p:cNvSpPr>
            <a:spLocks noGrp="1"/>
          </p:cNvSpPr>
          <p:nvPr>
            <p:ph type="sldNum" sz="quarter" idx="5"/>
          </p:nvPr>
        </p:nvSpPr>
        <p:spPr/>
        <p:txBody>
          <a:bodyPr/>
          <a:lstStyle/>
          <a:p>
            <a:fld id="{C21897CE-A906-443F-9946-3F5D776DEFD9}" type="slidenum">
              <a:rPr lang="de-CH" smtClean="0"/>
              <a:t>7</a:t>
            </a:fld>
            <a:endParaRPr lang="de-CH" dirty="0"/>
          </a:p>
        </p:txBody>
      </p:sp>
    </p:spTree>
    <p:extLst>
      <p:ext uri="{BB962C8B-B14F-4D97-AF65-F5344CB8AC3E}">
        <p14:creationId xmlns:p14="http://schemas.microsoft.com/office/powerpoint/2010/main" val="705167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e-CH" dirty="0"/>
              <a:t>Elektronik </a:t>
            </a:r>
            <a:r>
              <a:rPr lang="de-CH" dirty="0" err="1"/>
              <a:t>sigaralar</a:t>
            </a:r>
            <a:r>
              <a:rPr lang="de-CH" dirty="0"/>
              <a:t> </a:t>
            </a:r>
            <a:r>
              <a:rPr lang="de-CH" dirty="0" err="1"/>
              <a:t>gençler</a:t>
            </a:r>
            <a:r>
              <a:rPr lang="de-CH" dirty="0"/>
              <a:t> </a:t>
            </a:r>
            <a:r>
              <a:rPr lang="de-CH" dirty="0" err="1"/>
              <a:t>için</a:t>
            </a:r>
            <a:r>
              <a:rPr lang="de-CH" dirty="0"/>
              <a:t> </a:t>
            </a:r>
            <a:r>
              <a:rPr lang="de-CH" dirty="0" err="1"/>
              <a:t>çok</a:t>
            </a:r>
            <a:r>
              <a:rPr lang="de-CH" dirty="0"/>
              <a:t> </a:t>
            </a:r>
            <a:r>
              <a:rPr lang="de-CH" dirty="0" err="1"/>
              <a:t>tehlikeli</a:t>
            </a:r>
            <a:r>
              <a:rPr lang="de-CH" dirty="0"/>
              <a:t> </a:t>
            </a:r>
            <a:r>
              <a:rPr lang="de-CH" dirty="0" err="1"/>
              <a:t>olduğundan</a:t>
            </a:r>
            <a:r>
              <a:rPr lang="de-CH" dirty="0"/>
              <a:t>, Mila </a:t>
            </a:r>
            <a:r>
              <a:rPr lang="de-CH" dirty="0" err="1"/>
              <a:t>bunların</a:t>
            </a:r>
            <a:r>
              <a:rPr lang="de-CH" dirty="0"/>
              <a:t> </a:t>
            </a:r>
            <a:r>
              <a:rPr lang="de-CH" dirty="0" err="1"/>
              <a:t>yasadışı</a:t>
            </a:r>
            <a:r>
              <a:rPr lang="de-CH" dirty="0"/>
              <a:t> </a:t>
            </a:r>
            <a:r>
              <a:rPr lang="de-CH" dirty="0" err="1"/>
              <a:t>olup</a:t>
            </a:r>
            <a:r>
              <a:rPr lang="de-CH" dirty="0"/>
              <a:t> </a:t>
            </a:r>
            <a:r>
              <a:rPr lang="de-CH" dirty="0" err="1"/>
              <a:t>olmadığını</a:t>
            </a:r>
            <a:r>
              <a:rPr lang="de-CH" dirty="0"/>
              <a:t> </a:t>
            </a:r>
            <a:r>
              <a:rPr lang="de-CH" dirty="0" err="1"/>
              <a:t>bilmek</a:t>
            </a:r>
            <a:r>
              <a:rPr lang="de-CH" dirty="0"/>
              <a:t> </a:t>
            </a:r>
            <a:r>
              <a:rPr lang="de-CH" dirty="0" err="1"/>
              <a:t>istiyor</a:t>
            </a:r>
            <a:r>
              <a:rPr lang="de-CH" dirty="0"/>
              <a:t>. Elektronik </a:t>
            </a:r>
            <a:r>
              <a:rPr lang="de-CH" dirty="0" err="1"/>
              <a:t>sigara</a:t>
            </a:r>
            <a:r>
              <a:rPr lang="de-CH" dirty="0"/>
              <a:t> </a:t>
            </a:r>
            <a:r>
              <a:rPr lang="de-CH" dirty="0" err="1"/>
              <a:t>satışını</a:t>
            </a:r>
            <a:r>
              <a:rPr lang="de-CH" dirty="0"/>
              <a:t> </a:t>
            </a:r>
            <a:r>
              <a:rPr lang="de-CH" dirty="0" err="1"/>
              <a:t>kısıtlayan</a:t>
            </a:r>
            <a:r>
              <a:rPr lang="de-CH" dirty="0"/>
              <a:t> </a:t>
            </a:r>
            <a:r>
              <a:rPr lang="de-CH" dirty="0" err="1"/>
              <a:t>bir</a:t>
            </a:r>
            <a:r>
              <a:rPr lang="de-CH" dirty="0"/>
              <a:t> </a:t>
            </a:r>
            <a:r>
              <a:rPr lang="de-CH" dirty="0" err="1"/>
              <a:t>yasa</a:t>
            </a:r>
            <a:r>
              <a:rPr lang="de-CH" dirty="0"/>
              <a:t> </a:t>
            </a:r>
            <a:r>
              <a:rPr lang="de-CH" dirty="0" err="1"/>
              <a:t>var</a:t>
            </a:r>
            <a:r>
              <a:rPr lang="de-CH" dirty="0"/>
              <a:t> </a:t>
            </a:r>
            <a:r>
              <a:rPr lang="de-CH" dirty="0" err="1"/>
              <a:t>mı</a:t>
            </a:r>
            <a:r>
              <a:rPr lang="de-CH" dirty="0"/>
              <a:t>?</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de-CH" dirty="0"/>
          </a:p>
          <a:p>
            <a:pPr marL="0" marR="0" lvl="0" indent="0" algn="l" defTabSz="914400" rtl="0" eaLnBrk="1" fontAlgn="auto" latinLnBrk="0" hangingPunct="1">
              <a:lnSpc>
                <a:spcPct val="107000"/>
              </a:lnSpc>
              <a:spcBef>
                <a:spcPts val="0"/>
              </a:spcBef>
              <a:spcAft>
                <a:spcPts val="800"/>
              </a:spcAft>
              <a:buClrTx/>
              <a:buSzTx/>
              <a:buFontTx/>
              <a:buNone/>
              <a:tabLst/>
              <a:defRPr/>
            </a:pPr>
            <a:r>
              <a:rPr lang="de-CH" dirty="0" err="1"/>
              <a:t>Yasalar</a:t>
            </a:r>
            <a:r>
              <a:rPr lang="de-CH" dirty="0"/>
              <a:t> </a:t>
            </a:r>
            <a:r>
              <a:rPr lang="de-CH" dirty="0" err="1"/>
              <a:t>ve</a:t>
            </a:r>
            <a:r>
              <a:rPr lang="de-CH" dirty="0"/>
              <a:t> </a:t>
            </a:r>
            <a:r>
              <a:rPr lang="de-CH" dirty="0" err="1"/>
              <a:t>küçüklerin</a:t>
            </a:r>
            <a:r>
              <a:rPr lang="de-CH" dirty="0"/>
              <a:t> </a:t>
            </a:r>
            <a:r>
              <a:rPr lang="de-CH" dirty="0" err="1"/>
              <a:t>korunması</a:t>
            </a:r>
            <a:endParaRPr lang="de-CH" dirty="0"/>
          </a:p>
          <a:p>
            <a:pPr marL="0" marR="0" lvl="0" indent="0" algn="l" defTabSz="914400" rtl="0" eaLnBrk="1" fontAlgn="auto" latinLnBrk="0" hangingPunct="1">
              <a:lnSpc>
                <a:spcPct val="107000"/>
              </a:lnSpc>
              <a:spcBef>
                <a:spcPts val="0"/>
              </a:spcBef>
              <a:spcAft>
                <a:spcPts val="800"/>
              </a:spcAft>
              <a:buClrTx/>
              <a:buSzTx/>
              <a:buFontTx/>
              <a:buNone/>
              <a:tabLst/>
              <a:defRPr/>
            </a:pPr>
            <a:r>
              <a:rPr lang="de-CH" dirty="0" err="1"/>
              <a:t>Şimdiye</a:t>
            </a:r>
            <a:r>
              <a:rPr lang="de-CH" dirty="0"/>
              <a:t> </a:t>
            </a:r>
            <a:r>
              <a:rPr lang="de-CH" dirty="0" err="1"/>
              <a:t>kadar</a:t>
            </a:r>
            <a:r>
              <a:rPr lang="de-CH" dirty="0"/>
              <a:t> </a:t>
            </a:r>
            <a:r>
              <a:rPr lang="de-CH" dirty="0" err="1"/>
              <a:t>İsviçre'de</a:t>
            </a:r>
            <a:r>
              <a:rPr lang="de-CH" dirty="0"/>
              <a:t> </a:t>
            </a:r>
            <a:r>
              <a:rPr lang="de-CH" dirty="0" err="1"/>
              <a:t>elektronik</a:t>
            </a:r>
            <a:r>
              <a:rPr lang="de-CH" dirty="0"/>
              <a:t> </a:t>
            </a:r>
            <a:r>
              <a:rPr lang="de-CH" dirty="0" err="1"/>
              <a:t>sigara</a:t>
            </a:r>
            <a:r>
              <a:rPr lang="de-CH" dirty="0"/>
              <a:t> </a:t>
            </a:r>
            <a:r>
              <a:rPr lang="de-CH" dirty="0" err="1"/>
              <a:t>ile</a:t>
            </a:r>
            <a:r>
              <a:rPr lang="de-CH" dirty="0"/>
              <a:t> </a:t>
            </a:r>
            <a:r>
              <a:rPr lang="de-CH" dirty="0" err="1"/>
              <a:t>ilgili</a:t>
            </a:r>
            <a:r>
              <a:rPr lang="de-CH" dirty="0"/>
              <a:t> </a:t>
            </a:r>
            <a:r>
              <a:rPr lang="de-CH" dirty="0" err="1"/>
              <a:t>bir</a:t>
            </a:r>
            <a:r>
              <a:rPr lang="de-CH" dirty="0"/>
              <a:t> </a:t>
            </a:r>
            <a:r>
              <a:rPr lang="de-CH" dirty="0" err="1"/>
              <a:t>yasa</a:t>
            </a:r>
            <a:r>
              <a:rPr lang="de-CH" dirty="0"/>
              <a:t> </a:t>
            </a:r>
            <a:r>
              <a:rPr lang="de-CH" dirty="0" err="1"/>
              <a:t>yoktu</a:t>
            </a:r>
            <a:r>
              <a:rPr lang="de-CH" dirty="0"/>
              <a:t>. </a:t>
            </a:r>
            <a:r>
              <a:rPr lang="de-CH" dirty="0" err="1"/>
              <a:t>Bu</a:t>
            </a:r>
            <a:r>
              <a:rPr lang="de-CH" dirty="0"/>
              <a:t> da </a:t>
            </a:r>
            <a:r>
              <a:rPr lang="de-CH" dirty="0" err="1"/>
              <a:t>satışların</a:t>
            </a:r>
            <a:r>
              <a:rPr lang="de-CH" dirty="0"/>
              <a:t> </a:t>
            </a:r>
            <a:r>
              <a:rPr lang="de-CH" dirty="0" err="1"/>
              <a:t>ve</a:t>
            </a:r>
            <a:r>
              <a:rPr lang="de-CH" dirty="0"/>
              <a:t> </a:t>
            </a:r>
            <a:r>
              <a:rPr lang="de-CH" dirty="0" err="1"/>
              <a:t>reklamların</a:t>
            </a:r>
            <a:r>
              <a:rPr lang="de-CH" dirty="0"/>
              <a:t> </a:t>
            </a:r>
            <a:r>
              <a:rPr lang="de-CH" dirty="0" err="1"/>
              <a:t>düzenlenmediği</a:t>
            </a:r>
            <a:r>
              <a:rPr lang="de-CH" dirty="0"/>
              <a:t> </a:t>
            </a:r>
            <a:r>
              <a:rPr lang="de-CH" dirty="0" err="1"/>
              <a:t>anlamına</a:t>
            </a:r>
            <a:r>
              <a:rPr lang="de-CH" dirty="0"/>
              <a:t> </a:t>
            </a:r>
            <a:r>
              <a:rPr lang="de-CH" dirty="0" err="1"/>
              <a:t>geliyor</a:t>
            </a:r>
            <a:r>
              <a:rPr lang="de-CH" dirty="0"/>
              <a:t>. </a:t>
            </a:r>
          </a:p>
          <a:p>
            <a:pPr marL="0" marR="0" lvl="0" indent="0" algn="l" defTabSz="914400" rtl="0" eaLnBrk="1" fontAlgn="auto" latinLnBrk="0" hangingPunct="1">
              <a:lnSpc>
                <a:spcPct val="107000"/>
              </a:lnSpc>
              <a:spcBef>
                <a:spcPts val="0"/>
              </a:spcBef>
              <a:spcAft>
                <a:spcPts val="800"/>
              </a:spcAft>
              <a:buClrTx/>
              <a:buSzTx/>
              <a:buFontTx/>
              <a:buNone/>
              <a:tabLst/>
              <a:defRPr/>
            </a:pPr>
            <a:r>
              <a:rPr lang="de-CH" dirty="0" err="1"/>
              <a:t>Şimdiye</a:t>
            </a:r>
            <a:r>
              <a:rPr lang="de-CH" dirty="0"/>
              <a:t> </a:t>
            </a:r>
            <a:r>
              <a:rPr lang="de-CH" dirty="0" err="1"/>
              <a:t>kadar</a:t>
            </a:r>
            <a:r>
              <a:rPr lang="de-CH" dirty="0"/>
              <a:t> </a:t>
            </a:r>
            <a:r>
              <a:rPr lang="de-CH" dirty="0" err="1"/>
              <a:t>reşit</a:t>
            </a:r>
            <a:r>
              <a:rPr lang="de-CH" dirty="0"/>
              <a:t> </a:t>
            </a:r>
            <a:r>
              <a:rPr lang="de-CH" dirty="0" err="1"/>
              <a:t>olmayanlar</a:t>
            </a:r>
            <a:r>
              <a:rPr lang="de-CH" dirty="0"/>
              <a:t> da </a:t>
            </a:r>
            <a:r>
              <a:rPr lang="de-CH" dirty="0" err="1"/>
              <a:t>İsviçre'de</a:t>
            </a:r>
            <a:r>
              <a:rPr lang="de-CH" dirty="0"/>
              <a:t> </a:t>
            </a:r>
            <a:r>
              <a:rPr lang="de-CH" dirty="0" err="1"/>
              <a:t>sorunsuz</a:t>
            </a:r>
            <a:r>
              <a:rPr lang="de-CH" dirty="0"/>
              <a:t> </a:t>
            </a:r>
            <a:r>
              <a:rPr lang="de-CH" dirty="0" err="1"/>
              <a:t>bir</a:t>
            </a:r>
            <a:r>
              <a:rPr lang="de-CH" dirty="0"/>
              <a:t> </a:t>
            </a:r>
            <a:r>
              <a:rPr lang="de-CH" dirty="0" err="1"/>
              <a:t>şekilde</a:t>
            </a:r>
            <a:r>
              <a:rPr lang="de-CH" dirty="0"/>
              <a:t> </a:t>
            </a:r>
            <a:r>
              <a:rPr lang="de-CH" dirty="0" err="1"/>
              <a:t>elektronik</a:t>
            </a:r>
            <a:r>
              <a:rPr lang="de-CH" dirty="0"/>
              <a:t> </a:t>
            </a:r>
            <a:r>
              <a:rPr lang="de-CH" dirty="0" err="1"/>
              <a:t>sigara</a:t>
            </a:r>
            <a:r>
              <a:rPr lang="de-CH" dirty="0"/>
              <a:t> </a:t>
            </a:r>
            <a:r>
              <a:rPr lang="de-CH" dirty="0" err="1"/>
              <a:t>satın</a:t>
            </a:r>
            <a:r>
              <a:rPr lang="de-CH" dirty="0"/>
              <a:t> </a:t>
            </a:r>
            <a:r>
              <a:rPr lang="de-CH" dirty="0" err="1"/>
              <a:t>alabiliyordu</a:t>
            </a:r>
            <a:r>
              <a:rPr lang="de-CH" dirty="0"/>
              <a:t>. </a:t>
            </a:r>
          </a:p>
          <a:p>
            <a:pPr marL="0" marR="0" lvl="0" indent="0" algn="l" defTabSz="914400" rtl="0" eaLnBrk="1" fontAlgn="auto" latinLnBrk="0" hangingPunct="1">
              <a:lnSpc>
                <a:spcPct val="107000"/>
              </a:lnSpc>
              <a:spcBef>
                <a:spcPts val="0"/>
              </a:spcBef>
              <a:spcAft>
                <a:spcPts val="800"/>
              </a:spcAft>
              <a:buClrTx/>
              <a:buSzTx/>
              <a:buFontTx/>
              <a:buNone/>
              <a:tabLst/>
              <a:defRPr/>
            </a:pPr>
            <a:r>
              <a:rPr lang="de-CH" dirty="0" err="1"/>
              <a:t>Ancak</a:t>
            </a:r>
            <a:r>
              <a:rPr lang="de-CH" dirty="0"/>
              <a:t> 1 </a:t>
            </a:r>
            <a:r>
              <a:rPr lang="de-CH" dirty="0" err="1"/>
              <a:t>Ekim</a:t>
            </a:r>
            <a:r>
              <a:rPr lang="de-CH" dirty="0"/>
              <a:t> 2024 </a:t>
            </a:r>
            <a:r>
              <a:rPr lang="de-CH" dirty="0" err="1"/>
              <a:t>tarihinden</a:t>
            </a:r>
            <a:r>
              <a:rPr lang="de-CH" dirty="0"/>
              <a:t> </a:t>
            </a:r>
            <a:r>
              <a:rPr lang="de-CH" dirty="0" err="1"/>
              <a:t>itibaren</a:t>
            </a:r>
            <a:r>
              <a:rPr lang="de-CH" dirty="0"/>
              <a:t> </a:t>
            </a:r>
            <a:r>
              <a:rPr lang="de-CH" dirty="0" err="1"/>
              <a:t>yeni</a:t>
            </a:r>
            <a:r>
              <a:rPr lang="de-CH" dirty="0"/>
              <a:t> </a:t>
            </a:r>
            <a:r>
              <a:rPr lang="de-CH" dirty="0" err="1"/>
              <a:t>bir</a:t>
            </a:r>
            <a:r>
              <a:rPr lang="de-CH" dirty="0"/>
              <a:t> </a:t>
            </a:r>
            <a:r>
              <a:rPr lang="de-CH" dirty="0" err="1"/>
              <a:t>yasa</a:t>
            </a:r>
            <a:r>
              <a:rPr lang="de-CH" dirty="0"/>
              <a:t> </a:t>
            </a:r>
            <a:r>
              <a:rPr lang="de-CH" dirty="0" err="1"/>
              <a:t>yürürlüğe</a:t>
            </a:r>
            <a:r>
              <a:rPr lang="de-CH" dirty="0"/>
              <a:t> </a:t>
            </a:r>
            <a:r>
              <a:rPr lang="de-CH" dirty="0" err="1"/>
              <a:t>girecek</a:t>
            </a:r>
            <a:r>
              <a:rPr lang="de-CH" dirty="0"/>
              <a:t>.</a:t>
            </a:r>
          </a:p>
          <a:p>
            <a:pPr marL="0" marR="0" lvl="0" indent="0" algn="l" defTabSz="914400" rtl="0" eaLnBrk="1" fontAlgn="auto" latinLnBrk="0" hangingPunct="1">
              <a:lnSpc>
                <a:spcPct val="107000"/>
              </a:lnSpc>
              <a:spcBef>
                <a:spcPts val="0"/>
              </a:spcBef>
              <a:spcAft>
                <a:spcPts val="800"/>
              </a:spcAft>
              <a:buClrTx/>
              <a:buSzTx/>
              <a:buFontTx/>
              <a:buNone/>
              <a:tabLst/>
              <a:defRPr/>
            </a:pPr>
            <a:r>
              <a:rPr lang="de-CH" dirty="0" err="1"/>
              <a:t>Bu</a:t>
            </a:r>
            <a:r>
              <a:rPr lang="de-CH" dirty="0"/>
              <a:t> </a:t>
            </a:r>
            <a:r>
              <a:rPr lang="de-CH" dirty="0" err="1"/>
              <a:t>yasa</a:t>
            </a:r>
            <a:r>
              <a:rPr lang="de-CH" dirty="0"/>
              <a:t> 18 </a:t>
            </a:r>
            <a:r>
              <a:rPr lang="de-CH" dirty="0" err="1"/>
              <a:t>yaşından</a:t>
            </a:r>
            <a:r>
              <a:rPr lang="de-CH" dirty="0"/>
              <a:t> </a:t>
            </a:r>
            <a:r>
              <a:rPr lang="de-CH" dirty="0" err="1"/>
              <a:t>küçüklere</a:t>
            </a:r>
            <a:r>
              <a:rPr lang="de-CH" dirty="0"/>
              <a:t> </a:t>
            </a:r>
            <a:r>
              <a:rPr lang="de-CH" dirty="0" err="1"/>
              <a:t>elektronik</a:t>
            </a:r>
            <a:r>
              <a:rPr lang="de-CH" dirty="0"/>
              <a:t> </a:t>
            </a:r>
            <a:r>
              <a:rPr lang="de-CH" dirty="0" err="1"/>
              <a:t>sigara</a:t>
            </a:r>
            <a:r>
              <a:rPr lang="de-CH" dirty="0"/>
              <a:t> </a:t>
            </a:r>
            <a:r>
              <a:rPr lang="de-CH" dirty="0" err="1"/>
              <a:t>satışını</a:t>
            </a:r>
            <a:r>
              <a:rPr lang="de-CH" dirty="0"/>
              <a:t> </a:t>
            </a:r>
            <a:r>
              <a:rPr lang="de-CH" dirty="0" err="1"/>
              <a:t>yasaklıyor</a:t>
            </a:r>
            <a:r>
              <a:rPr lang="de-CH" dirty="0"/>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de-CH" dirty="0"/>
          </a:p>
          <a:p>
            <a:pPr marL="0" marR="0" lvl="0" indent="0" algn="l" defTabSz="914400" rtl="0" eaLnBrk="1" fontAlgn="auto" latinLnBrk="0" hangingPunct="1">
              <a:lnSpc>
                <a:spcPct val="107000"/>
              </a:lnSpc>
              <a:spcBef>
                <a:spcPts val="0"/>
              </a:spcBef>
              <a:spcAft>
                <a:spcPts val="800"/>
              </a:spcAft>
              <a:buClrTx/>
              <a:buSzTx/>
              <a:buFontTx/>
              <a:buNone/>
              <a:tabLst/>
              <a:defRPr/>
            </a:pPr>
            <a:r>
              <a:rPr lang="de-CH" dirty="0"/>
              <a:t>Mila internette </a:t>
            </a:r>
            <a:r>
              <a:rPr lang="de-CH" dirty="0" err="1"/>
              <a:t>araştırma</a:t>
            </a:r>
            <a:r>
              <a:rPr lang="de-CH" dirty="0"/>
              <a:t> </a:t>
            </a:r>
            <a:r>
              <a:rPr lang="de-CH" dirty="0" err="1"/>
              <a:t>yaparken</a:t>
            </a:r>
            <a:r>
              <a:rPr lang="de-CH" dirty="0"/>
              <a:t> Vaud </a:t>
            </a:r>
            <a:r>
              <a:rPr lang="de-CH" dirty="0" err="1"/>
              <a:t>kantonunun</a:t>
            </a:r>
            <a:r>
              <a:rPr lang="de-CH" dirty="0"/>
              <a:t> </a:t>
            </a:r>
            <a:r>
              <a:rPr lang="de-CH" dirty="0" err="1"/>
              <a:t>gençlere</a:t>
            </a:r>
            <a:r>
              <a:rPr lang="de-CH" dirty="0"/>
              <a:t> </a:t>
            </a:r>
            <a:r>
              <a:rPr lang="de-CH" dirty="0" err="1"/>
              <a:t>satış</a:t>
            </a:r>
            <a:r>
              <a:rPr lang="de-CH" dirty="0"/>
              <a:t> </a:t>
            </a:r>
            <a:r>
              <a:rPr lang="de-CH" dirty="0" err="1"/>
              <a:t>yasağı</a:t>
            </a:r>
            <a:r>
              <a:rPr lang="de-CH" dirty="0"/>
              <a:t> </a:t>
            </a:r>
            <a:r>
              <a:rPr lang="de-CH" dirty="0" err="1"/>
              <a:t>getirdiğini</a:t>
            </a:r>
            <a:r>
              <a:rPr lang="de-CH" dirty="0"/>
              <a:t> </a:t>
            </a:r>
            <a:r>
              <a:rPr lang="de-CH" dirty="0" err="1"/>
              <a:t>gördü</a:t>
            </a:r>
            <a:r>
              <a:rPr lang="de-CH" dirty="0"/>
              <a:t>. </a:t>
            </a:r>
            <a:r>
              <a:rPr lang="de-CH" dirty="0" err="1"/>
              <a:t>Hatta</a:t>
            </a:r>
            <a:r>
              <a:rPr lang="de-CH" dirty="0"/>
              <a:t> Jura </a:t>
            </a:r>
            <a:r>
              <a:rPr lang="de-CH" dirty="0" err="1"/>
              <a:t>Kantonu</a:t>
            </a:r>
            <a:r>
              <a:rPr lang="de-CH" dirty="0"/>
              <a:t> </a:t>
            </a:r>
            <a:r>
              <a:rPr lang="de-CH" dirty="0" err="1"/>
              <a:t>tek</a:t>
            </a:r>
            <a:r>
              <a:rPr lang="de-CH" dirty="0"/>
              <a:t> </a:t>
            </a:r>
            <a:r>
              <a:rPr lang="de-CH" dirty="0" err="1"/>
              <a:t>kullanımlık</a:t>
            </a:r>
            <a:r>
              <a:rPr lang="de-CH" dirty="0"/>
              <a:t> </a:t>
            </a:r>
            <a:r>
              <a:rPr lang="de-CH" dirty="0" err="1"/>
              <a:t>elektronik</a:t>
            </a:r>
            <a:r>
              <a:rPr lang="de-CH" dirty="0"/>
              <a:t> </a:t>
            </a:r>
            <a:r>
              <a:rPr lang="de-CH" dirty="0" err="1"/>
              <a:t>sigaraları</a:t>
            </a:r>
            <a:r>
              <a:rPr lang="de-CH" dirty="0"/>
              <a:t> </a:t>
            </a:r>
            <a:r>
              <a:rPr lang="de-CH" dirty="0" err="1"/>
              <a:t>tamamen</a:t>
            </a:r>
            <a:r>
              <a:rPr lang="de-CH" dirty="0"/>
              <a:t> </a:t>
            </a:r>
            <a:r>
              <a:rPr lang="de-CH" dirty="0" err="1"/>
              <a:t>yasaklamıştır</a:t>
            </a:r>
            <a:r>
              <a:rPr lang="de-CH" dirty="0"/>
              <a:t>. Mila, </a:t>
            </a:r>
            <a:r>
              <a:rPr lang="de-CH" dirty="0" err="1"/>
              <a:t>elektronik</a:t>
            </a:r>
            <a:r>
              <a:rPr lang="de-CH" dirty="0"/>
              <a:t> </a:t>
            </a:r>
            <a:r>
              <a:rPr lang="de-CH" dirty="0" err="1"/>
              <a:t>sigarayı</a:t>
            </a:r>
            <a:r>
              <a:rPr lang="de-CH" dirty="0"/>
              <a:t> </a:t>
            </a:r>
            <a:r>
              <a:rPr lang="de-CH" dirty="0" err="1"/>
              <a:t>yasaklayan</a:t>
            </a:r>
            <a:r>
              <a:rPr lang="de-CH" dirty="0"/>
              <a:t> </a:t>
            </a:r>
            <a:r>
              <a:rPr lang="de-CH" dirty="0" err="1"/>
              <a:t>başka</a:t>
            </a:r>
            <a:r>
              <a:rPr lang="de-CH" dirty="0"/>
              <a:t> </a:t>
            </a:r>
            <a:r>
              <a:rPr lang="de-CH" dirty="0" err="1"/>
              <a:t>ülkeler</a:t>
            </a:r>
            <a:r>
              <a:rPr lang="de-CH" dirty="0"/>
              <a:t> </a:t>
            </a:r>
            <a:r>
              <a:rPr lang="de-CH" dirty="0" err="1"/>
              <a:t>olup</a:t>
            </a:r>
            <a:r>
              <a:rPr lang="de-CH" dirty="0"/>
              <a:t> </a:t>
            </a:r>
            <a:r>
              <a:rPr lang="de-CH" dirty="0" err="1"/>
              <a:t>olmadığını</a:t>
            </a:r>
            <a:r>
              <a:rPr lang="de-CH" dirty="0"/>
              <a:t> </a:t>
            </a:r>
            <a:r>
              <a:rPr lang="de-CH" dirty="0" err="1"/>
              <a:t>öğrenmek</a:t>
            </a:r>
            <a:r>
              <a:rPr lang="de-CH" dirty="0"/>
              <a:t> </a:t>
            </a:r>
            <a:r>
              <a:rPr lang="de-CH" dirty="0" err="1"/>
              <a:t>istiyor</a:t>
            </a:r>
            <a:r>
              <a:rPr lang="de-CH" dirty="0"/>
              <a:t>. </a:t>
            </a:r>
            <a:r>
              <a:rPr lang="de-CH" dirty="0" err="1"/>
              <a:t>Avustralya</a:t>
            </a:r>
            <a:r>
              <a:rPr lang="de-CH" dirty="0"/>
              <a:t>, </a:t>
            </a:r>
            <a:r>
              <a:rPr lang="de-CH" dirty="0" err="1"/>
              <a:t>Fransa</a:t>
            </a:r>
            <a:r>
              <a:rPr lang="de-CH" dirty="0"/>
              <a:t> </a:t>
            </a:r>
            <a:r>
              <a:rPr lang="de-CH" dirty="0" err="1"/>
              <a:t>ve</a:t>
            </a:r>
            <a:r>
              <a:rPr lang="de-CH" dirty="0"/>
              <a:t> </a:t>
            </a:r>
            <a:r>
              <a:rPr lang="de-CH" dirty="0" err="1"/>
              <a:t>Belçika</a:t>
            </a:r>
            <a:r>
              <a:rPr lang="de-CH" dirty="0"/>
              <a:t> </a:t>
            </a:r>
            <a:r>
              <a:rPr lang="de-CH" dirty="0" err="1"/>
              <a:t>çoktan</a:t>
            </a:r>
            <a:r>
              <a:rPr lang="de-CH" dirty="0"/>
              <a:t> </a:t>
            </a:r>
            <a:r>
              <a:rPr lang="de-CH" dirty="0" err="1"/>
              <a:t>harekete</a:t>
            </a:r>
            <a:r>
              <a:rPr lang="de-CH" dirty="0"/>
              <a:t> </a:t>
            </a:r>
            <a:r>
              <a:rPr lang="de-CH" dirty="0" err="1"/>
              <a:t>geçti</a:t>
            </a:r>
            <a:r>
              <a:rPr lang="de-CH" dirty="0"/>
              <a:t> </a:t>
            </a:r>
            <a:r>
              <a:rPr lang="de-CH" dirty="0" err="1"/>
              <a:t>ve</a:t>
            </a:r>
            <a:r>
              <a:rPr lang="de-CH" dirty="0"/>
              <a:t> </a:t>
            </a:r>
            <a:r>
              <a:rPr lang="de-CH" dirty="0" err="1"/>
              <a:t>tek</a:t>
            </a:r>
            <a:r>
              <a:rPr lang="de-CH" dirty="0"/>
              <a:t> </a:t>
            </a:r>
            <a:r>
              <a:rPr lang="de-CH" dirty="0" err="1"/>
              <a:t>kullanımlık</a:t>
            </a:r>
            <a:r>
              <a:rPr lang="de-CH" dirty="0"/>
              <a:t> </a:t>
            </a:r>
            <a:r>
              <a:rPr lang="de-CH" dirty="0" err="1"/>
              <a:t>elektronik</a:t>
            </a:r>
            <a:r>
              <a:rPr lang="de-CH" dirty="0"/>
              <a:t> </a:t>
            </a:r>
            <a:r>
              <a:rPr lang="de-CH" dirty="0" err="1"/>
              <a:t>sigaraları</a:t>
            </a:r>
            <a:r>
              <a:rPr lang="de-CH" dirty="0"/>
              <a:t> </a:t>
            </a:r>
            <a:r>
              <a:rPr lang="de-CH" dirty="0" err="1"/>
              <a:t>yasakladı</a:t>
            </a:r>
            <a:r>
              <a:rPr lang="de-CH" dirty="0"/>
              <a:t>. </a:t>
            </a:r>
          </a:p>
          <a:p>
            <a:pPr marL="0" marR="0" lvl="0" indent="0" algn="l" defTabSz="914400" rtl="0" eaLnBrk="1" fontAlgn="auto" latinLnBrk="0" hangingPunct="1">
              <a:lnSpc>
                <a:spcPct val="107000"/>
              </a:lnSpc>
              <a:spcBef>
                <a:spcPts val="0"/>
              </a:spcBef>
              <a:spcAft>
                <a:spcPts val="800"/>
              </a:spcAft>
              <a:buClrTx/>
              <a:buSzTx/>
              <a:buFontTx/>
              <a:buNone/>
              <a:tabLst/>
              <a:defRPr/>
            </a:pPr>
            <a:r>
              <a:rPr lang="de-CH" dirty="0" err="1"/>
              <a:t>İsviçre</a:t>
            </a:r>
            <a:r>
              <a:rPr lang="de-CH" dirty="0"/>
              <a:t> </a:t>
            </a:r>
            <a:r>
              <a:rPr lang="de-CH" dirty="0" err="1"/>
              <a:t>Ulusal</a:t>
            </a:r>
            <a:r>
              <a:rPr lang="de-CH" dirty="0"/>
              <a:t> </a:t>
            </a:r>
            <a:r>
              <a:rPr lang="de-CH" dirty="0" err="1"/>
              <a:t>Konseyi</a:t>
            </a:r>
            <a:r>
              <a:rPr lang="de-CH" dirty="0"/>
              <a:t> de </a:t>
            </a:r>
            <a:r>
              <a:rPr lang="de-CH" dirty="0" err="1"/>
              <a:t>İsviçre'de</a:t>
            </a:r>
            <a:r>
              <a:rPr lang="de-CH" dirty="0"/>
              <a:t> </a:t>
            </a:r>
            <a:r>
              <a:rPr lang="de-CH" dirty="0" err="1"/>
              <a:t>genel</a:t>
            </a:r>
            <a:r>
              <a:rPr lang="de-CH" dirty="0"/>
              <a:t> </a:t>
            </a:r>
            <a:r>
              <a:rPr lang="de-CH" dirty="0" err="1"/>
              <a:t>bir</a:t>
            </a:r>
            <a:r>
              <a:rPr lang="de-CH" dirty="0"/>
              <a:t> vape </a:t>
            </a:r>
            <a:r>
              <a:rPr lang="de-CH" dirty="0" err="1"/>
              <a:t>yasağını</a:t>
            </a:r>
            <a:r>
              <a:rPr lang="de-CH" dirty="0"/>
              <a:t> </a:t>
            </a:r>
            <a:r>
              <a:rPr lang="de-CH" dirty="0" err="1"/>
              <a:t>tartışıyor</a:t>
            </a:r>
            <a:r>
              <a:rPr lang="de-CH" dirty="0"/>
              <a:t>. </a:t>
            </a:r>
          </a:p>
        </p:txBody>
      </p:sp>
      <p:sp>
        <p:nvSpPr>
          <p:cNvPr id="4" name="Foliennummernplatzhalter 3"/>
          <p:cNvSpPr>
            <a:spLocks noGrp="1"/>
          </p:cNvSpPr>
          <p:nvPr>
            <p:ph type="sldNum" sz="quarter" idx="5"/>
          </p:nvPr>
        </p:nvSpPr>
        <p:spPr/>
        <p:txBody>
          <a:bodyPr/>
          <a:lstStyle/>
          <a:p>
            <a:fld id="{C21897CE-A906-443F-9946-3F5D776DEFD9}" type="slidenum">
              <a:rPr lang="de-CH" smtClean="0"/>
              <a:t>8</a:t>
            </a:fld>
            <a:endParaRPr lang="de-CH"/>
          </a:p>
        </p:txBody>
      </p:sp>
    </p:spTree>
    <p:extLst>
      <p:ext uri="{BB962C8B-B14F-4D97-AF65-F5344CB8AC3E}">
        <p14:creationId xmlns:p14="http://schemas.microsoft.com/office/powerpoint/2010/main" val="3338480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kern="0" dirty="0">
                <a:effectLst/>
                <a:latin typeface="Times New Roman" panose="02020603050405020304" pitchFamily="18" charset="0"/>
                <a:ea typeface="Times New Roman" panose="02020603050405020304" pitchFamily="18" charset="0"/>
              </a:rPr>
              <a:t>Mila </a:t>
            </a:r>
            <a:r>
              <a:rPr lang="de-CH" sz="1800" kern="0" dirty="0" err="1">
                <a:effectLst/>
                <a:latin typeface="Times New Roman" panose="02020603050405020304" pitchFamily="18" charset="0"/>
                <a:ea typeface="Times New Roman" panose="02020603050405020304" pitchFamily="18" charset="0"/>
              </a:rPr>
              <a:t>artık</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elektronik</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sigaranın</a:t>
            </a:r>
            <a:r>
              <a:rPr lang="de-CH" sz="1800" kern="0" dirty="0">
                <a:effectLst/>
                <a:latin typeface="Times New Roman" panose="02020603050405020304" pitchFamily="18" charset="0"/>
                <a:ea typeface="Times New Roman" panose="02020603050405020304" pitchFamily="18" charset="0"/>
              </a:rPr>
              <a:t> ne </a:t>
            </a:r>
            <a:r>
              <a:rPr lang="de-CH" sz="1800" kern="0" dirty="0" err="1">
                <a:effectLst/>
                <a:latin typeface="Times New Roman" panose="02020603050405020304" pitchFamily="18" charset="0"/>
                <a:ea typeface="Times New Roman" panose="02020603050405020304" pitchFamily="18" charset="0"/>
              </a:rPr>
              <a:t>olduğunu</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anlıyor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Oğlu</a:t>
            </a:r>
            <a:r>
              <a:rPr lang="de-CH" sz="1800" kern="0" dirty="0">
                <a:effectLst/>
                <a:latin typeface="Times New Roman" panose="02020603050405020304" pitchFamily="18" charset="0"/>
                <a:ea typeface="Times New Roman" panose="02020603050405020304" pitchFamily="18" charset="0"/>
              </a:rPr>
              <a:t> Kai </a:t>
            </a:r>
            <a:r>
              <a:rPr lang="de-CH" sz="1800" kern="0" dirty="0" err="1">
                <a:effectLst/>
                <a:latin typeface="Times New Roman" panose="02020603050405020304" pitchFamily="18" charset="0"/>
                <a:ea typeface="Times New Roman" panose="02020603050405020304" pitchFamily="18" charset="0"/>
              </a:rPr>
              <a:t>için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zararlı</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olduklarını</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biliyor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Onun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sağlığına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zarar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verebilirler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Ve</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nikotin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bağımlısı</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olabilir</a:t>
            </a:r>
            <a:r>
              <a:rPr lang="de-CH" sz="1800" kern="0" dirty="0">
                <a:effectLst/>
                <a:latin typeface="Times New Roman" panose="02020603050405020304" pitchFamily="18" charset="0"/>
                <a:ea typeface="Times New Roman" panose="02020603050405020304" pitchFamily="18" charset="0"/>
              </a:rPr>
              <a:t>. Kai </a:t>
            </a:r>
            <a:r>
              <a:rPr lang="de-CH" sz="1800" kern="0" dirty="0" err="1">
                <a:effectLst/>
                <a:latin typeface="Times New Roman" panose="02020603050405020304" pitchFamily="18" charset="0"/>
                <a:ea typeface="Times New Roman" panose="02020603050405020304" pitchFamily="18" charset="0"/>
              </a:rPr>
              <a:t>ile</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konuşmaya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karar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verir</a:t>
            </a:r>
            <a:r>
              <a:rPr lang="de-CH" sz="1800" kern="0" dirty="0">
                <a:effectLst/>
                <a:latin typeface="Times New Roman" panose="02020603050405020304" pitchFamily="18" charset="0"/>
                <a:ea typeface="Times New Roman" panose="02020603050405020304" pitchFamily="18" charset="0"/>
              </a:rPr>
              <a:t>. Kai </a:t>
            </a:r>
            <a:r>
              <a:rPr lang="de-CH" sz="1800" kern="0" dirty="0" err="1">
                <a:effectLst/>
                <a:latin typeface="Times New Roman" panose="02020603050405020304" pitchFamily="18" charset="0"/>
                <a:ea typeface="Times New Roman" panose="02020603050405020304" pitchFamily="18" charset="0"/>
              </a:rPr>
              <a:t>ile</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mümkün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olduğunca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iyi</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bir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konuşma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yapmak</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ister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Bunu</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başarmak</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için</a:t>
            </a:r>
            <a:r>
              <a:rPr lang="de-CH" sz="1800" kern="0" dirty="0">
                <a:effectLst/>
                <a:latin typeface="Times New Roman" panose="02020603050405020304" pitchFamily="18" charset="0"/>
                <a:ea typeface="Times New Roman" panose="02020603050405020304" pitchFamily="18" charset="0"/>
              </a:rPr>
              <a:t> ne </a:t>
            </a:r>
            <a:r>
              <a:rPr lang="de-CH" sz="1800" kern="0" dirty="0" err="1">
                <a:effectLst/>
                <a:latin typeface="Times New Roman" panose="02020603050405020304" pitchFamily="18" charset="0"/>
                <a:ea typeface="Times New Roman" panose="02020603050405020304" pitchFamily="18" charset="0"/>
              </a:rPr>
              <a:t>yapabileceğini</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düşünür</a:t>
            </a:r>
            <a:r>
              <a:rPr lang="de-CH" sz="1800" kern="0" dirty="0">
                <a:effectLst/>
                <a:latin typeface="Times New Roman" panose="02020603050405020304" pitchFamily="18" charset="0"/>
                <a:ea typeface="Times New Roman" panose="02020603050405020304" pitchFamily="18" charset="0"/>
              </a:rPr>
              <a:t>:  </a:t>
            </a:r>
          </a:p>
          <a:p>
            <a:endParaRPr lang="de-CH" sz="1800" kern="0" dirty="0">
              <a:effectLst/>
              <a:latin typeface="Times New Roman" panose="02020603050405020304" pitchFamily="18" charset="0"/>
              <a:ea typeface="Times New Roman" panose="02020603050405020304" pitchFamily="18" charset="0"/>
            </a:endParaRPr>
          </a:p>
          <a:p>
            <a:r>
              <a:rPr lang="de-CH" sz="1800" kern="0" dirty="0" err="1">
                <a:effectLst/>
                <a:latin typeface="Times New Roman" panose="02020603050405020304" pitchFamily="18" charset="0"/>
                <a:ea typeface="Times New Roman" panose="02020603050405020304" pitchFamily="18" charset="0"/>
              </a:rPr>
              <a:t>Konuşmadan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önce</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kendinizi</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bilgilendirin</a:t>
            </a:r>
            <a:r>
              <a:rPr lang="de-CH" sz="1800" kern="0" dirty="0">
                <a:effectLst/>
                <a:latin typeface="Times New Roman" panose="02020603050405020304" pitchFamily="18" charset="0"/>
                <a:ea typeface="Times New Roman" panose="02020603050405020304" pitchFamily="18" charset="0"/>
              </a:rPr>
              <a:t>: </a:t>
            </a:r>
          </a:p>
          <a:p>
            <a:r>
              <a:rPr lang="de-CH" sz="1800" kern="0" dirty="0" err="1">
                <a:effectLst/>
                <a:latin typeface="Times New Roman" panose="02020603050405020304" pitchFamily="18" charset="0"/>
                <a:ea typeface="Times New Roman" panose="02020603050405020304" pitchFamily="18" charset="0"/>
              </a:rPr>
              <a:t>Kendinizi</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iyi</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bilgilendirirseniz</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konuşmada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inandırıcı</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olursunuz</a:t>
            </a:r>
            <a:r>
              <a:rPr lang="de-CH" sz="1800" kern="0" dirty="0">
                <a:effectLst/>
                <a:latin typeface="Times New Roman" panose="02020603050405020304" pitchFamily="18" charset="0"/>
                <a:ea typeface="Times New Roman" panose="02020603050405020304" pitchFamily="18" charset="0"/>
              </a:rPr>
              <a:t>. </a:t>
            </a:r>
          </a:p>
          <a:p>
            <a:endParaRPr lang="de-CH" sz="1800" kern="0" dirty="0">
              <a:effectLst/>
              <a:latin typeface="Times New Roman" panose="02020603050405020304" pitchFamily="18" charset="0"/>
              <a:ea typeface="Times New Roman" panose="02020603050405020304" pitchFamily="18" charset="0"/>
            </a:endParaRPr>
          </a:p>
          <a:p>
            <a:pPr marL="285750" indent="-285750">
              <a:buFontTx/>
              <a:buChar char="-"/>
            </a:pPr>
            <a:r>
              <a:rPr lang="de-CH" sz="1800" b="1" kern="0" dirty="0" err="1">
                <a:effectLst/>
                <a:latin typeface="Times New Roman" panose="02020603050405020304" pitchFamily="18" charset="0"/>
                <a:ea typeface="Times New Roman" panose="02020603050405020304" pitchFamily="18" charset="0"/>
              </a:rPr>
              <a:t>Konuşma</a:t>
            </a:r>
            <a:r>
              <a:rPr lang="de-CH" sz="1800" b="1" kern="0" dirty="0">
                <a:effectLst/>
                <a:latin typeface="Times New Roman" panose="02020603050405020304" pitchFamily="18" charset="0"/>
                <a:ea typeface="Times New Roman" panose="02020603050405020304" pitchFamily="18" charset="0"/>
              </a:rPr>
              <a:t> </a:t>
            </a:r>
            <a:r>
              <a:rPr lang="de-CH" sz="1800" b="1" kern="0" dirty="0" err="1">
                <a:effectLst/>
                <a:latin typeface="Times New Roman" panose="02020603050405020304" pitchFamily="18" charset="0"/>
                <a:ea typeface="Times New Roman" panose="02020603050405020304" pitchFamily="18" charset="0"/>
              </a:rPr>
              <a:t>için</a:t>
            </a:r>
            <a:r>
              <a:rPr lang="de-CH" sz="1800" b="1" kern="0" dirty="0">
                <a:effectLst/>
                <a:latin typeface="Times New Roman" panose="02020603050405020304" pitchFamily="18" charset="0"/>
                <a:ea typeface="Times New Roman" panose="02020603050405020304" pitchFamily="18" charset="0"/>
              </a:rPr>
              <a:t> </a:t>
            </a:r>
            <a:r>
              <a:rPr lang="de-CH" sz="1800" b="1" kern="0" dirty="0" err="1">
                <a:effectLst/>
                <a:latin typeface="Times New Roman" panose="02020603050405020304" pitchFamily="18" charset="0"/>
                <a:ea typeface="Times New Roman" panose="02020603050405020304" pitchFamily="18" charset="0"/>
              </a:rPr>
              <a:t>sessiz</a:t>
            </a:r>
            <a:r>
              <a:rPr lang="de-CH" sz="1800" b="1" kern="0" dirty="0">
                <a:effectLst/>
                <a:latin typeface="Times New Roman" panose="02020603050405020304" pitchFamily="18" charset="0"/>
                <a:ea typeface="Times New Roman" panose="02020603050405020304" pitchFamily="18" charset="0"/>
              </a:rPr>
              <a:t> </a:t>
            </a:r>
            <a:r>
              <a:rPr lang="de-CH" sz="1800" b="1" kern="0" dirty="0" err="1">
                <a:effectLst/>
                <a:latin typeface="Times New Roman" panose="02020603050405020304" pitchFamily="18" charset="0"/>
                <a:ea typeface="Times New Roman" panose="02020603050405020304" pitchFamily="18" charset="0"/>
              </a:rPr>
              <a:t>bir</a:t>
            </a:r>
            <a:r>
              <a:rPr lang="de-CH" sz="1800" b="1" kern="0" dirty="0">
                <a:effectLst/>
                <a:latin typeface="Times New Roman" panose="02020603050405020304" pitchFamily="18" charset="0"/>
                <a:ea typeface="Times New Roman" panose="02020603050405020304" pitchFamily="18" charset="0"/>
              </a:rPr>
              <a:t> an </a:t>
            </a:r>
            <a:r>
              <a:rPr lang="de-CH" sz="1800" b="1" kern="0" dirty="0" err="1">
                <a:effectLst/>
                <a:latin typeface="Times New Roman" panose="02020603050405020304" pitchFamily="18" charset="0"/>
                <a:ea typeface="Times New Roman" panose="02020603050405020304" pitchFamily="18" charset="0"/>
              </a:rPr>
              <a:t>seçin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Konuşma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için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uygun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bir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zaman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seçin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İkinizin</a:t>
            </a:r>
            <a:r>
              <a:rPr lang="de-CH" sz="1800" kern="0" dirty="0">
                <a:effectLst/>
                <a:latin typeface="Times New Roman" panose="02020603050405020304" pitchFamily="18" charset="0"/>
                <a:ea typeface="Times New Roman" panose="02020603050405020304" pitchFamily="18" charset="0"/>
              </a:rPr>
              <a:t> de </a:t>
            </a:r>
            <a:r>
              <a:rPr lang="de-CH" sz="1800" kern="0" dirty="0" err="1">
                <a:effectLst/>
                <a:latin typeface="Times New Roman" panose="02020603050405020304" pitchFamily="18" charset="0"/>
                <a:ea typeface="Times New Roman" panose="02020603050405020304" pitchFamily="18" charset="0"/>
              </a:rPr>
              <a:t>rahat</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olduğu</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ve</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yeterli</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zamanınızın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olduğu</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bir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zaman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Çocuğunuzla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stresli</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bir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durumda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veya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bir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tartışma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sırasında</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konuşmayın</a:t>
            </a:r>
            <a:r>
              <a:rPr lang="de-CH" sz="1800" kern="0" dirty="0">
                <a:effectLst/>
                <a:latin typeface="Times New Roman" panose="02020603050405020304" pitchFamily="18" charset="0"/>
                <a:ea typeface="Times New Roman" panose="02020603050405020304" pitchFamily="18" charset="0"/>
              </a:rPr>
              <a:t>. </a:t>
            </a:r>
          </a:p>
          <a:p>
            <a:pPr marL="285750" indent="-285750">
              <a:buFontTx/>
              <a:buChar char="-"/>
            </a:pPr>
            <a:r>
              <a:rPr lang="de-CH" sz="1800" b="1" kern="0" dirty="0" err="1">
                <a:effectLst/>
                <a:latin typeface="Times New Roman" panose="02020603050405020304" pitchFamily="18" charset="0"/>
                <a:ea typeface="Times New Roman" panose="02020603050405020304" pitchFamily="18" charset="0"/>
              </a:rPr>
              <a:t>Çocuğunuza</a:t>
            </a:r>
            <a:r>
              <a:rPr lang="de-CH" sz="1800" b="1" kern="0" dirty="0">
                <a:effectLst/>
                <a:latin typeface="Times New Roman" panose="02020603050405020304" pitchFamily="18" charset="0"/>
                <a:ea typeface="Times New Roman" panose="02020603050405020304" pitchFamily="18" charset="0"/>
              </a:rPr>
              <a:t> </a:t>
            </a:r>
            <a:r>
              <a:rPr lang="de-CH" sz="1800" b="1" kern="0" dirty="0" err="1">
                <a:effectLst/>
                <a:latin typeface="Times New Roman" panose="02020603050405020304" pitchFamily="18" charset="0"/>
                <a:ea typeface="Times New Roman" panose="02020603050405020304" pitchFamily="18" charset="0"/>
              </a:rPr>
              <a:t>sorular</a:t>
            </a:r>
            <a:r>
              <a:rPr lang="de-CH" sz="1800" b="1" kern="0" dirty="0">
                <a:effectLst/>
                <a:latin typeface="Times New Roman" panose="02020603050405020304" pitchFamily="18" charset="0"/>
                <a:ea typeface="Times New Roman" panose="02020603050405020304" pitchFamily="18" charset="0"/>
              </a:rPr>
              <a:t> </a:t>
            </a:r>
            <a:r>
              <a:rPr lang="de-CH" sz="1800" b="1" kern="0" dirty="0" err="1">
                <a:effectLst/>
                <a:latin typeface="Times New Roman" panose="02020603050405020304" pitchFamily="18" charset="0"/>
                <a:ea typeface="Times New Roman" panose="02020603050405020304" pitchFamily="18" charset="0"/>
              </a:rPr>
              <a:t>sorun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Ve</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onu</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dinleyin:Açık</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sorular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hazırlayın</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Bunlar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evet</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ya</a:t>
            </a:r>
            <a:r>
              <a:rPr lang="de-CH" sz="1800" kern="0" dirty="0">
                <a:effectLst/>
                <a:latin typeface="Times New Roman" panose="02020603050405020304" pitchFamily="18" charset="0"/>
                <a:ea typeface="Times New Roman" panose="02020603050405020304" pitchFamily="18" charset="0"/>
              </a:rPr>
              <a:t> da </a:t>
            </a:r>
            <a:r>
              <a:rPr lang="de-CH" sz="1800" kern="0" dirty="0" err="1">
                <a:effectLst/>
                <a:latin typeface="Times New Roman" panose="02020603050405020304" pitchFamily="18" charset="0"/>
                <a:ea typeface="Times New Roman" panose="02020603050405020304" pitchFamily="18" charset="0"/>
              </a:rPr>
              <a:t>hayır</a:t>
            </a:r>
            <a:r>
              <a:rPr lang="de-CH" sz="1800" kern="0" dirty="0">
                <a:effectLst/>
                <a:latin typeface="Times New Roman" panose="02020603050405020304" pitchFamily="18" charset="0"/>
                <a:ea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rPr>
              <a:t>ile</a:t>
            </a:r>
            <a:r>
              <a:rPr lang="de-CH" sz="180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cevaplanamayacak</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sorulardır</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Bu</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çocuğunuzun</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size</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ayrıntılı</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olarak</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cevap</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vermesini</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sağlar</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Örnek</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sorular</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şunlardır</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Neden</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elektronik</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sigaraya</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başladın</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veya</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Bunun</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nesini</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seviyorsun</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Aktif</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bir</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şekilde</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dinleyin</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Çocuğunuzu</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anladığınızı</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gösterin</a:t>
            </a:r>
            <a:r>
              <a:rPr lang="de-CH" sz="1800" b="0" kern="0" dirty="0">
                <a:effectLst/>
                <a:latin typeface="Times New Roman" panose="02020603050405020304" pitchFamily="18" charset="0"/>
                <a:ea typeface="Times New Roman" panose="02020603050405020304" pitchFamily="18" charset="0"/>
              </a:rPr>
              <a:t>. </a:t>
            </a:r>
          </a:p>
          <a:p>
            <a:pPr marL="285750" indent="-285750">
              <a:buFontTx/>
              <a:buChar char="-"/>
            </a:pPr>
            <a:r>
              <a:rPr lang="de-CH" sz="1800" b="1" kern="0" dirty="0" err="1">
                <a:effectLst/>
                <a:latin typeface="Times New Roman" panose="02020603050405020304" pitchFamily="18" charset="0"/>
                <a:ea typeface="Times New Roman" panose="02020603050405020304" pitchFamily="18" charset="0"/>
              </a:rPr>
              <a:t>Ders</a:t>
            </a:r>
            <a:r>
              <a:rPr lang="de-CH" sz="1800" b="1" kern="0" dirty="0">
                <a:effectLst/>
                <a:latin typeface="Times New Roman" panose="02020603050405020304" pitchFamily="18" charset="0"/>
                <a:ea typeface="Times New Roman" panose="02020603050405020304" pitchFamily="18" charset="0"/>
              </a:rPr>
              <a:t> </a:t>
            </a:r>
            <a:r>
              <a:rPr lang="de-CH" sz="1800" b="1" kern="0" dirty="0" err="1">
                <a:effectLst/>
                <a:latin typeface="Times New Roman" panose="02020603050405020304" pitchFamily="18" charset="0"/>
                <a:ea typeface="Times New Roman" panose="02020603050405020304" pitchFamily="18" charset="0"/>
              </a:rPr>
              <a:t>vermeyin</a:t>
            </a:r>
            <a:r>
              <a:rPr lang="de-CH" sz="1800" b="1" kern="0" dirty="0">
                <a:effectLst/>
                <a:latin typeface="Times New Roman" panose="02020603050405020304" pitchFamily="18" charset="0"/>
                <a:ea typeface="Times New Roman" panose="02020603050405020304" pitchFamily="18" charset="0"/>
              </a:rPr>
              <a:t>: </a:t>
            </a:r>
            <a:r>
              <a:rPr lang="de-CH" sz="1800" b="0" kern="0" dirty="0">
                <a:effectLst/>
                <a:latin typeface="Times New Roman" panose="02020603050405020304" pitchFamily="18" charset="0"/>
                <a:ea typeface="Times New Roman" panose="02020603050405020304" pitchFamily="18" charset="0"/>
              </a:rPr>
              <a:t>Uzun </a:t>
            </a:r>
            <a:r>
              <a:rPr lang="de-CH" sz="1800" b="0" kern="0" dirty="0" err="1">
                <a:effectLst/>
                <a:latin typeface="Times New Roman" panose="02020603050405020304" pitchFamily="18" charset="0"/>
                <a:ea typeface="Times New Roman" panose="02020603050405020304" pitchFamily="18" charset="0"/>
              </a:rPr>
              <a:t>bir</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ders</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vermekten</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kaçının</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Bu</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çocuğu</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bunaltabilir</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Bunun</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yerine</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bir</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sohbete</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katılın</a:t>
            </a:r>
            <a:r>
              <a:rPr lang="de-CH" sz="1800" b="0" kern="0" dirty="0">
                <a:effectLst/>
                <a:latin typeface="Times New Roman" panose="02020603050405020304" pitchFamily="18" charset="0"/>
                <a:ea typeface="Times New Roman" panose="02020603050405020304" pitchFamily="18" charset="0"/>
              </a:rPr>
              <a:t>. Her </a:t>
            </a:r>
            <a:r>
              <a:rPr lang="de-CH" sz="1800" b="0" kern="0" dirty="0" err="1">
                <a:effectLst/>
                <a:latin typeface="Times New Roman" panose="02020603050405020304" pitchFamily="18" charset="0"/>
                <a:ea typeface="Times New Roman" panose="02020603050405020304" pitchFamily="18" charset="0"/>
              </a:rPr>
              <a:t>iki</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taraf</a:t>
            </a:r>
            <a:r>
              <a:rPr lang="de-CH" sz="1800" b="0" kern="0" dirty="0">
                <a:effectLst/>
                <a:latin typeface="Times New Roman" panose="02020603050405020304" pitchFamily="18" charset="0"/>
                <a:ea typeface="Times New Roman" panose="02020603050405020304" pitchFamily="18" charset="0"/>
              </a:rPr>
              <a:t> da </a:t>
            </a:r>
            <a:r>
              <a:rPr lang="de-CH" sz="1800" b="0" kern="0" dirty="0" err="1">
                <a:effectLst/>
                <a:latin typeface="Times New Roman" panose="02020603050405020304" pitchFamily="18" charset="0"/>
                <a:ea typeface="Times New Roman" panose="02020603050405020304" pitchFamily="18" charset="0"/>
              </a:rPr>
              <a:t>duygu</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ve</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düşüncelerini</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paylaşabilir</a:t>
            </a:r>
            <a:r>
              <a:rPr lang="de-CH" sz="1800" b="0" kern="0" dirty="0">
                <a:effectLst/>
                <a:latin typeface="Times New Roman" panose="02020603050405020304" pitchFamily="18" charset="0"/>
                <a:ea typeface="Times New Roman" panose="02020603050405020304" pitchFamily="18" charset="0"/>
              </a:rPr>
              <a:t>.</a:t>
            </a:r>
          </a:p>
          <a:p>
            <a:pPr marL="285750" indent="-285750">
              <a:buFontTx/>
              <a:buChar char="-"/>
            </a:pPr>
            <a:r>
              <a:rPr lang="de-CH" sz="1800" b="1" kern="0" dirty="0" err="1">
                <a:effectLst/>
                <a:latin typeface="Times New Roman" panose="02020603050405020304" pitchFamily="18" charset="0"/>
                <a:ea typeface="Times New Roman" panose="02020603050405020304" pitchFamily="18" charset="0"/>
              </a:rPr>
              <a:t>Çocuğunuzu</a:t>
            </a:r>
            <a:r>
              <a:rPr lang="de-CH" sz="1800" b="1" kern="0" dirty="0">
                <a:effectLst/>
                <a:latin typeface="Times New Roman" panose="02020603050405020304" pitchFamily="18" charset="0"/>
                <a:ea typeface="Times New Roman" panose="02020603050405020304" pitchFamily="18" charset="0"/>
              </a:rPr>
              <a:t> </a:t>
            </a:r>
            <a:r>
              <a:rPr lang="de-CH" sz="1800" b="1" kern="0" dirty="0" err="1">
                <a:effectLst/>
                <a:latin typeface="Times New Roman" panose="02020603050405020304" pitchFamily="18" charset="0"/>
                <a:ea typeface="Times New Roman" panose="02020603050405020304" pitchFamily="18" charset="0"/>
              </a:rPr>
              <a:t>eleştirmekten</a:t>
            </a:r>
            <a:r>
              <a:rPr lang="de-CH" sz="1800" b="1" kern="0" dirty="0">
                <a:effectLst/>
                <a:latin typeface="Times New Roman" panose="02020603050405020304" pitchFamily="18" charset="0"/>
                <a:ea typeface="Times New Roman" panose="02020603050405020304" pitchFamily="18" charset="0"/>
              </a:rPr>
              <a:t> </a:t>
            </a:r>
            <a:r>
              <a:rPr lang="de-CH" sz="1800" b="1" kern="0" dirty="0" err="1">
                <a:effectLst/>
                <a:latin typeface="Times New Roman" panose="02020603050405020304" pitchFamily="18" charset="0"/>
                <a:ea typeface="Times New Roman" panose="02020603050405020304" pitchFamily="18" charset="0"/>
              </a:rPr>
              <a:t>kaçının</a:t>
            </a:r>
            <a:r>
              <a:rPr lang="de-CH" sz="1800" b="1"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Çocuğunuzu</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eleştirmeyin</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Bunun</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yerine</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anlayış</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gösterin</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Onu</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desteklediğinizi</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söyleyin</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Güveni</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güçlendirin</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Çocuğunuzu</a:t>
            </a:r>
            <a:r>
              <a:rPr lang="de-CH" sz="1800" b="0" kern="0" dirty="0">
                <a:effectLst/>
                <a:latin typeface="Times New Roman" panose="02020603050405020304" pitchFamily="18" charset="0"/>
                <a:ea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rPr>
              <a:t>cesaretlendirin</a:t>
            </a:r>
            <a:r>
              <a:rPr lang="de-CH" sz="1800" b="0" kern="0" dirty="0">
                <a:effectLst/>
                <a:latin typeface="Times New Roman" panose="02020603050405020304" pitchFamily="18" charset="0"/>
                <a:ea typeface="Times New Roman" panose="02020603050405020304" pitchFamily="18" charset="0"/>
              </a:rPr>
              <a:t>. </a:t>
            </a:r>
            <a:endParaRPr lang="de-DE" sz="1800" b="0" kern="0" dirty="0">
              <a:effectLst/>
              <a:latin typeface="Times New Roman" panose="02020603050405020304" pitchFamily="18" charset="0"/>
              <a:ea typeface="Times New Roman" panose="02020603050405020304" pitchFamily="18" charset="0"/>
            </a:endParaRPr>
          </a:p>
          <a:p>
            <a:pPr marL="285750" indent="-285750">
              <a:buFontTx/>
              <a:buChar char="-"/>
            </a:pPr>
            <a:r>
              <a:rPr lang="de-DE" b="1" dirty="0" err="1"/>
              <a:t>Kurallar</a:t>
            </a:r>
            <a:r>
              <a:rPr lang="de-DE" b="1" dirty="0"/>
              <a:t> </a:t>
            </a:r>
            <a:r>
              <a:rPr lang="de-DE" b="1" dirty="0" err="1"/>
              <a:t>belirleyin</a:t>
            </a:r>
            <a:r>
              <a:rPr lang="de-DE" b="1" dirty="0"/>
              <a:t> </a:t>
            </a:r>
            <a:r>
              <a:rPr lang="de-DE" b="1" dirty="0" err="1"/>
              <a:t>ve</a:t>
            </a:r>
            <a:r>
              <a:rPr lang="de-DE" b="1" dirty="0"/>
              <a:t> </a:t>
            </a:r>
            <a:r>
              <a:rPr lang="de-DE" b="1" dirty="0" err="1"/>
              <a:t>anlaşmalar</a:t>
            </a:r>
            <a:r>
              <a:rPr lang="de-DE" b="1" dirty="0"/>
              <a:t> </a:t>
            </a:r>
            <a:r>
              <a:rPr lang="de-DE" b="1" dirty="0" err="1"/>
              <a:t>yapın</a:t>
            </a:r>
            <a:r>
              <a:rPr lang="de-DE" b="1" dirty="0"/>
              <a:t>: </a:t>
            </a:r>
            <a:r>
              <a:rPr lang="de-DE" b="0" dirty="0"/>
              <a:t>Birlikte </a:t>
            </a:r>
            <a:r>
              <a:rPr lang="de-DE" b="0" dirty="0" err="1"/>
              <a:t>net</a:t>
            </a:r>
            <a:r>
              <a:rPr lang="de-DE" b="0" dirty="0"/>
              <a:t> </a:t>
            </a:r>
            <a:r>
              <a:rPr lang="de-DE" b="0" dirty="0" err="1"/>
              <a:t>kurallar</a:t>
            </a:r>
            <a:r>
              <a:rPr lang="de-DE" b="0" dirty="0"/>
              <a:t> </a:t>
            </a:r>
            <a:r>
              <a:rPr lang="de-DE" b="0" dirty="0" err="1"/>
              <a:t>belirleyin</a:t>
            </a:r>
            <a:r>
              <a:rPr lang="de-DE" b="0" dirty="0"/>
              <a:t>. </a:t>
            </a:r>
            <a:r>
              <a:rPr lang="de-DE" b="0" dirty="0" err="1"/>
              <a:t>Bu</a:t>
            </a:r>
            <a:r>
              <a:rPr lang="de-DE" b="0" dirty="0"/>
              <a:t> </a:t>
            </a:r>
            <a:r>
              <a:rPr lang="de-DE" b="0" dirty="0" err="1"/>
              <a:t>oryantasyon</a:t>
            </a:r>
            <a:r>
              <a:rPr lang="de-DE" b="0" dirty="0"/>
              <a:t> </a:t>
            </a:r>
            <a:r>
              <a:rPr lang="de-DE" b="0" dirty="0" err="1"/>
              <a:t>ve</a:t>
            </a:r>
            <a:r>
              <a:rPr lang="de-DE" b="0" dirty="0"/>
              <a:t> </a:t>
            </a:r>
            <a:r>
              <a:rPr lang="de-DE" b="0" dirty="0" err="1"/>
              <a:t>güvenlik</a:t>
            </a:r>
            <a:r>
              <a:rPr lang="de-DE" b="0" dirty="0"/>
              <a:t> </a:t>
            </a:r>
            <a:r>
              <a:rPr lang="de-DE" b="0" dirty="0" err="1"/>
              <a:t>yaratır</a:t>
            </a:r>
            <a:r>
              <a:rPr lang="de-DE" b="0" dirty="0"/>
              <a:t>. </a:t>
            </a:r>
            <a:r>
              <a:rPr lang="de-DE" b="0" dirty="0" err="1"/>
              <a:t>Anlaşmalar</a:t>
            </a:r>
            <a:r>
              <a:rPr lang="de-DE" b="0" dirty="0"/>
              <a:t> </a:t>
            </a:r>
            <a:r>
              <a:rPr lang="de-DE" b="0" dirty="0" err="1"/>
              <a:t>çocuğa</a:t>
            </a:r>
            <a:r>
              <a:rPr lang="de-DE" b="0" dirty="0"/>
              <a:t> </a:t>
            </a:r>
            <a:r>
              <a:rPr lang="de-DE" b="0" dirty="0" err="1"/>
              <a:t>doğru</a:t>
            </a:r>
            <a:r>
              <a:rPr lang="de-DE" b="0" dirty="0"/>
              <a:t> </a:t>
            </a:r>
            <a:r>
              <a:rPr lang="de-DE" b="0" dirty="0" err="1"/>
              <a:t>yolda</a:t>
            </a:r>
            <a:r>
              <a:rPr lang="de-DE" b="0" dirty="0"/>
              <a:t> </a:t>
            </a:r>
            <a:r>
              <a:rPr lang="de-DE" b="0" dirty="0" err="1"/>
              <a:t>rehberlik</a:t>
            </a:r>
            <a:r>
              <a:rPr lang="de-DE" b="0" dirty="0"/>
              <a:t> </a:t>
            </a:r>
            <a:r>
              <a:rPr lang="de-DE" b="0" dirty="0" err="1"/>
              <a:t>etmeye</a:t>
            </a:r>
            <a:r>
              <a:rPr lang="de-DE" b="0" dirty="0"/>
              <a:t> </a:t>
            </a:r>
            <a:r>
              <a:rPr lang="de-DE" b="0" dirty="0" err="1"/>
              <a:t>yardımcı</a:t>
            </a:r>
            <a:r>
              <a:rPr lang="de-DE" b="0" dirty="0"/>
              <a:t> </a:t>
            </a:r>
            <a:r>
              <a:rPr lang="de-DE" b="0" dirty="0" err="1"/>
              <a:t>olabilir</a:t>
            </a:r>
            <a:r>
              <a:rPr lang="de-DE" b="0" dirty="0"/>
              <a:t>.</a:t>
            </a:r>
          </a:p>
          <a:p>
            <a:pPr marL="285750" indent="-285750">
              <a:buFontTx/>
              <a:buChar char="-"/>
            </a:pPr>
            <a:r>
              <a:rPr lang="de-DE" b="1" dirty="0" err="1"/>
              <a:t>Rol</a:t>
            </a:r>
            <a:r>
              <a:rPr lang="de-DE" b="1" dirty="0"/>
              <a:t> </a:t>
            </a:r>
            <a:r>
              <a:rPr lang="de-DE" b="1" dirty="0" err="1"/>
              <a:t>model</a:t>
            </a:r>
            <a:r>
              <a:rPr lang="de-DE" b="1" dirty="0"/>
              <a:t> </a:t>
            </a:r>
            <a:r>
              <a:rPr lang="de-DE" b="1" dirty="0" err="1"/>
              <a:t>olun</a:t>
            </a:r>
            <a:r>
              <a:rPr lang="de-DE" b="0" dirty="0"/>
              <a:t>: </a:t>
            </a:r>
            <a:r>
              <a:rPr lang="de-DE" b="0" dirty="0" err="1"/>
              <a:t>Çocuklar</a:t>
            </a:r>
            <a:r>
              <a:rPr lang="de-DE" b="0" dirty="0"/>
              <a:t> </a:t>
            </a:r>
            <a:r>
              <a:rPr lang="de-DE" b="0" dirty="0" err="1"/>
              <a:t>yetişkinlerin</a:t>
            </a:r>
            <a:r>
              <a:rPr lang="de-DE" b="0" dirty="0"/>
              <a:t> </a:t>
            </a:r>
            <a:r>
              <a:rPr lang="de-DE" b="0" dirty="0" err="1"/>
              <a:t>davranışları</a:t>
            </a:r>
            <a:r>
              <a:rPr lang="de-DE" b="0" dirty="0"/>
              <a:t> </a:t>
            </a:r>
            <a:r>
              <a:rPr lang="de-DE" b="0" dirty="0" err="1"/>
              <a:t>tarafından</a:t>
            </a:r>
            <a:r>
              <a:rPr lang="de-DE" b="0" dirty="0"/>
              <a:t> </a:t>
            </a:r>
            <a:r>
              <a:rPr lang="de-DE" b="0" dirty="0" err="1"/>
              <a:t>yönlendirilir</a:t>
            </a:r>
            <a:r>
              <a:rPr lang="de-DE" b="0" dirty="0"/>
              <a:t>. </a:t>
            </a:r>
            <a:r>
              <a:rPr lang="de-DE" b="0" dirty="0" err="1"/>
              <a:t>Sağlıklı</a:t>
            </a:r>
            <a:r>
              <a:rPr lang="de-DE" b="0" dirty="0"/>
              <a:t> </a:t>
            </a:r>
            <a:r>
              <a:rPr lang="de-DE" b="0" dirty="0" err="1"/>
              <a:t>kararlar</a:t>
            </a:r>
            <a:r>
              <a:rPr lang="de-DE" b="0" dirty="0"/>
              <a:t> </a:t>
            </a:r>
            <a:r>
              <a:rPr lang="de-DE" b="0" dirty="0" err="1"/>
              <a:t>verin</a:t>
            </a:r>
            <a:r>
              <a:rPr lang="de-DE" b="0" dirty="0"/>
              <a:t> </a:t>
            </a:r>
            <a:r>
              <a:rPr lang="de-DE" b="0" dirty="0" err="1"/>
              <a:t>ve</a:t>
            </a:r>
            <a:r>
              <a:rPr lang="de-DE" b="0" dirty="0"/>
              <a:t> </a:t>
            </a:r>
            <a:r>
              <a:rPr lang="de-DE" b="0" dirty="0" err="1"/>
              <a:t>tutarlı</a:t>
            </a:r>
            <a:r>
              <a:rPr lang="de-DE" b="0" dirty="0"/>
              <a:t> </a:t>
            </a:r>
            <a:r>
              <a:rPr lang="de-DE" b="0" dirty="0" err="1"/>
              <a:t>davranın</a:t>
            </a:r>
            <a:r>
              <a:rPr lang="de-DE" b="0" dirty="0"/>
              <a:t>. </a:t>
            </a:r>
            <a:r>
              <a:rPr lang="de-DE" b="0" dirty="0" err="1"/>
              <a:t>Çocuğunuzun</a:t>
            </a:r>
            <a:r>
              <a:rPr lang="de-DE" b="0" dirty="0"/>
              <a:t> </a:t>
            </a:r>
            <a:r>
              <a:rPr lang="de-DE" b="0" dirty="0" err="1"/>
              <a:t>takip</a:t>
            </a:r>
            <a:r>
              <a:rPr lang="de-DE" b="0" dirty="0"/>
              <a:t> </a:t>
            </a:r>
            <a:r>
              <a:rPr lang="de-DE" b="0" dirty="0" err="1"/>
              <a:t>etmesi</a:t>
            </a:r>
            <a:r>
              <a:rPr lang="de-DE" b="0" dirty="0"/>
              <a:t> </a:t>
            </a:r>
            <a:r>
              <a:rPr lang="de-DE" b="0" dirty="0" err="1"/>
              <a:t>için</a:t>
            </a:r>
            <a:r>
              <a:rPr lang="de-DE" b="0" dirty="0"/>
              <a:t> </a:t>
            </a:r>
            <a:r>
              <a:rPr lang="de-DE" b="0" dirty="0" err="1"/>
              <a:t>güçlü</a:t>
            </a:r>
            <a:r>
              <a:rPr lang="de-DE" b="0" dirty="0"/>
              <a:t> </a:t>
            </a:r>
            <a:r>
              <a:rPr lang="de-DE" b="0" dirty="0" err="1"/>
              <a:t>bir</a:t>
            </a:r>
            <a:r>
              <a:rPr lang="de-DE" b="0" dirty="0"/>
              <a:t> </a:t>
            </a:r>
            <a:r>
              <a:rPr lang="de-DE" b="0" dirty="0" err="1"/>
              <a:t>rol</a:t>
            </a:r>
            <a:r>
              <a:rPr lang="de-DE" b="0" dirty="0"/>
              <a:t> </a:t>
            </a:r>
            <a:r>
              <a:rPr lang="de-DE" b="0" dirty="0" err="1"/>
              <a:t>model</a:t>
            </a:r>
            <a:r>
              <a:rPr lang="de-DE" b="0" dirty="0"/>
              <a:t> </a:t>
            </a:r>
            <a:r>
              <a:rPr lang="de-DE" b="0" dirty="0" err="1"/>
              <a:t>olun</a:t>
            </a:r>
            <a:r>
              <a:rPr lang="de-DE" b="0" dirty="0"/>
              <a:t>.</a:t>
            </a:r>
          </a:p>
          <a:p>
            <a:pPr marL="285750" indent="-285750">
              <a:buFontTx/>
              <a:buChar char="-"/>
            </a:pPr>
            <a:endParaRPr lang="de-DE" b="0" dirty="0"/>
          </a:p>
          <a:p>
            <a:pPr marL="0" indent="0">
              <a:buFontTx/>
              <a:buNone/>
            </a:pPr>
            <a:r>
              <a:rPr lang="de-DE" b="0" dirty="0" err="1"/>
              <a:t>Birçok</a:t>
            </a:r>
            <a:r>
              <a:rPr lang="de-DE" b="0" dirty="0"/>
              <a:t> </a:t>
            </a:r>
            <a:r>
              <a:rPr lang="de-DE" b="0" dirty="0" err="1"/>
              <a:t>ebeveyn</a:t>
            </a:r>
            <a:r>
              <a:rPr lang="de-DE" b="0" dirty="0"/>
              <a:t> </a:t>
            </a:r>
            <a:r>
              <a:rPr lang="de-DE" b="0" dirty="0" err="1"/>
              <a:t>aynı</a:t>
            </a:r>
            <a:r>
              <a:rPr lang="de-DE" b="0" dirty="0"/>
              <a:t> </a:t>
            </a:r>
            <a:r>
              <a:rPr lang="de-DE" b="0" dirty="0" err="1"/>
              <a:t>şekilde</a:t>
            </a:r>
            <a:r>
              <a:rPr lang="de-DE" b="0" dirty="0"/>
              <a:t> </a:t>
            </a:r>
            <a:r>
              <a:rPr lang="de-DE" b="0" dirty="0" err="1"/>
              <a:t>hissediyor</a:t>
            </a:r>
            <a:r>
              <a:rPr lang="de-DE" b="0" dirty="0"/>
              <a:t>: </a:t>
            </a:r>
            <a:r>
              <a:rPr lang="de-DE" b="0" dirty="0" err="1"/>
              <a:t>Bu</a:t>
            </a:r>
            <a:r>
              <a:rPr lang="de-DE" b="0" dirty="0"/>
              <a:t> </a:t>
            </a:r>
            <a:r>
              <a:rPr lang="de-DE" b="0" dirty="0" err="1"/>
              <a:t>konu</a:t>
            </a:r>
            <a:r>
              <a:rPr lang="de-DE" b="0" dirty="0"/>
              <a:t> </a:t>
            </a:r>
            <a:r>
              <a:rPr lang="de-DE" b="0" dirty="0" err="1"/>
              <a:t>sizi</a:t>
            </a:r>
            <a:r>
              <a:rPr lang="de-DE" b="0" dirty="0"/>
              <a:t> </a:t>
            </a:r>
            <a:r>
              <a:rPr lang="de-DE" b="0" dirty="0" err="1"/>
              <a:t>bunaltıyor</a:t>
            </a:r>
            <a:r>
              <a:rPr lang="de-DE" b="0" dirty="0"/>
              <a:t> </a:t>
            </a:r>
            <a:r>
              <a:rPr lang="de-DE" b="0" dirty="0" err="1"/>
              <a:t>mu</a:t>
            </a:r>
            <a:r>
              <a:rPr lang="de-DE" b="0" dirty="0"/>
              <a:t>? </a:t>
            </a:r>
            <a:r>
              <a:rPr lang="de-DE" b="0" dirty="0" err="1"/>
              <a:t>Yardım</a:t>
            </a:r>
            <a:r>
              <a:rPr lang="de-DE" b="0" dirty="0"/>
              <a:t> </a:t>
            </a:r>
            <a:r>
              <a:rPr lang="de-DE" b="0" dirty="0" err="1"/>
              <a:t>için</a:t>
            </a:r>
            <a:r>
              <a:rPr lang="de-DE" b="0" dirty="0"/>
              <a:t> </a:t>
            </a:r>
            <a:r>
              <a:rPr lang="de-DE" b="0" dirty="0" err="1"/>
              <a:t>başvurabileceğiniz</a:t>
            </a:r>
            <a:r>
              <a:rPr lang="de-DE" b="0" dirty="0"/>
              <a:t> </a:t>
            </a:r>
            <a:r>
              <a:rPr lang="de-DE" b="0" dirty="0" err="1"/>
              <a:t>birçok</a:t>
            </a:r>
            <a:r>
              <a:rPr lang="de-DE" b="0" dirty="0"/>
              <a:t> </a:t>
            </a:r>
            <a:r>
              <a:rPr lang="de-DE" b="0" dirty="0" err="1"/>
              <a:t>yer</a:t>
            </a:r>
            <a:r>
              <a:rPr lang="de-DE" b="0" dirty="0"/>
              <a:t> </a:t>
            </a:r>
            <a:r>
              <a:rPr lang="de-DE" b="0" dirty="0" err="1"/>
              <a:t>var</a:t>
            </a:r>
            <a:r>
              <a:rPr lang="de-DE" b="0" dirty="0"/>
              <a:t>: </a:t>
            </a:r>
            <a:r>
              <a:rPr lang="de-DE" b="0" dirty="0" err="1"/>
              <a:t>Ebeveynlerin</a:t>
            </a:r>
            <a:r>
              <a:rPr lang="de-DE" b="0" dirty="0"/>
              <a:t> </a:t>
            </a:r>
            <a:r>
              <a:rPr lang="de-DE" b="0" dirty="0" err="1"/>
              <a:t>zaman</a:t>
            </a:r>
            <a:r>
              <a:rPr lang="de-DE" b="0" dirty="0"/>
              <a:t> </a:t>
            </a:r>
            <a:r>
              <a:rPr lang="de-DE" b="0" dirty="0" err="1"/>
              <a:t>zaman</a:t>
            </a:r>
            <a:r>
              <a:rPr lang="de-DE" b="0" dirty="0"/>
              <a:t> </a:t>
            </a:r>
            <a:r>
              <a:rPr lang="de-DE" b="0" dirty="0" err="1"/>
              <a:t>bunalmış</a:t>
            </a:r>
            <a:r>
              <a:rPr lang="de-DE" b="0" dirty="0"/>
              <a:t> </a:t>
            </a:r>
            <a:r>
              <a:rPr lang="de-DE" b="0" dirty="0" err="1"/>
              <a:t>hissetmeleri</a:t>
            </a:r>
            <a:r>
              <a:rPr lang="de-DE" b="0" dirty="0"/>
              <a:t> </a:t>
            </a:r>
            <a:r>
              <a:rPr lang="de-DE" b="0" dirty="0" err="1"/>
              <a:t>tamamen</a:t>
            </a:r>
            <a:r>
              <a:rPr lang="de-DE" b="0" dirty="0"/>
              <a:t> </a:t>
            </a:r>
            <a:r>
              <a:rPr lang="de-DE" b="0" dirty="0" err="1"/>
              <a:t>normaldir</a:t>
            </a:r>
            <a:r>
              <a:rPr lang="de-DE" b="0" dirty="0"/>
              <a:t>. </a:t>
            </a:r>
            <a:r>
              <a:rPr lang="de-DE" b="0" dirty="0" err="1"/>
              <a:t>Böyle</a:t>
            </a:r>
            <a:r>
              <a:rPr lang="de-DE" b="0" dirty="0"/>
              <a:t> </a:t>
            </a:r>
            <a:r>
              <a:rPr lang="de-DE" b="0" dirty="0" err="1"/>
              <a:t>zamanlarda</a:t>
            </a:r>
            <a:r>
              <a:rPr lang="de-DE" b="0" dirty="0"/>
              <a:t> </a:t>
            </a:r>
            <a:r>
              <a:rPr lang="de-DE" b="0" dirty="0" err="1"/>
              <a:t>destek</a:t>
            </a:r>
            <a:r>
              <a:rPr lang="de-DE" b="0" dirty="0"/>
              <a:t> </a:t>
            </a:r>
            <a:r>
              <a:rPr lang="de-DE" b="0" dirty="0" err="1"/>
              <a:t>almalısınız</a:t>
            </a:r>
            <a:r>
              <a:rPr lang="de-DE" b="0" dirty="0"/>
              <a:t>. </a:t>
            </a:r>
            <a:r>
              <a:rPr lang="de-DE" b="0" dirty="0" err="1"/>
              <a:t>Bu</a:t>
            </a:r>
            <a:r>
              <a:rPr lang="de-DE" b="0" dirty="0"/>
              <a:t>, </a:t>
            </a:r>
            <a:r>
              <a:rPr lang="de-DE" b="0" dirty="0" err="1"/>
              <a:t>doğru</a:t>
            </a:r>
            <a:r>
              <a:rPr lang="de-DE" b="0" dirty="0"/>
              <a:t> </a:t>
            </a:r>
            <a:r>
              <a:rPr lang="de-DE" b="0" dirty="0" err="1"/>
              <a:t>yolu</a:t>
            </a:r>
            <a:r>
              <a:rPr lang="de-DE" b="0" dirty="0"/>
              <a:t> </a:t>
            </a:r>
            <a:r>
              <a:rPr lang="de-DE" b="0" dirty="0" err="1"/>
              <a:t>bulmanızı</a:t>
            </a:r>
            <a:r>
              <a:rPr lang="de-DE" b="0" dirty="0"/>
              <a:t> </a:t>
            </a:r>
            <a:r>
              <a:rPr lang="de-DE" b="0" dirty="0" err="1"/>
              <a:t>kolaylaştıracaktır</a:t>
            </a:r>
            <a:r>
              <a:rPr lang="de-DE" b="0" dirty="0"/>
              <a:t>. </a:t>
            </a:r>
            <a:r>
              <a:rPr lang="de-DE" b="0" dirty="0" err="1"/>
              <a:t>Bu</a:t>
            </a:r>
            <a:r>
              <a:rPr lang="de-DE" b="0" dirty="0"/>
              <a:t> </a:t>
            </a:r>
            <a:r>
              <a:rPr lang="de-DE" b="0" dirty="0" err="1"/>
              <a:t>hizmetlerden</a:t>
            </a:r>
            <a:r>
              <a:rPr lang="de-DE" b="0" dirty="0"/>
              <a:t> </a:t>
            </a:r>
            <a:r>
              <a:rPr lang="de-DE" b="0" dirty="0" err="1"/>
              <a:t>yararlanmaktan</a:t>
            </a:r>
            <a:r>
              <a:rPr lang="de-DE" b="0" dirty="0"/>
              <a:t> </a:t>
            </a:r>
            <a:r>
              <a:rPr lang="de-DE" b="0" dirty="0" err="1"/>
              <a:t>çekinmeyin</a:t>
            </a:r>
            <a:r>
              <a:rPr lang="de-DE" b="0" dirty="0"/>
              <a:t>. </a:t>
            </a:r>
            <a:r>
              <a:rPr lang="de-DE" b="0" dirty="0" err="1"/>
              <a:t>Diğer</a:t>
            </a:r>
            <a:r>
              <a:rPr lang="de-DE" b="0" dirty="0"/>
              <a:t> </a:t>
            </a:r>
            <a:r>
              <a:rPr lang="de-DE" b="0" dirty="0" err="1"/>
              <a:t>ebeveynlerle</a:t>
            </a:r>
            <a:r>
              <a:rPr lang="de-DE" b="0" dirty="0"/>
              <a:t> </a:t>
            </a:r>
            <a:r>
              <a:rPr lang="de-DE" b="0" dirty="0" err="1"/>
              <a:t>konuşmak</a:t>
            </a:r>
            <a:r>
              <a:rPr lang="de-DE" b="0" dirty="0"/>
              <a:t> </a:t>
            </a:r>
            <a:r>
              <a:rPr lang="de-DE" b="0" dirty="0" err="1"/>
              <a:t>veya</a:t>
            </a:r>
            <a:r>
              <a:rPr lang="de-DE" b="0" dirty="0"/>
              <a:t> </a:t>
            </a:r>
            <a:r>
              <a:rPr lang="de-DE" b="0" dirty="0" err="1"/>
              <a:t>referansları</a:t>
            </a:r>
            <a:r>
              <a:rPr lang="de-DE" b="0" dirty="0"/>
              <a:t> </a:t>
            </a:r>
            <a:r>
              <a:rPr lang="de-DE" b="0" dirty="0" err="1"/>
              <a:t>okumak</a:t>
            </a:r>
            <a:r>
              <a:rPr lang="de-DE" b="0" dirty="0"/>
              <a:t> da </a:t>
            </a:r>
            <a:r>
              <a:rPr lang="de-DE" b="0" dirty="0" err="1"/>
              <a:t>size</a:t>
            </a:r>
            <a:r>
              <a:rPr lang="de-DE" b="0" dirty="0"/>
              <a:t> </a:t>
            </a:r>
            <a:r>
              <a:rPr lang="de-DE" b="0" dirty="0" err="1"/>
              <a:t>yardımcı</a:t>
            </a:r>
            <a:r>
              <a:rPr lang="de-DE" b="0" dirty="0"/>
              <a:t> </a:t>
            </a:r>
            <a:r>
              <a:rPr lang="de-DE" b="0" dirty="0" err="1"/>
              <a:t>olabilir</a:t>
            </a:r>
            <a:r>
              <a:rPr lang="de-DE" b="0" dirty="0"/>
              <a:t>. </a:t>
            </a:r>
            <a:r>
              <a:rPr lang="de-DE" b="0" dirty="0" err="1"/>
              <a:t>Danışma</a:t>
            </a:r>
            <a:r>
              <a:rPr lang="de-DE" b="0" dirty="0"/>
              <a:t> </a:t>
            </a:r>
            <a:r>
              <a:rPr lang="de-DE" b="0" dirty="0" err="1"/>
              <a:t>merkezlerini</a:t>
            </a:r>
            <a:r>
              <a:rPr lang="de-DE" b="0" dirty="0"/>
              <a:t> </a:t>
            </a:r>
            <a:r>
              <a:rPr lang="de-DE" b="0" dirty="0" err="1"/>
              <a:t>ve</a:t>
            </a:r>
            <a:r>
              <a:rPr lang="de-DE" b="0" dirty="0"/>
              <a:t> </a:t>
            </a:r>
            <a:r>
              <a:rPr lang="de-DE" b="0" dirty="0" err="1"/>
              <a:t>bilgilendirici</a:t>
            </a:r>
            <a:r>
              <a:rPr lang="de-DE" b="0" dirty="0"/>
              <a:t> web </a:t>
            </a:r>
            <a:r>
              <a:rPr lang="de-DE" b="0" dirty="0" err="1"/>
              <a:t>sitelerini</a:t>
            </a:r>
            <a:r>
              <a:rPr lang="de-DE" b="0" dirty="0"/>
              <a:t> </a:t>
            </a:r>
            <a:r>
              <a:rPr lang="de-DE" b="0" dirty="0" err="1"/>
              <a:t>kullanın</a:t>
            </a:r>
            <a:r>
              <a:rPr lang="de-DE" b="0" dirty="0"/>
              <a:t>. </a:t>
            </a:r>
            <a:r>
              <a:rPr lang="de-DE" b="0" dirty="0" err="1"/>
              <a:t>Profesyonel</a:t>
            </a:r>
            <a:r>
              <a:rPr lang="de-DE" b="0" dirty="0"/>
              <a:t> </a:t>
            </a:r>
            <a:r>
              <a:rPr lang="de-DE" b="0" dirty="0" err="1"/>
              <a:t>danışmanlık</a:t>
            </a:r>
            <a:r>
              <a:rPr lang="de-DE" b="0" dirty="0"/>
              <a:t>, </a:t>
            </a:r>
            <a:r>
              <a:rPr lang="de-DE" b="0" dirty="0" err="1"/>
              <a:t>sorunu</a:t>
            </a:r>
            <a:r>
              <a:rPr lang="de-DE" b="0" dirty="0"/>
              <a:t> </a:t>
            </a:r>
            <a:r>
              <a:rPr lang="de-DE" b="0" dirty="0" err="1"/>
              <a:t>daha</a:t>
            </a:r>
            <a:r>
              <a:rPr lang="de-DE" b="0" dirty="0"/>
              <a:t> </a:t>
            </a:r>
            <a:r>
              <a:rPr lang="de-DE" b="0" dirty="0" err="1"/>
              <a:t>iyi</a:t>
            </a:r>
            <a:r>
              <a:rPr lang="de-DE" b="0" dirty="0"/>
              <a:t> </a:t>
            </a:r>
            <a:r>
              <a:rPr lang="de-DE" b="0" dirty="0" err="1"/>
              <a:t>anlamanıza</a:t>
            </a:r>
            <a:r>
              <a:rPr lang="de-DE" b="0" dirty="0"/>
              <a:t> </a:t>
            </a:r>
            <a:r>
              <a:rPr lang="de-DE" b="0" dirty="0" err="1"/>
              <a:t>yardımcı</a:t>
            </a:r>
            <a:r>
              <a:rPr lang="de-DE" b="0" dirty="0"/>
              <a:t> </a:t>
            </a:r>
            <a:r>
              <a:rPr lang="de-DE" b="0" dirty="0" err="1"/>
              <a:t>olabilir</a:t>
            </a:r>
            <a:r>
              <a:rPr lang="de-DE" b="0" dirty="0"/>
              <a:t>. </a:t>
            </a:r>
            <a:r>
              <a:rPr lang="de-DE" b="0" dirty="0" err="1"/>
              <a:t>Ve</a:t>
            </a:r>
            <a:r>
              <a:rPr lang="de-DE" b="0" dirty="0"/>
              <a:t> </a:t>
            </a:r>
            <a:r>
              <a:rPr lang="de-DE" b="0" dirty="0" err="1"/>
              <a:t>konuşma</a:t>
            </a:r>
            <a:r>
              <a:rPr lang="de-DE" b="0" dirty="0"/>
              <a:t> </a:t>
            </a:r>
            <a:r>
              <a:rPr lang="de-DE" b="0" dirty="0" err="1"/>
              <a:t>için</a:t>
            </a:r>
            <a:r>
              <a:rPr lang="de-DE" b="0" dirty="0"/>
              <a:t> </a:t>
            </a:r>
            <a:r>
              <a:rPr lang="de-DE" b="0" dirty="0" err="1"/>
              <a:t>stratejiler</a:t>
            </a:r>
            <a:r>
              <a:rPr lang="de-DE" b="0" dirty="0"/>
              <a:t> </a:t>
            </a:r>
            <a:r>
              <a:rPr lang="de-DE" b="0" dirty="0" err="1"/>
              <a:t>geliştirebilirsiniz</a:t>
            </a:r>
            <a:r>
              <a:rPr lang="de-DE" b="0" dirty="0"/>
              <a:t>. </a:t>
            </a:r>
          </a:p>
          <a:p>
            <a:pPr marL="0" indent="0">
              <a:buFontTx/>
              <a:buNone/>
            </a:pPr>
            <a:endParaRPr lang="de-DE" b="0" dirty="0"/>
          </a:p>
          <a:p>
            <a:pPr marL="0" indent="0">
              <a:buFontTx/>
              <a:buNone/>
            </a:pPr>
            <a:r>
              <a:rPr lang="de-DE" b="0" dirty="0" err="1"/>
              <a:t>Destek</a:t>
            </a:r>
            <a:r>
              <a:rPr lang="de-DE" b="0" dirty="0"/>
              <a:t> </a:t>
            </a:r>
            <a:r>
              <a:rPr lang="de-DE" b="0" dirty="0" err="1"/>
              <a:t>hizmetleri</a:t>
            </a:r>
            <a:r>
              <a:rPr lang="de-DE" b="0" dirty="0"/>
              <a:t> </a:t>
            </a:r>
            <a:r>
              <a:rPr lang="de-DE" b="0" dirty="0" err="1"/>
              <a:t>için</a:t>
            </a:r>
            <a:r>
              <a:rPr lang="de-DE" b="0" dirty="0"/>
              <a:t> </a:t>
            </a:r>
            <a:r>
              <a:rPr lang="de-DE" b="0" dirty="0" err="1"/>
              <a:t>broşüre</a:t>
            </a:r>
            <a:r>
              <a:rPr lang="de-DE" b="0" dirty="0"/>
              <a:t> </a:t>
            </a:r>
            <a:r>
              <a:rPr lang="de-DE" b="0" dirty="0" err="1"/>
              <a:t>bakın</a:t>
            </a:r>
            <a:r>
              <a:rPr lang="de-DE" b="0" dirty="0"/>
              <a:t>. </a:t>
            </a:r>
            <a:r>
              <a:rPr lang="de-DE" b="0" dirty="0" err="1"/>
              <a:t>Ve</a:t>
            </a:r>
            <a:r>
              <a:rPr lang="de-DE" b="0" dirty="0"/>
              <a:t> </a:t>
            </a:r>
            <a:r>
              <a:rPr lang="de-DE" b="0" dirty="0" err="1"/>
              <a:t>ekteki</a:t>
            </a:r>
            <a:r>
              <a:rPr lang="de-DE" b="0" dirty="0"/>
              <a:t> </a:t>
            </a:r>
            <a:r>
              <a:rPr lang="de-DE" b="0" dirty="0" err="1"/>
              <a:t>slaytı</a:t>
            </a:r>
            <a:r>
              <a:rPr lang="de-DE" b="0" dirty="0"/>
              <a:t> </a:t>
            </a:r>
            <a:r>
              <a:rPr lang="de-DE" b="0" dirty="0" err="1"/>
              <a:t>gösterin</a:t>
            </a:r>
            <a:r>
              <a:rPr lang="de-DE" b="0" dirty="0"/>
              <a:t>. </a:t>
            </a:r>
            <a:endParaRPr lang="de-DE" sz="1200" b="0" i="0" dirty="0">
              <a:solidFill>
                <a:srgbClr val="242424"/>
              </a:solidFill>
              <a:effectLst/>
              <a:highlight>
                <a:srgbClr val="FFFFFF"/>
              </a:highlight>
              <a:latin typeface="Calibri" panose="020F0502020204030204" pitchFamily="34" charset="0"/>
            </a:endParaRPr>
          </a:p>
        </p:txBody>
      </p:sp>
      <p:sp>
        <p:nvSpPr>
          <p:cNvPr id="4" name="Foliennummernplatzhalter 3"/>
          <p:cNvSpPr>
            <a:spLocks noGrp="1"/>
          </p:cNvSpPr>
          <p:nvPr>
            <p:ph type="sldNum" sz="quarter" idx="5"/>
          </p:nvPr>
        </p:nvSpPr>
        <p:spPr/>
        <p:txBody>
          <a:bodyPr/>
          <a:lstStyle/>
          <a:p>
            <a:fld id="{18CEF143-95B9-4571-9396-B55E307319CB}" type="slidenum">
              <a:rPr lang="de-CH" smtClean="0"/>
              <a:t>9</a:t>
            </a:fld>
            <a:endParaRPr lang="de-CH"/>
          </a:p>
        </p:txBody>
      </p:sp>
    </p:spTree>
    <p:extLst>
      <p:ext uri="{BB962C8B-B14F-4D97-AF65-F5344CB8AC3E}">
        <p14:creationId xmlns:p14="http://schemas.microsoft.com/office/powerpoint/2010/main" val="3335530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1938671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1407305"/>
          </a:xfrm>
        </p:spPr>
        <p:txBody>
          <a:bodyPr anchor="b">
            <a:normAutofit/>
          </a:bodyPr>
          <a:lstStyle>
            <a:lvl1pPr algn="l">
              <a:lnSpc>
                <a:spcPct val="85000"/>
              </a:lnSpc>
              <a:defRPr sz="8000" spc="-50" baseline="0">
                <a:solidFill>
                  <a:schemeClr val="tx1">
                    <a:lumMod val="85000"/>
                    <a:lumOff val="15000"/>
                  </a:schemeClr>
                </a:solidFill>
              </a:defRPr>
            </a:lvl1pPr>
          </a:lstStyle>
          <a:p>
            <a:r>
              <a:rPr lang="de-DE" dirty="0"/>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6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1544515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740822" y="725862"/>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402584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702303"/>
          </a:xfrm>
        </p:spPr>
        <p:txBody>
          <a:bodyPr/>
          <a:lstStyle/>
          <a:p>
            <a:r>
              <a:rPr lang="de-DE"/>
              <a:t>Mastertitelformat bearbeiten</a:t>
            </a:r>
            <a:endParaRPr lang="en-US" dirty="0"/>
          </a:p>
        </p:txBody>
      </p:sp>
      <p:sp>
        <p:nvSpPr>
          <p:cNvPr id="3" name="Content Placeholder 2"/>
          <p:cNvSpPr>
            <a:spLocks noGrp="1"/>
          </p:cNvSpPr>
          <p:nvPr>
            <p:ph idx="1"/>
          </p:nvPr>
        </p:nvSpPr>
        <p:spPr>
          <a:xfrm>
            <a:off x="1097280" y="2177142"/>
            <a:ext cx="10058400" cy="369195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039452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1407305"/>
          </a:xfrm>
        </p:spPr>
        <p:txBody>
          <a:bodyPr anchor="b">
            <a:normAutofit/>
          </a:bodyPr>
          <a:lstStyle>
            <a:lvl1pPr algn="l">
              <a:lnSpc>
                <a:spcPct val="85000"/>
              </a:lnSpc>
              <a:defRPr sz="8000" spc="-50" baseline="0">
                <a:solidFill>
                  <a:schemeClr val="tx1">
                    <a:lumMod val="85000"/>
                    <a:lumOff val="15000"/>
                  </a:schemeClr>
                </a:solidFill>
              </a:defRPr>
            </a:lvl1pPr>
          </a:lstStyle>
          <a:p>
            <a:r>
              <a:rPr lang="de-DE" dirty="0"/>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479234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795251" y="634735"/>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8" name="Rectangle 7"/>
          <p:cNvSpPr/>
          <p:nvPr/>
        </p:nvSpPr>
        <p:spPr>
          <a:xfrm>
            <a:off x="-1" y="4936671"/>
            <a:ext cx="12188825" cy="30462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 y="4798448"/>
            <a:ext cx="12188825" cy="138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15" y="0"/>
            <a:ext cx="12191985" cy="2737671"/>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6406337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112965"/>
      </p:ext>
    </p:extLst>
  </p:cSld>
  <p:clrMap bg1="lt1" tx1="dk1" bg2="lt2" tx2="dk2" accent1="accent1" accent2="accent2" accent3="accent3" accent4="accent4" accent5="accent5" accent6="accent6" hlink="hlink" folHlink="folHlink"/>
  <p:sldLayoutIdLst>
    <p:sldLayoutId id="2147483716" r:id="rId1"/>
    <p:sldLayoutId id="2147483699" r:id="rId2"/>
    <p:sldLayoutId id="2147483717" r:id="rId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680" r:id="rId1"/>
    <p:sldLayoutId id="2147483673"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08" r:id="rId1"/>
    <p:sldLayoutId id="2147483707"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11" r:id="rId1"/>
    <p:sldLayoutId id="2147483681" r:id="rId2"/>
    <p:sldLayoutId id="2147483710" r:id="rId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14" r:id="rId1"/>
    <p:sldLayoutId id="2147483713"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604686"/>
      </p:ext>
    </p:extLst>
  </p:cSld>
  <p:clrMap bg1="lt1" tx1="dk1" bg2="lt2" tx2="dk2" accent1="accent1" accent2="accent2" accent3="accent3" accent4="accent4" accent5="accent5" accent6="accent6" hlink="hlink" folHlink="folHlink"/>
  <p:sldLayoutIdLst>
    <p:sldLayoutId id="2147483705" r:id="rId1"/>
    <p:sldLayoutId id="2147483698"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tmp"/></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hyperlink" Target="https://www.srf.ch/news/schweiz/gesetze-gegen-vapes-australien-verbietet-die-einfuhr-von-einweg-e-zigaretten" TargetMode="External"/><Relationship Id="rId3" Type="http://schemas.openxmlformats.org/officeDocument/2006/relationships/hyperlink" Target="https://www.zfps.ch/" TargetMode="External"/><Relationship Id="rId7" Type="http://schemas.openxmlformats.org/officeDocument/2006/relationships/hyperlink" Target="https://www.parlament.ch/de/services/news/Seiten/2024/20240612192750721194158159026_bsd176.aspx#:~:text=(sda)%20Der%20Nationalrat%20will%20elektronische,Stimmen%20bei%20vier%20Enthaltungen%20angenommen." TargetMode="External"/><Relationship Id="rId12" Type="http://schemas.openxmlformats.org/officeDocument/2006/relationships/hyperlink" Target="https://www.bag.admin.ch/bag/de/home/gesund-leben/sucht-und-gesundheit/tabak/e-zigaretten.htm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www.watson.ch/schweiz/waadt/587637012-e-zigaretten-waadt-verbietet-verkauf-an-minderjaehrige" TargetMode="External"/><Relationship Id="rId11" Type="http://schemas.openxmlformats.org/officeDocument/2006/relationships/hyperlink" Target="https://www.srf.ch/news/schweiz/alle-altersgruppen-im-kanton-jura-wird-der-verkauf-von-wegwerf-vapes-verboten#:~:text=Elektronische%20Einwegzigaretten%20sollen%20im%20Kanton,als%20%C2%ABgesundheitspolitischer%20Irrweg%C2%BB%20bezeichnet." TargetMode="External"/><Relationship Id="rId5" Type="http://schemas.openxmlformats.org/officeDocument/2006/relationships/hyperlink" Target="https://www.suchtschweiz.ch/zahlen-und-fakten/neue-nikotinhaltige-produkte/neue-nikotinhaltige-produkte-konsum/#Infografiken" TargetMode="External"/><Relationship Id="rId10" Type="http://schemas.openxmlformats.org/officeDocument/2006/relationships/hyperlink" Target="https://www.euractiv.de/section/gesundheit/news/frankreich-verbietet-e-zigaretten/" TargetMode="External"/><Relationship Id="rId4" Type="http://schemas.openxmlformats.org/officeDocument/2006/relationships/hyperlink" Target="https://www.at-schweiz.ch/de/wissen/produkte/e-zigaretten/" TargetMode="External"/><Relationship Id="rId9" Type="http://schemas.openxmlformats.org/officeDocument/2006/relationships/hyperlink" Target="https://www.euractiv.de/section/gesundheit/news/verbot-von-einweg-e-zigaretten-in-belgien-eu-kommission-gibt-gruenes-lich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A0300C-4F8B-AE92-B253-F58889DB8DFF}"/>
              </a:ext>
            </a:extLst>
          </p:cNvPr>
          <p:cNvSpPr>
            <a:spLocks noGrp="1"/>
          </p:cNvSpPr>
          <p:nvPr>
            <p:ph type="title"/>
          </p:nvPr>
        </p:nvSpPr>
        <p:spPr>
          <a:xfrm>
            <a:off x="4211892" y="5449197"/>
            <a:ext cx="3768214" cy="822960"/>
          </a:xfrm>
        </p:spPr>
        <p:txBody>
          <a:bodyPr/>
          <a:lstStyle/>
          <a:p>
            <a:pPr algn="ctr"/>
            <a:r>
              <a:rPr lang="de-CH" sz="5500" b="1" dirty="0" err="1">
                <a:latin typeface="Intro rust"/>
              </a:rPr>
              <a:t>VapeAware</a:t>
            </a:r>
            <a:endParaRPr lang="de-CH" sz="5500" b="1" dirty="0">
              <a:latin typeface="Intro rust"/>
            </a:endParaRPr>
          </a:p>
        </p:txBody>
      </p:sp>
      <p:sp>
        <p:nvSpPr>
          <p:cNvPr id="4" name="Textplatzhalter 3">
            <a:extLst>
              <a:ext uri="{FF2B5EF4-FFF2-40B4-BE49-F238E27FC236}">
                <a16:creationId xmlns:a16="http://schemas.microsoft.com/office/drawing/2014/main" id="{64C1787E-0783-7D51-4107-2F2F684A46C2}"/>
              </a:ext>
            </a:extLst>
          </p:cNvPr>
          <p:cNvSpPr>
            <a:spLocks noGrp="1"/>
          </p:cNvSpPr>
          <p:nvPr>
            <p:ph type="body" sz="half" idx="4294967295"/>
          </p:nvPr>
        </p:nvSpPr>
        <p:spPr>
          <a:xfrm>
            <a:off x="1966728" y="6320203"/>
            <a:ext cx="8258542" cy="594360"/>
          </a:xfrm>
        </p:spPr>
        <p:txBody>
          <a:bodyPr>
            <a:noAutofit/>
          </a:bodyPr>
          <a:lstStyle/>
          <a:p>
            <a:pPr algn="ctr"/>
            <a:r>
              <a:rPr lang="de-CH" dirty="0">
                <a:solidFill>
                  <a:schemeClr val="bg1"/>
                </a:solidFill>
                <a:latin typeface="Intro rust"/>
              </a:rPr>
              <a:t>Nikotinprävention an Schulen des Heimatlichen Sprache- und Kulturunterrichts</a:t>
            </a:r>
          </a:p>
        </p:txBody>
      </p:sp>
      <p:pic>
        <p:nvPicPr>
          <p:cNvPr id="5" name="Grafik 4">
            <a:extLst>
              <a:ext uri="{FF2B5EF4-FFF2-40B4-BE49-F238E27FC236}">
                <a16:creationId xmlns:a16="http://schemas.microsoft.com/office/drawing/2014/main" id="{E608C9F7-54AB-B09A-77AB-62F249E029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15342" y="779773"/>
            <a:ext cx="2961313" cy="2961313"/>
          </a:xfrm>
          <a:prstGeom prst="rect">
            <a:avLst/>
          </a:prstGeom>
        </p:spPr>
      </p:pic>
      <p:pic>
        <p:nvPicPr>
          <p:cNvPr id="6" name="Grafik 5">
            <a:extLst>
              <a:ext uri="{FF2B5EF4-FFF2-40B4-BE49-F238E27FC236}">
                <a16:creationId xmlns:a16="http://schemas.microsoft.com/office/drawing/2014/main" id="{261BF70C-7F2A-383A-A09D-55B925CEFA92}"/>
              </a:ext>
            </a:extLst>
          </p:cNvPr>
          <p:cNvPicPr>
            <a:picLocks noChangeAspect="1"/>
          </p:cNvPicPr>
          <p:nvPr/>
        </p:nvPicPr>
        <p:blipFill rotWithShape="1">
          <a:blip r:embed="rId4">
            <a:extLst>
              <a:ext uri="{28A0092B-C50C-407E-A947-70E740481C1C}">
                <a14:useLocalDpi xmlns:a14="http://schemas.microsoft.com/office/drawing/2010/main" val="0"/>
              </a:ext>
            </a:extLst>
          </a:blip>
          <a:srcRect l="34872" t="21671" r="58230" b="73550"/>
          <a:stretch/>
        </p:blipFill>
        <p:spPr>
          <a:xfrm>
            <a:off x="229147" y="3883675"/>
            <a:ext cx="1875604" cy="812122"/>
          </a:xfrm>
          <a:prstGeom prst="rect">
            <a:avLst/>
          </a:prstGeom>
        </p:spPr>
      </p:pic>
      <p:sp>
        <p:nvSpPr>
          <p:cNvPr id="7" name="Textfeld 6">
            <a:extLst>
              <a:ext uri="{FF2B5EF4-FFF2-40B4-BE49-F238E27FC236}">
                <a16:creationId xmlns:a16="http://schemas.microsoft.com/office/drawing/2014/main" id="{316838F1-1F80-44CB-B4DD-E64E41130024}"/>
              </a:ext>
            </a:extLst>
          </p:cNvPr>
          <p:cNvSpPr txBox="1"/>
          <p:nvPr/>
        </p:nvSpPr>
        <p:spPr>
          <a:xfrm>
            <a:off x="9870211" y="128112"/>
            <a:ext cx="2230665" cy="369332"/>
          </a:xfrm>
          <a:prstGeom prst="rect">
            <a:avLst/>
          </a:prstGeom>
          <a:noFill/>
          <a:ln w="19050">
            <a:solidFill>
              <a:schemeClr val="tx1"/>
            </a:solidFill>
          </a:ln>
        </p:spPr>
        <p:txBody>
          <a:bodyPr wrap="square" rtlCol="0">
            <a:spAutoFit/>
          </a:bodyPr>
          <a:lstStyle/>
          <a:p>
            <a:r>
              <a:rPr lang="tr-TR" b="1" dirty="0"/>
              <a:t>Veli Toplantısı İçin</a:t>
            </a:r>
            <a:endParaRPr lang="de-CH" b="1" dirty="0"/>
          </a:p>
        </p:txBody>
      </p:sp>
      <p:pic>
        <p:nvPicPr>
          <p:cNvPr id="10" name="Grafik 9" descr="Ein Bild, das Text, Schrift, weiß, Grafiken enthält.&#10;&#10;Automatisch generierte Beschreibung">
            <a:extLst>
              <a:ext uri="{FF2B5EF4-FFF2-40B4-BE49-F238E27FC236}">
                <a16:creationId xmlns:a16="http://schemas.microsoft.com/office/drawing/2014/main" id="{A9BD0974-3555-A9CB-7837-DA030FCFA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3759" y="3625678"/>
            <a:ext cx="3047117" cy="1070119"/>
          </a:xfrm>
          <a:prstGeom prst="rect">
            <a:avLst/>
          </a:prstGeom>
        </p:spPr>
      </p:pic>
      <p:pic>
        <p:nvPicPr>
          <p:cNvPr id="3" name="Grafik 2" descr="Ein Bild, das Schwarz, Dunkelheit enthält.&#10;&#10;Automatisch generierte Beschreibung">
            <a:extLst>
              <a:ext uri="{FF2B5EF4-FFF2-40B4-BE49-F238E27FC236}">
                <a16:creationId xmlns:a16="http://schemas.microsoft.com/office/drawing/2014/main" id="{1A4A60EB-5D69-4FC7-CC32-5845484CEA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43" r="5213" b="12992"/>
          <a:stretch/>
        </p:blipFill>
        <p:spPr>
          <a:xfrm>
            <a:off x="9148506" y="128112"/>
            <a:ext cx="498261" cy="483076"/>
          </a:xfrm>
          <a:prstGeom prst="rect">
            <a:avLst/>
          </a:prstGeom>
        </p:spPr>
      </p:pic>
      <p:sp>
        <p:nvSpPr>
          <p:cNvPr id="8" name="Textfeld 7">
            <a:extLst>
              <a:ext uri="{FF2B5EF4-FFF2-40B4-BE49-F238E27FC236}">
                <a16:creationId xmlns:a16="http://schemas.microsoft.com/office/drawing/2014/main" id="{D2EEF075-4E7C-1FDE-6E13-E61C83DEE7F3}"/>
              </a:ext>
            </a:extLst>
          </p:cNvPr>
          <p:cNvSpPr txBox="1"/>
          <p:nvPr/>
        </p:nvSpPr>
        <p:spPr>
          <a:xfrm>
            <a:off x="2430754" y="4160737"/>
            <a:ext cx="5549351" cy="861774"/>
          </a:xfrm>
          <a:prstGeom prst="rect">
            <a:avLst/>
          </a:prstGeom>
          <a:noFill/>
        </p:spPr>
        <p:txBody>
          <a:bodyPr wrap="square" rtlCol="0">
            <a:spAutoFit/>
          </a:bodyPr>
          <a:lstStyle/>
          <a:p>
            <a:r>
              <a:rPr lang="de-CH" sz="1600" dirty="0">
                <a:effectLst/>
                <a:ea typeface="Aptos" panose="020B0004020202020204" pitchFamily="34" charset="0"/>
                <a:cs typeface="Aptos" panose="020B0004020202020204" pitchFamily="34" charset="0"/>
              </a:rPr>
              <a:t>«</a:t>
            </a:r>
            <a:r>
              <a:rPr lang="de-CH" sz="1600" dirty="0" err="1">
                <a:effectLst/>
                <a:ea typeface="Aptos" panose="020B0004020202020204" pitchFamily="34" charset="0"/>
                <a:cs typeface="Aptos" panose="020B0004020202020204" pitchFamily="34" charset="0"/>
              </a:rPr>
              <a:t>VapeAware</a:t>
            </a:r>
            <a:r>
              <a:rPr lang="de-CH" sz="1600" dirty="0">
                <a:effectLst/>
                <a:ea typeface="Aptos" panose="020B0004020202020204" pitchFamily="34" charset="0"/>
                <a:cs typeface="Aptos" panose="020B0004020202020204" pitchFamily="34" charset="0"/>
              </a:rPr>
              <a:t> - HSK-Schulen (VAHSK)» </a:t>
            </a:r>
            <a:r>
              <a:rPr lang="tr-TR" sz="1600" dirty="0">
                <a:effectLst/>
                <a:ea typeface="Aptos" panose="020B0004020202020204" pitchFamily="34" charset="0"/>
                <a:cs typeface="Aptos" panose="020B0004020202020204" pitchFamily="34" charset="0"/>
              </a:rPr>
              <a:t>projesi </a:t>
            </a:r>
            <a:r>
              <a:rPr lang="de-DE" sz="1600" dirty="0" err="1">
                <a:ea typeface="Aptos" panose="020B0004020202020204" pitchFamily="34" charset="0"/>
                <a:cs typeface="Aptos" panose="020B0004020202020204" pitchFamily="34" charset="0"/>
              </a:rPr>
              <a:t>tütün</a:t>
            </a:r>
            <a:r>
              <a:rPr lang="tr-TR" sz="1600" dirty="0">
                <a:ea typeface="Aptos" panose="020B0004020202020204" pitchFamily="34" charset="0"/>
                <a:cs typeface="Aptos" panose="020B0004020202020204" pitchFamily="34" charset="0"/>
              </a:rPr>
              <a:t> tüketimini önleme fonu tarafından finansal olarak desteklenmiştir. </a:t>
            </a:r>
            <a:endParaRPr lang="de-CH" sz="1600" dirty="0">
              <a:effectLst/>
              <a:ea typeface="Aptos" panose="020B0004020202020204" pitchFamily="34" charset="0"/>
              <a:cs typeface="Aptos" panose="020B0004020202020204" pitchFamily="34" charset="0"/>
            </a:endParaRPr>
          </a:p>
          <a:p>
            <a:endParaRPr lang="de-CH" dirty="0"/>
          </a:p>
        </p:txBody>
      </p:sp>
    </p:spTree>
    <p:extLst>
      <p:ext uri="{BB962C8B-B14F-4D97-AF65-F5344CB8AC3E}">
        <p14:creationId xmlns:p14="http://schemas.microsoft.com/office/powerpoint/2010/main" val="316122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68AA3-1E77-937E-9835-24F013CF7400}"/>
              </a:ext>
            </a:extLst>
          </p:cNvPr>
          <p:cNvSpPr>
            <a:spLocks noGrp="1"/>
          </p:cNvSpPr>
          <p:nvPr>
            <p:ph type="title"/>
          </p:nvPr>
        </p:nvSpPr>
        <p:spPr>
          <a:xfrm>
            <a:off x="770709" y="524395"/>
            <a:ext cx="10058400" cy="464511"/>
          </a:xfrm>
        </p:spPr>
        <p:txBody>
          <a:bodyPr>
            <a:normAutofit/>
          </a:bodyPr>
          <a:lstStyle/>
          <a:p>
            <a:r>
              <a:rPr lang="de-CH" sz="2400" b="1" spc="300" dirty="0">
                <a:solidFill>
                  <a:schemeClr val="tx2"/>
                </a:solidFill>
              </a:rPr>
              <a:t>KONU</a:t>
            </a:r>
            <a:r>
              <a:rPr lang="tr-TR" sz="2400" b="1" spc="300" dirty="0">
                <a:solidFill>
                  <a:schemeClr val="tx2"/>
                </a:solidFill>
              </a:rPr>
              <a:t>ŞMA İLE İLGİLİ BAZI ÖNERİLER</a:t>
            </a:r>
            <a:endParaRPr lang="de-CH" sz="2400" b="1" spc="300" dirty="0">
              <a:solidFill>
                <a:schemeClr val="tx2"/>
              </a:solidFill>
            </a:endParaRPr>
          </a:p>
        </p:txBody>
      </p:sp>
      <p:pic>
        <p:nvPicPr>
          <p:cNvPr id="3" name="Grafik 2" descr="Ein Bild, das Schwarz, Dunkelheit enthält.&#10;&#10;Automatisch generierte Beschreibung">
            <a:extLst>
              <a:ext uri="{FF2B5EF4-FFF2-40B4-BE49-F238E27FC236}">
                <a16:creationId xmlns:a16="http://schemas.microsoft.com/office/drawing/2014/main" id="{613741C1-A396-B5A4-56D3-842289EF7E51}"/>
              </a:ext>
            </a:extLst>
          </p:cNvPr>
          <p:cNvPicPr>
            <a:picLocks noChangeAspect="1"/>
          </p:cNvPicPr>
          <p:nvPr/>
        </p:nvPicPr>
        <p:blipFill rotWithShape="1">
          <a:blip r:embed="rId3">
            <a:extLst>
              <a:ext uri="{28A0092B-C50C-407E-A947-70E740481C1C}">
                <a14:useLocalDpi xmlns:a14="http://schemas.microsoft.com/office/drawing/2010/main" val="0"/>
              </a:ext>
            </a:extLst>
          </a:blip>
          <a:srcRect l="4543" t="7738" r="6959" b="23300"/>
          <a:stretch/>
        </p:blipFill>
        <p:spPr>
          <a:xfrm>
            <a:off x="10330004" y="444382"/>
            <a:ext cx="1215181" cy="946943"/>
          </a:xfrm>
          <a:prstGeom prst="rect">
            <a:avLst/>
          </a:prstGeom>
        </p:spPr>
      </p:pic>
      <p:sp>
        <p:nvSpPr>
          <p:cNvPr id="14" name="Textfeld 13">
            <a:extLst>
              <a:ext uri="{FF2B5EF4-FFF2-40B4-BE49-F238E27FC236}">
                <a16:creationId xmlns:a16="http://schemas.microsoft.com/office/drawing/2014/main" id="{A37093B4-28B6-4E9E-ED67-25C4DBC41A17}"/>
              </a:ext>
            </a:extLst>
          </p:cNvPr>
          <p:cNvSpPr txBox="1"/>
          <p:nvPr/>
        </p:nvSpPr>
        <p:spPr>
          <a:xfrm>
            <a:off x="770709" y="1247999"/>
            <a:ext cx="9303506" cy="4801314"/>
          </a:xfrm>
          <a:prstGeom prst="rect">
            <a:avLst/>
          </a:prstGeom>
          <a:noFill/>
        </p:spPr>
        <p:txBody>
          <a:bodyPr wrap="square" rtlCol="0">
            <a:spAutoFit/>
          </a:bodyPr>
          <a:lstStyle/>
          <a:p>
            <a:r>
              <a:rPr lang="tr-TR" b="1" dirty="0"/>
              <a:t>Çocuğunuz şu cümleyi kullanırsa ne yapmalı</a:t>
            </a:r>
            <a:r>
              <a:rPr lang="de-CH" b="1" dirty="0"/>
              <a:t>: «Vape </a:t>
            </a:r>
            <a:r>
              <a:rPr lang="tr-TR" b="1" dirty="0"/>
              <a:t>sigara içmekten nasılsa daha iyi</a:t>
            </a:r>
            <a:r>
              <a:rPr lang="de-CH" b="1" dirty="0"/>
              <a:t>.»?</a:t>
            </a:r>
            <a:endParaRPr lang="de-CH" dirty="0">
              <a:sym typeface="Wingdings" panose="05000000000000000000" pitchFamily="2" charset="2"/>
            </a:endParaRPr>
          </a:p>
          <a:p>
            <a:pPr marL="285750" indent="-285750">
              <a:buFont typeface="Arial" panose="020B0604020202020204" pitchFamily="34" charset="0"/>
              <a:buChar char="•"/>
            </a:pPr>
            <a:r>
              <a:rPr lang="tr-TR" dirty="0">
                <a:sym typeface="Wingdings" panose="05000000000000000000" pitchFamily="2" charset="2"/>
              </a:rPr>
              <a:t>Yine de çok fazla nikotini içine alıyorsun</a:t>
            </a:r>
            <a:r>
              <a:rPr lang="de-CH" dirty="0">
                <a:sym typeface="Wingdings" panose="05000000000000000000" pitchFamily="2" charset="2"/>
              </a:rPr>
              <a:t>. </a:t>
            </a:r>
            <a:r>
              <a:rPr lang="tr-TR" dirty="0">
                <a:sym typeface="Wingdings" panose="05000000000000000000" pitchFamily="2" charset="2"/>
              </a:rPr>
              <a:t>Vücudun buna bağımlı oluyor</a:t>
            </a:r>
            <a:r>
              <a:rPr lang="de-CH" dirty="0">
                <a:sym typeface="Wingdings" panose="05000000000000000000" pitchFamily="2" charset="2"/>
              </a:rPr>
              <a:t>. </a:t>
            </a:r>
            <a:r>
              <a:rPr lang="tr-TR" dirty="0">
                <a:sym typeface="Wingdings" panose="05000000000000000000" pitchFamily="2" charset="2"/>
              </a:rPr>
              <a:t>Çocuğunuz çok hızlı biçimde bağımlısı olabilir</a:t>
            </a:r>
            <a:r>
              <a:rPr lang="de-CH" dirty="0">
                <a:sym typeface="Wingdings" panose="05000000000000000000" pitchFamily="2" charset="2"/>
              </a:rPr>
              <a:t>.  </a:t>
            </a:r>
            <a:r>
              <a:rPr lang="tr-TR" dirty="0">
                <a:sym typeface="Wingdings" panose="05000000000000000000" pitchFamily="2" charset="2"/>
              </a:rPr>
              <a:t>Böylece bir daha asla bırakamayabilirsin</a:t>
            </a:r>
            <a:r>
              <a:rPr lang="de-CH" dirty="0">
                <a:sym typeface="Wingdings" panose="05000000000000000000" pitchFamily="2" charset="2"/>
              </a:rPr>
              <a:t>.</a:t>
            </a:r>
          </a:p>
          <a:p>
            <a:endParaRPr lang="de-CH" b="1" dirty="0"/>
          </a:p>
          <a:p>
            <a:r>
              <a:rPr lang="tr-TR" b="1" dirty="0"/>
              <a:t>Benim çocuğum yalan söyler ve gizlice </a:t>
            </a:r>
            <a:r>
              <a:rPr lang="tr-TR" b="1" dirty="0" err="1"/>
              <a:t>Vape</a:t>
            </a:r>
            <a:r>
              <a:rPr lang="tr-TR" b="1" dirty="0"/>
              <a:t> kullanırsa ne yapacağım</a:t>
            </a:r>
            <a:r>
              <a:rPr lang="de-CH" b="1" dirty="0"/>
              <a:t>?</a:t>
            </a:r>
          </a:p>
          <a:p>
            <a:pPr marL="285750" indent="-285750">
              <a:buFont typeface="Arial" panose="020B0604020202020204" pitchFamily="34" charset="0"/>
              <a:buChar char="•"/>
            </a:pPr>
            <a:r>
              <a:rPr lang="tr-TR" dirty="0">
                <a:sym typeface="Wingdings" panose="05000000000000000000" pitchFamily="2" charset="2"/>
              </a:rPr>
              <a:t>Çocuğunuza sevgi ile endişelendiğinizi söyleyiniz</a:t>
            </a:r>
            <a:r>
              <a:rPr lang="de-CH" dirty="0">
                <a:sym typeface="Wingdings" panose="05000000000000000000" pitchFamily="2" charset="2"/>
              </a:rPr>
              <a:t>. </a:t>
            </a:r>
            <a:r>
              <a:rPr lang="tr-TR" dirty="0" err="1">
                <a:sym typeface="Wingdings" panose="05000000000000000000" pitchFamily="2" charset="2"/>
              </a:rPr>
              <a:t>Vape</a:t>
            </a:r>
            <a:r>
              <a:rPr lang="tr-TR" dirty="0">
                <a:sym typeface="Wingdings" panose="05000000000000000000" pitchFamily="2" charset="2"/>
              </a:rPr>
              <a:t> tüketiminin riskleri konusunda çocuğunuzun dikkatini çekin</a:t>
            </a:r>
            <a:r>
              <a:rPr lang="de-CH" dirty="0">
                <a:sym typeface="Wingdings" panose="05000000000000000000" pitchFamily="2" charset="2"/>
              </a:rPr>
              <a:t>.</a:t>
            </a:r>
          </a:p>
          <a:p>
            <a:pPr marL="285750" indent="-285750">
              <a:buFont typeface="Arial" panose="020B0604020202020204" pitchFamily="34" charset="0"/>
              <a:buChar char="•"/>
            </a:pPr>
            <a:r>
              <a:rPr lang="tr-TR" dirty="0">
                <a:sym typeface="Wingdings" panose="05000000000000000000" pitchFamily="2" charset="2"/>
              </a:rPr>
              <a:t>Açık bir duruşunuz olsun</a:t>
            </a:r>
            <a:r>
              <a:rPr lang="de-CH" dirty="0">
                <a:sym typeface="Wingdings" panose="05000000000000000000" pitchFamily="2" charset="2"/>
              </a:rPr>
              <a:t>: «</a:t>
            </a:r>
            <a:r>
              <a:rPr lang="tr-TR" dirty="0">
                <a:sym typeface="Wingdings" panose="05000000000000000000" pitchFamily="2" charset="2"/>
              </a:rPr>
              <a:t>Ben senin </a:t>
            </a:r>
            <a:r>
              <a:rPr lang="tr-TR" dirty="0" err="1">
                <a:sym typeface="Wingdings" panose="05000000000000000000" pitchFamily="2" charset="2"/>
              </a:rPr>
              <a:t>Vape</a:t>
            </a:r>
            <a:r>
              <a:rPr lang="tr-TR" dirty="0">
                <a:sym typeface="Wingdings" panose="05000000000000000000" pitchFamily="2" charset="2"/>
              </a:rPr>
              <a:t> kullanmanı istemiyorum</a:t>
            </a:r>
            <a:r>
              <a:rPr lang="de-CH" dirty="0">
                <a:sym typeface="Wingdings" panose="05000000000000000000" pitchFamily="2" charset="2"/>
              </a:rPr>
              <a:t>.»</a:t>
            </a:r>
          </a:p>
          <a:p>
            <a:endParaRPr lang="de-CH" b="1" dirty="0"/>
          </a:p>
          <a:p>
            <a:r>
              <a:rPr lang="tr-TR" b="1" dirty="0"/>
              <a:t>Ben kendim sigara içiyorsam ne yapmalıyım</a:t>
            </a:r>
            <a:r>
              <a:rPr lang="de-CH" b="1" dirty="0"/>
              <a:t>?</a:t>
            </a:r>
          </a:p>
          <a:p>
            <a:pPr marL="285750" indent="-285750">
              <a:buFont typeface="Arial" panose="020B0604020202020204" pitchFamily="34" charset="0"/>
              <a:buChar char="•"/>
            </a:pPr>
            <a:r>
              <a:rPr lang="tr-TR" dirty="0">
                <a:sym typeface="Wingdings" panose="05000000000000000000" pitchFamily="2" charset="2"/>
              </a:rPr>
              <a:t>Bu durumda da açık bir duruş sergileyin</a:t>
            </a:r>
            <a:r>
              <a:rPr lang="de-CH" dirty="0">
                <a:sym typeface="Wingdings" panose="05000000000000000000" pitchFamily="2" charset="2"/>
              </a:rPr>
              <a:t>: «</a:t>
            </a:r>
            <a:r>
              <a:rPr lang="tr-TR" dirty="0">
                <a:sym typeface="Wingdings" panose="05000000000000000000" pitchFamily="2" charset="2"/>
              </a:rPr>
              <a:t>Ben senin </a:t>
            </a:r>
            <a:r>
              <a:rPr lang="tr-TR" dirty="0" err="1">
                <a:sym typeface="Wingdings" panose="05000000000000000000" pitchFamily="2" charset="2"/>
              </a:rPr>
              <a:t>Vape</a:t>
            </a:r>
            <a:r>
              <a:rPr lang="tr-TR" dirty="0">
                <a:sym typeface="Wingdings" panose="05000000000000000000" pitchFamily="2" charset="2"/>
              </a:rPr>
              <a:t> kullanmanı istemiyorum</a:t>
            </a:r>
            <a:r>
              <a:rPr lang="de-CH" dirty="0">
                <a:sym typeface="Wingdings" panose="05000000000000000000" pitchFamily="2" charset="2"/>
              </a:rPr>
              <a:t>.»</a:t>
            </a:r>
          </a:p>
          <a:p>
            <a:pPr marL="285750" indent="-285750">
              <a:buFont typeface="Arial" panose="020B0604020202020204" pitchFamily="34" charset="0"/>
              <a:buChar char="•"/>
            </a:pPr>
            <a:r>
              <a:rPr lang="tr-TR" dirty="0">
                <a:sym typeface="Wingdings" panose="05000000000000000000" pitchFamily="2" charset="2"/>
              </a:rPr>
              <a:t>Çocuğunuza sigarayı bırakamadığınızı söyleyin</a:t>
            </a:r>
            <a:r>
              <a:rPr lang="de-CH" dirty="0">
                <a:sym typeface="Wingdings" panose="05000000000000000000" pitchFamily="2" charset="2"/>
              </a:rPr>
              <a:t>. </a:t>
            </a:r>
            <a:r>
              <a:rPr lang="tr-TR" dirty="0">
                <a:sym typeface="Wingdings" panose="05000000000000000000" pitchFamily="2" charset="2"/>
              </a:rPr>
              <a:t>Sigara içmenin sağlıksız olduğunu söyleyin</a:t>
            </a:r>
            <a:r>
              <a:rPr lang="de-CH" dirty="0">
                <a:sym typeface="Wingdings" panose="05000000000000000000" pitchFamily="2" charset="2"/>
              </a:rPr>
              <a:t>.</a:t>
            </a:r>
          </a:p>
          <a:p>
            <a:pPr marL="285750" indent="-285750">
              <a:buFont typeface="Arial" panose="020B0604020202020204" pitchFamily="34" charset="0"/>
              <a:buChar char="•"/>
            </a:pPr>
            <a:r>
              <a:rPr lang="tr-TR" dirty="0">
                <a:sym typeface="Wingdings" panose="05000000000000000000" pitchFamily="2" charset="2"/>
              </a:rPr>
              <a:t>Tutarlı olunuz</a:t>
            </a:r>
            <a:r>
              <a:rPr lang="de-CH" dirty="0">
                <a:sym typeface="Wingdings" panose="05000000000000000000" pitchFamily="2" charset="2"/>
              </a:rPr>
              <a:t>.</a:t>
            </a:r>
            <a:r>
              <a:rPr lang="tr-TR" dirty="0">
                <a:sym typeface="Wingdings" panose="05000000000000000000" pitchFamily="2" charset="2"/>
              </a:rPr>
              <a:t> Evde sigara içmeyiniz.</a:t>
            </a:r>
            <a:endParaRPr lang="de-CH" dirty="0">
              <a:sym typeface="Wingdings" panose="05000000000000000000" pitchFamily="2" charset="2"/>
            </a:endParaRPr>
          </a:p>
          <a:p>
            <a:endParaRPr lang="de-CH" b="1" dirty="0"/>
          </a:p>
          <a:p>
            <a:r>
              <a:rPr lang="tr-TR" b="1" dirty="0"/>
              <a:t>Kurallar</a:t>
            </a:r>
            <a:r>
              <a:rPr lang="de-CH" b="1" dirty="0"/>
              <a:t>?</a:t>
            </a:r>
          </a:p>
          <a:p>
            <a:pPr marL="285750" indent="-285750">
              <a:buFont typeface="Arial" panose="020B0604020202020204" pitchFamily="34" charset="0"/>
              <a:buChar char="•"/>
            </a:pPr>
            <a:r>
              <a:rPr lang="tr-TR" dirty="0" err="1">
                <a:sym typeface="Wingdings" panose="05000000000000000000" pitchFamily="2" charset="2"/>
              </a:rPr>
              <a:t>Vapes</a:t>
            </a:r>
            <a:r>
              <a:rPr lang="tr-TR" dirty="0">
                <a:sym typeface="Wingdings" panose="05000000000000000000" pitchFamily="2" charset="2"/>
              </a:rPr>
              <a:t> tüketimi ile ilgili sözleşmeler yapınız</a:t>
            </a:r>
            <a:r>
              <a:rPr lang="de-CH" dirty="0">
                <a:sym typeface="Wingdings" panose="05000000000000000000" pitchFamily="2" charset="2"/>
              </a:rPr>
              <a:t>. </a:t>
            </a:r>
            <a:r>
              <a:rPr lang="tr-TR" dirty="0">
                <a:sym typeface="Wingdings" panose="05000000000000000000" pitchFamily="2" charset="2"/>
              </a:rPr>
              <a:t>(mesela evde tüketim konusunda</a:t>
            </a:r>
            <a:r>
              <a:rPr lang="de-CH" dirty="0">
                <a:sym typeface="Wingdings" panose="05000000000000000000" pitchFamily="2" charset="2"/>
              </a:rPr>
              <a:t>)</a:t>
            </a:r>
          </a:p>
          <a:p>
            <a:pPr marL="285750" indent="-285750">
              <a:buFont typeface="Arial" panose="020B0604020202020204" pitchFamily="34" charset="0"/>
              <a:buChar char="•"/>
            </a:pPr>
            <a:r>
              <a:rPr lang="tr-TR" dirty="0">
                <a:sym typeface="Wingdings" panose="05000000000000000000" pitchFamily="2" charset="2"/>
              </a:rPr>
              <a:t>Olumlu bir davranışta çocuğunuzu ödüllendirin</a:t>
            </a:r>
            <a:r>
              <a:rPr lang="de-CH" dirty="0">
                <a:sym typeface="Wingdings" panose="05000000000000000000" pitchFamily="2" charset="2"/>
              </a:rPr>
              <a:t>.</a:t>
            </a:r>
          </a:p>
        </p:txBody>
      </p:sp>
    </p:spTree>
    <p:extLst>
      <p:ext uri="{BB962C8B-B14F-4D97-AF65-F5344CB8AC3E}">
        <p14:creationId xmlns:p14="http://schemas.microsoft.com/office/powerpoint/2010/main" val="2814005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661EC13-353D-5555-0354-ED53D83952C2}"/>
              </a:ext>
            </a:extLst>
          </p:cNvPr>
          <p:cNvSpPr>
            <a:spLocks noGrp="1"/>
          </p:cNvSpPr>
          <p:nvPr>
            <p:ph idx="1"/>
          </p:nvPr>
        </p:nvSpPr>
        <p:spPr>
          <a:xfrm>
            <a:off x="1097280" y="1367624"/>
            <a:ext cx="10058400" cy="4501469"/>
          </a:xfrm>
        </p:spPr>
        <p:txBody>
          <a:bodyPr/>
          <a:lstStyle/>
          <a:p>
            <a:endParaRPr lang="de-CH" dirty="0"/>
          </a:p>
          <a:p>
            <a:pPr>
              <a:lnSpc>
                <a:spcPct val="150000"/>
              </a:lnSpc>
              <a:buClrTx/>
              <a:buFont typeface="Wingdings" panose="05000000000000000000" pitchFamily="2" charset="2"/>
              <a:buChar char="Ø"/>
            </a:pPr>
            <a:r>
              <a:rPr lang="de-CH" dirty="0"/>
              <a:t> </a:t>
            </a:r>
            <a:r>
              <a:rPr lang="tr-TR" dirty="0"/>
              <a:t>Çocuğunuzun size görüşme sırasında ne diyeceğini önceden düşünün</a:t>
            </a:r>
            <a:r>
              <a:rPr lang="de-CH" dirty="0"/>
              <a:t>. </a:t>
            </a:r>
          </a:p>
          <a:p>
            <a:pPr>
              <a:lnSpc>
                <a:spcPct val="150000"/>
              </a:lnSpc>
              <a:buClrTx/>
              <a:buFont typeface="Wingdings" panose="05000000000000000000" pitchFamily="2" charset="2"/>
              <a:buChar char="Ø"/>
            </a:pPr>
            <a:r>
              <a:rPr lang="de-CH" dirty="0"/>
              <a:t> </a:t>
            </a:r>
            <a:r>
              <a:rPr lang="tr-TR" dirty="0"/>
              <a:t>Çocuğunuzun </a:t>
            </a:r>
            <a:r>
              <a:rPr lang="tr-TR" dirty="0" err="1"/>
              <a:t>Vape</a:t>
            </a:r>
            <a:r>
              <a:rPr lang="tr-TR" dirty="0"/>
              <a:t> kullandığını mı düşünüyorsunuz</a:t>
            </a:r>
            <a:r>
              <a:rPr lang="de-CH" dirty="0"/>
              <a:t>?</a:t>
            </a:r>
          </a:p>
          <a:p>
            <a:pPr>
              <a:lnSpc>
                <a:spcPct val="150000"/>
              </a:lnSpc>
              <a:buClrTx/>
              <a:buFont typeface="Wingdings" panose="05000000000000000000" pitchFamily="2" charset="2"/>
              <a:buChar char="Ø"/>
            </a:pPr>
            <a:r>
              <a:rPr lang="de-CH" dirty="0"/>
              <a:t> </a:t>
            </a:r>
            <a:r>
              <a:rPr lang="tr-TR" dirty="0"/>
              <a:t>Evde hangi kuralları uygulayabilirsiniz</a:t>
            </a:r>
            <a:r>
              <a:rPr lang="de-CH" dirty="0"/>
              <a:t>?</a:t>
            </a:r>
          </a:p>
          <a:p>
            <a:pPr>
              <a:lnSpc>
                <a:spcPct val="150000"/>
              </a:lnSpc>
              <a:buClrTx/>
              <a:buFont typeface="Wingdings" panose="05000000000000000000" pitchFamily="2" charset="2"/>
              <a:buChar char="Ø"/>
            </a:pPr>
            <a:r>
              <a:rPr lang="de-CH" dirty="0"/>
              <a:t> </a:t>
            </a:r>
            <a:r>
              <a:rPr lang="tr-TR" dirty="0"/>
              <a:t>Çocuğunuza hangi ödülü verebilirsiniz</a:t>
            </a:r>
            <a:r>
              <a:rPr lang="de-CH" dirty="0"/>
              <a:t>?</a:t>
            </a:r>
          </a:p>
          <a:p>
            <a:pPr>
              <a:lnSpc>
                <a:spcPct val="150000"/>
              </a:lnSpc>
              <a:buClrTx/>
              <a:buFont typeface="Wingdings" panose="05000000000000000000" pitchFamily="2" charset="2"/>
              <a:buChar char="Ø"/>
            </a:pPr>
            <a:endParaRPr lang="de-CH" dirty="0"/>
          </a:p>
        </p:txBody>
      </p:sp>
      <p:pic>
        <p:nvPicPr>
          <p:cNvPr id="4" name="Grafik 3" descr="Ein Bild, das Schwarz, Dunkelheit enthält.&#10;&#10;Automatisch generierte Beschreibung">
            <a:extLst>
              <a:ext uri="{FF2B5EF4-FFF2-40B4-BE49-F238E27FC236}">
                <a16:creationId xmlns:a16="http://schemas.microsoft.com/office/drawing/2014/main" id="{CF53A0B5-10F4-B6F5-9AAC-49C35B421389}"/>
              </a:ext>
            </a:extLst>
          </p:cNvPr>
          <p:cNvPicPr>
            <a:picLocks noChangeAspect="1"/>
          </p:cNvPicPr>
          <p:nvPr/>
        </p:nvPicPr>
        <p:blipFill rotWithShape="1">
          <a:blip r:embed="rId3">
            <a:extLst>
              <a:ext uri="{28A0092B-C50C-407E-A947-70E740481C1C}">
                <a14:useLocalDpi xmlns:a14="http://schemas.microsoft.com/office/drawing/2010/main" val="0"/>
              </a:ext>
            </a:extLst>
          </a:blip>
          <a:srcRect l="4543" t="7738" r="6959" b="23300"/>
          <a:stretch/>
        </p:blipFill>
        <p:spPr>
          <a:xfrm>
            <a:off x="9348277" y="4418120"/>
            <a:ext cx="2347983" cy="1829691"/>
          </a:xfrm>
          <a:prstGeom prst="rect">
            <a:avLst/>
          </a:prstGeom>
        </p:spPr>
      </p:pic>
      <p:sp>
        <p:nvSpPr>
          <p:cNvPr id="7" name="Titel 1">
            <a:extLst>
              <a:ext uri="{FF2B5EF4-FFF2-40B4-BE49-F238E27FC236}">
                <a16:creationId xmlns:a16="http://schemas.microsoft.com/office/drawing/2014/main" id="{9001591C-136E-6EDB-082E-9C399A67071B}"/>
              </a:ext>
            </a:extLst>
          </p:cNvPr>
          <p:cNvSpPr>
            <a:spLocks noGrp="1"/>
          </p:cNvSpPr>
          <p:nvPr>
            <p:ph type="title"/>
          </p:nvPr>
        </p:nvSpPr>
        <p:spPr>
          <a:xfrm>
            <a:off x="770709" y="524395"/>
            <a:ext cx="10058400" cy="464511"/>
          </a:xfrm>
        </p:spPr>
        <p:txBody>
          <a:bodyPr>
            <a:normAutofit/>
          </a:bodyPr>
          <a:lstStyle/>
          <a:p>
            <a:r>
              <a:rPr lang="tr-TR" sz="2400" b="1" spc="300" dirty="0">
                <a:solidFill>
                  <a:schemeClr val="tx2"/>
                </a:solidFill>
              </a:rPr>
              <a:t>GRUP ÇALIŞMASI</a:t>
            </a:r>
            <a:endParaRPr lang="de-CH" sz="2400" b="1" spc="300" dirty="0">
              <a:solidFill>
                <a:schemeClr val="tx2"/>
              </a:solidFill>
            </a:endParaRPr>
          </a:p>
        </p:txBody>
      </p:sp>
    </p:spTree>
    <p:extLst>
      <p:ext uri="{BB962C8B-B14F-4D97-AF65-F5344CB8AC3E}">
        <p14:creationId xmlns:p14="http://schemas.microsoft.com/office/powerpoint/2010/main" val="1868828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normAutofit/>
          </a:bodyPr>
          <a:lstStyle/>
          <a:p>
            <a:r>
              <a:rPr lang="tr-TR" sz="4500" b="1" dirty="0"/>
              <a:t>Sonuç</a:t>
            </a:r>
            <a:endParaRPr lang="de-CH" sz="4500" b="1" dirty="0"/>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247121" y="1470835"/>
            <a:ext cx="7946002" cy="2819047"/>
          </a:xfrm>
        </p:spPr>
        <p:txBody>
          <a:bodyPr>
            <a:normAutofit/>
          </a:bodyPr>
          <a:lstStyle/>
          <a:p>
            <a:pPr>
              <a:buClrTx/>
              <a:buFont typeface="Wingdings" panose="05000000000000000000" pitchFamily="2" charset="2"/>
              <a:buChar char="Ø"/>
            </a:pPr>
            <a:r>
              <a:rPr lang="de-CH" sz="1900" dirty="0">
                <a:solidFill>
                  <a:schemeClr val="tx1"/>
                </a:solidFill>
              </a:rPr>
              <a:t>  Vape </a:t>
            </a:r>
            <a:r>
              <a:rPr lang="tr-TR" sz="1900" dirty="0">
                <a:solidFill>
                  <a:schemeClr val="tx1"/>
                </a:solidFill>
              </a:rPr>
              <a:t>nikotin içermektedir</a:t>
            </a:r>
            <a:r>
              <a:rPr lang="de-CH" sz="1900" dirty="0">
                <a:solidFill>
                  <a:schemeClr val="tx1"/>
                </a:solidFill>
              </a:rPr>
              <a:t>. </a:t>
            </a:r>
            <a:r>
              <a:rPr lang="tr-TR" sz="1900" dirty="0">
                <a:solidFill>
                  <a:schemeClr val="tx1"/>
                </a:solidFill>
              </a:rPr>
              <a:t>Bu sebeple nikotin bağımlılığına yol açabilir</a:t>
            </a:r>
            <a:r>
              <a:rPr lang="de-CH" sz="1900" dirty="0">
                <a:solidFill>
                  <a:schemeClr val="tx1"/>
                </a:solidFill>
              </a:rPr>
              <a:t>.</a:t>
            </a:r>
            <a:endParaRPr lang="de-CH" sz="1900" b="1" dirty="0">
              <a:solidFill>
                <a:schemeClr val="tx1"/>
              </a:solidFill>
            </a:endParaRPr>
          </a:p>
          <a:p>
            <a:pPr>
              <a:buClrTx/>
              <a:buFont typeface="Wingdings" panose="05000000000000000000" pitchFamily="2" charset="2"/>
              <a:buChar char="Ø"/>
            </a:pPr>
            <a:r>
              <a:rPr lang="de-CH" sz="1900" dirty="0"/>
              <a:t> Vape</a:t>
            </a:r>
            <a:r>
              <a:rPr lang="tr-TR" sz="1900" dirty="0"/>
              <a:t> tüketimi sağlıklı değildir</a:t>
            </a:r>
            <a:r>
              <a:rPr lang="de-CH" sz="1900" dirty="0"/>
              <a:t>.</a:t>
            </a:r>
            <a:r>
              <a:rPr lang="tr-TR" sz="1900" dirty="0"/>
              <a:t> Başka türden madde kullanımını da teşvik eder.</a:t>
            </a:r>
          </a:p>
          <a:p>
            <a:pPr>
              <a:buClrTx/>
              <a:buFont typeface="Wingdings" panose="05000000000000000000" pitchFamily="2" charset="2"/>
              <a:buChar char="Ø"/>
            </a:pPr>
            <a:r>
              <a:rPr lang="tr-TR" sz="1900" b="1" dirty="0"/>
              <a:t>Çocuklar ve gençler </a:t>
            </a:r>
            <a:r>
              <a:rPr lang="tr-TR" sz="1900" b="1" dirty="0" err="1"/>
              <a:t>Vape</a:t>
            </a:r>
            <a:r>
              <a:rPr lang="tr-TR" sz="1900" b="1" dirty="0"/>
              <a:t> tüketmemeli</a:t>
            </a:r>
            <a:r>
              <a:rPr lang="de-CH" sz="1900" b="1" dirty="0"/>
              <a:t>.</a:t>
            </a:r>
            <a:r>
              <a:rPr lang="tr-TR" sz="1900" b="1" dirty="0"/>
              <a:t> Ve tabii ki nikotin de tüketmemeli</a:t>
            </a:r>
            <a:r>
              <a:rPr lang="de-CH" sz="1900" b="1" dirty="0"/>
              <a:t>.</a:t>
            </a:r>
          </a:p>
          <a:p>
            <a:pPr>
              <a:buClrTx/>
              <a:buFont typeface="Wingdings" panose="05000000000000000000" pitchFamily="2" charset="2"/>
              <a:buChar char="Ø"/>
            </a:pPr>
            <a:r>
              <a:rPr lang="de-CH" sz="1900" dirty="0"/>
              <a:t> </a:t>
            </a:r>
            <a:r>
              <a:rPr lang="tr-TR" sz="1900" dirty="0"/>
              <a:t>Sigara içen anne-babası olan çocukların sonradan sigara içme rizikosu çok yüksek.</a:t>
            </a:r>
            <a:endParaRPr lang="de-CH" sz="1900" dirty="0">
              <a:solidFill>
                <a:schemeClr val="tx1"/>
              </a:solidFill>
            </a:endParaRPr>
          </a:p>
          <a:p>
            <a:pPr>
              <a:buClrTx/>
              <a:buFont typeface="Wingdings" panose="05000000000000000000" pitchFamily="2" charset="2"/>
              <a:buChar char="Ø"/>
            </a:pPr>
            <a:r>
              <a:rPr lang="de-CH" sz="1900" dirty="0"/>
              <a:t> </a:t>
            </a:r>
            <a:r>
              <a:rPr lang="tr-TR" sz="1900" dirty="0">
                <a:sym typeface="Wingdings" panose="05000000000000000000" pitchFamily="2" charset="2"/>
              </a:rPr>
              <a:t>Açık bir duruş sergileyin</a:t>
            </a:r>
            <a:r>
              <a:rPr lang="de-CH" sz="1900" dirty="0">
                <a:sym typeface="Wingdings" panose="05000000000000000000" pitchFamily="2" charset="2"/>
              </a:rPr>
              <a:t>: «</a:t>
            </a:r>
            <a:r>
              <a:rPr lang="tr-TR" sz="1900" dirty="0">
                <a:sym typeface="Wingdings" panose="05000000000000000000" pitchFamily="2" charset="2"/>
              </a:rPr>
              <a:t>Ben senin </a:t>
            </a:r>
            <a:r>
              <a:rPr lang="tr-TR" sz="1900" dirty="0" err="1">
                <a:sym typeface="Wingdings" panose="05000000000000000000" pitchFamily="2" charset="2"/>
              </a:rPr>
              <a:t>Vape</a:t>
            </a:r>
            <a:r>
              <a:rPr lang="tr-TR" sz="1900" dirty="0">
                <a:sym typeface="Wingdings" panose="05000000000000000000" pitchFamily="2" charset="2"/>
              </a:rPr>
              <a:t> kullanmanı istemiyorum</a:t>
            </a:r>
            <a:r>
              <a:rPr lang="de-CH" sz="1900" dirty="0">
                <a:sym typeface="Wingdings" panose="05000000000000000000" pitchFamily="2" charset="2"/>
              </a:rPr>
              <a:t>.»</a:t>
            </a:r>
            <a:endParaRPr lang="de-CH" sz="1900" dirty="0"/>
          </a:p>
          <a:p>
            <a:pPr>
              <a:buClrTx/>
              <a:buFont typeface="Wingdings" panose="05000000000000000000" pitchFamily="2" charset="2"/>
              <a:buChar char="Ø"/>
            </a:pPr>
            <a:endParaRPr lang="de-CH" b="1" dirty="0"/>
          </a:p>
          <a:p>
            <a:pPr marL="0" indent="0">
              <a:buNone/>
            </a:pPr>
            <a:endParaRPr lang="de-CH" dirty="0"/>
          </a:p>
          <a:p>
            <a:pPr marL="0" indent="0">
              <a:buNone/>
            </a:pPr>
            <a:endParaRPr lang="de-CH" dirty="0">
              <a:solidFill>
                <a:schemeClr val="tx1">
                  <a:lumMod val="85000"/>
                  <a:lumOff val="15000"/>
                </a:schemeClr>
              </a:solidFill>
            </a:endParaRPr>
          </a:p>
          <a:p>
            <a:pPr marL="0" indent="0" algn="ctr">
              <a:spcBef>
                <a:spcPts val="0"/>
              </a:spcBef>
              <a:buNone/>
            </a:pPr>
            <a:endParaRPr lang="de-CH" dirty="0"/>
          </a:p>
          <a:p>
            <a:pPr marL="0" indent="0" algn="ctr">
              <a:spcBef>
                <a:spcPts val="0"/>
              </a:spcBef>
              <a:buNone/>
            </a:pPr>
            <a:endParaRPr lang="de-CH" dirty="0"/>
          </a:p>
        </p:txBody>
      </p:sp>
      <p:sp>
        <p:nvSpPr>
          <p:cNvPr id="4" name="Textfeld 3">
            <a:extLst>
              <a:ext uri="{FF2B5EF4-FFF2-40B4-BE49-F238E27FC236}">
                <a16:creationId xmlns:a16="http://schemas.microsoft.com/office/drawing/2014/main" id="{FD2DCB6C-FF07-2574-6265-E424FE63A8E1}"/>
              </a:ext>
            </a:extLst>
          </p:cNvPr>
          <p:cNvSpPr txBox="1"/>
          <p:nvPr/>
        </p:nvSpPr>
        <p:spPr>
          <a:xfrm>
            <a:off x="6518774" y="4943655"/>
            <a:ext cx="5075529" cy="1446550"/>
          </a:xfrm>
          <a:prstGeom prst="rect">
            <a:avLst/>
          </a:prstGeom>
          <a:noFill/>
          <a:ln w="19050">
            <a:solidFill>
              <a:schemeClr val="accent2">
                <a:lumMod val="75000"/>
              </a:schemeClr>
            </a:solidFill>
          </a:ln>
        </p:spPr>
        <p:txBody>
          <a:bodyPr wrap="square" rtlCol="0">
            <a:spAutoFit/>
          </a:bodyPr>
          <a:lstStyle/>
          <a:p>
            <a:pPr algn="just"/>
            <a:r>
              <a:rPr lang="tr-TR" sz="2200" b="1" dirty="0">
                <a:solidFill>
                  <a:schemeClr val="accent2">
                    <a:lumMod val="50000"/>
                  </a:schemeClr>
                </a:solidFill>
              </a:rPr>
              <a:t>Hedef</a:t>
            </a:r>
            <a:endParaRPr lang="de-CH" sz="2200" b="1" dirty="0">
              <a:solidFill>
                <a:schemeClr val="accent2">
                  <a:lumMod val="50000"/>
                </a:schemeClr>
              </a:solidFill>
            </a:endParaRPr>
          </a:p>
          <a:p>
            <a:pPr algn="just"/>
            <a:r>
              <a:rPr lang="tr-TR" sz="2200" dirty="0"/>
              <a:t>Çocuklarımızın </a:t>
            </a:r>
            <a:r>
              <a:rPr lang="tr-TR" sz="2200" dirty="0" err="1"/>
              <a:t>Vape</a:t>
            </a:r>
            <a:r>
              <a:rPr lang="tr-TR" sz="2200" dirty="0"/>
              <a:t> kullanmasını istemiyoruz</a:t>
            </a:r>
            <a:r>
              <a:rPr lang="de-CH" sz="2200" dirty="0"/>
              <a:t>.</a:t>
            </a:r>
            <a:r>
              <a:rPr lang="tr-TR" sz="2200" dirty="0"/>
              <a:t> Çocuklarımızı korumak bizim görevimiz. </a:t>
            </a:r>
            <a:endParaRPr lang="de-CH" sz="2200" dirty="0"/>
          </a:p>
        </p:txBody>
      </p:sp>
      <p:pic>
        <p:nvPicPr>
          <p:cNvPr id="6" name="Grafik 5" descr="Ein Bild, das Schwarz, Dunkelheit enthält.&#10;&#10;Automatisch generierte Beschreibung">
            <a:extLst>
              <a:ext uri="{FF2B5EF4-FFF2-40B4-BE49-F238E27FC236}">
                <a16:creationId xmlns:a16="http://schemas.microsoft.com/office/drawing/2014/main" id="{41B91927-9D30-0E03-3CCC-B6CBBA861942}"/>
              </a:ext>
            </a:extLst>
          </p:cNvPr>
          <p:cNvPicPr>
            <a:picLocks noChangeAspect="1"/>
          </p:cNvPicPr>
          <p:nvPr/>
        </p:nvPicPr>
        <p:blipFill rotWithShape="1">
          <a:blip r:embed="rId3">
            <a:extLst>
              <a:ext uri="{28A0092B-C50C-407E-A947-70E740481C1C}">
                <a14:useLocalDpi xmlns:a14="http://schemas.microsoft.com/office/drawing/2010/main" val="0"/>
              </a:ext>
            </a:extLst>
          </a:blip>
          <a:srcRect l="17257" t="3180" r="15954" b="16819"/>
          <a:stretch/>
        </p:blipFill>
        <p:spPr>
          <a:xfrm>
            <a:off x="7864963" y="259343"/>
            <a:ext cx="708072" cy="848130"/>
          </a:xfrm>
          <a:prstGeom prst="rect">
            <a:avLst/>
          </a:prstGeom>
        </p:spPr>
      </p:pic>
      <p:pic>
        <p:nvPicPr>
          <p:cNvPr id="8" name="Grafik 7" descr="Ein Bild, das Schwarz, Dunkelheit enthält.&#10;&#10;Automatisch generierte Beschreibung">
            <a:extLst>
              <a:ext uri="{FF2B5EF4-FFF2-40B4-BE49-F238E27FC236}">
                <a16:creationId xmlns:a16="http://schemas.microsoft.com/office/drawing/2014/main" id="{A1B45EAF-B8BC-480E-0A50-9D96B4D3E2AB}"/>
              </a:ext>
            </a:extLst>
          </p:cNvPr>
          <p:cNvPicPr>
            <a:picLocks noChangeAspect="1"/>
          </p:cNvPicPr>
          <p:nvPr/>
        </p:nvPicPr>
        <p:blipFill rotWithShape="1">
          <a:blip r:embed="rId4">
            <a:extLst>
              <a:ext uri="{28A0092B-C50C-407E-A947-70E740481C1C}">
                <a14:useLocalDpi xmlns:a14="http://schemas.microsoft.com/office/drawing/2010/main" val="0"/>
              </a:ext>
            </a:extLst>
          </a:blip>
          <a:srcRect l="5502" t="-548" r="7179" b="14110"/>
          <a:stretch/>
        </p:blipFill>
        <p:spPr>
          <a:xfrm>
            <a:off x="5315455" y="5192511"/>
            <a:ext cx="998289" cy="988220"/>
          </a:xfrm>
          <a:prstGeom prst="rect">
            <a:avLst/>
          </a:prstGeom>
        </p:spPr>
      </p:pic>
    </p:spTree>
    <p:extLst>
      <p:ext uri="{BB962C8B-B14F-4D97-AF65-F5344CB8AC3E}">
        <p14:creationId xmlns:p14="http://schemas.microsoft.com/office/powerpoint/2010/main" val="1444054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0F69BCF-9242-C348-8F9F-8B7E60EB0F52}"/>
              </a:ext>
            </a:extLst>
          </p:cNvPr>
          <p:cNvSpPr txBox="1">
            <a:spLocks/>
          </p:cNvSpPr>
          <p:nvPr/>
        </p:nvSpPr>
        <p:spPr>
          <a:xfrm>
            <a:off x="770709" y="524395"/>
            <a:ext cx="10058400" cy="46451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tr-TR" sz="2400" b="1" spc="300" dirty="0">
                <a:solidFill>
                  <a:schemeClr val="accent2">
                    <a:lumMod val="50000"/>
                  </a:schemeClr>
                </a:solidFill>
              </a:rPr>
              <a:t>İLK BAŞVURULACAK YERLER </a:t>
            </a:r>
            <a:endParaRPr lang="de-CH" sz="2400" b="1" spc="300" dirty="0">
              <a:solidFill>
                <a:schemeClr val="accent2">
                  <a:lumMod val="50000"/>
                </a:schemeClr>
              </a:solidFill>
            </a:endParaRPr>
          </a:p>
        </p:txBody>
      </p:sp>
      <p:pic>
        <p:nvPicPr>
          <p:cNvPr id="5" name="Grafik 4" descr="Ein Bild, das Handschuhe, Hand enthält.&#10;&#10;Automatisch generierte Beschreibung">
            <a:extLst>
              <a:ext uri="{FF2B5EF4-FFF2-40B4-BE49-F238E27FC236}">
                <a16:creationId xmlns:a16="http://schemas.microsoft.com/office/drawing/2014/main" id="{1F1E9F78-A0F8-5992-CE8B-FC1719FF5E8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2140803" y="3030912"/>
            <a:ext cx="1334387" cy="1932086"/>
          </a:xfrm>
          <a:prstGeom prst="rect">
            <a:avLst/>
          </a:prstGeom>
        </p:spPr>
      </p:pic>
      <p:sp>
        <p:nvSpPr>
          <p:cNvPr id="6" name="Textfeld 5">
            <a:extLst>
              <a:ext uri="{FF2B5EF4-FFF2-40B4-BE49-F238E27FC236}">
                <a16:creationId xmlns:a16="http://schemas.microsoft.com/office/drawing/2014/main" id="{3149CE54-8A26-5FBB-82D1-7C65AB35B811}"/>
              </a:ext>
            </a:extLst>
          </p:cNvPr>
          <p:cNvSpPr txBox="1"/>
          <p:nvPr/>
        </p:nvSpPr>
        <p:spPr>
          <a:xfrm rot="14118513">
            <a:off x="1395606" y="3265773"/>
            <a:ext cx="921488" cy="276999"/>
          </a:xfrm>
          <a:prstGeom prst="rect">
            <a:avLst/>
          </a:prstGeom>
          <a:solidFill>
            <a:schemeClr val="accent5">
              <a:lumMod val="60000"/>
              <a:lumOff val="40000"/>
            </a:schemeClr>
          </a:solidFill>
          <a:ln w="28575">
            <a:noFill/>
          </a:ln>
        </p:spPr>
        <p:txBody>
          <a:bodyPr wrap="square" rtlCol="0">
            <a:spAutoFit/>
          </a:bodyPr>
          <a:lstStyle/>
          <a:p>
            <a:r>
              <a:rPr lang="tr-TR" sz="1200" dirty="0">
                <a:solidFill>
                  <a:schemeClr val="bg1"/>
                </a:solidFill>
              </a:rPr>
              <a:t>Bilgilenmek</a:t>
            </a:r>
            <a:endParaRPr lang="de-CH" sz="1200" dirty="0">
              <a:solidFill>
                <a:schemeClr val="bg1"/>
              </a:solidFill>
            </a:endParaRPr>
          </a:p>
        </p:txBody>
      </p:sp>
      <p:sp>
        <p:nvSpPr>
          <p:cNvPr id="7" name="Textfeld 6">
            <a:extLst>
              <a:ext uri="{FF2B5EF4-FFF2-40B4-BE49-F238E27FC236}">
                <a16:creationId xmlns:a16="http://schemas.microsoft.com/office/drawing/2014/main" id="{439FA288-BF71-2E39-8849-9A62DF531C80}"/>
              </a:ext>
            </a:extLst>
          </p:cNvPr>
          <p:cNvSpPr txBox="1"/>
          <p:nvPr/>
        </p:nvSpPr>
        <p:spPr>
          <a:xfrm rot="15848186">
            <a:off x="1985596" y="2556862"/>
            <a:ext cx="850604" cy="276999"/>
          </a:xfrm>
          <a:prstGeom prst="rect">
            <a:avLst/>
          </a:prstGeom>
          <a:solidFill>
            <a:schemeClr val="accent5">
              <a:lumMod val="60000"/>
              <a:lumOff val="40000"/>
            </a:schemeClr>
          </a:solidFill>
        </p:spPr>
        <p:txBody>
          <a:bodyPr wrap="square" rtlCol="0">
            <a:spAutoFit/>
          </a:bodyPr>
          <a:lstStyle/>
          <a:p>
            <a:r>
              <a:rPr lang="tr-TR" sz="1200" dirty="0">
                <a:solidFill>
                  <a:schemeClr val="bg1"/>
                </a:solidFill>
              </a:rPr>
              <a:t>Anlamak</a:t>
            </a:r>
            <a:endParaRPr lang="de-CH" sz="1200" dirty="0">
              <a:solidFill>
                <a:schemeClr val="bg1"/>
              </a:solidFill>
            </a:endParaRPr>
          </a:p>
        </p:txBody>
      </p:sp>
      <p:sp>
        <p:nvSpPr>
          <p:cNvPr id="8" name="Textfeld 7">
            <a:extLst>
              <a:ext uri="{FF2B5EF4-FFF2-40B4-BE49-F238E27FC236}">
                <a16:creationId xmlns:a16="http://schemas.microsoft.com/office/drawing/2014/main" id="{6F377BF1-557E-3553-1B30-345199B26A07}"/>
              </a:ext>
            </a:extLst>
          </p:cNvPr>
          <p:cNvSpPr txBox="1"/>
          <p:nvPr/>
        </p:nvSpPr>
        <p:spPr>
          <a:xfrm rot="16397315">
            <a:off x="2560589" y="2349074"/>
            <a:ext cx="1276242" cy="276999"/>
          </a:xfrm>
          <a:prstGeom prst="rect">
            <a:avLst/>
          </a:prstGeom>
          <a:solidFill>
            <a:schemeClr val="accent5">
              <a:lumMod val="60000"/>
              <a:lumOff val="40000"/>
            </a:schemeClr>
          </a:solidFill>
          <a:ln w="19050">
            <a:noFill/>
          </a:ln>
        </p:spPr>
        <p:txBody>
          <a:bodyPr wrap="square" rtlCol="0">
            <a:spAutoFit/>
          </a:bodyPr>
          <a:lstStyle/>
          <a:p>
            <a:r>
              <a:rPr lang="tr-TR" sz="1200" dirty="0">
                <a:solidFill>
                  <a:schemeClr val="bg1"/>
                </a:solidFill>
              </a:rPr>
              <a:t>Eyleme geçmek</a:t>
            </a:r>
            <a:endParaRPr lang="de-CH" sz="1200" dirty="0">
              <a:solidFill>
                <a:schemeClr val="bg1"/>
              </a:solidFill>
            </a:endParaRPr>
          </a:p>
        </p:txBody>
      </p:sp>
      <p:sp>
        <p:nvSpPr>
          <p:cNvPr id="9" name="Textfeld 8">
            <a:extLst>
              <a:ext uri="{FF2B5EF4-FFF2-40B4-BE49-F238E27FC236}">
                <a16:creationId xmlns:a16="http://schemas.microsoft.com/office/drawing/2014/main" id="{EC0BDB03-6281-9E9A-72CD-D3108FB3B369}"/>
              </a:ext>
            </a:extLst>
          </p:cNvPr>
          <p:cNvSpPr txBox="1"/>
          <p:nvPr/>
        </p:nvSpPr>
        <p:spPr>
          <a:xfrm rot="16835369">
            <a:off x="2902729" y="2590017"/>
            <a:ext cx="1314103"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tr-TR" sz="1200" dirty="0">
                <a:solidFill>
                  <a:srgbClr val="C00000"/>
                </a:solidFill>
              </a:rPr>
              <a:t>Yardım istemek</a:t>
            </a:r>
            <a:endParaRPr lang="de-CH" sz="1200" dirty="0">
              <a:solidFill>
                <a:srgbClr val="C00000"/>
              </a:solidFill>
            </a:endParaRPr>
          </a:p>
        </p:txBody>
      </p:sp>
      <p:sp>
        <p:nvSpPr>
          <p:cNvPr id="10" name="Textfeld 9">
            <a:extLst>
              <a:ext uri="{FF2B5EF4-FFF2-40B4-BE49-F238E27FC236}">
                <a16:creationId xmlns:a16="http://schemas.microsoft.com/office/drawing/2014/main" id="{D5B19D82-3370-B882-A600-2190175A4698}"/>
              </a:ext>
            </a:extLst>
          </p:cNvPr>
          <p:cNvSpPr txBox="1"/>
          <p:nvPr/>
        </p:nvSpPr>
        <p:spPr>
          <a:xfrm rot="16200000">
            <a:off x="2427203" y="2444451"/>
            <a:ext cx="811618" cy="276999"/>
          </a:xfrm>
          <a:prstGeom prst="rect">
            <a:avLst/>
          </a:prstGeom>
          <a:solidFill>
            <a:schemeClr val="accent5">
              <a:lumMod val="60000"/>
              <a:lumOff val="40000"/>
            </a:schemeClr>
          </a:solidFill>
        </p:spPr>
        <p:txBody>
          <a:bodyPr wrap="square" rtlCol="0">
            <a:spAutoFit/>
          </a:bodyPr>
          <a:lstStyle/>
          <a:p>
            <a:r>
              <a:rPr lang="tr-TR" sz="1200" dirty="0">
                <a:solidFill>
                  <a:schemeClr val="bg1"/>
                </a:solidFill>
              </a:rPr>
              <a:t>Tanımak</a:t>
            </a:r>
            <a:endParaRPr lang="de-CH" sz="1200" dirty="0">
              <a:solidFill>
                <a:schemeClr val="bg1"/>
              </a:solidFill>
            </a:endParaRPr>
          </a:p>
        </p:txBody>
      </p:sp>
      <p:sp>
        <p:nvSpPr>
          <p:cNvPr id="11" name="Inhaltsplatzhalter 10">
            <a:extLst>
              <a:ext uri="{FF2B5EF4-FFF2-40B4-BE49-F238E27FC236}">
                <a16:creationId xmlns:a16="http://schemas.microsoft.com/office/drawing/2014/main" id="{7D7812B7-1E02-C395-5ABC-010BE57BAC34}"/>
              </a:ext>
            </a:extLst>
          </p:cNvPr>
          <p:cNvSpPr txBox="1">
            <a:spLocks noGrp="1"/>
          </p:cNvSpPr>
          <p:nvPr>
            <p:ph idx="1"/>
          </p:nvPr>
        </p:nvSpPr>
        <p:spPr>
          <a:xfrm>
            <a:off x="4805552" y="1611339"/>
            <a:ext cx="6275388" cy="4302716"/>
          </a:xfrm>
          <a:prstGeom prst="rect">
            <a:avLst/>
          </a:prstGeom>
          <a:noFill/>
        </p:spPr>
        <p:txBody>
          <a:bodyPr wrap="square" rtlCol="0">
            <a:spAutoFit/>
          </a:bodyPr>
          <a:lstStyle/>
          <a:p>
            <a:pPr>
              <a:spcBef>
                <a:spcPts val="0"/>
              </a:spcBef>
              <a:spcAft>
                <a:spcPts val="0"/>
              </a:spcAft>
            </a:pPr>
            <a:r>
              <a:rPr lang="de-CH" sz="1600" b="1" dirty="0"/>
              <a:t>Web</a:t>
            </a:r>
            <a:r>
              <a:rPr lang="tr-TR" sz="1600" b="1" dirty="0"/>
              <a:t> sayfası</a:t>
            </a:r>
            <a:endParaRPr lang="de-CH" sz="1600" b="1" dirty="0"/>
          </a:p>
          <a:p>
            <a:pPr>
              <a:spcBef>
                <a:spcPts val="0"/>
              </a:spcBef>
              <a:spcAft>
                <a:spcPts val="0"/>
              </a:spcAft>
            </a:pPr>
            <a:r>
              <a:rPr lang="de-CH" sz="1600" dirty="0"/>
              <a:t>VAHSK.ch</a:t>
            </a:r>
          </a:p>
          <a:p>
            <a:pPr>
              <a:spcBef>
                <a:spcPts val="0"/>
              </a:spcBef>
              <a:spcAft>
                <a:spcPts val="0"/>
              </a:spcAft>
            </a:pPr>
            <a:r>
              <a:rPr lang="de-CH" sz="1600" dirty="0"/>
              <a:t>Vapefree.info</a:t>
            </a:r>
          </a:p>
          <a:p>
            <a:pPr>
              <a:spcBef>
                <a:spcPts val="0"/>
              </a:spcBef>
              <a:spcAft>
                <a:spcPts val="0"/>
              </a:spcAft>
            </a:pPr>
            <a:r>
              <a:rPr lang="de-CH" sz="1600" dirty="0"/>
              <a:t>feel-ok.ch/de_CH/eltern/themen/vapes/ressourcen/vapes/</a:t>
            </a:r>
            <a:r>
              <a:rPr lang="de-CH" sz="1600" dirty="0" err="1"/>
              <a:t>kind-vapes.cfm</a:t>
            </a:r>
            <a:endParaRPr lang="de-CH" sz="1600" dirty="0"/>
          </a:p>
          <a:p>
            <a:pPr>
              <a:spcBef>
                <a:spcPts val="0"/>
              </a:spcBef>
              <a:spcAft>
                <a:spcPts val="0"/>
              </a:spcAft>
            </a:pPr>
            <a:r>
              <a:rPr lang="de-CH" sz="1600" dirty="0"/>
              <a:t>bernergesundheit.ch/</a:t>
            </a:r>
            <a:r>
              <a:rPr lang="de-CH" sz="1600" dirty="0" err="1"/>
              <a:t>vapes</a:t>
            </a:r>
            <a:endParaRPr lang="de-CH" sz="1600" dirty="0"/>
          </a:p>
          <a:p>
            <a:pPr>
              <a:spcBef>
                <a:spcPts val="0"/>
              </a:spcBef>
              <a:spcAft>
                <a:spcPts val="0"/>
              </a:spcAft>
            </a:pPr>
            <a:r>
              <a:rPr lang="de-CH" sz="1600" dirty="0"/>
              <a:t>Lungenliga</a:t>
            </a:r>
          </a:p>
          <a:p>
            <a:pPr>
              <a:spcBef>
                <a:spcPts val="0"/>
              </a:spcBef>
              <a:spcAft>
                <a:spcPts val="0"/>
              </a:spcAft>
            </a:pPr>
            <a:r>
              <a:rPr lang="de-CH" sz="1600" dirty="0"/>
              <a:t>At Schweiz</a:t>
            </a:r>
          </a:p>
          <a:p>
            <a:pPr>
              <a:spcBef>
                <a:spcPts val="0"/>
              </a:spcBef>
              <a:spcAft>
                <a:spcPts val="0"/>
              </a:spcAft>
            </a:pPr>
            <a:endParaRPr lang="de-CH" sz="1600" dirty="0"/>
          </a:p>
          <a:p>
            <a:pPr>
              <a:spcBef>
                <a:spcPts val="0"/>
              </a:spcBef>
              <a:spcAft>
                <a:spcPts val="0"/>
              </a:spcAft>
            </a:pPr>
            <a:r>
              <a:rPr lang="tr-TR" sz="1600" b="1" dirty="0"/>
              <a:t>Danışmanlık</a:t>
            </a:r>
            <a:endParaRPr lang="de-CH" sz="1600" b="1" dirty="0"/>
          </a:p>
          <a:p>
            <a:pPr>
              <a:spcBef>
                <a:spcPts val="0"/>
              </a:spcBef>
              <a:spcAft>
                <a:spcPts val="0"/>
              </a:spcAft>
            </a:pPr>
            <a:r>
              <a:rPr lang="de-CH" sz="1600" u="sng" dirty="0"/>
              <a:t>Suchtindex.ch</a:t>
            </a:r>
          </a:p>
          <a:p>
            <a:pPr>
              <a:spcBef>
                <a:spcPts val="0"/>
              </a:spcBef>
              <a:spcAft>
                <a:spcPts val="0"/>
              </a:spcAft>
            </a:pPr>
            <a:r>
              <a:rPr lang="de-CH" sz="1600" dirty="0"/>
              <a:t>Kantonale Suchtberatungsstelle (z. B.: zfps.ch/</a:t>
            </a:r>
            <a:r>
              <a:rPr lang="de-CH" sz="1600" dirty="0" err="1"/>
              <a:t>angebot</a:t>
            </a:r>
            <a:r>
              <a:rPr lang="de-CH" sz="1600" dirty="0"/>
              <a:t>/</a:t>
            </a:r>
            <a:r>
              <a:rPr lang="de-CH" sz="1600" dirty="0" err="1"/>
              <a:t>tabak</a:t>
            </a:r>
            <a:r>
              <a:rPr lang="de-CH" sz="1600" dirty="0"/>
              <a:t>/</a:t>
            </a:r>
            <a:r>
              <a:rPr lang="de-CH" sz="1600" dirty="0" err="1"/>
              <a:t>beratung</a:t>
            </a:r>
            <a:r>
              <a:rPr lang="de-CH" sz="1600" dirty="0"/>
              <a:t>)</a:t>
            </a:r>
          </a:p>
          <a:p>
            <a:pPr>
              <a:spcBef>
                <a:spcPts val="0"/>
              </a:spcBef>
              <a:spcAft>
                <a:spcPts val="0"/>
              </a:spcAft>
            </a:pPr>
            <a:r>
              <a:rPr lang="de-CH" sz="1600" dirty="0"/>
              <a:t>safezone.ch</a:t>
            </a:r>
          </a:p>
          <a:p>
            <a:pPr>
              <a:spcBef>
                <a:spcPts val="0"/>
              </a:spcBef>
              <a:spcAft>
                <a:spcPts val="0"/>
              </a:spcAft>
            </a:pPr>
            <a:r>
              <a:rPr lang="de-CH" sz="1600" dirty="0"/>
              <a:t>no-zoff.ch</a:t>
            </a:r>
          </a:p>
          <a:p>
            <a:pPr>
              <a:spcBef>
                <a:spcPts val="0"/>
              </a:spcBef>
              <a:spcAft>
                <a:spcPts val="0"/>
              </a:spcAft>
            </a:pPr>
            <a:r>
              <a:rPr lang="de-CH" sz="1600" dirty="0"/>
              <a:t>Rauchstopplinie</a:t>
            </a:r>
          </a:p>
          <a:p>
            <a:pPr>
              <a:spcBef>
                <a:spcPts val="0"/>
              </a:spcBef>
              <a:spcAft>
                <a:spcPts val="0"/>
              </a:spcAft>
            </a:pPr>
            <a:endParaRPr lang="de-CH" sz="1600" b="1" dirty="0"/>
          </a:p>
          <a:p>
            <a:pPr>
              <a:spcBef>
                <a:spcPts val="0"/>
              </a:spcBef>
              <a:spcAft>
                <a:spcPts val="0"/>
              </a:spcAft>
            </a:pPr>
            <a:r>
              <a:rPr lang="tr-TR" sz="1600" b="1" dirty="0"/>
              <a:t>Muhatap kişiler</a:t>
            </a:r>
            <a:endParaRPr lang="de-CH" sz="1600" b="1" dirty="0"/>
          </a:p>
          <a:p>
            <a:pPr>
              <a:spcBef>
                <a:spcPts val="0"/>
              </a:spcBef>
              <a:spcAft>
                <a:spcPts val="0"/>
              </a:spcAft>
            </a:pPr>
            <a:r>
              <a:rPr lang="tr-TR" sz="1600" dirty="0" err="1"/>
              <a:t>Vape’yi</a:t>
            </a:r>
            <a:r>
              <a:rPr lang="tr-TR" sz="1600" dirty="0"/>
              <a:t> tanıyan akrabalar ve arkadaşlar </a:t>
            </a:r>
            <a:endParaRPr lang="de-CH" sz="1600" dirty="0"/>
          </a:p>
          <a:p>
            <a:pPr>
              <a:spcBef>
                <a:spcPts val="0"/>
              </a:spcBef>
              <a:spcAft>
                <a:spcPts val="0"/>
              </a:spcAft>
            </a:pPr>
            <a:r>
              <a:rPr lang="tr-TR" sz="1600" dirty="0"/>
              <a:t>Doktorlar</a:t>
            </a:r>
            <a:endParaRPr lang="de-CH" sz="1600" dirty="0"/>
          </a:p>
          <a:p>
            <a:pPr marL="0" indent="0">
              <a:spcBef>
                <a:spcPts val="0"/>
              </a:spcBef>
              <a:spcAft>
                <a:spcPts val="0"/>
              </a:spcAft>
              <a:buNone/>
            </a:pPr>
            <a:r>
              <a:rPr lang="tr-TR" sz="1600" dirty="0"/>
              <a:t>  Öğretmenler </a:t>
            </a:r>
            <a:endParaRPr lang="de-CH" sz="1600" dirty="0"/>
          </a:p>
        </p:txBody>
      </p:sp>
      <p:pic>
        <p:nvPicPr>
          <p:cNvPr id="3" name="Grafik 2">
            <a:extLst>
              <a:ext uri="{FF2B5EF4-FFF2-40B4-BE49-F238E27FC236}">
                <a16:creationId xmlns:a16="http://schemas.microsoft.com/office/drawing/2014/main" id="{7278D139-B1F1-79A1-6025-AF3CDEB44B0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0957" y="5595259"/>
            <a:ext cx="959503" cy="959503"/>
          </a:xfrm>
          <a:prstGeom prst="rect">
            <a:avLst/>
          </a:prstGeom>
        </p:spPr>
      </p:pic>
      <p:pic>
        <p:nvPicPr>
          <p:cNvPr id="12" name="Grafik 11" descr="Ein Bild, das Schwarz, Dunkelheit enthält.&#10;&#10;Automatisch generierte Beschreibung">
            <a:extLst>
              <a:ext uri="{FF2B5EF4-FFF2-40B4-BE49-F238E27FC236}">
                <a16:creationId xmlns:a16="http://schemas.microsoft.com/office/drawing/2014/main" id="{EE720897-E77A-F50C-3AB3-8327986AE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26368">
            <a:off x="10506070" y="13875"/>
            <a:ext cx="1485549" cy="1485549"/>
          </a:xfrm>
          <a:prstGeom prst="rect">
            <a:avLst/>
          </a:prstGeom>
        </p:spPr>
      </p:pic>
    </p:spTree>
    <p:extLst>
      <p:ext uri="{BB962C8B-B14F-4D97-AF65-F5344CB8AC3E}">
        <p14:creationId xmlns:p14="http://schemas.microsoft.com/office/powerpoint/2010/main" val="650256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218619" y="1508760"/>
            <a:ext cx="3646714" cy="1243914"/>
          </a:xfrm>
        </p:spPr>
        <p:txBody>
          <a:bodyPr>
            <a:normAutofit/>
          </a:bodyPr>
          <a:lstStyle/>
          <a:p>
            <a:r>
              <a:rPr lang="tr-TR" b="1" dirty="0"/>
              <a:t>Ek Bilgiler</a:t>
            </a:r>
            <a:endParaRPr lang="de-CH" b="1" dirty="0"/>
          </a:p>
        </p:txBody>
      </p:sp>
      <p:pic>
        <p:nvPicPr>
          <p:cNvPr id="3" name="Grafik 2" descr="Ein Bild, das Handschuhe, Hand enthält.&#10;&#10;Automatisch generierte Beschreibung">
            <a:extLst>
              <a:ext uri="{FF2B5EF4-FFF2-40B4-BE49-F238E27FC236}">
                <a16:creationId xmlns:a16="http://schemas.microsoft.com/office/drawing/2014/main" id="{8D69B1BC-898B-2BDA-E523-5DAD51172C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26826598-B68A-8D0E-2B2C-5B7B202B6448}"/>
              </a:ext>
            </a:extLst>
          </p:cNvPr>
          <p:cNvSpPr txBox="1"/>
          <p:nvPr/>
        </p:nvSpPr>
        <p:spPr>
          <a:xfrm rot="14118513">
            <a:off x="413750" y="4876736"/>
            <a:ext cx="921488" cy="276999"/>
          </a:xfrm>
          <a:prstGeom prst="rect">
            <a:avLst/>
          </a:prstGeom>
          <a:solidFill>
            <a:schemeClr val="accent5">
              <a:lumMod val="60000"/>
              <a:lumOff val="40000"/>
            </a:schemeClr>
          </a:solidFill>
          <a:ln w="28575">
            <a:noFill/>
          </a:ln>
        </p:spPr>
        <p:txBody>
          <a:bodyPr wrap="square" rtlCol="0">
            <a:spAutoFit/>
          </a:bodyPr>
          <a:lstStyle/>
          <a:p>
            <a:r>
              <a:rPr lang="tr-TR" sz="1200" dirty="0">
                <a:solidFill>
                  <a:schemeClr val="bg1"/>
                </a:solidFill>
              </a:rPr>
              <a:t>Bilgilenmek</a:t>
            </a:r>
            <a:endParaRPr lang="de-CH" sz="1200" dirty="0">
              <a:solidFill>
                <a:schemeClr val="bg1"/>
              </a:solidFill>
            </a:endParaRPr>
          </a:p>
        </p:txBody>
      </p:sp>
      <p:sp>
        <p:nvSpPr>
          <p:cNvPr id="9" name="Textfeld 8">
            <a:extLst>
              <a:ext uri="{FF2B5EF4-FFF2-40B4-BE49-F238E27FC236}">
                <a16:creationId xmlns:a16="http://schemas.microsoft.com/office/drawing/2014/main" id="{3EB2FAA9-BF24-BB02-B54A-95C38F78C62B}"/>
              </a:ext>
            </a:extLst>
          </p:cNvPr>
          <p:cNvSpPr txBox="1"/>
          <p:nvPr/>
        </p:nvSpPr>
        <p:spPr>
          <a:xfrm rot="15848186">
            <a:off x="1003740" y="4167825"/>
            <a:ext cx="850604" cy="276999"/>
          </a:xfrm>
          <a:prstGeom prst="rect">
            <a:avLst/>
          </a:prstGeom>
          <a:solidFill>
            <a:schemeClr val="accent5">
              <a:lumMod val="60000"/>
              <a:lumOff val="40000"/>
            </a:schemeClr>
          </a:solidFill>
        </p:spPr>
        <p:txBody>
          <a:bodyPr wrap="square" rtlCol="0">
            <a:spAutoFit/>
          </a:bodyPr>
          <a:lstStyle/>
          <a:p>
            <a:r>
              <a:rPr lang="tr-TR" sz="1200" dirty="0">
                <a:solidFill>
                  <a:schemeClr val="bg1"/>
                </a:solidFill>
              </a:rPr>
              <a:t>Anlamak</a:t>
            </a:r>
            <a:endParaRPr lang="de-CH" sz="1200" dirty="0">
              <a:solidFill>
                <a:schemeClr val="bg1"/>
              </a:solidFill>
            </a:endParaRPr>
          </a:p>
        </p:txBody>
      </p:sp>
      <p:sp>
        <p:nvSpPr>
          <p:cNvPr id="10" name="Textfeld 9">
            <a:extLst>
              <a:ext uri="{FF2B5EF4-FFF2-40B4-BE49-F238E27FC236}">
                <a16:creationId xmlns:a16="http://schemas.microsoft.com/office/drawing/2014/main" id="{1D25E60C-F95C-09BC-D47B-081F5EE4DD16}"/>
              </a:ext>
            </a:extLst>
          </p:cNvPr>
          <p:cNvSpPr txBox="1"/>
          <p:nvPr/>
        </p:nvSpPr>
        <p:spPr>
          <a:xfrm rot="16397315">
            <a:off x="1564786" y="3945266"/>
            <a:ext cx="1305831"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tr-TR" sz="1200" dirty="0">
                <a:solidFill>
                  <a:srgbClr val="C00000"/>
                </a:solidFill>
              </a:rPr>
              <a:t>Eyleme geçmek</a:t>
            </a:r>
            <a:endParaRPr lang="de-CH" sz="1200" dirty="0">
              <a:solidFill>
                <a:srgbClr val="C00000"/>
              </a:solidFill>
            </a:endParaRPr>
          </a:p>
        </p:txBody>
      </p:sp>
      <p:sp>
        <p:nvSpPr>
          <p:cNvPr id="11" name="Textfeld 10">
            <a:extLst>
              <a:ext uri="{FF2B5EF4-FFF2-40B4-BE49-F238E27FC236}">
                <a16:creationId xmlns:a16="http://schemas.microsoft.com/office/drawing/2014/main" id="{F4C0664B-1EF1-E4A1-FD9E-7FAC113A9C16}"/>
              </a:ext>
            </a:extLst>
          </p:cNvPr>
          <p:cNvSpPr txBox="1"/>
          <p:nvPr/>
        </p:nvSpPr>
        <p:spPr>
          <a:xfrm rot="16835369">
            <a:off x="1925841" y="4206963"/>
            <a:ext cx="1301929" cy="276999"/>
          </a:xfrm>
          <a:prstGeom prst="rect">
            <a:avLst/>
          </a:prstGeom>
          <a:solidFill>
            <a:schemeClr val="accent5">
              <a:lumMod val="60000"/>
              <a:lumOff val="40000"/>
            </a:schemeClr>
          </a:solidFill>
        </p:spPr>
        <p:txBody>
          <a:bodyPr wrap="square" rtlCol="0">
            <a:spAutoFit/>
          </a:bodyPr>
          <a:lstStyle/>
          <a:p>
            <a:r>
              <a:rPr lang="tr-TR" sz="1200" dirty="0">
                <a:solidFill>
                  <a:schemeClr val="bg1"/>
                </a:solidFill>
              </a:rPr>
              <a:t>Yardım istemek </a:t>
            </a:r>
            <a:endParaRPr lang="de-CH" sz="1200" dirty="0">
              <a:solidFill>
                <a:schemeClr val="bg1"/>
              </a:solidFill>
            </a:endParaRPr>
          </a:p>
        </p:txBody>
      </p:sp>
      <p:sp>
        <p:nvSpPr>
          <p:cNvPr id="12" name="Textfeld 11">
            <a:extLst>
              <a:ext uri="{FF2B5EF4-FFF2-40B4-BE49-F238E27FC236}">
                <a16:creationId xmlns:a16="http://schemas.microsoft.com/office/drawing/2014/main" id="{089DCFDF-887E-4D7E-865B-FAB23B0E9916}"/>
              </a:ext>
            </a:extLst>
          </p:cNvPr>
          <p:cNvSpPr txBox="1"/>
          <p:nvPr/>
        </p:nvSpPr>
        <p:spPr>
          <a:xfrm rot="16200000">
            <a:off x="1445347" y="4055414"/>
            <a:ext cx="811618"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tr-TR" sz="1200" dirty="0">
                <a:solidFill>
                  <a:srgbClr val="C00000"/>
                </a:solidFill>
              </a:rPr>
              <a:t>Tanımak</a:t>
            </a:r>
            <a:endParaRPr lang="de-CH" sz="1200" dirty="0">
              <a:solidFill>
                <a:srgbClr val="C00000"/>
              </a:solidFill>
            </a:endParaRPr>
          </a:p>
        </p:txBody>
      </p:sp>
      <p:sp>
        <p:nvSpPr>
          <p:cNvPr id="4" name="Untertitel 2">
            <a:extLst>
              <a:ext uri="{FF2B5EF4-FFF2-40B4-BE49-F238E27FC236}">
                <a16:creationId xmlns:a16="http://schemas.microsoft.com/office/drawing/2014/main" id="{1142565B-F4EC-C333-2A69-1EECAF346CC1}"/>
              </a:ext>
            </a:extLst>
          </p:cNvPr>
          <p:cNvSpPr txBox="1">
            <a:spLocks/>
          </p:cNvSpPr>
          <p:nvPr/>
        </p:nvSpPr>
        <p:spPr>
          <a:xfrm>
            <a:off x="4309782" y="847437"/>
            <a:ext cx="7153835" cy="537656"/>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tr-TR" b="1" dirty="0">
                <a:solidFill>
                  <a:schemeClr val="accent1">
                    <a:lumMod val="50000"/>
                  </a:schemeClr>
                </a:solidFill>
              </a:rPr>
              <a:t>Çocuğumun </a:t>
            </a:r>
            <a:r>
              <a:rPr lang="tr-TR" b="1" dirty="0" err="1">
                <a:solidFill>
                  <a:schemeClr val="accent1">
                    <a:lumMod val="50000"/>
                  </a:schemeClr>
                </a:solidFill>
              </a:rPr>
              <a:t>vape</a:t>
            </a:r>
            <a:r>
              <a:rPr lang="tr-TR" b="1" dirty="0">
                <a:solidFill>
                  <a:schemeClr val="accent1">
                    <a:lumMod val="50000"/>
                  </a:schemeClr>
                </a:solidFill>
              </a:rPr>
              <a:t> kullandığını nasıl anlayacağım</a:t>
            </a:r>
            <a:r>
              <a:rPr lang="de-CH" b="1" dirty="0">
                <a:solidFill>
                  <a:schemeClr val="accent1">
                    <a:lumMod val="50000"/>
                  </a:schemeClr>
                </a:solidFill>
              </a:rPr>
              <a:t>?</a:t>
            </a:r>
          </a:p>
        </p:txBody>
      </p:sp>
      <p:sp>
        <p:nvSpPr>
          <p:cNvPr id="6" name="Textfeld 5">
            <a:extLst>
              <a:ext uri="{FF2B5EF4-FFF2-40B4-BE49-F238E27FC236}">
                <a16:creationId xmlns:a16="http://schemas.microsoft.com/office/drawing/2014/main" id="{E8BAA210-4285-E665-6153-AB1B2AFAD14C}"/>
              </a:ext>
            </a:extLst>
          </p:cNvPr>
          <p:cNvSpPr txBox="1"/>
          <p:nvPr/>
        </p:nvSpPr>
        <p:spPr>
          <a:xfrm>
            <a:off x="4965443" y="1385093"/>
            <a:ext cx="7748809" cy="327628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000" dirty="0"/>
              <a:t>Alışık olmayan </a:t>
            </a:r>
            <a:r>
              <a:rPr lang="tr-TR" sz="2000" b="1" dirty="0"/>
              <a:t>tatlı </a:t>
            </a:r>
            <a:r>
              <a:rPr lang="tr-TR" sz="2000" dirty="0"/>
              <a:t>bir koku </a:t>
            </a:r>
            <a:endParaRPr lang="de-CH" sz="2000" dirty="0"/>
          </a:p>
          <a:p>
            <a:pPr marL="342900" indent="-342900">
              <a:lnSpc>
                <a:spcPct val="150000"/>
              </a:lnSpc>
              <a:buFont typeface="Arial" panose="020B0604020202020204" pitchFamily="34" charset="0"/>
              <a:buChar char="•"/>
            </a:pPr>
            <a:r>
              <a:rPr lang="tr-TR" sz="2000" b="1" dirty="0"/>
              <a:t>Davranış değişikliği </a:t>
            </a:r>
            <a:endParaRPr lang="de-CH" sz="2000" dirty="0"/>
          </a:p>
          <a:p>
            <a:pPr marL="342900" indent="-342900">
              <a:lnSpc>
                <a:spcPct val="150000"/>
              </a:lnSpc>
              <a:buFont typeface="Arial" panose="020B0604020202020204" pitchFamily="34" charset="0"/>
              <a:buChar char="•"/>
            </a:pPr>
            <a:r>
              <a:rPr lang="tr-TR" sz="2000" dirty="0"/>
              <a:t>Tanıdık olmayan elektronik aletler </a:t>
            </a:r>
            <a:endParaRPr lang="de-CH" sz="2000" dirty="0"/>
          </a:p>
          <a:p>
            <a:pPr marL="342900" indent="-342900">
              <a:lnSpc>
                <a:spcPct val="150000"/>
              </a:lnSpc>
              <a:buFont typeface="Arial" panose="020B0604020202020204" pitchFamily="34" charset="0"/>
              <a:buChar char="•"/>
            </a:pPr>
            <a:r>
              <a:rPr lang="tr-TR" sz="2000" dirty="0"/>
              <a:t>Ağız kuruluğu ve sürekli </a:t>
            </a:r>
            <a:r>
              <a:rPr lang="tr-TR" sz="2000" b="1" dirty="0"/>
              <a:t>susuzluk</a:t>
            </a:r>
            <a:r>
              <a:rPr lang="tr-TR" sz="2000" dirty="0"/>
              <a:t> hissi</a:t>
            </a:r>
            <a:endParaRPr lang="de-CH" sz="2000" dirty="0"/>
          </a:p>
          <a:p>
            <a:pPr marL="342900" indent="-342900">
              <a:lnSpc>
                <a:spcPct val="150000"/>
              </a:lnSpc>
              <a:buFont typeface="Arial" panose="020B0604020202020204" pitchFamily="34" charset="0"/>
              <a:buChar char="•"/>
            </a:pPr>
            <a:r>
              <a:rPr lang="tr-TR" sz="2000" b="1" dirty="0"/>
              <a:t>Dayanaklılığındaki değişim, </a:t>
            </a:r>
            <a:r>
              <a:rPr lang="tr-TR" sz="2000" dirty="0"/>
              <a:t>ya da nefes alıp verme </a:t>
            </a:r>
            <a:r>
              <a:rPr lang="de-CH" sz="2000" dirty="0"/>
              <a:t>(</a:t>
            </a:r>
            <a:r>
              <a:rPr lang="tr-TR" sz="2000" dirty="0"/>
              <a:t>öksürük</a:t>
            </a:r>
            <a:r>
              <a:rPr lang="de-CH" sz="2000" dirty="0"/>
              <a:t>)</a:t>
            </a:r>
          </a:p>
          <a:p>
            <a:pPr marL="342900" indent="-342900">
              <a:lnSpc>
                <a:spcPct val="150000"/>
              </a:lnSpc>
              <a:buFont typeface="Arial" panose="020B0604020202020204" pitchFamily="34" charset="0"/>
              <a:buChar char="•"/>
            </a:pPr>
            <a:r>
              <a:rPr lang="tr-TR" sz="2000" dirty="0"/>
              <a:t>Para kullanım alışkanlığının değişmesi</a:t>
            </a:r>
            <a:endParaRPr lang="de-CH" sz="2000" dirty="0"/>
          </a:p>
          <a:p>
            <a:pPr marL="342900" indent="-342900">
              <a:lnSpc>
                <a:spcPct val="150000"/>
              </a:lnSpc>
              <a:buFont typeface="Arial" panose="020B0604020202020204" pitchFamily="34" charset="0"/>
              <a:buChar char="•"/>
            </a:pPr>
            <a:r>
              <a:rPr lang="tr-TR" sz="2000" dirty="0"/>
              <a:t>Ruh halindeki ani değişimler </a:t>
            </a:r>
            <a:endParaRPr lang="de-CH" sz="2000" dirty="0"/>
          </a:p>
        </p:txBody>
      </p:sp>
    </p:spTree>
    <p:extLst>
      <p:ext uri="{BB962C8B-B14F-4D97-AF65-F5344CB8AC3E}">
        <p14:creationId xmlns:p14="http://schemas.microsoft.com/office/powerpoint/2010/main" val="1698063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CF296A16-5649-B6AD-88D3-5FFBECEA9E91}"/>
              </a:ext>
            </a:extLst>
          </p:cNvPr>
          <p:cNvSpPr>
            <a:spLocks noGrp="1"/>
          </p:cNvSpPr>
          <p:nvPr>
            <p:ph type="subTitle" idx="1"/>
          </p:nvPr>
        </p:nvSpPr>
        <p:spPr>
          <a:xfrm>
            <a:off x="745209" y="620600"/>
            <a:ext cx="2516606" cy="443925"/>
          </a:xfrm>
        </p:spPr>
        <p:txBody>
          <a:bodyPr/>
          <a:lstStyle/>
          <a:p>
            <a:r>
              <a:rPr lang="de-CH" b="1" dirty="0"/>
              <a:t>Rückmeldung</a:t>
            </a:r>
          </a:p>
        </p:txBody>
      </p:sp>
      <p:sp>
        <p:nvSpPr>
          <p:cNvPr id="4" name="Textfeld 3">
            <a:extLst>
              <a:ext uri="{FF2B5EF4-FFF2-40B4-BE49-F238E27FC236}">
                <a16:creationId xmlns:a16="http://schemas.microsoft.com/office/drawing/2014/main" id="{2BD08C1C-E67C-26D7-5095-01BFAEDEE70C}"/>
              </a:ext>
            </a:extLst>
          </p:cNvPr>
          <p:cNvSpPr txBox="1"/>
          <p:nvPr/>
        </p:nvSpPr>
        <p:spPr>
          <a:xfrm>
            <a:off x="1224951" y="1915064"/>
            <a:ext cx="8885208" cy="2523768"/>
          </a:xfrm>
          <a:prstGeom prst="rect">
            <a:avLst/>
          </a:prstGeom>
          <a:noFill/>
        </p:spPr>
        <p:txBody>
          <a:bodyPr wrap="square" rtlCol="0">
            <a:spAutoFit/>
          </a:bodyPr>
          <a:lstStyle/>
          <a:p>
            <a:r>
              <a:rPr lang="de-CH" sz="2000" dirty="0"/>
              <a:t>Was haben Sie heute gelernt?</a:t>
            </a:r>
          </a:p>
          <a:p>
            <a:endParaRPr lang="de-CH" sz="2000" dirty="0"/>
          </a:p>
          <a:p>
            <a:endParaRPr lang="de-CH" sz="2000" dirty="0"/>
          </a:p>
          <a:p>
            <a:r>
              <a:rPr lang="de-CH" sz="2000" dirty="0"/>
              <a:t>Über was hätten Sie gerne mehr gehört?</a:t>
            </a:r>
          </a:p>
          <a:p>
            <a:endParaRPr lang="de-CH" sz="2000" dirty="0"/>
          </a:p>
          <a:p>
            <a:endParaRPr lang="de-CH" sz="2000" dirty="0"/>
          </a:p>
          <a:p>
            <a:r>
              <a:rPr lang="de-CH" sz="2000" dirty="0"/>
              <a:t>Wie fanden Sie die Veranstaltung?</a:t>
            </a:r>
          </a:p>
          <a:p>
            <a:endParaRPr lang="de-CH" dirty="0"/>
          </a:p>
        </p:txBody>
      </p:sp>
      <p:pic>
        <p:nvPicPr>
          <p:cNvPr id="5" name="Grafik 4" descr="Ein Bild, das Schwarz, Dunkelheit enthält.&#10;&#10;Automatisch generierte Beschreibung">
            <a:extLst>
              <a:ext uri="{FF2B5EF4-FFF2-40B4-BE49-F238E27FC236}">
                <a16:creationId xmlns:a16="http://schemas.microsoft.com/office/drawing/2014/main" id="{3DCA7B36-9656-12F3-8938-4F0DFFC959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43" t="-1665" r="13590" b="16366"/>
          <a:stretch/>
        </p:blipFill>
        <p:spPr>
          <a:xfrm>
            <a:off x="8048744" y="1915064"/>
            <a:ext cx="2061415" cy="2071412"/>
          </a:xfrm>
          <a:prstGeom prst="rect">
            <a:avLst/>
          </a:prstGeom>
        </p:spPr>
      </p:pic>
    </p:spTree>
    <p:extLst>
      <p:ext uri="{BB962C8B-B14F-4D97-AF65-F5344CB8AC3E}">
        <p14:creationId xmlns:p14="http://schemas.microsoft.com/office/powerpoint/2010/main" val="1320055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62595" y="653142"/>
            <a:ext cx="9034548" cy="685801"/>
          </a:xfrm>
        </p:spPr>
        <p:txBody>
          <a:bodyPr>
            <a:normAutofit/>
          </a:bodyPr>
          <a:lstStyle/>
          <a:p>
            <a:r>
              <a:rPr lang="tr-TR" sz="3000" b="1" dirty="0"/>
              <a:t>kaynaklar</a:t>
            </a:r>
            <a:endParaRPr lang="de-CH" sz="3000" b="1" dirty="0"/>
          </a:p>
        </p:txBody>
      </p:sp>
      <p:sp>
        <p:nvSpPr>
          <p:cNvPr id="7" name="Inhaltsplatzhalter 2">
            <a:extLst>
              <a:ext uri="{FF2B5EF4-FFF2-40B4-BE49-F238E27FC236}">
                <a16:creationId xmlns:a16="http://schemas.microsoft.com/office/drawing/2014/main" id="{1F4AF3AC-CE79-5BFF-29D9-41C2BF73D8B4}"/>
              </a:ext>
            </a:extLst>
          </p:cNvPr>
          <p:cNvSpPr txBox="1">
            <a:spLocks/>
          </p:cNvSpPr>
          <p:nvPr/>
        </p:nvSpPr>
        <p:spPr>
          <a:xfrm>
            <a:off x="939091" y="1729272"/>
            <a:ext cx="6013743"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de-CH" sz="2600" dirty="0"/>
          </a:p>
          <a:p>
            <a:pPr marL="0" indent="0">
              <a:buNone/>
            </a:pPr>
            <a:endParaRPr lang="de-CH" sz="2600" dirty="0"/>
          </a:p>
        </p:txBody>
      </p:sp>
      <p:sp>
        <p:nvSpPr>
          <p:cNvPr id="2" name="Textfeld 1">
            <a:extLst>
              <a:ext uri="{FF2B5EF4-FFF2-40B4-BE49-F238E27FC236}">
                <a16:creationId xmlns:a16="http://schemas.microsoft.com/office/drawing/2014/main" id="{1B89B82F-9799-7D9A-2F4D-CD26F3809A18}"/>
              </a:ext>
            </a:extLst>
          </p:cNvPr>
          <p:cNvSpPr txBox="1"/>
          <p:nvPr/>
        </p:nvSpPr>
        <p:spPr>
          <a:xfrm>
            <a:off x="939091" y="1257108"/>
            <a:ext cx="9680895" cy="3970318"/>
          </a:xfrm>
          <a:prstGeom prst="rect">
            <a:avLst/>
          </a:prstGeom>
          <a:noFill/>
        </p:spPr>
        <p:txBody>
          <a:bodyPr wrap="square" rtlCol="0">
            <a:spAutoFit/>
          </a:bodyPr>
          <a:lstStyle/>
          <a:p>
            <a:r>
              <a:rPr lang="tr-TR" sz="1200" dirty="0">
                <a:hlinkClick r:id="rId3">
                  <a:extLst>
                    <a:ext uri="{A12FA001-AC4F-418D-AE19-62706E023703}">
                      <ahyp:hlinkClr xmlns:ahyp="http://schemas.microsoft.com/office/drawing/2018/hyperlinkcolor" val="tx"/>
                    </a:ext>
                  </a:extLst>
                </a:hlinkClick>
              </a:rPr>
              <a:t>Bağımlılık yapıcı maddelerin kötüye kullanımı ile alakalı Zürih uzmanlık kurumunun desteği ile:</a:t>
            </a:r>
            <a:r>
              <a:rPr lang="de-DE" sz="1200" dirty="0">
                <a:hlinkClick r:id="rId3">
                  <a:extLst>
                    <a:ext uri="{A12FA001-AC4F-418D-AE19-62706E023703}">
                      <ahyp:hlinkClr xmlns:ahyp="http://schemas.microsoft.com/office/drawing/2018/hyperlinkcolor" val="tx"/>
                    </a:ext>
                  </a:extLst>
                </a:hlinkClick>
              </a:rPr>
              <a:t> </a:t>
            </a:r>
            <a:r>
              <a:rPr lang="de-DE" sz="1200" dirty="0">
                <a:solidFill>
                  <a:srgbClr val="0066FF"/>
                </a:solidFill>
                <a:hlinkClick r:id="rId3">
                  <a:extLst>
                    <a:ext uri="{A12FA001-AC4F-418D-AE19-62706E023703}">
                      <ahyp:hlinkClr xmlns:ahyp="http://schemas.microsoft.com/office/drawing/2018/hyperlinkcolor" val="tx"/>
                    </a:ext>
                  </a:extLst>
                </a:hlinkClick>
              </a:rPr>
              <a:t>Home - ZFPS – Zürcher Fachstelle zur Prävention des Suchtmittelmissbrauchs</a:t>
            </a:r>
            <a:endParaRPr lang="de-DE" sz="1200" dirty="0"/>
          </a:p>
          <a:p>
            <a:r>
              <a:rPr lang="de-DE" sz="1200" dirty="0">
                <a:hlinkClick r:id="rId4"/>
              </a:rPr>
              <a:t>E-Zigaretten bei AT Schweiz - AT Schweiz (at-schweiz.ch)</a:t>
            </a:r>
            <a:endParaRPr lang="de-DE" sz="1200" dirty="0"/>
          </a:p>
          <a:p>
            <a:r>
              <a:rPr lang="de-DE" sz="1200" dirty="0">
                <a:hlinkClick r:id="rId5"/>
              </a:rPr>
              <a:t>Neue nikotinhaltige Produkte - Konsum - Sucht Schweiz</a:t>
            </a:r>
            <a:endParaRPr lang="de-DE" sz="1200" dirty="0"/>
          </a:p>
          <a:p>
            <a:endParaRPr lang="de-DE" sz="1200" dirty="0"/>
          </a:p>
          <a:p>
            <a:r>
              <a:rPr lang="de-DE" sz="1200" dirty="0">
                <a:hlinkClick r:id="rId6"/>
              </a:rPr>
              <a:t>E-Zigaretten: Waadt verbietet Verkauf an Minderjährige (watson.ch)</a:t>
            </a:r>
            <a:endParaRPr lang="de-DE" sz="1200" dirty="0"/>
          </a:p>
          <a:p>
            <a:r>
              <a:rPr lang="de-DE" sz="1200" dirty="0">
                <a:hlinkClick r:id="rId7"/>
              </a:rPr>
              <a:t>Nationalrat will elektronische Einwegzigaretten verbieten (parlament.ch)</a:t>
            </a:r>
            <a:endParaRPr lang="de-DE" sz="1200" dirty="0"/>
          </a:p>
          <a:p>
            <a:r>
              <a:rPr lang="de-DE" sz="1200" dirty="0">
                <a:hlinkClick r:id="rId8"/>
              </a:rPr>
              <a:t>https://www.srf.ch/news/schweiz/gesetze-gegen-vapes-australien-verbietet-die-einfuhr-von-einweg-e-zigaretten</a:t>
            </a:r>
            <a:endParaRPr lang="de-DE" sz="1200" dirty="0"/>
          </a:p>
          <a:p>
            <a:r>
              <a:rPr lang="de-DE" sz="1200" dirty="0">
                <a:hlinkClick r:id="rId9"/>
              </a:rPr>
              <a:t>Verbot von Einweg-E-Zigaretten in Belgien: EU-Kommission gibt grünes Licht – </a:t>
            </a:r>
            <a:r>
              <a:rPr lang="de-DE" sz="1200" dirty="0" err="1">
                <a:hlinkClick r:id="rId9"/>
              </a:rPr>
              <a:t>Euractiv</a:t>
            </a:r>
            <a:r>
              <a:rPr lang="de-DE" sz="1200" dirty="0">
                <a:hlinkClick r:id="rId9"/>
              </a:rPr>
              <a:t> DE</a:t>
            </a:r>
            <a:endParaRPr lang="de-CH" sz="1200" dirty="0"/>
          </a:p>
          <a:p>
            <a:r>
              <a:rPr lang="de-DE" sz="1200" dirty="0">
                <a:hlinkClick r:id="rId10"/>
              </a:rPr>
              <a:t>Frankreich verbietet E-Zigaretten – </a:t>
            </a:r>
            <a:r>
              <a:rPr lang="de-DE" sz="1200" dirty="0" err="1">
                <a:hlinkClick r:id="rId10"/>
              </a:rPr>
              <a:t>Euractiv</a:t>
            </a:r>
            <a:r>
              <a:rPr lang="de-DE" sz="1200" dirty="0">
                <a:hlinkClick r:id="rId10"/>
              </a:rPr>
              <a:t> DE</a:t>
            </a:r>
            <a:endParaRPr lang="de-DE" sz="1200" dirty="0"/>
          </a:p>
          <a:p>
            <a:r>
              <a:rPr lang="de-DE" sz="1200" dirty="0">
                <a:hlinkClick r:id="rId11"/>
              </a:rPr>
              <a:t>Im Jura soll der Verkauf von Wegwerf-</a:t>
            </a:r>
            <a:r>
              <a:rPr lang="de-DE" sz="1200" dirty="0" err="1">
                <a:hlinkClick r:id="rId11"/>
              </a:rPr>
              <a:t>Vapes</a:t>
            </a:r>
            <a:r>
              <a:rPr lang="de-DE" sz="1200" dirty="0">
                <a:hlinkClick r:id="rId11"/>
              </a:rPr>
              <a:t> verboten werden - News - SRF</a:t>
            </a:r>
            <a:endParaRPr lang="de-DE" sz="1200" dirty="0"/>
          </a:p>
          <a:p>
            <a:endParaRPr lang="de-DE" sz="1200" dirty="0"/>
          </a:p>
          <a:p>
            <a:r>
              <a:rPr lang="de-CH" sz="1200" dirty="0">
                <a:hlinkClick r:id="rId12"/>
              </a:rPr>
              <a:t>E-Zigaretten (admin.ch)</a:t>
            </a:r>
            <a:endParaRPr lang="de-CH" sz="1200" dirty="0"/>
          </a:p>
          <a:p>
            <a:endParaRPr lang="de-DE" sz="1200" dirty="0"/>
          </a:p>
          <a:p>
            <a:endParaRPr lang="de-DE" sz="1200" dirty="0"/>
          </a:p>
          <a:p>
            <a:r>
              <a:rPr lang="tr-TR" sz="1200" dirty="0"/>
              <a:t>Bütün </a:t>
            </a:r>
            <a:r>
              <a:rPr lang="tr-TR" sz="1200" dirty="0" err="1"/>
              <a:t>iconlar</a:t>
            </a:r>
            <a:r>
              <a:rPr lang="de-DE" sz="1200" dirty="0"/>
              <a:t> thenounpoject.com</a:t>
            </a:r>
            <a:r>
              <a:rPr lang="tr-TR" sz="1200" dirty="0"/>
              <a:t>’dan alındı.</a:t>
            </a:r>
            <a:endParaRPr lang="de-DE" sz="1200" dirty="0"/>
          </a:p>
          <a:p>
            <a:r>
              <a:rPr lang="tr-TR" sz="1200" dirty="0"/>
              <a:t>Bütün grafikler eğer ayrıca değinilmediyse</a:t>
            </a:r>
            <a:r>
              <a:rPr lang="de-DE" sz="1200" dirty="0"/>
              <a:t> istock.com</a:t>
            </a:r>
            <a:r>
              <a:rPr lang="tr-TR" sz="1200" dirty="0"/>
              <a:t>’dan alındı. </a:t>
            </a:r>
            <a:endParaRPr lang="de-DE" sz="1200" dirty="0"/>
          </a:p>
          <a:p>
            <a:endParaRPr lang="de-DE" sz="1200" dirty="0"/>
          </a:p>
          <a:p>
            <a:endParaRPr lang="de-DE" sz="1200" dirty="0"/>
          </a:p>
          <a:p>
            <a:endParaRPr lang="de-DE" sz="1200" dirty="0"/>
          </a:p>
          <a:p>
            <a:endParaRPr lang="de-DE" sz="1200" dirty="0"/>
          </a:p>
        </p:txBody>
      </p:sp>
    </p:spTree>
    <p:extLst>
      <p:ext uri="{BB962C8B-B14F-4D97-AF65-F5344CB8AC3E}">
        <p14:creationId xmlns:p14="http://schemas.microsoft.com/office/powerpoint/2010/main" val="3193765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normAutofit/>
          </a:bodyPr>
          <a:lstStyle/>
          <a:p>
            <a:r>
              <a:rPr lang="de-CH" b="1" dirty="0"/>
              <a:t> </a:t>
            </a:r>
            <a:r>
              <a:rPr lang="de-CH" b="1" dirty="0" err="1"/>
              <a:t>Vapes</a:t>
            </a:r>
            <a:r>
              <a:rPr lang="de-CH" b="1" dirty="0"/>
              <a:t> </a:t>
            </a:r>
            <a:r>
              <a:rPr lang="de-CH" b="1" dirty="0" err="1"/>
              <a:t>ned</a:t>
            </a:r>
            <a:r>
              <a:rPr lang="tr-TR" b="1" dirty="0"/>
              <a:t>ir</a:t>
            </a:r>
            <a:r>
              <a:rPr lang="de-CH" b="1" dirty="0"/>
              <a:t>?</a:t>
            </a:r>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715877" y="3961848"/>
            <a:ext cx="7018923" cy="2364354"/>
          </a:xfrm>
        </p:spPr>
        <p:txBody>
          <a:bodyPr>
            <a:normAutofit lnSpcReduction="10000"/>
          </a:bodyPr>
          <a:lstStyle/>
          <a:p>
            <a:pPr>
              <a:lnSpc>
                <a:spcPct val="150000"/>
              </a:lnSpc>
              <a:spcBef>
                <a:spcPts val="200"/>
              </a:spcBef>
              <a:buFont typeface="Wingdings" panose="05000000000000000000" pitchFamily="2" charset="2"/>
              <a:buChar char="Ø"/>
            </a:pPr>
            <a:r>
              <a:rPr lang="de-CH" sz="1800" dirty="0"/>
              <a:t>  </a:t>
            </a:r>
            <a:r>
              <a:rPr lang="de-CH" sz="1800" dirty="0" err="1"/>
              <a:t>Vapes</a:t>
            </a:r>
            <a:r>
              <a:rPr lang="tr-TR" sz="1800" dirty="0"/>
              <a:t>’</a:t>
            </a:r>
            <a:r>
              <a:rPr lang="tr-TR" sz="1800" dirty="0" err="1"/>
              <a:t>ler</a:t>
            </a:r>
            <a:r>
              <a:rPr lang="de-CH" sz="1800" dirty="0"/>
              <a:t> </a:t>
            </a:r>
            <a:r>
              <a:rPr lang="tr-TR" sz="1800" dirty="0"/>
              <a:t>elektronik aletlerdir</a:t>
            </a:r>
            <a:r>
              <a:rPr lang="de-CH" sz="1800" dirty="0">
                <a:solidFill>
                  <a:schemeClr val="tx1"/>
                </a:solidFill>
              </a:rPr>
              <a:t>.</a:t>
            </a:r>
          </a:p>
          <a:p>
            <a:pPr>
              <a:lnSpc>
                <a:spcPct val="150000"/>
              </a:lnSpc>
              <a:spcBef>
                <a:spcPts val="200"/>
              </a:spcBef>
              <a:buFont typeface="Wingdings" panose="05000000000000000000" pitchFamily="2" charset="2"/>
              <a:buChar char="Ø"/>
            </a:pPr>
            <a:r>
              <a:rPr lang="de-CH" sz="1800" dirty="0">
                <a:solidFill>
                  <a:schemeClr val="tx1"/>
                </a:solidFill>
              </a:rPr>
              <a:t>  </a:t>
            </a:r>
            <a:r>
              <a:rPr lang="tr-TR" sz="1800" dirty="0">
                <a:solidFill>
                  <a:schemeClr val="tx1"/>
                </a:solidFill>
              </a:rPr>
              <a:t>Çoğunlukla yüksek miktarda sıvı nikotin içerirler.</a:t>
            </a:r>
            <a:endParaRPr lang="de-CH" sz="1800" dirty="0">
              <a:solidFill>
                <a:schemeClr val="tx1"/>
              </a:solidFill>
            </a:endParaRPr>
          </a:p>
          <a:p>
            <a:pPr>
              <a:lnSpc>
                <a:spcPct val="150000"/>
              </a:lnSpc>
              <a:spcBef>
                <a:spcPts val="200"/>
              </a:spcBef>
              <a:buFont typeface="Wingdings" panose="05000000000000000000" pitchFamily="2" charset="2"/>
              <a:buChar char="Ø"/>
            </a:pPr>
            <a:r>
              <a:rPr lang="de-CH" sz="1800" dirty="0">
                <a:solidFill>
                  <a:schemeClr val="tx1"/>
                </a:solidFill>
              </a:rPr>
              <a:t>  </a:t>
            </a:r>
            <a:r>
              <a:rPr lang="tr-TR" sz="1800" dirty="0">
                <a:solidFill>
                  <a:schemeClr val="tx1"/>
                </a:solidFill>
              </a:rPr>
              <a:t>Sıvı ısıtılır ve bu şekilde buhar oluşur.</a:t>
            </a:r>
            <a:r>
              <a:rPr lang="de-CH" sz="1800" dirty="0">
                <a:solidFill>
                  <a:schemeClr val="tx1"/>
                </a:solidFill>
              </a:rPr>
              <a:t> </a:t>
            </a:r>
          </a:p>
          <a:p>
            <a:pPr>
              <a:lnSpc>
                <a:spcPct val="150000"/>
              </a:lnSpc>
              <a:spcBef>
                <a:spcPts val="200"/>
              </a:spcBef>
              <a:buFont typeface="Wingdings" panose="05000000000000000000" pitchFamily="2" charset="2"/>
              <a:buChar char="Ø"/>
            </a:pPr>
            <a:r>
              <a:rPr lang="de-CH" sz="1800" dirty="0">
                <a:solidFill>
                  <a:schemeClr val="tx1"/>
                </a:solidFill>
              </a:rPr>
              <a:t>  </a:t>
            </a:r>
            <a:r>
              <a:rPr lang="tr-TR" sz="1800" dirty="0">
                <a:solidFill>
                  <a:schemeClr val="tx1"/>
                </a:solidFill>
              </a:rPr>
              <a:t>Oluşan bu buhar ağızdan alınır</a:t>
            </a:r>
            <a:r>
              <a:rPr lang="de-CH" sz="1800" dirty="0">
                <a:solidFill>
                  <a:schemeClr val="tx1"/>
                </a:solidFill>
              </a:rPr>
              <a:t>. </a:t>
            </a:r>
          </a:p>
          <a:p>
            <a:pPr>
              <a:lnSpc>
                <a:spcPct val="150000"/>
              </a:lnSpc>
              <a:spcBef>
                <a:spcPts val="200"/>
              </a:spcBef>
              <a:buFont typeface="Wingdings" panose="05000000000000000000" pitchFamily="2" charset="2"/>
              <a:buChar char="Ø"/>
            </a:pPr>
            <a:r>
              <a:rPr lang="de-CH" sz="1800" dirty="0">
                <a:solidFill>
                  <a:schemeClr val="tx1"/>
                </a:solidFill>
              </a:rPr>
              <a:t>  </a:t>
            </a:r>
            <a:r>
              <a:rPr lang="tr-TR" sz="1800" dirty="0">
                <a:solidFill>
                  <a:schemeClr val="tx1"/>
                </a:solidFill>
              </a:rPr>
              <a:t>Aynen bir sigarada olduğu gibi</a:t>
            </a:r>
            <a:r>
              <a:rPr lang="de-CH" sz="1800" dirty="0"/>
              <a:t>. </a:t>
            </a:r>
            <a:endParaRPr lang="de-CH" sz="1800" dirty="0">
              <a:highlight>
                <a:srgbClr val="FFFF00"/>
              </a:highlight>
            </a:endParaRPr>
          </a:p>
          <a:p>
            <a:endParaRPr lang="de-CH" dirty="0"/>
          </a:p>
        </p:txBody>
      </p:sp>
      <p:sp>
        <p:nvSpPr>
          <p:cNvPr id="4" name="Textplatzhalter 3">
            <a:extLst>
              <a:ext uri="{FF2B5EF4-FFF2-40B4-BE49-F238E27FC236}">
                <a16:creationId xmlns:a16="http://schemas.microsoft.com/office/drawing/2014/main" id="{ADA0E272-5872-373E-657C-AD60A2FB19A3}"/>
              </a:ext>
            </a:extLst>
          </p:cNvPr>
          <p:cNvSpPr>
            <a:spLocks noGrp="1"/>
          </p:cNvSpPr>
          <p:nvPr>
            <p:ph type="body" sz="half" idx="2"/>
          </p:nvPr>
        </p:nvSpPr>
        <p:spPr/>
        <p:txBody>
          <a:bodyPr>
            <a:normAutofit/>
          </a:bodyPr>
          <a:lstStyle/>
          <a:p>
            <a:pPr algn="ctr"/>
            <a:endParaRPr lang="de-CH" sz="2200" dirty="0"/>
          </a:p>
        </p:txBody>
      </p:sp>
      <p:pic>
        <p:nvPicPr>
          <p:cNvPr id="5" name="Grafik 4" descr="Ein Bild, das Handschuhe, Hand enthält.&#10;&#10;Automatisch generierte Beschreibung">
            <a:extLst>
              <a:ext uri="{FF2B5EF4-FFF2-40B4-BE49-F238E27FC236}">
                <a16:creationId xmlns:a16="http://schemas.microsoft.com/office/drawing/2014/main" id="{54C15E91-A350-AC83-C4C6-7B8CC3D0A96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4578F134-0AFC-EB87-88FB-758249D8B58B}"/>
              </a:ext>
            </a:extLst>
          </p:cNvPr>
          <p:cNvSpPr txBox="1"/>
          <p:nvPr/>
        </p:nvSpPr>
        <p:spPr>
          <a:xfrm rot="14118513">
            <a:off x="413750" y="4876736"/>
            <a:ext cx="921488" cy="276999"/>
          </a:xfrm>
          <a:prstGeom prst="rect">
            <a:avLst/>
          </a:prstGeom>
          <a:solidFill>
            <a:schemeClr val="tx2">
              <a:lumMod val="60000"/>
              <a:lumOff val="40000"/>
            </a:schemeClr>
          </a:solidFill>
          <a:ln w="28575">
            <a:solidFill>
              <a:srgbClr val="C00000"/>
            </a:solidFill>
          </a:ln>
        </p:spPr>
        <p:txBody>
          <a:bodyPr wrap="square" rtlCol="0">
            <a:spAutoFit/>
          </a:bodyPr>
          <a:lstStyle/>
          <a:p>
            <a:r>
              <a:rPr lang="tr-TR" sz="1200" dirty="0">
                <a:solidFill>
                  <a:srgbClr val="C00000"/>
                </a:solidFill>
              </a:rPr>
              <a:t>Bilgilenmek</a:t>
            </a:r>
            <a:endParaRPr lang="de-CH" sz="1200" dirty="0">
              <a:solidFill>
                <a:srgbClr val="C00000"/>
              </a:solidFill>
            </a:endParaRPr>
          </a:p>
        </p:txBody>
      </p:sp>
      <p:sp>
        <p:nvSpPr>
          <p:cNvPr id="9" name="Textfeld 8">
            <a:extLst>
              <a:ext uri="{FF2B5EF4-FFF2-40B4-BE49-F238E27FC236}">
                <a16:creationId xmlns:a16="http://schemas.microsoft.com/office/drawing/2014/main" id="{1F44566B-C251-14AD-1825-82A322CD28E9}"/>
              </a:ext>
            </a:extLst>
          </p:cNvPr>
          <p:cNvSpPr txBox="1"/>
          <p:nvPr/>
        </p:nvSpPr>
        <p:spPr>
          <a:xfrm rot="15848186">
            <a:off x="1003740" y="4167825"/>
            <a:ext cx="850604" cy="276999"/>
          </a:xfrm>
          <a:prstGeom prst="rect">
            <a:avLst/>
          </a:prstGeom>
          <a:solidFill>
            <a:schemeClr val="tx2">
              <a:lumMod val="60000"/>
              <a:lumOff val="40000"/>
            </a:schemeClr>
          </a:solidFill>
        </p:spPr>
        <p:txBody>
          <a:bodyPr wrap="square" rtlCol="0">
            <a:spAutoFit/>
          </a:bodyPr>
          <a:lstStyle/>
          <a:p>
            <a:r>
              <a:rPr lang="tr-TR" sz="1200" dirty="0">
                <a:solidFill>
                  <a:schemeClr val="bg1"/>
                </a:solidFill>
              </a:rPr>
              <a:t>Anlamak</a:t>
            </a:r>
            <a:endParaRPr lang="de-CH" sz="1200" dirty="0">
              <a:solidFill>
                <a:schemeClr val="bg1"/>
              </a:solidFill>
            </a:endParaRPr>
          </a:p>
        </p:txBody>
      </p:sp>
      <p:sp>
        <p:nvSpPr>
          <p:cNvPr id="10" name="Textfeld 9">
            <a:extLst>
              <a:ext uri="{FF2B5EF4-FFF2-40B4-BE49-F238E27FC236}">
                <a16:creationId xmlns:a16="http://schemas.microsoft.com/office/drawing/2014/main" id="{E6BCD768-D7CC-00FB-1E1C-9AED8D920DE1}"/>
              </a:ext>
            </a:extLst>
          </p:cNvPr>
          <p:cNvSpPr txBox="1"/>
          <p:nvPr/>
        </p:nvSpPr>
        <p:spPr>
          <a:xfrm rot="16200000">
            <a:off x="1455737" y="4081736"/>
            <a:ext cx="811618" cy="276999"/>
          </a:xfrm>
          <a:prstGeom prst="rect">
            <a:avLst/>
          </a:prstGeom>
          <a:solidFill>
            <a:schemeClr val="tx2">
              <a:lumMod val="60000"/>
              <a:lumOff val="40000"/>
            </a:schemeClr>
          </a:solidFill>
        </p:spPr>
        <p:txBody>
          <a:bodyPr wrap="square" rtlCol="0">
            <a:spAutoFit/>
          </a:bodyPr>
          <a:lstStyle/>
          <a:p>
            <a:r>
              <a:rPr lang="tr-TR" sz="1200" dirty="0">
                <a:solidFill>
                  <a:schemeClr val="bg1"/>
                </a:solidFill>
              </a:rPr>
              <a:t>Tanımak</a:t>
            </a:r>
            <a:endParaRPr lang="de-CH" sz="1200" dirty="0">
              <a:solidFill>
                <a:schemeClr val="bg1"/>
              </a:solidFill>
            </a:endParaRPr>
          </a:p>
        </p:txBody>
      </p:sp>
      <p:sp>
        <p:nvSpPr>
          <p:cNvPr id="11" name="Textfeld 10">
            <a:extLst>
              <a:ext uri="{FF2B5EF4-FFF2-40B4-BE49-F238E27FC236}">
                <a16:creationId xmlns:a16="http://schemas.microsoft.com/office/drawing/2014/main" id="{F2B8E01C-66C0-3D35-0984-36E4762635BC}"/>
              </a:ext>
            </a:extLst>
          </p:cNvPr>
          <p:cNvSpPr txBox="1"/>
          <p:nvPr/>
        </p:nvSpPr>
        <p:spPr>
          <a:xfrm rot="16397315">
            <a:off x="1625733" y="4009816"/>
            <a:ext cx="1176521" cy="276999"/>
          </a:xfrm>
          <a:prstGeom prst="rect">
            <a:avLst/>
          </a:prstGeom>
          <a:solidFill>
            <a:schemeClr val="tx2">
              <a:lumMod val="60000"/>
              <a:lumOff val="40000"/>
            </a:schemeClr>
          </a:solidFill>
        </p:spPr>
        <p:txBody>
          <a:bodyPr wrap="square" rtlCol="0">
            <a:spAutoFit/>
          </a:bodyPr>
          <a:lstStyle/>
          <a:p>
            <a:r>
              <a:rPr lang="tr-TR" sz="1200" dirty="0">
                <a:solidFill>
                  <a:schemeClr val="bg1"/>
                </a:solidFill>
              </a:rPr>
              <a:t>Eyleme geçmek</a:t>
            </a:r>
            <a:endParaRPr lang="de-CH" sz="1200" dirty="0">
              <a:solidFill>
                <a:schemeClr val="bg1"/>
              </a:solidFill>
            </a:endParaRPr>
          </a:p>
        </p:txBody>
      </p:sp>
      <p:sp>
        <p:nvSpPr>
          <p:cNvPr id="12" name="Textfeld 11">
            <a:extLst>
              <a:ext uri="{FF2B5EF4-FFF2-40B4-BE49-F238E27FC236}">
                <a16:creationId xmlns:a16="http://schemas.microsoft.com/office/drawing/2014/main" id="{B40E6A15-2F72-7B67-4E6E-28022A480A6E}"/>
              </a:ext>
            </a:extLst>
          </p:cNvPr>
          <p:cNvSpPr txBox="1"/>
          <p:nvPr/>
        </p:nvSpPr>
        <p:spPr>
          <a:xfrm rot="16835369">
            <a:off x="1907564" y="4184951"/>
            <a:ext cx="1346716" cy="276999"/>
          </a:xfrm>
          <a:prstGeom prst="rect">
            <a:avLst/>
          </a:prstGeom>
          <a:solidFill>
            <a:schemeClr val="tx2">
              <a:lumMod val="60000"/>
              <a:lumOff val="40000"/>
            </a:schemeClr>
          </a:solidFill>
        </p:spPr>
        <p:txBody>
          <a:bodyPr wrap="square" rtlCol="0">
            <a:spAutoFit/>
          </a:bodyPr>
          <a:lstStyle/>
          <a:p>
            <a:r>
              <a:rPr lang="tr-TR" sz="1200" dirty="0">
                <a:solidFill>
                  <a:schemeClr val="bg1"/>
                </a:solidFill>
              </a:rPr>
              <a:t>Yardım</a:t>
            </a:r>
            <a:r>
              <a:rPr lang="de-CH" sz="1200" dirty="0">
                <a:solidFill>
                  <a:schemeClr val="bg1"/>
                </a:solidFill>
              </a:rPr>
              <a:t> </a:t>
            </a:r>
            <a:r>
              <a:rPr lang="tr-TR" sz="1200" dirty="0">
                <a:solidFill>
                  <a:schemeClr val="bg1"/>
                </a:solidFill>
              </a:rPr>
              <a:t>istemek</a:t>
            </a:r>
            <a:endParaRPr lang="de-CH" sz="1200" dirty="0">
              <a:solidFill>
                <a:schemeClr val="bg1"/>
              </a:solidFill>
            </a:endParaRPr>
          </a:p>
        </p:txBody>
      </p:sp>
      <p:pic>
        <p:nvPicPr>
          <p:cNvPr id="14" name="Grafik 13" descr="Ein Bild, das Zylinder, Kosmetik, Schreibwaren, Stift enthält.&#10;&#10;Automatisch generierte Beschreibung">
            <a:extLst>
              <a:ext uri="{FF2B5EF4-FFF2-40B4-BE49-F238E27FC236}">
                <a16:creationId xmlns:a16="http://schemas.microsoft.com/office/drawing/2014/main" id="{1B742250-0B99-EF59-72B5-F9A290FE459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6572" y1="41946" x2="14120" y2="57004"/>
                        <a14:foregroundMark x1="14120" y1="57004" x2="14524" y2="73476"/>
                        <a14:foregroundMark x1="14524" y1="73476" x2="22096" y2="62616"/>
                        <a14:foregroundMark x1="22096" y1="62616" x2="20022" y2="34518"/>
                        <a14:foregroundMark x1="20022" y1="34518" x2="17662" y2="38750"/>
                        <a14:foregroundMark x1="59930" y1="27735" x2="59607" y2="73476"/>
                        <a14:foregroundMark x1="64208" y1="81195" x2="66128" y2="84417"/>
                        <a14:foregroundMark x1="59607" y1="73476" x2="63817" y2="80539"/>
                        <a14:foregroundMark x1="66128" y1="84417" x2="69577" y2="68793"/>
                        <a14:foregroundMark x1="69577" y1="68793" x2="69712" y2="52321"/>
                        <a14:foregroundMark x1="65795" y1="42596" x2="60119" y2="28502"/>
                        <a14:foregroundMark x1="69712" y1="52321" x2="65871" y2="42785"/>
                        <a14:foregroundMark x1="76637" y1="34316" x2="72945" y2="50303"/>
                        <a14:foregroundMark x1="72945" y1="50303" x2="72352" y2="65442"/>
                        <a14:foregroundMark x1="72352" y1="65442" x2="75802" y2="51433"/>
                        <a14:foregroundMark x1="75802" y1="51433" x2="75532" y2="36455"/>
                        <a14:foregroundMark x1="81946" y1="38434" x2="80032" y2="71538"/>
                        <a14:foregroundMark x1="80032" y1="71538" x2="84182" y2="56157"/>
                        <a14:foregroundMark x1="84182" y1="56157" x2="82242" y2="39806"/>
                        <a14:foregroundMark x1="36163" y1="32338" x2="28079" y2="41017"/>
                        <a14:foregroundMark x1="28079" y1="41017" x2="25384" y2="54824"/>
                        <a14:foregroundMark x1="25384" y1="54824" x2="25842" y2="72911"/>
                        <a14:foregroundMark x1="25842" y1="72911" x2="34007" y2="64110"/>
                        <a14:foregroundMark x1="34007" y1="64110" x2="36055" y2="31853"/>
                        <a14:foregroundMark x1="36271" y1="31692" x2="36863" y2="54461"/>
                        <a14:foregroundMark x1="41876" y1="42390" x2="42387" y2="58135"/>
                        <a14:foregroundMark x1="64511" y1="32943" x2="65535" y2="42874"/>
                        <a14:foregroundMark x1="77242" y1="45127" x2="77257" y2="45297"/>
                        <a14:foregroundMark x1="76341" y1="34598" x2="76865" y2="40716"/>
                        <a14:backgroundMark x1="16977" y1="40129" x2="16896" y2="39201"/>
                        <a14:backgroundMark x1="17489" y1="40129" x2="17084" y2="39362"/>
                        <a14:backgroundMark x1="17192" y1="38878" x2="17381" y2="40412"/>
                        <a14:backgroundMark x1="31070" y1="84255" x2="34330" y2="69964"/>
                        <a14:backgroundMark x1="34330" y1="69964" x2="37780" y2="83488"/>
                        <a14:backgroundMark x1="37780" y1="83488" x2="50121" y2="85507"/>
                        <a14:backgroundMark x1="64214" y1="81833" x2="64214" y2="81227"/>
                        <a14:backgroundMark x1="64403" y1="81348" x2="64511" y2="80904"/>
                        <a14:backgroundMark x1="64214" y1="82277" x2="63891" y2="80743"/>
                        <a14:backgroundMark x1="77661" y1="46992" x2="77041" y2="41502"/>
                      </a14:backgroundRemoval>
                    </a14:imgEffect>
                  </a14:imgLayer>
                </a14:imgProps>
              </a:ext>
              <a:ext uri="{28A0092B-C50C-407E-A947-70E740481C1C}">
                <a14:useLocalDpi xmlns:a14="http://schemas.microsoft.com/office/drawing/2010/main" val="0"/>
              </a:ext>
            </a:extLst>
          </a:blip>
          <a:stretch>
            <a:fillRect/>
          </a:stretch>
        </p:blipFill>
        <p:spPr>
          <a:xfrm>
            <a:off x="5905490" y="829122"/>
            <a:ext cx="4766301" cy="3181759"/>
          </a:xfrm>
          <a:prstGeom prst="rect">
            <a:avLst/>
          </a:prstGeom>
        </p:spPr>
      </p:pic>
    </p:spTree>
    <p:extLst>
      <p:ext uri="{BB962C8B-B14F-4D97-AF65-F5344CB8AC3E}">
        <p14:creationId xmlns:p14="http://schemas.microsoft.com/office/powerpoint/2010/main" val="3108849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01917" y="414271"/>
            <a:ext cx="10058400" cy="606237"/>
          </a:xfrm>
        </p:spPr>
        <p:txBody>
          <a:bodyPr/>
          <a:lstStyle/>
          <a:p>
            <a:r>
              <a:rPr lang="de-CH" b="1" dirty="0"/>
              <a:t>Tek </a:t>
            </a:r>
            <a:r>
              <a:rPr lang="de-CH" b="1" dirty="0" err="1"/>
              <a:t>kullanimli</a:t>
            </a:r>
            <a:r>
              <a:rPr lang="de-CH" b="1" dirty="0"/>
              <a:t> </a:t>
            </a:r>
            <a:r>
              <a:rPr lang="de-CH" b="1" dirty="0" err="1"/>
              <a:t>Vapes</a:t>
            </a:r>
            <a:r>
              <a:rPr lang="de-CH" b="1" dirty="0"/>
              <a:t> </a:t>
            </a:r>
          </a:p>
        </p:txBody>
      </p:sp>
      <p:sp>
        <p:nvSpPr>
          <p:cNvPr id="4" name="Textfeld 3">
            <a:extLst>
              <a:ext uri="{FF2B5EF4-FFF2-40B4-BE49-F238E27FC236}">
                <a16:creationId xmlns:a16="http://schemas.microsoft.com/office/drawing/2014/main" id="{FF300292-99DF-60E7-62C6-019DEDBDE567}"/>
              </a:ext>
            </a:extLst>
          </p:cNvPr>
          <p:cNvSpPr txBox="1"/>
          <p:nvPr/>
        </p:nvSpPr>
        <p:spPr>
          <a:xfrm>
            <a:off x="6324265" y="1514638"/>
            <a:ext cx="3047006" cy="1477328"/>
          </a:xfrm>
          <a:prstGeom prst="rect">
            <a:avLst/>
          </a:prstGeom>
          <a:noFill/>
          <a:ln w="19050">
            <a:solidFill>
              <a:schemeClr val="accent2">
                <a:lumMod val="50000"/>
              </a:schemeClr>
            </a:solidFill>
          </a:ln>
        </p:spPr>
        <p:txBody>
          <a:bodyPr wrap="square">
            <a:spAutoFit/>
          </a:bodyPr>
          <a:lstStyle/>
          <a:p>
            <a:r>
              <a:rPr lang="de-CH" dirty="0"/>
              <a:t>Vape </a:t>
            </a:r>
            <a:r>
              <a:rPr lang="tr-TR" dirty="0"/>
              <a:t>şu kısımlardan oluşur</a:t>
            </a:r>
            <a:endParaRPr lang="de-CH" dirty="0"/>
          </a:p>
          <a:p>
            <a:pPr marL="342900" indent="-342900">
              <a:buFont typeface="Wingdings" panose="05000000000000000000" pitchFamily="2" charset="2"/>
              <a:buChar char="Ø"/>
            </a:pPr>
            <a:r>
              <a:rPr lang="de-CH" b="1" u="sng" dirty="0"/>
              <a:t>Bat</a:t>
            </a:r>
            <a:r>
              <a:rPr lang="tr-TR" b="1" u="sng" dirty="0"/>
              <a:t>eri</a:t>
            </a:r>
            <a:r>
              <a:rPr lang="de-CH" b="1" dirty="0"/>
              <a:t> </a:t>
            </a:r>
            <a:r>
              <a:rPr lang="tr-TR" dirty="0"/>
              <a:t>veya</a:t>
            </a:r>
            <a:r>
              <a:rPr lang="de-CH" b="1" dirty="0"/>
              <a:t> </a:t>
            </a:r>
            <a:r>
              <a:rPr lang="de-CH" b="1" u="sng" dirty="0" err="1"/>
              <a:t>Ak</a:t>
            </a:r>
            <a:r>
              <a:rPr lang="tr-TR" b="1" u="sng" dirty="0"/>
              <a:t>ü</a:t>
            </a:r>
            <a:endParaRPr lang="de-CH" b="1" u="sng" dirty="0"/>
          </a:p>
          <a:p>
            <a:pPr marL="342900" indent="-342900">
              <a:buFont typeface="Wingdings" panose="05000000000000000000" pitchFamily="2" charset="2"/>
              <a:buChar char="Ø"/>
            </a:pPr>
            <a:r>
              <a:rPr lang="tr-TR" b="1" u="sng" dirty="0"/>
              <a:t>Buharlaştırıcı</a:t>
            </a:r>
            <a:endParaRPr lang="de-CH" b="1" u="sng" dirty="0"/>
          </a:p>
          <a:p>
            <a:pPr marL="342900" indent="-342900">
              <a:buFont typeface="Wingdings" panose="05000000000000000000" pitchFamily="2" charset="2"/>
              <a:buChar char="Ø"/>
            </a:pPr>
            <a:r>
              <a:rPr lang="tr-TR" b="1" u="sng" dirty="0"/>
              <a:t>Ağızlık</a:t>
            </a:r>
            <a:endParaRPr lang="de-CH" b="1" u="sng" dirty="0"/>
          </a:p>
          <a:p>
            <a:pPr marL="342900" indent="-342900">
              <a:buFont typeface="Wingdings" panose="05000000000000000000" pitchFamily="2" charset="2"/>
              <a:buChar char="Ø"/>
            </a:pPr>
            <a:r>
              <a:rPr lang="tr-TR" b="1" u="sng" dirty="0"/>
              <a:t>Depo,</a:t>
            </a:r>
            <a:r>
              <a:rPr lang="de-CH" dirty="0"/>
              <a:t> </a:t>
            </a:r>
            <a:r>
              <a:rPr lang="tr-TR" dirty="0"/>
              <a:t>sıvı için</a:t>
            </a:r>
            <a:r>
              <a:rPr lang="de-CH" dirty="0"/>
              <a:t>*</a:t>
            </a:r>
          </a:p>
        </p:txBody>
      </p:sp>
      <p:sp>
        <p:nvSpPr>
          <p:cNvPr id="6" name="Textfeld 5">
            <a:extLst>
              <a:ext uri="{FF2B5EF4-FFF2-40B4-BE49-F238E27FC236}">
                <a16:creationId xmlns:a16="http://schemas.microsoft.com/office/drawing/2014/main" id="{78C0D6FE-6929-9526-EBAF-F04BAC7E0CD3}"/>
              </a:ext>
            </a:extLst>
          </p:cNvPr>
          <p:cNvSpPr txBox="1"/>
          <p:nvPr/>
        </p:nvSpPr>
        <p:spPr>
          <a:xfrm>
            <a:off x="928609" y="3908569"/>
            <a:ext cx="5356670" cy="2308324"/>
          </a:xfrm>
          <a:prstGeom prst="rect">
            <a:avLst/>
          </a:prstGeom>
          <a:noFill/>
        </p:spPr>
        <p:txBody>
          <a:bodyPr wrap="square" rtlCol="0">
            <a:spAutoFit/>
          </a:bodyPr>
          <a:lstStyle/>
          <a:p>
            <a:pPr marL="285750" indent="-285750">
              <a:buFont typeface="Arial" panose="020B0604020202020204" pitchFamily="34" charset="0"/>
              <a:buChar char="•"/>
            </a:pPr>
            <a:endParaRPr lang="de-CH" dirty="0"/>
          </a:p>
          <a:p>
            <a:pPr marL="285750" indent="-285750">
              <a:buFont typeface="Arial" panose="020B0604020202020204" pitchFamily="34" charset="0"/>
              <a:buChar char="•"/>
            </a:pPr>
            <a:r>
              <a:rPr lang="tr-TR" dirty="0"/>
              <a:t>Kullanımı kolay</a:t>
            </a:r>
            <a:endParaRPr lang="de-CH" dirty="0"/>
          </a:p>
          <a:p>
            <a:pPr marL="285750" indent="-285750">
              <a:buFont typeface="Arial" panose="020B0604020202020204" pitchFamily="34" charset="0"/>
              <a:buChar char="•"/>
            </a:pPr>
            <a:r>
              <a:rPr lang="tr-TR" dirty="0"/>
              <a:t>Yoğun meyve ve şeker tadı var</a:t>
            </a:r>
            <a:endParaRPr lang="de-CH" dirty="0"/>
          </a:p>
          <a:p>
            <a:pPr marL="285750" indent="-285750">
              <a:buFont typeface="Arial" panose="020B0604020202020204" pitchFamily="34" charset="0"/>
              <a:buChar char="•"/>
            </a:pPr>
            <a:r>
              <a:rPr lang="tr-TR" dirty="0"/>
              <a:t>Sadece bir kere kullanılır</a:t>
            </a:r>
            <a:endParaRPr lang="de-CH" dirty="0"/>
          </a:p>
          <a:p>
            <a:pPr marL="285750" indent="-285750">
              <a:buFont typeface="Arial" panose="020B0604020202020204" pitchFamily="34" charset="0"/>
              <a:buChar char="•"/>
            </a:pPr>
            <a:r>
              <a:rPr lang="de-CH" dirty="0"/>
              <a:t>600 – 10’000 </a:t>
            </a:r>
            <a:r>
              <a:rPr lang="tr-TR" dirty="0"/>
              <a:t>kere çekebilirsiniz</a:t>
            </a:r>
            <a:endParaRPr lang="de-CH" dirty="0"/>
          </a:p>
          <a:p>
            <a:pPr marL="285750" indent="-285750">
              <a:buFont typeface="Arial" panose="020B0604020202020204" pitchFamily="34" charset="0"/>
              <a:buChar char="•"/>
            </a:pPr>
            <a:r>
              <a:rPr lang="tr-TR" dirty="0"/>
              <a:t>Fiyatı</a:t>
            </a:r>
            <a:r>
              <a:rPr lang="de-CH" dirty="0"/>
              <a:t> CHF 6.90</a:t>
            </a:r>
            <a:r>
              <a:rPr lang="tr-TR" dirty="0"/>
              <a:t>’den başlıyor</a:t>
            </a:r>
            <a:endParaRPr lang="de-CH" dirty="0"/>
          </a:p>
          <a:p>
            <a:pPr marL="285750" indent="-285750">
              <a:buFont typeface="Arial" panose="020B0604020202020204" pitchFamily="34" charset="0"/>
              <a:buChar char="•"/>
            </a:pPr>
            <a:r>
              <a:rPr lang="de-CH" dirty="0"/>
              <a:t>Online, </a:t>
            </a:r>
            <a:r>
              <a:rPr lang="tr-TR" dirty="0"/>
              <a:t>kiosklarda</a:t>
            </a:r>
            <a:r>
              <a:rPr lang="de-CH" dirty="0"/>
              <a:t>, Vape-</a:t>
            </a:r>
            <a:r>
              <a:rPr lang="tr-TR" dirty="0"/>
              <a:t>dükkanlarında</a:t>
            </a:r>
            <a:r>
              <a:rPr lang="de-CH" dirty="0"/>
              <a:t> und </a:t>
            </a:r>
            <a:r>
              <a:rPr lang="tr-TR" dirty="0"/>
              <a:t>başka dükkanlarda</a:t>
            </a:r>
            <a:endParaRPr lang="de-CH" dirty="0"/>
          </a:p>
        </p:txBody>
      </p:sp>
      <p:sp>
        <p:nvSpPr>
          <p:cNvPr id="2" name="Textfeld 1">
            <a:extLst>
              <a:ext uri="{FF2B5EF4-FFF2-40B4-BE49-F238E27FC236}">
                <a16:creationId xmlns:a16="http://schemas.microsoft.com/office/drawing/2014/main" id="{6808F2E0-3DAA-6BD4-7353-5D208A762E29}"/>
              </a:ext>
            </a:extLst>
          </p:cNvPr>
          <p:cNvSpPr txBox="1"/>
          <p:nvPr/>
        </p:nvSpPr>
        <p:spPr>
          <a:xfrm>
            <a:off x="7605361" y="3568064"/>
            <a:ext cx="3531821" cy="2308324"/>
          </a:xfrm>
          <a:prstGeom prst="rect">
            <a:avLst/>
          </a:prstGeom>
          <a:noFill/>
        </p:spPr>
        <p:txBody>
          <a:bodyPr wrap="square" rtlCol="0">
            <a:spAutoFit/>
          </a:bodyPr>
          <a:lstStyle/>
          <a:p>
            <a:r>
              <a:rPr lang="de-CH" b="1" dirty="0"/>
              <a:t>*</a:t>
            </a:r>
            <a:r>
              <a:rPr lang="tr-TR" b="1" dirty="0"/>
              <a:t>Sıvı içeriği</a:t>
            </a:r>
            <a:endParaRPr lang="de-CH" b="1" dirty="0"/>
          </a:p>
          <a:p>
            <a:pPr marL="457200" indent="-457200">
              <a:buFont typeface="Arial" panose="020B0604020202020204" pitchFamily="34" charset="0"/>
              <a:buChar char="•"/>
            </a:pPr>
            <a:r>
              <a:rPr lang="tr-TR" dirty="0" err="1"/>
              <a:t>Çeşitili</a:t>
            </a:r>
            <a:r>
              <a:rPr lang="tr-TR" dirty="0"/>
              <a:t> kimyasallar </a:t>
            </a:r>
            <a:endParaRPr lang="de-CH" dirty="0"/>
          </a:p>
          <a:p>
            <a:pPr marL="457200" indent="-457200">
              <a:buFont typeface="Arial" panose="020B0604020202020204" pitchFamily="34" charset="0"/>
              <a:buChar char="•"/>
            </a:pPr>
            <a:r>
              <a:rPr lang="de-CH" dirty="0"/>
              <a:t>Aroma</a:t>
            </a:r>
          </a:p>
          <a:p>
            <a:pPr marL="457200" indent="-457200">
              <a:buFont typeface="Arial" panose="020B0604020202020204" pitchFamily="34" charset="0"/>
              <a:buChar char="•"/>
            </a:pPr>
            <a:r>
              <a:rPr lang="tr-TR" dirty="0"/>
              <a:t>Yüksek düzeyde nikotin</a:t>
            </a:r>
            <a:endParaRPr lang="de-CH" dirty="0"/>
          </a:p>
          <a:p>
            <a:pPr marL="457200" indent="-457200">
              <a:buAutoNum type="arabicParenR"/>
            </a:pPr>
            <a:endParaRPr lang="de-CH" dirty="0"/>
          </a:p>
          <a:p>
            <a:pPr marL="285750" indent="-285750">
              <a:buFont typeface="Wingdings" panose="05000000000000000000" pitchFamily="2" charset="2"/>
              <a:buChar char="Ø"/>
            </a:pPr>
            <a:r>
              <a:rPr lang="tr-TR" dirty="0"/>
              <a:t>Nikotinsiz </a:t>
            </a:r>
            <a:r>
              <a:rPr lang="tr-TR" dirty="0" err="1"/>
              <a:t>Vapes’lar</a:t>
            </a:r>
            <a:r>
              <a:rPr lang="tr-TR" dirty="0"/>
              <a:t> da var</a:t>
            </a:r>
          </a:p>
          <a:p>
            <a:pPr marL="285750" indent="-285750">
              <a:buFont typeface="Wingdings" panose="05000000000000000000" pitchFamily="2" charset="2"/>
              <a:buChar char="Ø"/>
            </a:pPr>
            <a:r>
              <a:rPr lang="tr-TR" dirty="0"/>
              <a:t>Bu kimyasalların bazıları kansere yol açar.</a:t>
            </a:r>
            <a:endParaRPr lang="de-CH" dirty="0"/>
          </a:p>
        </p:txBody>
      </p:sp>
      <p:pic>
        <p:nvPicPr>
          <p:cNvPr id="7" name="Grafik 6" descr="Ein Bild, das Feuerzeug, Plastik, Boden, Im Haus enthält.">
            <a:extLst>
              <a:ext uri="{FF2B5EF4-FFF2-40B4-BE49-F238E27FC236}">
                <a16:creationId xmlns:a16="http://schemas.microsoft.com/office/drawing/2014/main" id="{AE53D0E4-AB4E-A789-8D9A-308C57153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728" y="1117437"/>
            <a:ext cx="3959677" cy="2271731"/>
          </a:xfrm>
          <a:prstGeom prst="rect">
            <a:avLst/>
          </a:prstGeom>
        </p:spPr>
      </p:pic>
      <p:sp>
        <p:nvSpPr>
          <p:cNvPr id="5" name="Textfeld 4">
            <a:extLst>
              <a:ext uri="{FF2B5EF4-FFF2-40B4-BE49-F238E27FC236}">
                <a16:creationId xmlns:a16="http://schemas.microsoft.com/office/drawing/2014/main" id="{29A52195-C45F-A18A-2A1D-0E2FFF343869}"/>
              </a:ext>
            </a:extLst>
          </p:cNvPr>
          <p:cNvSpPr txBox="1"/>
          <p:nvPr/>
        </p:nvSpPr>
        <p:spPr>
          <a:xfrm>
            <a:off x="1057851" y="1052818"/>
            <a:ext cx="1195615" cy="338554"/>
          </a:xfrm>
          <a:prstGeom prst="rect">
            <a:avLst/>
          </a:prstGeom>
          <a:solidFill>
            <a:schemeClr val="accent4">
              <a:lumMod val="40000"/>
              <a:lumOff val="60000"/>
            </a:schemeClr>
          </a:solidFill>
        </p:spPr>
        <p:txBody>
          <a:bodyPr wrap="square" rtlCol="0">
            <a:spAutoFit/>
          </a:bodyPr>
          <a:lstStyle/>
          <a:p>
            <a:r>
              <a:rPr lang="de-DE" sz="1600" b="1" dirty="0"/>
              <a:t>A</a:t>
            </a:r>
            <a:r>
              <a:rPr lang="tr-TR" sz="1600" b="1" dirty="0" err="1"/>
              <a:t>ğızlık</a:t>
            </a:r>
            <a:endParaRPr lang="de-CH" sz="1600" b="1" dirty="0"/>
          </a:p>
        </p:txBody>
      </p:sp>
      <p:sp>
        <p:nvSpPr>
          <p:cNvPr id="8" name="Textfeld 7">
            <a:extLst>
              <a:ext uri="{FF2B5EF4-FFF2-40B4-BE49-F238E27FC236}">
                <a16:creationId xmlns:a16="http://schemas.microsoft.com/office/drawing/2014/main" id="{D2F901ED-0D34-24BD-29ED-41F96851220E}"/>
              </a:ext>
            </a:extLst>
          </p:cNvPr>
          <p:cNvSpPr txBox="1"/>
          <p:nvPr/>
        </p:nvSpPr>
        <p:spPr>
          <a:xfrm>
            <a:off x="1054818" y="3209098"/>
            <a:ext cx="1971940" cy="553998"/>
          </a:xfrm>
          <a:prstGeom prst="rect">
            <a:avLst/>
          </a:prstGeom>
          <a:solidFill>
            <a:schemeClr val="accent4">
              <a:lumMod val="40000"/>
              <a:lumOff val="60000"/>
            </a:schemeClr>
          </a:solidFill>
        </p:spPr>
        <p:txBody>
          <a:bodyPr wrap="square" rtlCol="0">
            <a:spAutoFit/>
          </a:bodyPr>
          <a:lstStyle/>
          <a:p>
            <a:r>
              <a:rPr lang="tr-TR" sz="1500" b="1" dirty="0"/>
              <a:t>Buharlaştırıcı</a:t>
            </a:r>
            <a:r>
              <a:rPr lang="de-DE" sz="1500" b="1" dirty="0"/>
              <a:t> </a:t>
            </a:r>
            <a:r>
              <a:rPr lang="tr-TR" sz="1500" b="1" dirty="0"/>
              <a:t>ve E-sıvısı ile dolu depo</a:t>
            </a:r>
            <a:endParaRPr lang="de-CH" sz="1500" b="1" dirty="0"/>
          </a:p>
        </p:txBody>
      </p:sp>
      <p:sp>
        <p:nvSpPr>
          <p:cNvPr id="9" name="Textfeld 8">
            <a:extLst>
              <a:ext uri="{FF2B5EF4-FFF2-40B4-BE49-F238E27FC236}">
                <a16:creationId xmlns:a16="http://schemas.microsoft.com/office/drawing/2014/main" id="{0ECA1F9B-8EF7-BE79-E9DF-60BAFC3C96DC}"/>
              </a:ext>
            </a:extLst>
          </p:cNvPr>
          <p:cNvSpPr txBox="1"/>
          <p:nvPr/>
        </p:nvSpPr>
        <p:spPr>
          <a:xfrm>
            <a:off x="3360454" y="2071625"/>
            <a:ext cx="1034142" cy="338554"/>
          </a:xfrm>
          <a:prstGeom prst="rect">
            <a:avLst/>
          </a:prstGeom>
          <a:solidFill>
            <a:schemeClr val="accent4">
              <a:lumMod val="40000"/>
              <a:lumOff val="60000"/>
            </a:schemeClr>
          </a:solidFill>
        </p:spPr>
        <p:txBody>
          <a:bodyPr wrap="square" rtlCol="0">
            <a:spAutoFit/>
          </a:bodyPr>
          <a:lstStyle/>
          <a:p>
            <a:r>
              <a:rPr lang="de-DE" sz="1600" b="1" dirty="0"/>
              <a:t>Bat</a:t>
            </a:r>
            <a:r>
              <a:rPr lang="tr-TR" sz="1600" b="1" dirty="0"/>
              <a:t>arya</a:t>
            </a:r>
            <a:endParaRPr lang="de-CH" sz="1600" b="1" dirty="0"/>
          </a:p>
        </p:txBody>
      </p:sp>
    </p:spTree>
    <p:extLst>
      <p:ext uri="{BB962C8B-B14F-4D97-AF65-F5344CB8AC3E}">
        <p14:creationId xmlns:p14="http://schemas.microsoft.com/office/powerpoint/2010/main" val="345538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457200" y="1556657"/>
            <a:ext cx="3200400" cy="1323702"/>
          </a:xfrm>
        </p:spPr>
        <p:txBody>
          <a:bodyPr/>
          <a:lstStyle/>
          <a:p>
            <a:r>
              <a:rPr lang="tr-TR" b="1" dirty="0"/>
              <a:t>Sağlığa Etkileri</a:t>
            </a:r>
            <a:endParaRPr lang="de-CH" b="1" dirty="0"/>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5242560" y="731839"/>
            <a:ext cx="6492240" cy="5257800"/>
          </a:xfrm>
        </p:spPr>
        <p:txBody>
          <a:bodyPr>
            <a:normAutofit/>
          </a:bodyPr>
          <a:lstStyle/>
          <a:p>
            <a:pPr marL="0" indent="0">
              <a:buClrTx/>
              <a:buNone/>
            </a:pPr>
            <a:r>
              <a:rPr lang="de-CH" b="1" dirty="0"/>
              <a:t>Nikotin</a:t>
            </a:r>
            <a:r>
              <a:rPr lang="tr-TR" b="1" dirty="0"/>
              <a:t> Bağımlılığı:</a:t>
            </a:r>
            <a:r>
              <a:rPr lang="de-CH" dirty="0"/>
              <a:t> Vape</a:t>
            </a:r>
            <a:r>
              <a:rPr lang="tr-TR" dirty="0" err="1"/>
              <a:t>s’lar</a:t>
            </a:r>
            <a:r>
              <a:rPr lang="tr-TR" dirty="0"/>
              <a:t> çoğunlukla çok miktarda nikotin içerirler</a:t>
            </a:r>
            <a:r>
              <a:rPr lang="de-CH" dirty="0">
                <a:solidFill>
                  <a:schemeClr val="tx1"/>
                </a:solidFill>
              </a:rPr>
              <a:t>. Nikotin</a:t>
            </a:r>
            <a:r>
              <a:rPr lang="tr-TR" dirty="0">
                <a:solidFill>
                  <a:schemeClr val="tx1"/>
                </a:solidFill>
              </a:rPr>
              <a:t> çok hızlı bağımlılık yapar. </a:t>
            </a:r>
            <a:endParaRPr lang="de-CH" dirty="0">
              <a:solidFill>
                <a:schemeClr val="tx1"/>
              </a:solidFill>
            </a:endParaRPr>
          </a:p>
          <a:p>
            <a:pPr marL="0" indent="0">
              <a:buClrTx/>
              <a:buNone/>
            </a:pPr>
            <a:endParaRPr lang="de-CH" b="1" dirty="0"/>
          </a:p>
          <a:p>
            <a:pPr marL="0" indent="0">
              <a:buClrTx/>
              <a:buNone/>
            </a:pPr>
            <a:r>
              <a:rPr lang="tr-TR" b="1" dirty="0"/>
              <a:t>Nefes yolu </a:t>
            </a:r>
            <a:r>
              <a:rPr lang="tr-TR" b="1" dirty="0" err="1"/>
              <a:t>tahirşi</a:t>
            </a:r>
            <a:r>
              <a:rPr lang="de-CH" dirty="0"/>
              <a:t>: </a:t>
            </a:r>
            <a:r>
              <a:rPr lang="tr-TR" dirty="0">
                <a:solidFill>
                  <a:schemeClr val="tx1"/>
                </a:solidFill>
              </a:rPr>
              <a:t>Öksürük</a:t>
            </a:r>
            <a:r>
              <a:rPr lang="de-CH" dirty="0">
                <a:solidFill>
                  <a:schemeClr val="tx1"/>
                </a:solidFill>
              </a:rPr>
              <a:t>, </a:t>
            </a:r>
            <a:r>
              <a:rPr lang="tr-TR" dirty="0">
                <a:solidFill>
                  <a:schemeClr val="tx1"/>
                </a:solidFill>
              </a:rPr>
              <a:t>boyun ağrısı</a:t>
            </a:r>
            <a:r>
              <a:rPr lang="de-CH" dirty="0">
                <a:solidFill>
                  <a:schemeClr val="tx1"/>
                </a:solidFill>
              </a:rPr>
              <a:t> </a:t>
            </a:r>
            <a:r>
              <a:rPr lang="tr-TR" dirty="0">
                <a:solidFill>
                  <a:schemeClr val="tx1"/>
                </a:solidFill>
              </a:rPr>
              <a:t>ve nefes almada zorluk</a:t>
            </a:r>
            <a:endParaRPr lang="de-CH" dirty="0">
              <a:solidFill>
                <a:schemeClr val="tx1"/>
              </a:solidFill>
            </a:endParaRPr>
          </a:p>
          <a:p>
            <a:pPr marL="0" indent="0">
              <a:buClrTx/>
              <a:buNone/>
            </a:pPr>
            <a:endParaRPr lang="de-CH" b="1" dirty="0"/>
          </a:p>
          <a:p>
            <a:pPr marL="0" indent="0">
              <a:buClrTx/>
              <a:buNone/>
            </a:pPr>
            <a:r>
              <a:rPr lang="tr-TR" b="1" dirty="0">
                <a:solidFill>
                  <a:schemeClr val="tx1"/>
                </a:solidFill>
              </a:rPr>
              <a:t>Ağızda ve boğazda tahriş</a:t>
            </a:r>
            <a:r>
              <a:rPr lang="de-CH" dirty="0"/>
              <a:t>: </a:t>
            </a:r>
            <a:r>
              <a:rPr lang="tr-TR" dirty="0">
                <a:solidFill>
                  <a:schemeClr val="tx1"/>
                </a:solidFill>
              </a:rPr>
              <a:t>Ağız kuruluğu</a:t>
            </a:r>
            <a:r>
              <a:rPr lang="de-CH" dirty="0">
                <a:solidFill>
                  <a:schemeClr val="tx1"/>
                </a:solidFill>
              </a:rPr>
              <a:t>, </a:t>
            </a:r>
            <a:r>
              <a:rPr lang="tr-TR" dirty="0">
                <a:solidFill>
                  <a:schemeClr val="tx1"/>
                </a:solidFill>
              </a:rPr>
              <a:t>diş eti tahrişi</a:t>
            </a:r>
            <a:r>
              <a:rPr lang="de-CH" dirty="0">
                <a:solidFill>
                  <a:schemeClr val="tx1"/>
                </a:solidFill>
              </a:rPr>
              <a:t> </a:t>
            </a:r>
            <a:r>
              <a:rPr lang="tr-TR" dirty="0">
                <a:solidFill>
                  <a:schemeClr val="tx1"/>
                </a:solidFill>
              </a:rPr>
              <a:t>ve ağız yarası</a:t>
            </a:r>
            <a:endParaRPr lang="de-CH" dirty="0">
              <a:solidFill>
                <a:schemeClr val="tx1"/>
              </a:solidFill>
            </a:endParaRPr>
          </a:p>
          <a:p>
            <a:pPr marL="0" indent="0">
              <a:buClrTx/>
              <a:buNone/>
            </a:pPr>
            <a:endParaRPr lang="de-CH" b="1" dirty="0">
              <a:solidFill>
                <a:schemeClr val="tx1"/>
              </a:solidFill>
            </a:endParaRPr>
          </a:p>
          <a:p>
            <a:pPr marL="0" indent="0">
              <a:buClrTx/>
              <a:buNone/>
            </a:pPr>
            <a:r>
              <a:rPr lang="tr-TR" b="1" dirty="0">
                <a:solidFill>
                  <a:schemeClr val="tx1"/>
                </a:solidFill>
              </a:rPr>
              <a:t>Kalp dolaşım sistemi</a:t>
            </a:r>
            <a:r>
              <a:rPr lang="de-CH" dirty="0">
                <a:solidFill>
                  <a:schemeClr val="tx1"/>
                </a:solidFill>
              </a:rPr>
              <a:t>: </a:t>
            </a:r>
            <a:r>
              <a:rPr lang="tr-TR" dirty="0">
                <a:solidFill>
                  <a:schemeClr val="tx1"/>
                </a:solidFill>
              </a:rPr>
              <a:t>kısa zaman için yüksek tansiyon ve yüksek nabız rizikosu</a:t>
            </a:r>
            <a:r>
              <a:rPr lang="de-CH" dirty="0">
                <a:solidFill>
                  <a:schemeClr val="tx1"/>
                </a:solidFill>
              </a:rPr>
              <a:t>, </a:t>
            </a:r>
            <a:r>
              <a:rPr lang="tr-TR" dirty="0">
                <a:solidFill>
                  <a:schemeClr val="tx1"/>
                </a:solidFill>
              </a:rPr>
              <a:t>kısa zaman için kalp sorununun yükselmesi rizikosu</a:t>
            </a:r>
            <a:endParaRPr lang="de-CH" b="1" dirty="0"/>
          </a:p>
          <a:p>
            <a:pPr marL="0" indent="0">
              <a:buClrTx/>
              <a:buNone/>
            </a:pPr>
            <a:r>
              <a:rPr lang="tr-TR" b="1" dirty="0"/>
              <a:t>Kanser riski</a:t>
            </a:r>
            <a:r>
              <a:rPr lang="de-CH" dirty="0"/>
              <a:t>: </a:t>
            </a:r>
            <a:r>
              <a:rPr lang="tr-TR" dirty="0"/>
              <a:t>yüksek</a:t>
            </a:r>
            <a:endParaRPr lang="de-CH" dirty="0"/>
          </a:p>
        </p:txBody>
      </p:sp>
      <p:sp>
        <p:nvSpPr>
          <p:cNvPr id="4" name="Textplatzhalter 3">
            <a:extLst>
              <a:ext uri="{FF2B5EF4-FFF2-40B4-BE49-F238E27FC236}">
                <a16:creationId xmlns:a16="http://schemas.microsoft.com/office/drawing/2014/main" id="{ADA0E272-5872-373E-657C-AD60A2FB19A3}"/>
              </a:ext>
            </a:extLst>
          </p:cNvPr>
          <p:cNvSpPr>
            <a:spLocks noGrp="1"/>
          </p:cNvSpPr>
          <p:nvPr>
            <p:ph type="body" sz="half" idx="2"/>
          </p:nvPr>
        </p:nvSpPr>
        <p:spPr/>
        <p:txBody>
          <a:bodyPr>
            <a:normAutofit/>
          </a:bodyPr>
          <a:lstStyle/>
          <a:p>
            <a:pPr algn="ctr"/>
            <a:endParaRPr lang="de-CH" sz="2200" dirty="0"/>
          </a:p>
        </p:txBody>
      </p:sp>
      <p:pic>
        <p:nvPicPr>
          <p:cNvPr id="11" name="Grafik 10" descr="Ein Bild, das Handschuhe, Hand enthält.&#10;&#10;Automatisch generierte Beschreibung">
            <a:extLst>
              <a:ext uri="{FF2B5EF4-FFF2-40B4-BE49-F238E27FC236}">
                <a16:creationId xmlns:a16="http://schemas.microsoft.com/office/drawing/2014/main" id="{D22F6F2C-EE4A-37FA-2862-33307B68CE0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234053" y="4737567"/>
            <a:ext cx="1334387" cy="1932086"/>
          </a:xfrm>
          <a:prstGeom prst="rect">
            <a:avLst/>
          </a:prstGeom>
        </p:spPr>
      </p:pic>
      <p:sp>
        <p:nvSpPr>
          <p:cNvPr id="12" name="Textfeld 11">
            <a:extLst>
              <a:ext uri="{FF2B5EF4-FFF2-40B4-BE49-F238E27FC236}">
                <a16:creationId xmlns:a16="http://schemas.microsoft.com/office/drawing/2014/main" id="{1E733DA5-4D3E-82DA-F8C9-63CFC239E963}"/>
              </a:ext>
            </a:extLst>
          </p:cNvPr>
          <p:cNvSpPr txBox="1"/>
          <p:nvPr/>
        </p:nvSpPr>
        <p:spPr>
          <a:xfrm rot="14118513">
            <a:off x="488856" y="4972428"/>
            <a:ext cx="921488" cy="276999"/>
          </a:xfrm>
          <a:prstGeom prst="rect">
            <a:avLst/>
          </a:prstGeom>
          <a:solidFill>
            <a:schemeClr val="accent2">
              <a:lumMod val="60000"/>
              <a:lumOff val="40000"/>
            </a:schemeClr>
          </a:solidFill>
          <a:ln w="28575">
            <a:solidFill>
              <a:srgbClr val="0070C0"/>
            </a:solidFill>
          </a:ln>
        </p:spPr>
        <p:txBody>
          <a:bodyPr wrap="square" rtlCol="0">
            <a:spAutoFit/>
          </a:bodyPr>
          <a:lstStyle/>
          <a:p>
            <a:r>
              <a:rPr lang="tr-TR" sz="1200" dirty="0">
                <a:solidFill>
                  <a:srgbClr val="0070C0"/>
                </a:solidFill>
              </a:rPr>
              <a:t>Bilgilenmek</a:t>
            </a:r>
            <a:endParaRPr lang="de-CH" sz="1200" dirty="0">
              <a:solidFill>
                <a:srgbClr val="0070C0"/>
              </a:solidFill>
            </a:endParaRPr>
          </a:p>
        </p:txBody>
      </p:sp>
      <p:sp>
        <p:nvSpPr>
          <p:cNvPr id="13" name="Textfeld 12">
            <a:extLst>
              <a:ext uri="{FF2B5EF4-FFF2-40B4-BE49-F238E27FC236}">
                <a16:creationId xmlns:a16="http://schemas.microsoft.com/office/drawing/2014/main" id="{717174E9-1AC0-6AA3-3604-F2E21DC81B41}"/>
              </a:ext>
            </a:extLst>
          </p:cNvPr>
          <p:cNvSpPr txBox="1"/>
          <p:nvPr/>
        </p:nvSpPr>
        <p:spPr>
          <a:xfrm rot="15848186">
            <a:off x="1078846" y="4263517"/>
            <a:ext cx="850604" cy="276999"/>
          </a:xfrm>
          <a:prstGeom prst="rect">
            <a:avLst/>
          </a:prstGeom>
          <a:solidFill>
            <a:schemeClr val="accent2">
              <a:lumMod val="60000"/>
              <a:lumOff val="40000"/>
            </a:schemeClr>
          </a:solidFill>
          <a:ln w="28575">
            <a:noFill/>
          </a:ln>
        </p:spPr>
        <p:txBody>
          <a:bodyPr wrap="square" rtlCol="0">
            <a:spAutoFit/>
          </a:bodyPr>
          <a:lstStyle/>
          <a:p>
            <a:r>
              <a:rPr lang="tr-TR" sz="1200" dirty="0">
                <a:solidFill>
                  <a:schemeClr val="bg1"/>
                </a:solidFill>
              </a:rPr>
              <a:t>Anlamak</a:t>
            </a:r>
            <a:endParaRPr lang="de-CH" sz="1200" dirty="0">
              <a:solidFill>
                <a:schemeClr val="bg1"/>
              </a:solidFill>
            </a:endParaRPr>
          </a:p>
        </p:txBody>
      </p:sp>
      <p:sp>
        <p:nvSpPr>
          <p:cNvPr id="14" name="Textfeld 13">
            <a:extLst>
              <a:ext uri="{FF2B5EF4-FFF2-40B4-BE49-F238E27FC236}">
                <a16:creationId xmlns:a16="http://schemas.microsoft.com/office/drawing/2014/main" id="{0DE115BC-11B6-87F5-5F1B-1D9A5335A6D2}"/>
              </a:ext>
            </a:extLst>
          </p:cNvPr>
          <p:cNvSpPr txBox="1"/>
          <p:nvPr/>
        </p:nvSpPr>
        <p:spPr>
          <a:xfrm rot="16200000">
            <a:off x="1530843" y="4177428"/>
            <a:ext cx="811618" cy="276999"/>
          </a:xfrm>
          <a:prstGeom prst="rect">
            <a:avLst/>
          </a:prstGeom>
          <a:solidFill>
            <a:schemeClr val="accent2">
              <a:lumMod val="60000"/>
              <a:lumOff val="40000"/>
            </a:schemeClr>
          </a:solidFill>
        </p:spPr>
        <p:txBody>
          <a:bodyPr wrap="square" rtlCol="0">
            <a:spAutoFit/>
          </a:bodyPr>
          <a:lstStyle/>
          <a:p>
            <a:r>
              <a:rPr lang="tr-TR" sz="1200" dirty="0">
                <a:solidFill>
                  <a:schemeClr val="bg1"/>
                </a:solidFill>
              </a:rPr>
              <a:t>Tanımak</a:t>
            </a:r>
            <a:endParaRPr lang="de-CH" sz="1200" dirty="0">
              <a:solidFill>
                <a:schemeClr val="bg1"/>
              </a:solidFill>
            </a:endParaRPr>
          </a:p>
        </p:txBody>
      </p:sp>
      <p:sp>
        <p:nvSpPr>
          <p:cNvPr id="15" name="Textfeld 14">
            <a:extLst>
              <a:ext uri="{FF2B5EF4-FFF2-40B4-BE49-F238E27FC236}">
                <a16:creationId xmlns:a16="http://schemas.microsoft.com/office/drawing/2014/main" id="{D0FFA826-BCE0-1733-84EC-BA4EBA2B99F3}"/>
              </a:ext>
            </a:extLst>
          </p:cNvPr>
          <p:cNvSpPr txBox="1"/>
          <p:nvPr/>
        </p:nvSpPr>
        <p:spPr>
          <a:xfrm rot="16397315">
            <a:off x="1655752" y="4057755"/>
            <a:ext cx="1272182" cy="276999"/>
          </a:xfrm>
          <a:prstGeom prst="rect">
            <a:avLst/>
          </a:prstGeom>
          <a:solidFill>
            <a:schemeClr val="accent2">
              <a:lumMod val="60000"/>
              <a:lumOff val="40000"/>
            </a:schemeClr>
          </a:solidFill>
        </p:spPr>
        <p:txBody>
          <a:bodyPr wrap="square" rtlCol="0">
            <a:spAutoFit/>
          </a:bodyPr>
          <a:lstStyle/>
          <a:p>
            <a:r>
              <a:rPr lang="tr-TR" sz="1200" dirty="0">
                <a:solidFill>
                  <a:schemeClr val="bg1"/>
                </a:solidFill>
              </a:rPr>
              <a:t>Eyleme geçmek</a:t>
            </a:r>
            <a:endParaRPr lang="de-CH" sz="1200" dirty="0">
              <a:solidFill>
                <a:schemeClr val="bg1"/>
              </a:solidFill>
            </a:endParaRPr>
          </a:p>
        </p:txBody>
      </p:sp>
      <p:sp>
        <p:nvSpPr>
          <p:cNvPr id="16" name="Textfeld 15">
            <a:extLst>
              <a:ext uri="{FF2B5EF4-FFF2-40B4-BE49-F238E27FC236}">
                <a16:creationId xmlns:a16="http://schemas.microsoft.com/office/drawing/2014/main" id="{DEBC25FB-BC3C-816D-4B28-3876DBB3294D}"/>
              </a:ext>
            </a:extLst>
          </p:cNvPr>
          <p:cNvSpPr txBox="1"/>
          <p:nvPr/>
        </p:nvSpPr>
        <p:spPr>
          <a:xfrm rot="16835369">
            <a:off x="1902426" y="4184007"/>
            <a:ext cx="1543336" cy="276999"/>
          </a:xfrm>
          <a:prstGeom prst="rect">
            <a:avLst/>
          </a:prstGeom>
          <a:solidFill>
            <a:schemeClr val="accent2">
              <a:lumMod val="60000"/>
              <a:lumOff val="40000"/>
            </a:schemeClr>
          </a:solidFill>
        </p:spPr>
        <p:txBody>
          <a:bodyPr wrap="square" rtlCol="0">
            <a:spAutoFit/>
          </a:bodyPr>
          <a:lstStyle/>
          <a:p>
            <a:r>
              <a:rPr lang="tr-TR" sz="1200" dirty="0">
                <a:solidFill>
                  <a:schemeClr val="bg1"/>
                </a:solidFill>
              </a:rPr>
              <a:t>Yardım</a:t>
            </a:r>
            <a:r>
              <a:rPr lang="de-CH" sz="1200" dirty="0">
                <a:solidFill>
                  <a:schemeClr val="bg1"/>
                </a:solidFill>
              </a:rPr>
              <a:t> </a:t>
            </a:r>
            <a:r>
              <a:rPr lang="tr-TR" sz="1200" dirty="0">
                <a:solidFill>
                  <a:schemeClr val="bg1"/>
                </a:solidFill>
              </a:rPr>
              <a:t>istemek</a:t>
            </a:r>
            <a:endParaRPr lang="de-CH" sz="1200" dirty="0">
              <a:solidFill>
                <a:schemeClr val="bg1"/>
              </a:solidFill>
            </a:endParaRPr>
          </a:p>
        </p:txBody>
      </p:sp>
      <p:sp>
        <p:nvSpPr>
          <p:cNvPr id="5" name="Textfeld 4">
            <a:extLst>
              <a:ext uri="{FF2B5EF4-FFF2-40B4-BE49-F238E27FC236}">
                <a16:creationId xmlns:a16="http://schemas.microsoft.com/office/drawing/2014/main" id="{C6E6797B-2743-17E4-BE45-222616330D5E}"/>
              </a:ext>
            </a:extLst>
          </p:cNvPr>
          <p:cNvSpPr txBox="1"/>
          <p:nvPr/>
        </p:nvSpPr>
        <p:spPr>
          <a:xfrm>
            <a:off x="4760945" y="6162971"/>
            <a:ext cx="6772534" cy="377452"/>
          </a:xfrm>
          <a:prstGeom prst="rect">
            <a:avLst/>
          </a:prstGeom>
          <a:noFill/>
          <a:ln>
            <a:solidFill>
              <a:schemeClr val="accent2">
                <a:lumMod val="75000"/>
              </a:schemeClr>
            </a:solidFill>
          </a:ln>
        </p:spPr>
        <p:txBody>
          <a:bodyPr wrap="square" rtlCol="0">
            <a:spAutoFit/>
          </a:bodyPr>
          <a:lstStyle/>
          <a:p>
            <a:pPr algn="ctr"/>
            <a:r>
              <a:rPr lang="tr-TR" dirty="0">
                <a:solidFill>
                  <a:schemeClr val="accent2">
                    <a:lumMod val="75000"/>
                  </a:schemeClr>
                </a:solidFill>
              </a:rPr>
              <a:t>Uzun süreli diğer yan etkilerinin araştırılması gerekiyor. </a:t>
            </a:r>
            <a:endParaRPr lang="de-CH" dirty="0">
              <a:solidFill>
                <a:schemeClr val="accent2">
                  <a:lumMod val="75000"/>
                </a:schemeClr>
              </a:solidFill>
            </a:endParaRPr>
          </a:p>
        </p:txBody>
      </p:sp>
      <p:pic>
        <p:nvPicPr>
          <p:cNvPr id="6" name="Grafik 5" descr="Ein Bild, das Schwarz, Dunkelheit enthält.&#10;&#10;Automatisch generierte Beschreibung">
            <a:extLst>
              <a:ext uri="{FF2B5EF4-FFF2-40B4-BE49-F238E27FC236}">
                <a16:creationId xmlns:a16="http://schemas.microsoft.com/office/drawing/2014/main" id="{81C17C24-C6EB-2E3A-8FE6-1D13DD0113E6}"/>
              </a:ext>
            </a:extLst>
          </p:cNvPr>
          <p:cNvPicPr>
            <a:picLocks noChangeAspect="1"/>
          </p:cNvPicPr>
          <p:nvPr/>
        </p:nvPicPr>
        <p:blipFill rotWithShape="1">
          <a:blip r:embed="rId5">
            <a:extLst>
              <a:ext uri="{28A0092B-C50C-407E-A947-70E740481C1C}">
                <a14:useLocalDpi xmlns:a14="http://schemas.microsoft.com/office/drawing/2010/main" val="0"/>
              </a:ext>
            </a:extLst>
          </a:blip>
          <a:srcRect l="4858" t="12222" r="7500" b="22699"/>
          <a:stretch/>
        </p:blipFill>
        <p:spPr>
          <a:xfrm>
            <a:off x="4487637" y="731839"/>
            <a:ext cx="508314" cy="377452"/>
          </a:xfrm>
          <a:prstGeom prst="rect">
            <a:avLst/>
          </a:prstGeom>
        </p:spPr>
      </p:pic>
      <p:pic>
        <p:nvPicPr>
          <p:cNvPr id="7" name="Grafik 6" descr="Ein Bild, das Schwarz, Dunkelheit enthält.&#10;&#10;Automatisch generierte Beschreibung">
            <a:extLst>
              <a:ext uri="{FF2B5EF4-FFF2-40B4-BE49-F238E27FC236}">
                <a16:creationId xmlns:a16="http://schemas.microsoft.com/office/drawing/2014/main" id="{9874AA38-1336-442A-0766-5F042F79F528}"/>
              </a:ext>
            </a:extLst>
          </p:cNvPr>
          <p:cNvPicPr>
            <a:picLocks noChangeAspect="1"/>
          </p:cNvPicPr>
          <p:nvPr/>
        </p:nvPicPr>
        <p:blipFill rotWithShape="1">
          <a:blip r:embed="rId6">
            <a:extLst>
              <a:ext uri="{28A0092B-C50C-407E-A947-70E740481C1C}">
                <a14:useLocalDpi xmlns:a14="http://schemas.microsoft.com/office/drawing/2010/main" val="0"/>
              </a:ext>
            </a:extLst>
          </a:blip>
          <a:srcRect l="30592" t="22508" r="30509" b="37247"/>
          <a:stretch/>
        </p:blipFill>
        <p:spPr>
          <a:xfrm>
            <a:off x="4578711" y="5456205"/>
            <a:ext cx="350282" cy="362399"/>
          </a:xfrm>
          <a:prstGeom prst="rect">
            <a:avLst/>
          </a:prstGeom>
        </p:spPr>
      </p:pic>
      <p:pic>
        <p:nvPicPr>
          <p:cNvPr id="8" name="Grafik 7" descr="Ein Bild, das Schwarz, Dunkelheit enthält.&#10;&#10;Automatisch generierte Beschreibung">
            <a:extLst>
              <a:ext uri="{FF2B5EF4-FFF2-40B4-BE49-F238E27FC236}">
                <a16:creationId xmlns:a16="http://schemas.microsoft.com/office/drawing/2014/main" id="{472C1439-E963-5396-7A18-2B21502F56B3}"/>
              </a:ext>
            </a:extLst>
          </p:cNvPr>
          <p:cNvPicPr>
            <a:picLocks noChangeAspect="1"/>
          </p:cNvPicPr>
          <p:nvPr/>
        </p:nvPicPr>
        <p:blipFill rotWithShape="1">
          <a:blip r:embed="rId7">
            <a:extLst>
              <a:ext uri="{28A0092B-C50C-407E-A947-70E740481C1C}">
                <a14:useLocalDpi xmlns:a14="http://schemas.microsoft.com/office/drawing/2010/main" val="0"/>
              </a:ext>
            </a:extLst>
          </a:blip>
          <a:srcRect b="13355"/>
          <a:stretch/>
        </p:blipFill>
        <p:spPr>
          <a:xfrm>
            <a:off x="4538726" y="1970990"/>
            <a:ext cx="435631" cy="377452"/>
          </a:xfrm>
          <a:prstGeom prst="rect">
            <a:avLst/>
          </a:prstGeom>
        </p:spPr>
      </p:pic>
      <p:pic>
        <p:nvPicPr>
          <p:cNvPr id="9" name="Grafik 8" descr="Ein Bild, das Schwarz, Dunkelheit enthält.&#10;&#10;Automatisch generierte Beschreibung">
            <a:extLst>
              <a:ext uri="{FF2B5EF4-FFF2-40B4-BE49-F238E27FC236}">
                <a16:creationId xmlns:a16="http://schemas.microsoft.com/office/drawing/2014/main" id="{DFF4C59B-6A43-61E5-4151-1E96A2FC9ACF}"/>
              </a:ext>
            </a:extLst>
          </p:cNvPr>
          <p:cNvPicPr>
            <a:picLocks noChangeAspect="1"/>
          </p:cNvPicPr>
          <p:nvPr/>
        </p:nvPicPr>
        <p:blipFill rotWithShape="1">
          <a:blip r:embed="rId8">
            <a:extLst>
              <a:ext uri="{28A0092B-C50C-407E-A947-70E740481C1C}">
                <a14:useLocalDpi xmlns:a14="http://schemas.microsoft.com/office/drawing/2010/main" val="0"/>
              </a:ext>
            </a:extLst>
          </a:blip>
          <a:srcRect b="15675"/>
          <a:stretch/>
        </p:blipFill>
        <p:spPr>
          <a:xfrm flipH="1">
            <a:off x="4531506" y="4286190"/>
            <a:ext cx="442851" cy="373435"/>
          </a:xfrm>
          <a:prstGeom prst="rect">
            <a:avLst/>
          </a:prstGeom>
        </p:spPr>
      </p:pic>
      <p:pic>
        <p:nvPicPr>
          <p:cNvPr id="10" name="Grafik 9" descr="Ein Bild, das Schwarz, Dunkelheit enthält.&#10;&#10;Automatisch generierte Beschreibung">
            <a:extLst>
              <a:ext uri="{FF2B5EF4-FFF2-40B4-BE49-F238E27FC236}">
                <a16:creationId xmlns:a16="http://schemas.microsoft.com/office/drawing/2014/main" id="{B7341A5A-2330-5D64-28D6-BFB89106782D}"/>
              </a:ext>
            </a:extLst>
          </p:cNvPr>
          <p:cNvPicPr>
            <a:picLocks noChangeAspect="1"/>
          </p:cNvPicPr>
          <p:nvPr/>
        </p:nvPicPr>
        <p:blipFill rotWithShape="1">
          <a:blip r:embed="rId9">
            <a:extLst>
              <a:ext uri="{28A0092B-C50C-407E-A947-70E740481C1C}">
                <a14:useLocalDpi xmlns:a14="http://schemas.microsoft.com/office/drawing/2010/main" val="0"/>
              </a:ext>
            </a:extLst>
          </a:blip>
          <a:srcRect b="14768"/>
          <a:stretch/>
        </p:blipFill>
        <p:spPr>
          <a:xfrm>
            <a:off x="4539520" y="3184622"/>
            <a:ext cx="442851" cy="377452"/>
          </a:xfrm>
          <a:prstGeom prst="rect">
            <a:avLst/>
          </a:prstGeom>
        </p:spPr>
      </p:pic>
    </p:spTree>
    <p:extLst>
      <p:ext uri="{BB962C8B-B14F-4D97-AF65-F5344CB8AC3E}">
        <p14:creationId xmlns:p14="http://schemas.microsoft.com/office/powerpoint/2010/main" val="183579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lstStyle/>
          <a:p>
            <a:r>
              <a:rPr lang="tr-TR" b="1" dirty="0"/>
              <a:t>Doğaya etkisi</a:t>
            </a:r>
            <a:endParaRPr lang="de-CH" b="1" dirty="0"/>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934107" y="1398080"/>
            <a:ext cx="5819047" cy="2628795"/>
          </a:xfrm>
        </p:spPr>
        <p:txBody>
          <a:bodyPr>
            <a:noAutofit/>
          </a:bodyPr>
          <a:lstStyle/>
          <a:p>
            <a:pPr marL="0" indent="0">
              <a:lnSpc>
                <a:spcPct val="100000"/>
              </a:lnSpc>
              <a:spcBef>
                <a:spcPts val="0"/>
              </a:spcBef>
              <a:spcAft>
                <a:spcPts val="600"/>
              </a:spcAft>
              <a:buNone/>
            </a:pPr>
            <a:r>
              <a:rPr lang="de-CH" b="1" dirty="0" err="1"/>
              <a:t>Lit</a:t>
            </a:r>
            <a:r>
              <a:rPr lang="tr-TR" b="1" dirty="0"/>
              <a:t>yum iyonu </a:t>
            </a:r>
            <a:r>
              <a:rPr lang="de-CH" b="1" dirty="0"/>
              <a:t>– </a:t>
            </a:r>
            <a:r>
              <a:rPr lang="tr-TR" b="1" dirty="0"/>
              <a:t>Aküleri </a:t>
            </a:r>
            <a:r>
              <a:rPr lang="tr-TR" dirty="0"/>
              <a:t>ve </a:t>
            </a:r>
            <a:r>
              <a:rPr lang="tr-TR" b="1" dirty="0"/>
              <a:t>Bateriler</a:t>
            </a:r>
            <a:r>
              <a:rPr lang="de-CH" b="1" dirty="0"/>
              <a:t> </a:t>
            </a:r>
            <a:r>
              <a:rPr lang="tr-TR" dirty="0"/>
              <a:t>çok değerli hammaddeler içermektedirler. </a:t>
            </a:r>
            <a:endParaRPr lang="de-CH" dirty="0"/>
          </a:p>
          <a:p>
            <a:pPr marL="0" indent="0">
              <a:lnSpc>
                <a:spcPct val="100000"/>
              </a:lnSpc>
              <a:spcBef>
                <a:spcPts val="0"/>
              </a:spcBef>
              <a:spcAft>
                <a:spcPts val="600"/>
              </a:spcAft>
              <a:buNone/>
            </a:pPr>
            <a:r>
              <a:rPr lang="tr-TR" dirty="0"/>
              <a:t>Yanlış olarak geri dönüşüme tabi tutulurlarsa </a:t>
            </a:r>
            <a:r>
              <a:rPr lang="tr-TR" u="sng" dirty="0"/>
              <a:t>doğaya zarar verirler.</a:t>
            </a:r>
            <a:endParaRPr lang="de-CH" dirty="0"/>
          </a:p>
        </p:txBody>
      </p:sp>
      <p:sp>
        <p:nvSpPr>
          <p:cNvPr id="4" name="Textplatzhalter 3">
            <a:extLst>
              <a:ext uri="{FF2B5EF4-FFF2-40B4-BE49-F238E27FC236}">
                <a16:creationId xmlns:a16="http://schemas.microsoft.com/office/drawing/2014/main" id="{ADA0E272-5872-373E-657C-AD60A2FB19A3}"/>
              </a:ext>
            </a:extLst>
          </p:cNvPr>
          <p:cNvSpPr>
            <a:spLocks noGrp="1"/>
          </p:cNvSpPr>
          <p:nvPr>
            <p:ph type="body" sz="half" idx="2"/>
          </p:nvPr>
        </p:nvSpPr>
        <p:spPr/>
        <p:txBody>
          <a:bodyPr/>
          <a:lstStyle/>
          <a:p>
            <a:endParaRPr lang="de-CH" dirty="0"/>
          </a:p>
        </p:txBody>
      </p:sp>
      <p:sp>
        <p:nvSpPr>
          <p:cNvPr id="5" name="Untertitel 2">
            <a:extLst>
              <a:ext uri="{FF2B5EF4-FFF2-40B4-BE49-F238E27FC236}">
                <a16:creationId xmlns:a16="http://schemas.microsoft.com/office/drawing/2014/main" id="{BFF4D808-2E8D-BCB0-0E2B-71D27FD2DE3A}"/>
              </a:ext>
            </a:extLst>
          </p:cNvPr>
          <p:cNvSpPr txBox="1">
            <a:spLocks/>
          </p:cNvSpPr>
          <p:nvPr/>
        </p:nvSpPr>
        <p:spPr>
          <a:xfrm>
            <a:off x="4898571" y="725175"/>
            <a:ext cx="3734440" cy="45848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tr-TR" sz="2200" b="1" dirty="0">
                <a:solidFill>
                  <a:schemeClr val="accent3">
                    <a:lumMod val="75000"/>
                  </a:schemeClr>
                </a:solidFill>
                <a:latin typeface="+mj-lt"/>
              </a:rPr>
              <a:t>TÜKETİM</a:t>
            </a:r>
            <a:endParaRPr lang="de-CH" sz="2200" b="1" dirty="0">
              <a:solidFill>
                <a:schemeClr val="accent3">
                  <a:lumMod val="75000"/>
                </a:schemeClr>
              </a:solidFill>
              <a:latin typeface="+mj-lt"/>
            </a:endParaRPr>
          </a:p>
        </p:txBody>
      </p:sp>
      <p:sp>
        <p:nvSpPr>
          <p:cNvPr id="6" name="Untertitel 2">
            <a:extLst>
              <a:ext uri="{FF2B5EF4-FFF2-40B4-BE49-F238E27FC236}">
                <a16:creationId xmlns:a16="http://schemas.microsoft.com/office/drawing/2014/main" id="{6A7B3063-F6C2-3E14-0E2A-B908EDB98CA9}"/>
              </a:ext>
            </a:extLst>
          </p:cNvPr>
          <p:cNvSpPr txBox="1">
            <a:spLocks/>
          </p:cNvSpPr>
          <p:nvPr/>
        </p:nvSpPr>
        <p:spPr>
          <a:xfrm>
            <a:off x="4934107" y="3634848"/>
            <a:ext cx="2313858" cy="35915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tr-TR" sz="2200" b="1" dirty="0">
                <a:solidFill>
                  <a:schemeClr val="accent3">
                    <a:lumMod val="75000"/>
                  </a:schemeClr>
                </a:solidFill>
                <a:latin typeface="+mj-lt"/>
              </a:rPr>
              <a:t>GERİ DÖNÜŞÜM</a:t>
            </a:r>
            <a:endParaRPr lang="de-CH" sz="2200" b="1" dirty="0">
              <a:solidFill>
                <a:schemeClr val="accent3">
                  <a:lumMod val="75000"/>
                </a:schemeClr>
              </a:solidFill>
              <a:latin typeface="+mj-lt"/>
            </a:endParaRPr>
          </a:p>
        </p:txBody>
      </p:sp>
      <p:sp>
        <p:nvSpPr>
          <p:cNvPr id="7" name="Inhaltsplatzhalter 2">
            <a:extLst>
              <a:ext uri="{FF2B5EF4-FFF2-40B4-BE49-F238E27FC236}">
                <a16:creationId xmlns:a16="http://schemas.microsoft.com/office/drawing/2014/main" id="{12926D83-7B7D-9DB3-E3DD-FCDCBEC58E0F}"/>
              </a:ext>
            </a:extLst>
          </p:cNvPr>
          <p:cNvSpPr txBox="1">
            <a:spLocks/>
          </p:cNvSpPr>
          <p:nvPr/>
        </p:nvSpPr>
        <p:spPr>
          <a:xfrm>
            <a:off x="4934107" y="4162412"/>
            <a:ext cx="5106666" cy="868074"/>
          </a:xfrm>
          <a:prstGeom prst="rect">
            <a:avLst/>
          </a:prstGeom>
        </p:spPr>
        <p:txBody>
          <a:bodyPr vert="horz" lIns="0" tIns="45720" rIns="0" bIns="45720" rtlCol="0">
            <a:normAutofit fontScale="850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de-CH" dirty="0" err="1"/>
              <a:t>Vapes</a:t>
            </a:r>
            <a:r>
              <a:rPr lang="tr-TR" dirty="0"/>
              <a:t>’</a:t>
            </a:r>
            <a:r>
              <a:rPr lang="tr-TR" dirty="0" err="1"/>
              <a:t>lar</a:t>
            </a:r>
            <a:r>
              <a:rPr lang="tr-TR" dirty="0"/>
              <a:t> elektronik atıklardır </a:t>
            </a:r>
            <a:r>
              <a:rPr lang="de-CH" dirty="0"/>
              <a:t>.</a:t>
            </a:r>
          </a:p>
          <a:p>
            <a:pPr marL="0" indent="0">
              <a:buNone/>
            </a:pPr>
            <a:r>
              <a:rPr lang="tr-TR" dirty="0"/>
              <a:t>Çoğu zaman doğru biçimde geri dönüşüm yapılmıyor </a:t>
            </a:r>
            <a:r>
              <a:rPr lang="de-CH" dirty="0"/>
              <a:t>.</a:t>
            </a:r>
          </a:p>
          <a:p>
            <a:pPr marL="0" indent="0">
              <a:buNone/>
            </a:pPr>
            <a:endParaRPr lang="de-CH" dirty="0"/>
          </a:p>
        </p:txBody>
      </p:sp>
      <p:pic>
        <p:nvPicPr>
          <p:cNvPr id="15" name="Grafik 14" descr="Ein Bild, das Handschuhe, Hand enthält.&#10;&#10;Automatisch generierte Beschreibung">
            <a:extLst>
              <a:ext uri="{FF2B5EF4-FFF2-40B4-BE49-F238E27FC236}">
                <a16:creationId xmlns:a16="http://schemas.microsoft.com/office/drawing/2014/main" id="{FC478CC1-A3A0-1E3A-A447-4EA09F4ECFF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16" name="Textfeld 15">
            <a:extLst>
              <a:ext uri="{FF2B5EF4-FFF2-40B4-BE49-F238E27FC236}">
                <a16:creationId xmlns:a16="http://schemas.microsoft.com/office/drawing/2014/main" id="{E6AC125C-9ED6-4705-A555-5E7724E97D37}"/>
              </a:ext>
            </a:extLst>
          </p:cNvPr>
          <p:cNvSpPr txBox="1"/>
          <p:nvPr/>
        </p:nvSpPr>
        <p:spPr>
          <a:xfrm rot="14118513">
            <a:off x="413750" y="4876736"/>
            <a:ext cx="921488" cy="276999"/>
          </a:xfrm>
          <a:prstGeom prst="rect">
            <a:avLst/>
          </a:prstGeom>
          <a:solidFill>
            <a:schemeClr val="accent1">
              <a:lumMod val="75000"/>
            </a:schemeClr>
          </a:solidFill>
          <a:ln w="28575">
            <a:solidFill>
              <a:srgbClr val="92D050"/>
            </a:solidFill>
          </a:ln>
        </p:spPr>
        <p:txBody>
          <a:bodyPr wrap="square" rtlCol="0">
            <a:spAutoFit/>
          </a:bodyPr>
          <a:lstStyle/>
          <a:p>
            <a:r>
              <a:rPr lang="tr-TR" sz="1200" dirty="0">
                <a:solidFill>
                  <a:srgbClr val="92D050"/>
                </a:solidFill>
              </a:rPr>
              <a:t>Bilgilenmek</a:t>
            </a:r>
            <a:endParaRPr lang="de-CH" sz="1200" dirty="0">
              <a:solidFill>
                <a:srgbClr val="92D050"/>
              </a:solidFill>
            </a:endParaRPr>
          </a:p>
        </p:txBody>
      </p:sp>
      <p:sp>
        <p:nvSpPr>
          <p:cNvPr id="17" name="Textfeld 16">
            <a:extLst>
              <a:ext uri="{FF2B5EF4-FFF2-40B4-BE49-F238E27FC236}">
                <a16:creationId xmlns:a16="http://schemas.microsoft.com/office/drawing/2014/main" id="{97D9F460-3C01-2A6C-3D54-478E60F241C3}"/>
              </a:ext>
            </a:extLst>
          </p:cNvPr>
          <p:cNvSpPr txBox="1"/>
          <p:nvPr/>
        </p:nvSpPr>
        <p:spPr>
          <a:xfrm rot="15848186">
            <a:off x="1003740" y="4167825"/>
            <a:ext cx="850604" cy="276999"/>
          </a:xfrm>
          <a:prstGeom prst="rect">
            <a:avLst/>
          </a:prstGeom>
          <a:solidFill>
            <a:schemeClr val="accent1">
              <a:lumMod val="75000"/>
            </a:schemeClr>
          </a:solidFill>
        </p:spPr>
        <p:txBody>
          <a:bodyPr wrap="square" rtlCol="0">
            <a:spAutoFit/>
          </a:bodyPr>
          <a:lstStyle/>
          <a:p>
            <a:r>
              <a:rPr lang="tr-TR" sz="1200" dirty="0">
                <a:solidFill>
                  <a:schemeClr val="bg1"/>
                </a:solidFill>
              </a:rPr>
              <a:t>Anlamak</a:t>
            </a:r>
            <a:endParaRPr lang="de-CH" sz="1200" dirty="0">
              <a:solidFill>
                <a:schemeClr val="bg1"/>
              </a:solidFill>
            </a:endParaRPr>
          </a:p>
        </p:txBody>
      </p:sp>
      <p:sp>
        <p:nvSpPr>
          <p:cNvPr id="18" name="Textfeld 17">
            <a:extLst>
              <a:ext uri="{FF2B5EF4-FFF2-40B4-BE49-F238E27FC236}">
                <a16:creationId xmlns:a16="http://schemas.microsoft.com/office/drawing/2014/main" id="{BC8B3954-1C1C-0B24-69D2-754166FF6459}"/>
              </a:ext>
            </a:extLst>
          </p:cNvPr>
          <p:cNvSpPr txBox="1"/>
          <p:nvPr/>
        </p:nvSpPr>
        <p:spPr>
          <a:xfrm rot="16200000">
            <a:off x="1455737" y="4081736"/>
            <a:ext cx="811618" cy="276999"/>
          </a:xfrm>
          <a:prstGeom prst="rect">
            <a:avLst/>
          </a:prstGeom>
          <a:solidFill>
            <a:schemeClr val="accent1">
              <a:lumMod val="75000"/>
            </a:schemeClr>
          </a:solidFill>
        </p:spPr>
        <p:txBody>
          <a:bodyPr wrap="square" rtlCol="0">
            <a:spAutoFit/>
          </a:bodyPr>
          <a:lstStyle/>
          <a:p>
            <a:r>
              <a:rPr lang="tr-TR" sz="1200" dirty="0">
                <a:solidFill>
                  <a:schemeClr val="bg1"/>
                </a:solidFill>
              </a:rPr>
              <a:t>Tanımak</a:t>
            </a:r>
            <a:endParaRPr lang="de-CH" sz="1200" dirty="0">
              <a:solidFill>
                <a:schemeClr val="bg1"/>
              </a:solidFill>
            </a:endParaRPr>
          </a:p>
        </p:txBody>
      </p:sp>
      <p:sp>
        <p:nvSpPr>
          <p:cNvPr id="19" name="Textfeld 18">
            <a:extLst>
              <a:ext uri="{FF2B5EF4-FFF2-40B4-BE49-F238E27FC236}">
                <a16:creationId xmlns:a16="http://schemas.microsoft.com/office/drawing/2014/main" id="{3CD430CA-F94F-AB03-FFF8-8501A77CE5FB}"/>
              </a:ext>
            </a:extLst>
          </p:cNvPr>
          <p:cNvSpPr txBox="1"/>
          <p:nvPr/>
        </p:nvSpPr>
        <p:spPr>
          <a:xfrm rot="16397315">
            <a:off x="1594623" y="3976867"/>
            <a:ext cx="1242527" cy="276999"/>
          </a:xfrm>
          <a:prstGeom prst="rect">
            <a:avLst/>
          </a:prstGeom>
          <a:solidFill>
            <a:schemeClr val="accent1">
              <a:lumMod val="75000"/>
            </a:schemeClr>
          </a:solidFill>
        </p:spPr>
        <p:txBody>
          <a:bodyPr wrap="square" rtlCol="0">
            <a:spAutoFit/>
          </a:bodyPr>
          <a:lstStyle/>
          <a:p>
            <a:r>
              <a:rPr lang="tr-TR" sz="1200" dirty="0">
                <a:solidFill>
                  <a:schemeClr val="bg1"/>
                </a:solidFill>
              </a:rPr>
              <a:t>Eyleme geçmek </a:t>
            </a:r>
            <a:endParaRPr lang="de-CH" sz="1200" dirty="0">
              <a:solidFill>
                <a:schemeClr val="bg1"/>
              </a:solidFill>
            </a:endParaRPr>
          </a:p>
        </p:txBody>
      </p:sp>
      <p:sp>
        <p:nvSpPr>
          <p:cNvPr id="20" name="Textfeld 19">
            <a:extLst>
              <a:ext uri="{FF2B5EF4-FFF2-40B4-BE49-F238E27FC236}">
                <a16:creationId xmlns:a16="http://schemas.microsoft.com/office/drawing/2014/main" id="{BDB58FDD-9C84-A88D-F989-D0830E45E16F}"/>
              </a:ext>
            </a:extLst>
          </p:cNvPr>
          <p:cNvSpPr txBox="1"/>
          <p:nvPr/>
        </p:nvSpPr>
        <p:spPr>
          <a:xfrm rot="16835369">
            <a:off x="1880475" y="4152328"/>
            <a:ext cx="1413091" cy="276999"/>
          </a:xfrm>
          <a:prstGeom prst="rect">
            <a:avLst/>
          </a:prstGeom>
          <a:solidFill>
            <a:schemeClr val="accent1">
              <a:lumMod val="75000"/>
            </a:schemeClr>
          </a:solidFill>
        </p:spPr>
        <p:txBody>
          <a:bodyPr wrap="square" rtlCol="0">
            <a:spAutoFit/>
          </a:bodyPr>
          <a:lstStyle/>
          <a:p>
            <a:r>
              <a:rPr lang="tr-TR" sz="1200" dirty="0">
                <a:solidFill>
                  <a:schemeClr val="bg1"/>
                </a:solidFill>
              </a:rPr>
              <a:t>Yardım </a:t>
            </a:r>
            <a:r>
              <a:rPr lang="tr-TR" sz="1200" dirty="0" err="1">
                <a:solidFill>
                  <a:schemeClr val="bg1"/>
                </a:solidFill>
              </a:rPr>
              <a:t>istmek</a:t>
            </a:r>
            <a:r>
              <a:rPr lang="tr-TR" sz="1200" dirty="0">
                <a:solidFill>
                  <a:schemeClr val="bg1"/>
                </a:solidFill>
              </a:rPr>
              <a:t> </a:t>
            </a:r>
            <a:endParaRPr lang="de-CH" sz="1200" dirty="0">
              <a:solidFill>
                <a:schemeClr val="bg1"/>
              </a:solidFill>
            </a:endParaRPr>
          </a:p>
        </p:txBody>
      </p:sp>
      <p:pic>
        <p:nvPicPr>
          <p:cNvPr id="9" name="Grafik 8" descr="Ein Bild, das Schwarz, Dunkelheit enthält.&#10;&#10;Automatisch generierte Beschreibung">
            <a:extLst>
              <a:ext uri="{FF2B5EF4-FFF2-40B4-BE49-F238E27FC236}">
                <a16:creationId xmlns:a16="http://schemas.microsoft.com/office/drawing/2014/main" id="{6D0F7A64-A0A6-F5BC-29E8-E33B9A77319F}"/>
              </a:ext>
            </a:extLst>
          </p:cNvPr>
          <p:cNvPicPr>
            <a:picLocks noChangeAspect="1"/>
          </p:cNvPicPr>
          <p:nvPr/>
        </p:nvPicPr>
        <p:blipFill rotWithShape="1">
          <a:blip r:embed="rId5">
            <a:extLst>
              <a:ext uri="{28A0092B-C50C-407E-A947-70E740481C1C}">
                <a14:useLocalDpi xmlns:a14="http://schemas.microsoft.com/office/drawing/2010/main" val="0"/>
              </a:ext>
            </a:extLst>
          </a:blip>
          <a:srcRect l="9919" t="5015" r="8124" b="20197"/>
          <a:stretch/>
        </p:blipFill>
        <p:spPr>
          <a:xfrm>
            <a:off x="9704156" y="4626045"/>
            <a:ext cx="1989464" cy="1815433"/>
          </a:xfrm>
          <a:prstGeom prst="rect">
            <a:avLst/>
          </a:prstGeom>
        </p:spPr>
      </p:pic>
    </p:spTree>
    <p:extLst>
      <p:ext uri="{BB962C8B-B14F-4D97-AF65-F5344CB8AC3E}">
        <p14:creationId xmlns:p14="http://schemas.microsoft.com/office/powerpoint/2010/main" val="2506886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2">
            <a:extLst>
              <a:ext uri="{FF2B5EF4-FFF2-40B4-BE49-F238E27FC236}">
                <a16:creationId xmlns:a16="http://schemas.microsoft.com/office/drawing/2014/main" id="{F5906461-B31C-E6E8-7D43-A00CB5AC7E46}"/>
              </a:ext>
            </a:extLst>
          </p:cNvPr>
          <p:cNvSpPr txBox="1">
            <a:spLocks/>
          </p:cNvSpPr>
          <p:nvPr/>
        </p:nvSpPr>
        <p:spPr>
          <a:xfrm>
            <a:off x="631965" y="656507"/>
            <a:ext cx="10058400" cy="5191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tr-TR" b="1" dirty="0">
                <a:solidFill>
                  <a:schemeClr val="accent1">
                    <a:lumMod val="50000"/>
                  </a:schemeClr>
                </a:solidFill>
              </a:rPr>
              <a:t>ARA SORULAR</a:t>
            </a:r>
            <a:endParaRPr lang="de-CH" b="1" dirty="0">
              <a:solidFill>
                <a:schemeClr val="accent1">
                  <a:lumMod val="50000"/>
                </a:schemeClr>
              </a:solidFill>
            </a:endParaRPr>
          </a:p>
        </p:txBody>
      </p:sp>
      <p:sp>
        <p:nvSpPr>
          <p:cNvPr id="11" name="Textfeld 10">
            <a:extLst>
              <a:ext uri="{FF2B5EF4-FFF2-40B4-BE49-F238E27FC236}">
                <a16:creationId xmlns:a16="http://schemas.microsoft.com/office/drawing/2014/main" id="{E64C5AF8-5B1F-8083-7357-D4CF7AD7510A}"/>
              </a:ext>
            </a:extLst>
          </p:cNvPr>
          <p:cNvSpPr txBox="1"/>
          <p:nvPr/>
        </p:nvSpPr>
        <p:spPr>
          <a:xfrm>
            <a:off x="3519003" y="2094268"/>
            <a:ext cx="4690498" cy="461665"/>
          </a:xfrm>
          <a:prstGeom prst="rect">
            <a:avLst/>
          </a:prstGeom>
          <a:noFill/>
          <a:ln w="12700">
            <a:solidFill>
              <a:schemeClr val="accent1">
                <a:lumMod val="50000"/>
              </a:schemeClr>
            </a:solidFill>
          </a:ln>
        </p:spPr>
        <p:txBody>
          <a:bodyPr wrap="square" rtlCol="0">
            <a:spAutoFit/>
          </a:bodyPr>
          <a:lstStyle/>
          <a:p>
            <a:r>
              <a:rPr lang="tr-TR" sz="2400" b="1" dirty="0" err="1"/>
              <a:t>Vaps</a:t>
            </a:r>
            <a:r>
              <a:rPr lang="tr-TR" sz="2400" b="1" dirty="0"/>
              <a:t> kullanan birini tanıyan var mı</a:t>
            </a:r>
            <a:r>
              <a:rPr lang="de-CH" sz="2400" b="1" dirty="0"/>
              <a:t>?</a:t>
            </a:r>
          </a:p>
        </p:txBody>
      </p:sp>
      <p:pic>
        <p:nvPicPr>
          <p:cNvPr id="13" name="Grafik 12" descr="Ein Bild, das Handschuhe, Hand enthält.&#10;&#10;Automatisch generierte Beschreibung">
            <a:extLst>
              <a:ext uri="{FF2B5EF4-FFF2-40B4-BE49-F238E27FC236}">
                <a16:creationId xmlns:a16="http://schemas.microsoft.com/office/drawing/2014/main" id="{24D4F5A5-E23D-ADA1-24C6-9FC63105D61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957887" y="3384045"/>
            <a:ext cx="1411892" cy="2044307"/>
          </a:xfrm>
          <a:prstGeom prst="rect">
            <a:avLst/>
          </a:prstGeom>
        </p:spPr>
      </p:pic>
      <p:pic>
        <p:nvPicPr>
          <p:cNvPr id="14" name="Grafik 13" descr="Ein Bild, das Handschuhe, Hand enthält.&#10;&#10;Automatisch generierte Beschreibung">
            <a:extLst>
              <a:ext uri="{FF2B5EF4-FFF2-40B4-BE49-F238E27FC236}">
                <a16:creationId xmlns:a16="http://schemas.microsoft.com/office/drawing/2014/main" id="{EAAC37C0-EA0D-0CA5-9F89-2EC0F0A28FC4}"/>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2944779" y="3177313"/>
            <a:ext cx="970671" cy="1405454"/>
          </a:xfrm>
          <a:prstGeom prst="rect">
            <a:avLst/>
          </a:prstGeom>
        </p:spPr>
      </p:pic>
      <p:pic>
        <p:nvPicPr>
          <p:cNvPr id="15" name="Grafik 14" descr="Ein Bild, das Handschuhe, Hand enthält.&#10;&#10;Automatisch generierte Beschreibung">
            <a:extLst>
              <a:ext uri="{FF2B5EF4-FFF2-40B4-BE49-F238E27FC236}">
                <a16:creationId xmlns:a16="http://schemas.microsoft.com/office/drawing/2014/main" id="{581417A8-97E5-A55D-12E9-DA4CCB4A6FC2}"/>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4893822" y="3778299"/>
            <a:ext cx="970430" cy="1405105"/>
          </a:xfrm>
          <a:prstGeom prst="rect">
            <a:avLst/>
          </a:prstGeom>
        </p:spPr>
      </p:pic>
      <p:pic>
        <p:nvPicPr>
          <p:cNvPr id="16" name="Grafik 15" descr="Ein Bild, das Handschuhe, Hand enthält.&#10;&#10;Automatisch generierte Beschreibung">
            <a:extLst>
              <a:ext uri="{FF2B5EF4-FFF2-40B4-BE49-F238E27FC236}">
                <a16:creationId xmlns:a16="http://schemas.microsoft.com/office/drawing/2014/main" id="{F828445A-3333-4385-5643-14BD79C3F205}"/>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6439493" y="4087928"/>
            <a:ext cx="1321820" cy="1913890"/>
          </a:xfrm>
          <a:prstGeom prst="rect">
            <a:avLst/>
          </a:prstGeom>
        </p:spPr>
      </p:pic>
      <p:pic>
        <p:nvPicPr>
          <p:cNvPr id="17" name="Grafik 16" descr="Ein Bild, das Handschuhe, Hand enthält.&#10;&#10;Automatisch generierte Beschreibung">
            <a:extLst>
              <a:ext uri="{FF2B5EF4-FFF2-40B4-BE49-F238E27FC236}">
                <a16:creationId xmlns:a16="http://schemas.microsoft.com/office/drawing/2014/main" id="{70C2761B-0705-6FB9-31E8-B9A6A45C5F2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8388295" y="3568136"/>
            <a:ext cx="887144" cy="1284514"/>
          </a:xfrm>
          <a:prstGeom prst="rect">
            <a:avLst/>
          </a:prstGeom>
        </p:spPr>
      </p:pic>
      <p:pic>
        <p:nvPicPr>
          <p:cNvPr id="2" name="Grafik 1" descr="Ein Bild, das Handschuhe, Hand enthält.&#10;&#10;Automatisch generierte Beschreibung">
            <a:extLst>
              <a:ext uri="{FF2B5EF4-FFF2-40B4-BE49-F238E27FC236}">
                <a16:creationId xmlns:a16="http://schemas.microsoft.com/office/drawing/2014/main" id="{F95C3A3C-6009-05CC-32D2-2A0EE8237FC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10119652" y="2753506"/>
            <a:ext cx="1141425" cy="1652692"/>
          </a:xfrm>
          <a:prstGeom prst="rect">
            <a:avLst/>
          </a:prstGeom>
        </p:spPr>
      </p:pic>
    </p:spTree>
    <p:extLst>
      <p:ext uri="{BB962C8B-B14F-4D97-AF65-F5344CB8AC3E}">
        <p14:creationId xmlns:p14="http://schemas.microsoft.com/office/powerpoint/2010/main" val="1659609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2">
            <a:extLst>
              <a:ext uri="{FF2B5EF4-FFF2-40B4-BE49-F238E27FC236}">
                <a16:creationId xmlns:a16="http://schemas.microsoft.com/office/drawing/2014/main" id="{F5906461-B31C-E6E8-7D43-A00CB5AC7E46}"/>
              </a:ext>
            </a:extLst>
          </p:cNvPr>
          <p:cNvSpPr txBox="1">
            <a:spLocks/>
          </p:cNvSpPr>
          <p:nvPr/>
        </p:nvSpPr>
        <p:spPr>
          <a:xfrm>
            <a:off x="631965" y="656507"/>
            <a:ext cx="10058400" cy="5191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tr-TR" b="1" dirty="0">
                <a:solidFill>
                  <a:schemeClr val="accent1">
                    <a:lumMod val="50000"/>
                  </a:schemeClr>
                </a:solidFill>
              </a:rPr>
              <a:t>GENÇLER İÇİN RİSKLER </a:t>
            </a:r>
            <a:endParaRPr lang="de-CH" b="1" dirty="0">
              <a:solidFill>
                <a:schemeClr val="accent1">
                  <a:lumMod val="50000"/>
                </a:schemeClr>
              </a:solidFill>
            </a:endParaRPr>
          </a:p>
        </p:txBody>
      </p:sp>
      <p:sp>
        <p:nvSpPr>
          <p:cNvPr id="10" name="Textfeld 9">
            <a:extLst>
              <a:ext uri="{FF2B5EF4-FFF2-40B4-BE49-F238E27FC236}">
                <a16:creationId xmlns:a16="http://schemas.microsoft.com/office/drawing/2014/main" id="{CDCA0EF9-AF73-45CF-9749-59A8F586B1BA}"/>
              </a:ext>
            </a:extLst>
          </p:cNvPr>
          <p:cNvSpPr txBox="1"/>
          <p:nvPr/>
        </p:nvSpPr>
        <p:spPr>
          <a:xfrm>
            <a:off x="631965" y="1541141"/>
            <a:ext cx="7645482" cy="3477875"/>
          </a:xfrm>
          <a:prstGeom prst="rect">
            <a:avLst/>
          </a:prstGeom>
          <a:noFill/>
        </p:spPr>
        <p:txBody>
          <a:bodyPr wrap="square" rtlCol="0">
            <a:spAutoFit/>
          </a:bodyPr>
          <a:lstStyle/>
          <a:p>
            <a:pPr marL="342900" indent="-342900">
              <a:buFontTx/>
              <a:buAutoNum type="arabicParenR"/>
            </a:pPr>
            <a:r>
              <a:rPr lang="tr-TR" sz="2000" b="1" dirty="0"/>
              <a:t>Endüstri</a:t>
            </a:r>
            <a:r>
              <a:rPr lang="de-CH" sz="2000" b="1" dirty="0"/>
              <a:t>:</a:t>
            </a:r>
            <a:r>
              <a:rPr lang="de-CH" sz="2000" dirty="0"/>
              <a:t> </a:t>
            </a:r>
            <a:r>
              <a:rPr lang="tr-TR" sz="2000" dirty="0"/>
              <a:t>Gençleri özel olarak hedefe almış vaziyettedir</a:t>
            </a:r>
            <a:r>
              <a:rPr lang="de-CH" sz="2000" dirty="0"/>
              <a:t>. (</a:t>
            </a:r>
            <a:r>
              <a:rPr lang="tr-TR" sz="2000" dirty="0"/>
              <a:t>Sosyal medya üzerinden reklam, örneğin </a:t>
            </a:r>
            <a:r>
              <a:rPr lang="de-CH" sz="2000" dirty="0" err="1"/>
              <a:t>TikTok</a:t>
            </a:r>
            <a:r>
              <a:rPr lang="de-CH" sz="2000" dirty="0"/>
              <a:t>)</a:t>
            </a:r>
          </a:p>
          <a:p>
            <a:pPr marL="342900" indent="-342900">
              <a:buAutoNum type="arabicParenR"/>
            </a:pPr>
            <a:endParaRPr lang="de-CH" sz="2000" b="1" dirty="0"/>
          </a:p>
          <a:p>
            <a:pPr marL="342900" indent="-342900">
              <a:buAutoNum type="arabicParenR"/>
            </a:pPr>
            <a:r>
              <a:rPr lang="de-CH" sz="2000" b="1" dirty="0"/>
              <a:t>Aroma: </a:t>
            </a:r>
            <a:r>
              <a:rPr lang="de-CH" sz="2000" dirty="0"/>
              <a:t> </a:t>
            </a:r>
            <a:r>
              <a:rPr lang="de-CH" sz="2000" dirty="0" err="1"/>
              <a:t>Vapes</a:t>
            </a:r>
            <a:r>
              <a:rPr lang="tr-TR" sz="2000" dirty="0"/>
              <a:t>’</a:t>
            </a:r>
            <a:r>
              <a:rPr lang="tr-TR" sz="2000" dirty="0" err="1"/>
              <a:t>ın</a:t>
            </a:r>
            <a:r>
              <a:rPr lang="tr-TR" sz="2000" dirty="0"/>
              <a:t> aroması gençlere</a:t>
            </a:r>
            <a:r>
              <a:rPr lang="de-CH" sz="2000" dirty="0"/>
              <a:t> </a:t>
            </a:r>
            <a:r>
              <a:rPr lang="tr-TR" sz="2000" dirty="0"/>
              <a:t>çekici gelmektedir. </a:t>
            </a:r>
            <a:endParaRPr lang="de-CH" sz="2000" dirty="0"/>
          </a:p>
          <a:p>
            <a:pPr marL="342900" indent="-342900">
              <a:buAutoNum type="arabicParenR"/>
            </a:pPr>
            <a:endParaRPr lang="de-CH" sz="2000" b="1" dirty="0"/>
          </a:p>
          <a:p>
            <a:pPr marL="342900" indent="-342900">
              <a:buAutoNum type="arabicParenR"/>
            </a:pPr>
            <a:r>
              <a:rPr lang="tr-TR" sz="2000" b="1" dirty="0"/>
              <a:t>Nikotin kullanımının sonuçları: </a:t>
            </a:r>
            <a:endParaRPr lang="de-CH" sz="2000" b="1" dirty="0"/>
          </a:p>
          <a:p>
            <a:pPr marL="800100" lvl="1" indent="-342900">
              <a:buFont typeface="Arial" panose="020B0604020202020204" pitchFamily="34" charset="0"/>
              <a:buChar char="•"/>
            </a:pPr>
            <a:r>
              <a:rPr lang="de-CH" sz="2000" dirty="0"/>
              <a:t>Niko</a:t>
            </a:r>
            <a:r>
              <a:rPr lang="tr-TR" sz="2000" dirty="0"/>
              <a:t>tin beyin gelişimini negatif etkiler. </a:t>
            </a:r>
            <a:endParaRPr lang="de-CH" sz="2000" dirty="0"/>
          </a:p>
          <a:p>
            <a:pPr marL="800100" lvl="1" indent="-342900">
              <a:buFont typeface="Arial" panose="020B0604020202020204" pitchFamily="34" charset="0"/>
              <a:buChar char="•"/>
            </a:pPr>
            <a:r>
              <a:rPr lang="de-CH" sz="2000" dirty="0"/>
              <a:t>E</a:t>
            </a:r>
            <a:r>
              <a:rPr lang="tr-TR" sz="2000" dirty="0" err="1"/>
              <a:t>rken</a:t>
            </a:r>
            <a:r>
              <a:rPr lang="tr-TR" sz="2000" dirty="0"/>
              <a:t> tüketim ilerde nikotin bağımlılığına yol açar. </a:t>
            </a:r>
            <a:endParaRPr lang="de-CH" sz="2000" dirty="0"/>
          </a:p>
          <a:p>
            <a:pPr lvl="1"/>
            <a:endParaRPr lang="de-CH" sz="2000" b="1" dirty="0"/>
          </a:p>
          <a:p>
            <a:pPr marL="342900" indent="-342900">
              <a:buAutoNum type="arabicParenR"/>
            </a:pPr>
            <a:r>
              <a:rPr lang="de-CH" sz="2000" b="1" dirty="0"/>
              <a:t>E</a:t>
            </a:r>
            <a:r>
              <a:rPr lang="tr-TR" sz="2000" b="1" dirty="0" err="1"/>
              <a:t>ğer</a:t>
            </a:r>
            <a:r>
              <a:rPr lang="tr-TR" sz="2000" b="1" dirty="0"/>
              <a:t> anne-baba içiyorsa</a:t>
            </a:r>
            <a:r>
              <a:rPr lang="de-CH" sz="2000" b="1" dirty="0"/>
              <a:t>: </a:t>
            </a:r>
            <a:r>
              <a:rPr lang="tr-TR" sz="2000" dirty="0"/>
              <a:t>Çocuklarının sigara kullanma veya </a:t>
            </a:r>
            <a:r>
              <a:rPr lang="tr-TR" sz="2000" dirty="0" err="1"/>
              <a:t>Vapes</a:t>
            </a:r>
            <a:r>
              <a:rPr lang="tr-TR" sz="2000" dirty="0"/>
              <a:t> kullanma ihtimalini </a:t>
            </a:r>
            <a:r>
              <a:rPr lang="tr-TR" sz="2000" dirty="0" err="1"/>
              <a:t>arttırılar</a:t>
            </a:r>
            <a:r>
              <a:rPr lang="tr-TR" sz="2000" dirty="0"/>
              <a:t>. </a:t>
            </a:r>
            <a:endParaRPr lang="de-CH" sz="2000" dirty="0"/>
          </a:p>
        </p:txBody>
      </p:sp>
      <p:pic>
        <p:nvPicPr>
          <p:cNvPr id="12" name="Grafik 11" descr="Ein Bild, das Cartoon, Clipart, Schuhwerk, Darstellung enthält.&#10;&#10;Automatisch generierte Beschreibung">
            <a:extLst>
              <a:ext uri="{FF2B5EF4-FFF2-40B4-BE49-F238E27FC236}">
                <a16:creationId xmlns:a16="http://schemas.microsoft.com/office/drawing/2014/main" id="{C269CC45-D233-0B86-7E77-1BCEA702C82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6177" b="89988" l="6056" r="93218">
                        <a14:foregroundMark x1="33064" y1="10375" x2="40937" y2="6217"/>
                        <a14:foregroundMark x1="40937" y1="6217" x2="32620" y2="11546"/>
                        <a14:foregroundMark x1="32620" y1="11546" x2="32055" y2="11465"/>
                        <a14:foregroundMark x1="87848" y1="23496" x2="88010" y2="23415"/>
                        <a14:foregroundMark x1="88252" y1="23173" x2="88090" y2="23092"/>
                        <a14:foregroundMark x1="92895" y1="22325" x2="93056" y2="22164"/>
                        <a14:foregroundMark x1="93218" y1="35285" x2="93056" y2="36294"/>
                        <a14:foregroundMark x1="10012" y1="33791" x2="9931" y2="34356"/>
                        <a14:foregroundMark x1="10174" y1="41098" x2="7348" y2="47800"/>
                        <a14:foregroundMark x1="7348" y1="47800" x2="10416" y2="41461"/>
                        <a14:foregroundMark x1="10416" y1="41461" x2="10254" y2="41098"/>
                        <a14:foregroundMark x1="7549" y1="40089" x2="7388" y2="40170"/>
                        <a14:foregroundMark x1="7549" y1="63585" x2="7549" y2="63181"/>
                        <a14:foregroundMark x1="7549" y1="63181" x2="7549" y2="63181"/>
                        <a14:foregroundMark x1="7549" y1="63181" x2="6621" y2="64635"/>
                        <a14:foregroundMark x1="6459" y1="43197" x2="6056" y2="41784"/>
                      </a14:backgroundRemoval>
                    </a14:imgEffect>
                  </a14:imgLayer>
                </a14:imgProps>
              </a:ext>
              <a:ext uri="{28A0092B-C50C-407E-A947-70E740481C1C}">
                <a14:useLocalDpi xmlns:a14="http://schemas.microsoft.com/office/drawing/2010/main" val="0"/>
              </a:ext>
            </a:extLst>
          </a:blip>
          <a:srcRect l="4988" t="4883" r="3850" b="10233"/>
          <a:stretch/>
        </p:blipFill>
        <p:spPr>
          <a:xfrm>
            <a:off x="8484781" y="1541141"/>
            <a:ext cx="3200400" cy="2979964"/>
          </a:xfrm>
          <a:prstGeom prst="rect">
            <a:avLst/>
          </a:prstGeom>
        </p:spPr>
      </p:pic>
    </p:spTree>
    <p:extLst>
      <p:ext uri="{BB962C8B-B14F-4D97-AF65-F5344CB8AC3E}">
        <p14:creationId xmlns:p14="http://schemas.microsoft.com/office/powerpoint/2010/main" val="607081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40822" y="725862"/>
            <a:ext cx="10058400" cy="547767"/>
          </a:xfrm>
        </p:spPr>
        <p:txBody>
          <a:bodyPr/>
          <a:lstStyle/>
          <a:p>
            <a:r>
              <a:rPr lang="tr-TR" b="1" dirty="0">
                <a:solidFill>
                  <a:schemeClr val="accent1">
                    <a:lumMod val="50000"/>
                  </a:schemeClr>
                </a:solidFill>
              </a:rPr>
              <a:t>YASA VE GENÇLERİN KORUNMASI</a:t>
            </a:r>
            <a:endParaRPr lang="de-CH" b="1" dirty="0">
              <a:solidFill>
                <a:schemeClr val="accent1">
                  <a:lumMod val="50000"/>
                </a:schemeClr>
              </a:solidFill>
            </a:endParaRPr>
          </a:p>
        </p:txBody>
      </p:sp>
      <p:sp>
        <p:nvSpPr>
          <p:cNvPr id="4" name="Textfeld 3">
            <a:extLst>
              <a:ext uri="{FF2B5EF4-FFF2-40B4-BE49-F238E27FC236}">
                <a16:creationId xmlns:a16="http://schemas.microsoft.com/office/drawing/2014/main" id="{5BB68C88-81A3-64DC-B4A0-03DE6822BAF4}"/>
              </a:ext>
            </a:extLst>
          </p:cNvPr>
          <p:cNvSpPr txBox="1"/>
          <p:nvPr/>
        </p:nvSpPr>
        <p:spPr>
          <a:xfrm>
            <a:off x="665988" y="1343080"/>
            <a:ext cx="10732721" cy="1015663"/>
          </a:xfrm>
          <a:prstGeom prst="rect">
            <a:avLst/>
          </a:prstGeom>
          <a:noFill/>
        </p:spPr>
        <p:txBody>
          <a:bodyPr wrap="square" rtlCol="0">
            <a:spAutoFit/>
          </a:bodyPr>
          <a:lstStyle/>
          <a:p>
            <a:endParaRPr lang="de-CH" sz="2000" dirty="0"/>
          </a:p>
          <a:p>
            <a:pPr marL="285750" indent="-285750">
              <a:buFont typeface="Wingdings" panose="05000000000000000000" pitchFamily="2" charset="2"/>
              <a:buChar char="à"/>
            </a:pPr>
            <a:endParaRPr lang="de-CH" sz="2000" b="1" dirty="0">
              <a:sym typeface="Wingdings" panose="05000000000000000000" pitchFamily="2" charset="2"/>
            </a:endParaRPr>
          </a:p>
          <a:p>
            <a:endParaRPr lang="de-CH" sz="2000" dirty="0"/>
          </a:p>
        </p:txBody>
      </p:sp>
      <p:sp>
        <p:nvSpPr>
          <p:cNvPr id="2" name="Textfeld 1">
            <a:extLst>
              <a:ext uri="{FF2B5EF4-FFF2-40B4-BE49-F238E27FC236}">
                <a16:creationId xmlns:a16="http://schemas.microsoft.com/office/drawing/2014/main" id="{69AB7E23-B732-4373-EBEC-DF0A887F446A}"/>
              </a:ext>
            </a:extLst>
          </p:cNvPr>
          <p:cNvSpPr txBox="1"/>
          <p:nvPr/>
        </p:nvSpPr>
        <p:spPr>
          <a:xfrm>
            <a:off x="2634613" y="1594831"/>
            <a:ext cx="6970719" cy="784830"/>
          </a:xfrm>
          <a:prstGeom prst="rect">
            <a:avLst/>
          </a:prstGeom>
          <a:noFill/>
          <a:ln w="19050">
            <a:solidFill>
              <a:schemeClr val="accent2">
                <a:lumMod val="75000"/>
              </a:schemeClr>
            </a:solidFill>
          </a:ln>
        </p:spPr>
        <p:txBody>
          <a:bodyPr wrap="square" rtlCol="0">
            <a:spAutoFit/>
          </a:bodyPr>
          <a:lstStyle/>
          <a:p>
            <a:pPr>
              <a:spcAft>
                <a:spcPts val="600"/>
              </a:spcAft>
            </a:pPr>
            <a:r>
              <a:rPr lang="tr-TR" sz="2000" dirty="0">
                <a:solidFill>
                  <a:schemeClr val="accent5">
                    <a:lumMod val="75000"/>
                  </a:schemeClr>
                </a:solidFill>
              </a:rPr>
              <a:t>İsviçre’de</a:t>
            </a:r>
            <a:r>
              <a:rPr lang="de-CH" sz="2000" dirty="0">
                <a:solidFill>
                  <a:schemeClr val="accent5">
                    <a:lumMod val="75000"/>
                  </a:schemeClr>
                </a:solidFill>
              </a:rPr>
              <a:t> </a:t>
            </a:r>
            <a:r>
              <a:rPr lang="de-CH" sz="2000" b="1" dirty="0">
                <a:solidFill>
                  <a:schemeClr val="accent5">
                    <a:lumMod val="75000"/>
                  </a:schemeClr>
                </a:solidFill>
              </a:rPr>
              <a:t>1. </a:t>
            </a:r>
            <a:r>
              <a:rPr lang="tr-TR" sz="2000" b="1" dirty="0">
                <a:solidFill>
                  <a:schemeClr val="accent5">
                    <a:lumMod val="75000"/>
                  </a:schemeClr>
                </a:solidFill>
              </a:rPr>
              <a:t>Ekim</a:t>
            </a:r>
            <a:r>
              <a:rPr lang="de-CH" sz="2000" b="1" dirty="0">
                <a:solidFill>
                  <a:schemeClr val="accent5">
                    <a:lumMod val="75000"/>
                  </a:schemeClr>
                </a:solidFill>
              </a:rPr>
              <a:t> 2024</a:t>
            </a:r>
            <a:r>
              <a:rPr lang="tr-TR" sz="2000" dirty="0">
                <a:solidFill>
                  <a:schemeClr val="accent5">
                    <a:lumMod val="75000"/>
                  </a:schemeClr>
                </a:solidFill>
              </a:rPr>
              <a:t>’den beri yeni tütün ürünleri yasası var. </a:t>
            </a:r>
            <a:endParaRPr lang="de-CH" sz="2000" dirty="0">
              <a:solidFill>
                <a:schemeClr val="accent5">
                  <a:lumMod val="75000"/>
                </a:schemeClr>
              </a:solidFill>
            </a:endParaRPr>
          </a:p>
          <a:p>
            <a:r>
              <a:rPr lang="tr-TR" sz="2000" dirty="0">
                <a:solidFill>
                  <a:schemeClr val="accent5">
                    <a:lumMod val="75000"/>
                  </a:schemeClr>
                </a:solidFill>
              </a:rPr>
              <a:t>Bu yasa </a:t>
            </a:r>
            <a:r>
              <a:rPr lang="tr-TR" sz="2000" b="1" dirty="0">
                <a:solidFill>
                  <a:schemeClr val="accent5">
                    <a:lumMod val="75000"/>
                  </a:schemeClr>
                </a:solidFill>
              </a:rPr>
              <a:t>18 yaşından küçüklere</a:t>
            </a:r>
            <a:r>
              <a:rPr lang="de-CH" sz="2000" b="1" dirty="0">
                <a:solidFill>
                  <a:schemeClr val="accent5">
                    <a:lumMod val="75000"/>
                  </a:schemeClr>
                </a:solidFill>
              </a:rPr>
              <a:t> Vape</a:t>
            </a:r>
            <a:r>
              <a:rPr lang="tr-TR" sz="2000" b="1" dirty="0">
                <a:solidFill>
                  <a:schemeClr val="accent5">
                    <a:lumMod val="75000"/>
                  </a:schemeClr>
                </a:solidFill>
              </a:rPr>
              <a:t>s satışını yasaklamaktadır. </a:t>
            </a:r>
            <a:endParaRPr lang="de-CH" sz="2000" dirty="0">
              <a:solidFill>
                <a:schemeClr val="accent5">
                  <a:lumMod val="75000"/>
                </a:schemeClr>
              </a:solidFill>
            </a:endParaRPr>
          </a:p>
        </p:txBody>
      </p:sp>
      <p:pic>
        <p:nvPicPr>
          <p:cNvPr id="7" name="Grafik 6" descr="Ein Bild, das Text, Schrift, Screenshot, Typografie enthält.&#10;&#10;Automatisch generierte Beschreibung">
            <a:extLst>
              <a:ext uri="{FF2B5EF4-FFF2-40B4-BE49-F238E27FC236}">
                <a16:creationId xmlns:a16="http://schemas.microsoft.com/office/drawing/2014/main" id="{2EA4D4A0-10CA-1562-3B96-7CBFB7A3B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137" y="4622841"/>
            <a:ext cx="3096057" cy="604922"/>
          </a:xfrm>
          <a:prstGeom prst="rect">
            <a:avLst/>
          </a:prstGeom>
        </p:spPr>
      </p:pic>
      <p:pic>
        <p:nvPicPr>
          <p:cNvPr id="11" name="Grafik 10" descr="Ein Bild, das Text, Screenshot, Software, Webseite enthält.">
            <a:extLst>
              <a:ext uri="{FF2B5EF4-FFF2-40B4-BE49-F238E27FC236}">
                <a16:creationId xmlns:a16="http://schemas.microsoft.com/office/drawing/2014/main" id="{E6C5A3E8-8273-09DB-ADFD-E71433419B48}"/>
              </a:ext>
            </a:extLst>
          </p:cNvPr>
          <p:cNvPicPr>
            <a:picLocks noChangeAspect="1"/>
          </p:cNvPicPr>
          <p:nvPr/>
        </p:nvPicPr>
        <p:blipFill rotWithShape="1">
          <a:blip r:embed="rId4">
            <a:extLst>
              <a:ext uri="{28A0092B-C50C-407E-A947-70E740481C1C}">
                <a14:useLocalDpi xmlns:a14="http://schemas.microsoft.com/office/drawing/2010/main" val="0"/>
              </a:ext>
            </a:extLst>
          </a:blip>
          <a:srcRect l="6384" t="18572" r="31426" b="50000"/>
          <a:stretch/>
        </p:blipFill>
        <p:spPr>
          <a:xfrm rot="21446432">
            <a:off x="233287" y="3616356"/>
            <a:ext cx="3393322" cy="1071805"/>
          </a:xfrm>
          <a:prstGeom prst="rect">
            <a:avLst/>
          </a:prstGeom>
        </p:spPr>
      </p:pic>
      <p:pic>
        <p:nvPicPr>
          <p:cNvPr id="9" name="Grafik 8" descr="Ein Bild, das Text, Software, Multimedia-Software, Computersymbol enthält.&#10;&#10;Automatisch generierte Beschreibung">
            <a:extLst>
              <a:ext uri="{FF2B5EF4-FFF2-40B4-BE49-F238E27FC236}">
                <a16:creationId xmlns:a16="http://schemas.microsoft.com/office/drawing/2014/main" id="{675F7C84-5842-8C63-2C34-7EC813422C93}"/>
              </a:ext>
            </a:extLst>
          </p:cNvPr>
          <p:cNvPicPr>
            <a:picLocks noChangeAspect="1"/>
          </p:cNvPicPr>
          <p:nvPr/>
        </p:nvPicPr>
        <p:blipFill rotWithShape="1">
          <a:blip r:embed="rId5">
            <a:extLst>
              <a:ext uri="{28A0092B-C50C-407E-A947-70E740481C1C}">
                <a14:useLocalDpi xmlns:a14="http://schemas.microsoft.com/office/drawing/2010/main" val="0"/>
              </a:ext>
            </a:extLst>
          </a:blip>
          <a:srcRect l="70475" t="12201" r="12988" b="77299"/>
          <a:stretch/>
        </p:blipFill>
        <p:spPr>
          <a:xfrm>
            <a:off x="0" y="4869397"/>
            <a:ext cx="6119973" cy="1457136"/>
          </a:xfrm>
          <a:prstGeom prst="rect">
            <a:avLst/>
          </a:prstGeom>
        </p:spPr>
      </p:pic>
      <p:pic>
        <p:nvPicPr>
          <p:cNvPr id="6" name="Grafik 5" descr="Ein Bild, das Text, Screenshot, Website, Software enthält.&#10;&#10;Automatisch generierte Beschreibung">
            <a:extLst>
              <a:ext uri="{FF2B5EF4-FFF2-40B4-BE49-F238E27FC236}">
                <a16:creationId xmlns:a16="http://schemas.microsoft.com/office/drawing/2014/main" id="{8E6EFE40-F910-6C56-4C6A-9D05632D27AC}"/>
              </a:ext>
            </a:extLst>
          </p:cNvPr>
          <p:cNvPicPr>
            <a:picLocks noChangeAspect="1"/>
          </p:cNvPicPr>
          <p:nvPr/>
        </p:nvPicPr>
        <p:blipFill rotWithShape="1">
          <a:blip r:embed="rId6">
            <a:extLst>
              <a:ext uri="{28A0092B-C50C-407E-A947-70E740481C1C}">
                <a14:useLocalDpi xmlns:a14="http://schemas.microsoft.com/office/drawing/2010/main" val="0"/>
              </a:ext>
            </a:extLst>
          </a:blip>
          <a:srcRect l="9370" t="34129" r="17869" b="48656"/>
          <a:stretch/>
        </p:blipFill>
        <p:spPr>
          <a:xfrm rot="435124">
            <a:off x="7427565" y="3899367"/>
            <a:ext cx="4416411" cy="653065"/>
          </a:xfrm>
          <a:prstGeom prst="rect">
            <a:avLst/>
          </a:prstGeom>
        </p:spPr>
      </p:pic>
      <p:pic>
        <p:nvPicPr>
          <p:cNvPr id="10" name="Grafik 9" descr="Ein Bild, das Text, Schrift, Screenshot, weiß enthält.&#10;&#10;Automatisch generierte Beschreibung">
            <a:extLst>
              <a:ext uri="{FF2B5EF4-FFF2-40B4-BE49-F238E27FC236}">
                <a16:creationId xmlns:a16="http://schemas.microsoft.com/office/drawing/2014/main" id="{4C45EA36-8567-D7E6-639E-5B8D95C6B4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5180302"/>
            <a:ext cx="5625298" cy="990738"/>
          </a:xfrm>
          <a:prstGeom prst="rect">
            <a:avLst/>
          </a:prstGeom>
        </p:spPr>
      </p:pic>
      <p:sp>
        <p:nvSpPr>
          <p:cNvPr id="13" name="Textfeld 12">
            <a:extLst>
              <a:ext uri="{FF2B5EF4-FFF2-40B4-BE49-F238E27FC236}">
                <a16:creationId xmlns:a16="http://schemas.microsoft.com/office/drawing/2014/main" id="{D02A4394-EBB9-16B6-5205-B30B9F12EE6B}"/>
              </a:ext>
            </a:extLst>
          </p:cNvPr>
          <p:cNvSpPr txBox="1"/>
          <p:nvPr/>
        </p:nvSpPr>
        <p:spPr>
          <a:xfrm>
            <a:off x="8823960" y="6459307"/>
            <a:ext cx="3368040" cy="246221"/>
          </a:xfrm>
          <a:prstGeom prst="rect">
            <a:avLst/>
          </a:prstGeom>
          <a:noFill/>
        </p:spPr>
        <p:txBody>
          <a:bodyPr wrap="square">
            <a:spAutoFit/>
          </a:bodyPr>
          <a:lstStyle/>
          <a:p>
            <a:pPr algn="r"/>
            <a:r>
              <a:rPr lang="de-CH" sz="1000" dirty="0">
                <a:solidFill>
                  <a:schemeClr val="bg1"/>
                </a:solidFill>
              </a:rPr>
              <a:t> srf.ch; euractiv.de; watson.ch; parlament.ch; bag.admin.ch</a:t>
            </a:r>
          </a:p>
        </p:txBody>
      </p:sp>
      <p:sp>
        <p:nvSpPr>
          <p:cNvPr id="14" name="Textfeld 13">
            <a:extLst>
              <a:ext uri="{FF2B5EF4-FFF2-40B4-BE49-F238E27FC236}">
                <a16:creationId xmlns:a16="http://schemas.microsoft.com/office/drawing/2014/main" id="{98A094A2-A596-7957-9007-1CA65EA4F356}"/>
              </a:ext>
            </a:extLst>
          </p:cNvPr>
          <p:cNvSpPr txBox="1"/>
          <p:nvPr/>
        </p:nvSpPr>
        <p:spPr>
          <a:xfrm>
            <a:off x="1988933" y="1676345"/>
            <a:ext cx="523677" cy="861774"/>
          </a:xfrm>
          <a:prstGeom prst="rect">
            <a:avLst/>
          </a:prstGeom>
          <a:noFill/>
        </p:spPr>
        <p:txBody>
          <a:bodyPr wrap="square" rtlCol="0">
            <a:spAutoFit/>
          </a:bodyPr>
          <a:lstStyle/>
          <a:p>
            <a:r>
              <a:rPr lang="de-CH" sz="5000" dirty="0">
                <a:solidFill>
                  <a:schemeClr val="accent5">
                    <a:lumMod val="75000"/>
                  </a:schemeClr>
                </a:solidFill>
              </a:rPr>
              <a:t>§</a:t>
            </a:r>
          </a:p>
        </p:txBody>
      </p:sp>
      <p:pic>
        <p:nvPicPr>
          <p:cNvPr id="8" name="Grafik 7" descr="Ein Bild, das Text, Elektronik, Screenshot, Software enthält.">
            <a:extLst>
              <a:ext uri="{FF2B5EF4-FFF2-40B4-BE49-F238E27FC236}">
                <a16:creationId xmlns:a16="http://schemas.microsoft.com/office/drawing/2014/main" id="{C0F1E747-3D9F-9144-CBEC-51ED1E781A12}"/>
              </a:ext>
            </a:extLst>
          </p:cNvPr>
          <p:cNvPicPr>
            <a:picLocks noChangeAspect="1"/>
          </p:cNvPicPr>
          <p:nvPr/>
        </p:nvPicPr>
        <p:blipFill rotWithShape="1">
          <a:blip r:embed="rId8">
            <a:extLst>
              <a:ext uri="{28A0092B-C50C-407E-A947-70E740481C1C}">
                <a14:useLocalDpi xmlns:a14="http://schemas.microsoft.com/office/drawing/2010/main" val="0"/>
              </a:ext>
            </a:extLst>
          </a:blip>
          <a:srcRect l="24879" t="24812" r="29034" b="50966"/>
          <a:stretch/>
        </p:blipFill>
        <p:spPr>
          <a:xfrm rot="21345998">
            <a:off x="3716784" y="3699306"/>
            <a:ext cx="3206270" cy="1053186"/>
          </a:xfrm>
          <a:prstGeom prst="rect">
            <a:avLst/>
          </a:prstGeom>
        </p:spPr>
      </p:pic>
    </p:spTree>
    <p:extLst>
      <p:ext uri="{BB962C8B-B14F-4D97-AF65-F5344CB8AC3E}">
        <p14:creationId xmlns:p14="http://schemas.microsoft.com/office/powerpoint/2010/main" val="391011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190500" y="1390996"/>
            <a:ext cx="3646714" cy="2286000"/>
          </a:xfrm>
        </p:spPr>
        <p:txBody>
          <a:bodyPr/>
          <a:lstStyle/>
          <a:p>
            <a:r>
              <a:rPr lang="tr-TR" b="1" dirty="0"/>
              <a:t>Ne yapmalıyım</a:t>
            </a:r>
            <a:r>
              <a:rPr lang="de-CH" b="1" dirty="0"/>
              <a:t>?</a:t>
            </a:r>
          </a:p>
        </p:txBody>
      </p:sp>
      <p:sp>
        <p:nvSpPr>
          <p:cNvPr id="5" name="Textfeld 4">
            <a:extLst>
              <a:ext uri="{FF2B5EF4-FFF2-40B4-BE49-F238E27FC236}">
                <a16:creationId xmlns:a16="http://schemas.microsoft.com/office/drawing/2014/main" id="{6573F6AF-F25A-B44C-008C-55DFE2F02415}"/>
              </a:ext>
            </a:extLst>
          </p:cNvPr>
          <p:cNvSpPr txBox="1"/>
          <p:nvPr/>
        </p:nvSpPr>
        <p:spPr>
          <a:xfrm>
            <a:off x="5055606" y="1254924"/>
            <a:ext cx="5888576" cy="369331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tr-TR" dirty="0"/>
              <a:t>Kendinizi </a:t>
            </a:r>
            <a:r>
              <a:rPr lang="tr-TR" b="1" dirty="0"/>
              <a:t>bilgilendirin</a:t>
            </a:r>
            <a:r>
              <a:rPr lang="de-CH" dirty="0"/>
              <a:t>.</a:t>
            </a:r>
          </a:p>
          <a:p>
            <a:pPr marL="285750" indent="-285750">
              <a:lnSpc>
                <a:spcPct val="150000"/>
              </a:lnSpc>
              <a:buFont typeface="Arial" panose="020B0604020202020204" pitchFamily="34" charset="0"/>
              <a:buChar char="•"/>
            </a:pPr>
            <a:r>
              <a:rPr lang="tr-TR" b="1" dirty="0"/>
              <a:t>Sakin olun</a:t>
            </a:r>
            <a:r>
              <a:rPr lang="de-CH" dirty="0"/>
              <a:t>: </a:t>
            </a:r>
            <a:r>
              <a:rPr lang="tr-TR" dirty="0"/>
              <a:t>stres ya da tartışma yapmayın</a:t>
            </a:r>
            <a:endParaRPr lang="de-CH" dirty="0"/>
          </a:p>
          <a:p>
            <a:pPr marL="285750" indent="-285750">
              <a:lnSpc>
                <a:spcPct val="150000"/>
              </a:lnSpc>
              <a:buFont typeface="Arial" panose="020B0604020202020204" pitchFamily="34" charset="0"/>
              <a:buChar char="•"/>
            </a:pPr>
            <a:r>
              <a:rPr lang="tr-TR" dirty="0">
                <a:sym typeface="Wingdings" panose="05000000000000000000" pitchFamily="2" charset="2"/>
              </a:rPr>
              <a:t>Çocuğunuza </a:t>
            </a:r>
            <a:r>
              <a:rPr lang="tr-TR" b="1" dirty="0">
                <a:sym typeface="Wingdings" panose="05000000000000000000" pitchFamily="2" charset="2"/>
              </a:rPr>
              <a:t>sorular</a:t>
            </a:r>
            <a:r>
              <a:rPr lang="tr-TR" dirty="0">
                <a:sym typeface="Wingdings" panose="05000000000000000000" pitchFamily="2" charset="2"/>
              </a:rPr>
              <a:t> sorun</a:t>
            </a:r>
            <a:r>
              <a:rPr lang="de-CH" dirty="0">
                <a:sym typeface="Wingdings" panose="05000000000000000000" pitchFamily="2" charset="2"/>
              </a:rPr>
              <a:t>. </a:t>
            </a:r>
            <a:r>
              <a:rPr lang="tr-TR" dirty="0">
                <a:sym typeface="Wingdings" panose="05000000000000000000" pitchFamily="2" charset="2"/>
              </a:rPr>
              <a:t>Dikkatli dinleyin</a:t>
            </a:r>
            <a:r>
              <a:rPr lang="de-CH" dirty="0">
                <a:sym typeface="Wingdings" panose="05000000000000000000" pitchFamily="2" charset="2"/>
              </a:rPr>
              <a:t>. </a:t>
            </a:r>
          </a:p>
          <a:p>
            <a:pPr marL="285750" indent="-285750">
              <a:lnSpc>
                <a:spcPct val="150000"/>
              </a:lnSpc>
              <a:buFont typeface="Arial" panose="020B0604020202020204" pitchFamily="34" charset="0"/>
              <a:buChar char="•"/>
            </a:pPr>
            <a:r>
              <a:rPr lang="tr-TR" dirty="0">
                <a:sym typeface="Wingdings" panose="05000000000000000000" pitchFamily="2" charset="2"/>
              </a:rPr>
              <a:t>Konferans verir gibi konuşmayın</a:t>
            </a:r>
            <a:r>
              <a:rPr lang="de-CH" dirty="0">
                <a:sym typeface="Wingdings" panose="05000000000000000000" pitchFamily="2" charset="2"/>
              </a:rPr>
              <a:t>.</a:t>
            </a:r>
          </a:p>
          <a:p>
            <a:pPr marL="285750" indent="-285750">
              <a:lnSpc>
                <a:spcPct val="150000"/>
              </a:lnSpc>
              <a:buFont typeface="Arial" panose="020B0604020202020204" pitchFamily="34" charset="0"/>
              <a:buChar char="•"/>
            </a:pPr>
            <a:r>
              <a:rPr lang="tr-TR" dirty="0">
                <a:sym typeface="Wingdings" panose="05000000000000000000" pitchFamily="2" charset="2"/>
              </a:rPr>
              <a:t>Çocuğunuzu</a:t>
            </a:r>
            <a:r>
              <a:rPr lang="tr-TR" b="1" dirty="0">
                <a:sym typeface="Wingdings" panose="05000000000000000000" pitchFamily="2" charset="2"/>
              </a:rPr>
              <a:t> eleştirmekten uzak durun</a:t>
            </a:r>
            <a:r>
              <a:rPr lang="de-CH" dirty="0">
                <a:sym typeface="Wingdings" panose="05000000000000000000" pitchFamily="2" charset="2"/>
              </a:rPr>
              <a:t>.</a:t>
            </a:r>
          </a:p>
          <a:p>
            <a:pPr marL="285750" indent="-285750">
              <a:lnSpc>
                <a:spcPct val="150000"/>
              </a:lnSpc>
              <a:buFont typeface="Arial" panose="020B0604020202020204" pitchFamily="34" charset="0"/>
              <a:buChar char="•"/>
            </a:pPr>
            <a:r>
              <a:rPr lang="tr-TR" b="1" dirty="0">
                <a:sym typeface="Wingdings" panose="05000000000000000000" pitchFamily="2" charset="2"/>
              </a:rPr>
              <a:t>Kurallar</a:t>
            </a:r>
            <a:r>
              <a:rPr lang="tr-TR" dirty="0">
                <a:sym typeface="Wingdings" panose="05000000000000000000" pitchFamily="2" charset="2"/>
              </a:rPr>
              <a:t> ve bazı anlaşmalar belirleyin</a:t>
            </a:r>
            <a:r>
              <a:rPr lang="de-CH" dirty="0">
                <a:sym typeface="Wingdings" panose="05000000000000000000" pitchFamily="2" charset="2"/>
              </a:rPr>
              <a:t>.</a:t>
            </a:r>
          </a:p>
          <a:p>
            <a:pPr marL="285750" indent="-285750">
              <a:lnSpc>
                <a:spcPct val="150000"/>
              </a:lnSpc>
              <a:buFont typeface="Arial" panose="020B0604020202020204" pitchFamily="34" charset="0"/>
              <a:buChar char="•"/>
            </a:pPr>
            <a:r>
              <a:rPr lang="tr-TR" dirty="0">
                <a:sym typeface="Wingdings" panose="05000000000000000000" pitchFamily="2" charset="2"/>
              </a:rPr>
              <a:t>Kendiniz </a:t>
            </a:r>
            <a:r>
              <a:rPr lang="tr-TR" b="1" dirty="0">
                <a:sym typeface="Wingdings" panose="05000000000000000000" pitchFamily="2" charset="2"/>
              </a:rPr>
              <a:t>örnek</a:t>
            </a:r>
            <a:r>
              <a:rPr lang="tr-TR" dirty="0">
                <a:sym typeface="Wingdings" panose="05000000000000000000" pitchFamily="2" charset="2"/>
              </a:rPr>
              <a:t> olunuz</a:t>
            </a:r>
            <a:r>
              <a:rPr lang="de-CH" dirty="0">
                <a:sym typeface="Wingdings" panose="05000000000000000000" pitchFamily="2" charset="2"/>
              </a:rPr>
              <a:t>.</a:t>
            </a:r>
          </a:p>
          <a:p>
            <a:pPr marL="285750" indent="-285750">
              <a:lnSpc>
                <a:spcPct val="150000"/>
              </a:lnSpc>
              <a:buFont typeface="Arial" panose="020B0604020202020204" pitchFamily="34" charset="0"/>
              <a:buChar char="•"/>
            </a:pPr>
            <a:r>
              <a:rPr lang="tr-TR" dirty="0">
                <a:sym typeface="Wingdings" panose="05000000000000000000" pitchFamily="2" charset="2"/>
              </a:rPr>
              <a:t>Pek çok anne-baba aynı sorunu yaşıyor</a:t>
            </a:r>
            <a:r>
              <a:rPr lang="de-CH" dirty="0">
                <a:sym typeface="Wingdings" panose="05000000000000000000" pitchFamily="2" charset="2"/>
              </a:rPr>
              <a:t>.</a:t>
            </a:r>
          </a:p>
          <a:p>
            <a:r>
              <a:rPr lang="de-CH" dirty="0">
                <a:sym typeface="Wingdings" panose="05000000000000000000" pitchFamily="2" charset="2"/>
              </a:rPr>
              <a:t>      </a:t>
            </a:r>
            <a:r>
              <a:rPr lang="tr-TR" b="1" dirty="0">
                <a:sym typeface="Wingdings" panose="05000000000000000000" pitchFamily="2" charset="2"/>
              </a:rPr>
              <a:t>Yardım isteyin.</a:t>
            </a:r>
            <a:endParaRPr lang="de-CH" b="1" dirty="0">
              <a:sym typeface="Wingdings" panose="05000000000000000000" pitchFamily="2" charset="2"/>
            </a:endParaRPr>
          </a:p>
        </p:txBody>
      </p:sp>
      <p:sp>
        <p:nvSpPr>
          <p:cNvPr id="7" name="Textfeld 6">
            <a:extLst>
              <a:ext uri="{FF2B5EF4-FFF2-40B4-BE49-F238E27FC236}">
                <a16:creationId xmlns:a16="http://schemas.microsoft.com/office/drawing/2014/main" id="{82159282-2307-2CBC-0177-86763DDC8803}"/>
              </a:ext>
            </a:extLst>
          </p:cNvPr>
          <p:cNvSpPr txBox="1"/>
          <p:nvPr/>
        </p:nvSpPr>
        <p:spPr>
          <a:xfrm>
            <a:off x="4692084" y="5640929"/>
            <a:ext cx="6884582" cy="646331"/>
          </a:xfrm>
          <a:prstGeom prst="rect">
            <a:avLst/>
          </a:prstGeom>
          <a:noFill/>
          <a:ln w="19050">
            <a:solidFill>
              <a:schemeClr val="accent2">
                <a:lumMod val="50000"/>
              </a:schemeClr>
            </a:solidFill>
          </a:ln>
        </p:spPr>
        <p:txBody>
          <a:bodyPr wrap="square" rtlCol="0">
            <a:spAutoFit/>
          </a:bodyPr>
          <a:lstStyle/>
          <a:p>
            <a:r>
              <a:rPr lang="de-CH" dirty="0" err="1">
                <a:solidFill>
                  <a:schemeClr val="accent1">
                    <a:lumMod val="60000"/>
                    <a:lumOff val="40000"/>
                  </a:schemeClr>
                </a:solidFill>
              </a:rPr>
              <a:t>İletişim</a:t>
            </a:r>
            <a:r>
              <a:rPr lang="de-CH" dirty="0">
                <a:solidFill>
                  <a:schemeClr val="accent1">
                    <a:lumMod val="60000"/>
                    <a:lumOff val="40000"/>
                  </a:schemeClr>
                </a:solidFill>
              </a:rPr>
              <a:t> </a:t>
            </a:r>
            <a:r>
              <a:rPr lang="de-CH" dirty="0" err="1">
                <a:solidFill>
                  <a:schemeClr val="accent1">
                    <a:lumMod val="60000"/>
                    <a:lumOff val="40000"/>
                  </a:schemeClr>
                </a:solidFill>
              </a:rPr>
              <a:t>noktaları</a:t>
            </a:r>
            <a:r>
              <a:rPr lang="de-CH" dirty="0">
                <a:solidFill>
                  <a:schemeClr val="accent1">
                    <a:lumMod val="60000"/>
                    <a:lumOff val="40000"/>
                  </a:schemeClr>
                </a:solidFill>
              </a:rPr>
              <a:t> </a:t>
            </a:r>
            <a:r>
              <a:rPr lang="de-CH" dirty="0" err="1">
                <a:solidFill>
                  <a:schemeClr val="accent1">
                    <a:lumMod val="60000"/>
                    <a:lumOff val="40000"/>
                  </a:schemeClr>
                </a:solidFill>
              </a:rPr>
              <a:t>ve</a:t>
            </a:r>
            <a:r>
              <a:rPr lang="de-CH" dirty="0">
                <a:solidFill>
                  <a:schemeClr val="accent1">
                    <a:lumMod val="60000"/>
                    <a:lumOff val="40000"/>
                  </a:schemeClr>
                </a:solidFill>
              </a:rPr>
              <a:t> </a:t>
            </a:r>
            <a:r>
              <a:rPr lang="de-CH" dirty="0" err="1">
                <a:solidFill>
                  <a:schemeClr val="accent1">
                    <a:lumMod val="60000"/>
                    <a:lumOff val="40000"/>
                  </a:schemeClr>
                </a:solidFill>
              </a:rPr>
              <a:t>bilgi</a:t>
            </a:r>
            <a:r>
              <a:rPr lang="de-CH" dirty="0">
                <a:solidFill>
                  <a:schemeClr val="accent1">
                    <a:lumMod val="60000"/>
                    <a:lumOff val="40000"/>
                  </a:schemeClr>
                </a:solidFill>
              </a:rPr>
              <a:t> </a:t>
            </a:r>
            <a:r>
              <a:rPr lang="de-CH" dirty="0" err="1">
                <a:solidFill>
                  <a:schemeClr val="accent1">
                    <a:lumMod val="60000"/>
                    <a:lumOff val="40000"/>
                  </a:schemeClr>
                </a:solidFill>
              </a:rPr>
              <a:t>platformları</a:t>
            </a:r>
            <a:r>
              <a:rPr lang="de-CH" dirty="0">
                <a:solidFill>
                  <a:schemeClr val="accent1">
                    <a:lumMod val="60000"/>
                    <a:lumOff val="40000"/>
                  </a:schemeClr>
                </a:solidFill>
              </a:rPr>
              <a:t> </a:t>
            </a:r>
            <a:r>
              <a:rPr lang="de-CH" dirty="0" err="1">
                <a:solidFill>
                  <a:schemeClr val="accent1">
                    <a:lumMod val="60000"/>
                    <a:lumOff val="40000"/>
                  </a:schemeClr>
                </a:solidFill>
              </a:rPr>
              <a:t>broşürde</a:t>
            </a:r>
            <a:r>
              <a:rPr lang="de-CH" dirty="0">
                <a:solidFill>
                  <a:schemeClr val="accent1">
                    <a:lumMod val="60000"/>
                    <a:lumOff val="40000"/>
                  </a:schemeClr>
                </a:solidFill>
              </a:rPr>
              <a:t> </a:t>
            </a:r>
            <a:r>
              <a:rPr lang="de-CH" dirty="0" err="1">
                <a:solidFill>
                  <a:schemeClr val="accent1">
                    <a:lumMod val="60000"/>
                    <a:lumOff val="40000"/>
                  </a:schemeClr>
                </a:solidFill>
              </a:rPr>
              <a:t>ve</a:t>
            </a:r>
            <a:r>
              <a:rPr lang="de-CH" dirty="0">
                <a:solidFill>
                  <a:schemeClr val="accent1">
                    <a:lumMod val="60000"/>
                    <a:lumOff val="40000"/>
                  </a:schemeClr>
                </a:solidFill>
              </a:rPr>
              <a:t> web </a:t>
            </a:r>
            <a:r>
              <a:rPr lang="de-CH" dirty="0" err="1">
                <a:solidFill>
                  <a:schemeClr val="accent1">
                    <a:lumMod val="60000"/>
                    <a:lumOff val="40000"/>
                  </a:schemeClr>
                </a:solidFill>
              </a:rPr>
              <a:t>sitesinde</a:t>
            </a:r>
            <a:r>
              <a:rPr lang="de-CH" dirty="0">
                <a:solidFill>
                  <a:schemeClr val="accent1">
                    <a:lumMod val="60000"/>
                    <a:lumOff val="40000"/>
                  </a:schemeClr>
                </a:solidFill>
              </a:rPr>
              <a:t> </a:t>
            </a:r>
            <a:r>
              <a:rPr lang="de-CH" dirty="0" err="1">
                <a:solidFill>
                  <a:schemeClr val="accent1">
                    <a:lumMod val="60000"/>
                    <a:lumOff val="40000"/>
                  </a:schemeClr>
                </a:solidFill>
              </a:rPr>
              <a:t>bulunabilir</a:t>
            </a:r>
            <a:r>
              <a:rPr lang="de-CH" dirty="0">
                <a:solidFill>
                  <a:schemeClr val="accent1">
                    <a:lumMod val="60000"/>
                    <a:lumOff val="40000"/>
                  </a:schemeClr>
                </a:solidFill>
              </a:rPr>
              <a:t>: “</a:t>
            </a:r>
            <a:r>
              <a:rPr lang="de-CH" u="sng" dirty="0">
                <a:solidFill>
                  <a:schemeClr val="accent1">
                    <a:lumMod val="60000"/>
                    <a:lumOff val="40000"/>
                  </a:schemeClr>
                </a:solidFill>
              </a:rPr>
              <a:t>VAHSK.ch</a:t>
            </a:r>
            <a:r>
              <a:rPr lang="de-CH" dirty="0">
                <a:solidFill>
                  <a:schemeClr val="accent1">
                    <a:lumMod val="60000"/>
                    <a:lumOff val="40000"/>
                  </a:schemeClr>
                </a:solidFill>
              </a:rPr>
              <a:t>"</a:t>
            </a:r>
          </a:p>
        </p:txBody>
      </p:sp>
      <p:pic>
        <p:nvPicPr>
          <p:cNvPr id="3" name="Grafik 2" descr="Ein Bild, das Handschuhe, Hand enthält.&#10;&#10;Automatisch generierte Beschreibung">
            <a:extLst>
              <a:ext uri="{FF2B5EF4-FFF2-40B4-BE49-F238E27FC236}">
                <a16:creationId xmlns:a16="http://schemas.microsoft.com/office/drawing/2014/main" id="{8D69B1BC-898B-2BDA-E523-5DAD51172C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26826598-B68A-8D0E-2B2C-5B7B202B6448}"/>
              </a:ext>
            </a:extLst>
          </p:cNvPr>
          <p:cNvSpPr txBox="1"/>
          <p:nvPr/>
        </p:nvSpPr>
        <p:spPr>
          <a:xfrm rot="14118513">
            <a:off x="413750" y="4876736"/>
            <a:ext cx="921488" cy="276999"/>
          </a:xfrm>
          <a:prstGeom prst="rect">
            <a:avLst/>
          </a:prstGeom>
          <a:solidFill>
            <a:schemeClr val="accent5">
              <a:lumMod val="60000"/>
              <a:lumOff val="40000"/>
            </a:schemeClr>
          </a:solidFill>
          <a:ln w="28575">
            <a:noFill/>
          </a:ln>
        </p:spPr>
        <p:txBody>
          <a:bodyPr wrap="square" rtlCol="0">
            <a:spAutoFit/>
          </a:bodyPr>
          <a:lstStyle/>
          <a:p>
            <a:r>
              <a:rPr lang="tr-TR" sz="1200" dirty="0">
                <a:solidFill>
                  <a:schemeClr val="bg1"/>
                </a:solidFill>
              </a:rPr>
              <a:t>Bilgilenmek </a:t>
            </a:r>
            <a:endParaRPr lang="de-CH" sz="1200" dirty="0">
              <a:solidFill>
                <a:schemeClr val="bg1"/>
              </a:solidFill>
            </a:endParaRPr>
          </a:p>
        </p:txBody>
      </p:sp>
      <p:sp>
        <p:nvSpPr>
          <p:cNvPr id="9" name="Textfeld 8">
            <a:extLst>
              <a:ext uri="{FF2B5EF4-FFF2-40B4-BE49-F238E27FC236}">
                <a16:creationId xmlns:a16="http://schemas.microsoft.com/office/drawing/2014/main" id="{3EB2FAA9-BF24-BB02-B54A-95C38F78C62B}"/>
              </a:ext>
            </a:extLst>
          </p:cNvPr>
          <p:cNvSpPr txBox="1"/>
          <p:nvPr/>
        </p:nvSpPr>
        <p:spPr>
          <a:xfrm rot="15848186">
            <a:off x="1003740" y="4167825"/>
            <a:ext cx="850604" cy="276999"/>
          </a:xfrm>
          <a:prstGeom prst="rect">
            <a:avLst/>
          </a:prstGeom>
          <a:solidFill>
            <a:schemeClr val="accent5">
              <a:lumMod val="60000"/>
              <a:lumOff val="40000"/>
            </a:schemeClr>
          </a:solidFill>
        </p:spPr>
        <p:txBody>
          <a:bodyPr wrap="square" rtlCol="0">
            <a:spAutoFit/>
          </a:bodyPr>
          <a:lstStyle/>
          <a:p>
            <a:r>
              <a:rPr lang="tr-TR" sz="1200" dirty="0">
                <a:solidFill>
                  <a:schemeClr val="bg1"/>
                </a:solidFill>
              </a:rPr>
              <a:t>Anlamak</a:t>
            </a:r>
            <a:endParaRPr lang="de-CH" sz="1200" dirty="0">
              <a:solidFill>
                <a:schemeClr val="bg1"/>
              </a:solidFill>
            </a:endParaRPr>
          </a:p>
        </p:txBody>
      </p:sp>
      <p:sp>
        <p:nvSpPr>
          <p:cNvPr id="10" name="Textfeld 9">
            <a:extLst>
              <a:ext uri="{FF2B5EF4-FFF2-40B4-BE49-F238E27FC236}">
                <a16:creationId xmlns:a16="http://schemas.microsoft.com/office/drawing/2014/main" id="{1D25E60C-F95C-09BC-D47B-081F5EE4DD16}"/>
              </a:ext>
            </a:extLst>
          </p:cNvPr>
          <p:cNvSpPr txBox="1"/>
          <p:nvPr/>
        </p:nvSpPr>
        <p:spPr>
          <a:xfrm rot="16397315">
            <a:off x="1626903" y="4011053"/>
            <a:ext cx="1174040"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tr-TR" sz="1200" dirty="0">
                <a:solidFill>
                  <a:srgbClr val="C00000"/>
                </a:solidFill>
              </a:rPr>
              <a:t>Eyleme geçmek</a:t>
            </a:r>
            <a:endParaRPr lang="de-CH" sz="1200" dirty="0">
              <a:solidFill>
                <a:srgbClr val="C00000"/>
              </a:solidFill>
            </a:endParaRPr>
          </a:p>
        </p:txBody>
      </p:sp>
      <p:sp>
        <p:nvSpPr>
          <p:cNvPr id="11" name="Textfeld 10">
            <a:extLst>
              <a:ext uri="{FF2B5EF4-FFF2-40B4-BE49-F238E27FC236}">
                <a16:creationId xmlns:a16="http://schemas.microsoft.com/office/drawing/2014/main" id="{F4C0664B-1EF1-E4A1-FD9E-7FAC113A9C16}"/>
              </a:ext>
            </a:extLst>
          </p:cNvPr>
          <p:cNvSpPr txBox="1"/>
          <p:nvPr/>
        </p:nvSpPr>
        <p:spPr>
          <a:xfrm rot="16835369">
            <a:off x="1961402" y="4249787"/>
            <a:ext cx="1214796" cy="276999"/>
          </a:xfrm>
          <a:prstGeom prst="rect">
            <a:avLst/>
          </a:prstGeom>
          <a:solidFill>
            <a:schemeClr val="accent5">
              <a:lumMod val="60000"/>
              <a:lumOff val="40000"/>
            </a:schemeClr>
          </a:solidFill>
        </p:spPr>
        <p:txBody>
          <a:bodyPr wrap="square" rtlCol="0">
            <a:spAutoFit/>
          </a:bodyPr>
          <a:lstStyle/>
          <a:p>
            <a:r>
              <a:rPr lang="tr-TR" sz="1200" dirty="0">
                <a:solidFill>
                  <a:schemeClr val="bg1"/>
                </a:solidFill>
              </a:rPr>
              <a:t>Yardım istemek</a:t>
            </a:r>
            <a:endParaRPr lang="de-CH" sz="1200" dirty="0">
              <a:solidFill>
                <a:schemeClr val="bg1"/>
              </a:solidFill>
            </a:endParaRPr>
          </a:p>
        </p:txBody>
      </p:sp>
      <p:sp>
        <p:nvSpPr>
          <p:cNvPr id="12" name="Textfeld 11">
            <a:extLst>
              <a:ext uri="{FF2B5EF4-FFF2-40B4-BE49-F238E27FC236}">
                <a16:creationId xmlns:a16="http://schemas.microsoft.com/office/drawing/2014/main" id="{089DCFDF-887E-4D7E-865B-FAB23B0E9916}"/>
              </a:ext>
            </a:extLst>
          </p:cNvPr>
          <p:cNvSpPr txBox="1"/>
          <p:nvPr/>
        </p:nvSpPr>
        <p:spPr>
          <a:xfrm rot="16200000">
            <a:off x="1445347" y="4055414"/>
            <a:ext cx="811618" cy="276999"/>
          </a:xfrm>
          <a:prstGeom prst="rect">
            <a:avLst/>
          </a:prstGeom>
          <a:solidFill>
            <a:schemeClr val="accent5">
              <a:lumMod val="60000"/>
              <a:lumOff val="40000"/>
            </a:schemeClr>
          </a:solidFill>
          <a:ln w="19050">
            <a:noFill/>
          </a:ln>
        </p:spPr>
        <p:txBody>
          <a:bodyPr wrap="square" rtlCol="0">
            <a:spAutoFit/>
          </a:bodyPr>
          <a:lstStyle/>
          <a:p>
            <a:r>
              <a:rPr lang="tr-TR" sz="1200" dirty="0">
                <a:solidFill>
                  <a:schemeClr val="bg1"/>
                </a:solidFill>
              </a:rPr>
              <a:t>Tanımak</a:t>
            </a:r>
            <a:endParaRPr lang="de-CH" sz="1200" dirty="0">
              <a:solidFill>
                <a:schemeClr val="bg1"/>
              </a:solidFill>
            </a:endParaRPr>
          </a:p>
        </p:txBody>
      </p:sp>
      <p:sp>
        <p:nvSpPr>
          <p:cNvPr id="13" name="Untertitel 2">
            <a:extLst>
              <a:ext uri="{FF2B5EF4-FFF2-40B4-BE49-F238E27FC236}">
                <a16:creationId xmlns:a16="http://schemas.microsoft.com/office/drawing/2014/main" id="{F7031F7A-7A53-14EB-E7E7-8D2D0FA1FEEE}"/>
              </a:ext>
            </a:extLst>
          </p:cNvPr>
          <p:cNvSpPr txBox="1">
            <a:spLocks/>
          </p:cNvSpPr>
          <p:nvPr/>
        </p:nvSpPr>
        <p:spPr>
          <a:xfrm>
            <a:off x="4954013" y="600441"/>
            <a:ext cx="6360725" cy="5376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tr-TR" b="1" dirty="0">
                <a:solidFill>
                  <a:schemeClr val="accent1">
                    <a:lumMod val="50000"/>
                  </a:schemeClr>
                </a:solidFill>
              </a:rPr>
              <a:t>ÇOCUĞUNUZLA KONUŞMAYA ÇALIŞINIZ</a:t>
            </a:r>
            <a:endParaRPr lang="de-CH" b="1" dirty="0">
              <a:solidFill>
                <a:schemeClr val="accent1">
                  <a:lumMod val="50000"/>
                </a:schemeClr>
              </a:solidFill>
            </a:endParaRPr>
          </a:p>
        </p:txBody>
      </p:sp>
    </p:spTree>
    <p:extLst>
      <p:ext uri="{BB962C8B-B14F-4D97-AF65-F5344CB8AC3E}">
        <p14:creationId xmlns:p14="http://schemas.microsoft.com/office/powerpoint/2010/main" val="1471267045"/>
      </p:ext>
    </p:extLst>
  </p:cSld>
  <p:clrMapOvr>
    <a:masterClrMapping/>
  </p:clrMapOvr>
</p:sld>
</file>

<file path=ppt/theme/theme1.xml><?xml version="1.0" encoding="utf-8"?>
<a:theme xmlns:a="http://schemas.openxmlformats.org/drawingml/2006/main" name="Rückblick">
  <a:themeElements>
    <a:clrScheme name="Benutzerdefiniert 12">
      <a:dk1>
        <a:sysClr val="windowText" lastClr="000000"/>
      </a:dk1>
      <a:lt1>
        <a:sysClr val="window" lastClr="FFFFFF"/>
      </a:lt1>
      <a:dk2>
        <a:srgbClr val="344068"/>
      </a:dk2>
      <a:lt2>
        <a:srgbClr val="D9E0E6"/>
      </a:lt2>
      <a:accent1>
        <a:srgbClr val="1CADE4"/>
      </a:accent1>
      <a:accent2>
        <a:srgbClr val="0070C0"/>
      </a:accent2>
      <a:accent3>
        <a:srgbClr val="28C4CC"/>
      </a:accent3>
      <a:accent4>
        <a:srgbClr val="42BA97"/>
      </a:accent4>
      <a:accent5>
        <a:srgbClr val="3E8853"/>
      </a:accent5>
      <a:accent6>
        <a:srgbClr val="62A39F"/>
      </a:accent6>
      <a:hlink>
        <a:srgbClr val="6EAC1C"/>
      </a:hlink>
      <a:folHlink>
        <a:srgbClr val="B26B0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Rückblick">
  <a:themeElements>
    <a:clrScheme name="Benutzerdefiniert 8">
      <a:dk1>
        <a:sysClr val="windowText" lastClr="000000"/>
      </a:dk1>
      <a:lt1>
        <a:sysClr val="window" lastClr="FFFFFF"/>
      </a:lt1>
      <a:dk2>
        <a:srgbClr val="696464"/>
      </a:dk2>
      <a:lt2>
        <a:srgbClr val="E9E5DC"/>
      </a:lt2>
      <a:accent1>
        <a:srgbClr val="EE8C69"/>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3.xml><?xml version="1.0" encoding="utf-8"?>
<a:theme xmlns:a="http://schemas.openxmlformats.org/drawingml/2006/main" name="Rückblick">
  <a:themeElements>
    <a:clrScheme name="Benutzerdefiniert 3">
      <a:dk1>
        <a:sysClr val="windowText" lastClr="000000"/>
      </a:dk1>
      <a:lt1>
        <a:sysClr val="window" lastClr="FFFFFF"/>
      </a:lt1>
      <a:dk2>
        <a:srgbClr val="335B74"/>
      </a:dk2>
      <a:lt2>
        <a:srgbClr val="DFE3E5"/>
      </a:lt2>
      <a:accent1>
        <a:srgbClr val="1CADE4"/>
      </a:accent1>
      <a:accent2>
        <a:srgbClr val="C264B2"/>
      </a:accent2>
      <a:accent3>
        <a:srgbClr val="27CED7"/>
      </a:accent3>
      <a:accent4>
        <a:srgbClr val="42BA97"/>
      </a:accent4>
      <a:accent5>
        <a:srgbClr val="3E8853"/>
      </a:accent5>
      <a:accent6>
        <a:srgbClr val="62A39F"/>
      </a:accent6>
      <a:hlink>
        <a:srgbClr val="6EAC1C"/>
      </a:hlink>
      <a:folHlink>
        <a:srgbClr val="B26B0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4.xml><?xml version="1.0" encoding="utf-8"?>
<a:theme xmlns:a="http://schemas.openxmlformats.org/drawingml/2006/main" name="Rückblick">
  <a:themeElements>
    <a:clrScheme name="Benutzerdefiniert 7">
      <a:dk1>
        <a:sysClr val="windowText" lastClr="000000"/>
      </a:dk1>
      <a:lt1>
        <a:sysClr val="window" lastClr="FFFFFF"/>
      </a:lt1>
      <a:dk2>
        <a:srgbClr val="632E62"/>
      </a:dk2>
      <a:lt2>
        <a:srgbClr val="EAE5EB"/>
      </a:lt2>
      <a:accent1>
        <a:srgbClr val="92278F"/>
      </a:accent1>
      <a:accent2>
        <a:srgbClr val="4E1E76"/>
      </a:accent2>
      <a:accent3>
        <a:srgbClr val="755DD9"/>
      </a:accent3>
      <a:accent4>
        <a:srgbClr val="665EB8"/>
      </a:accent4>
      <a:accent5>
        <a:srgbClr val="45A5ED"/>
      </a:accent5>
      <a:accent6>
        <a:srgbClr val="5982DB"/>
      </a:accent6>
      <a:hlink>
        <a:srgbClr val="0066FF"/>
      </a:hlink>
      <a:folHlink>
        <a:srgbClr val="666699"/>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5.xml><?xml version="1.0" encoding="utf-8"?>
<a:theme xmlns:a="http://schemas.openxmlformats.org/drawingml/2006/main" name="Rückblick">
  <a:themeElements>
    <a:clrScheme name="Benutzerdefiniert 1">
      <a:dk1>
        <a:srgbClr val="000000"/>
      </a:dk1>
      <a:lt1>
        <a:srgbClr val="FFFFFF"/>
      </a:lt1>
      <a:dk2>
        <a:srgbClr val="44546A"/>
      </a:dk2>
      <a:lt2>
        <a:srgbClr val="E7E6E6"/>
      </a:lt2>
      <a:accent1>
        <a:srgbClr val="A22002"/>
      </a:accent1>
      <a:accent2>
        <a:srgbClr val="FF8628"/>
      </a:accent2>
      <a:accent3>
        <a:srgbClr val="692523"/>
      </a:accent3>
      <a:accent4>
        <a:srgbClr val="00936B"/>
      </a:accent4>
      <a:accent5>
        <a:srgbClr val="F8EEE0"/>
      </a:accent5>
      <a:accent6>
        <a:srgbClr val="FF8983"/>
      </a:accent6>
      <a:hlink>
        <a:srgbClr val="0563C1"/>
      </a:hlink>
      <a:folHlink>
        <a:srgbClr val="954F7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6.xml><?xml version="1.0" encoding="utf-8"?>
<a:theme xmlns:a="http://schemas.openxmlformats.org/drawingml/2006/main" name="Rückblick">
  <a:themeElements>
    <a:clrScheme name="Blaugrü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AC4CFC8BE70E40BAE8772000E553EA" ma:contentTypeVersion="13" ma:contentTypeDescription="Create a new document." ma:contentTypeScope="" ma:versionID="f97499c2458da1917d5582281e483eb6">
  <xsd:schema xmlns:xsd="http://www.w3.org/2001/XMLSchema" xmlns:xs="http://www.w3.org/2001/XMLSchema" xmlns:p="http://schemas.microsoft.com/office/2006/metadata/properties" xmlns:ns3="fcf74307-ab38-4ec6-8b23-277809490d5a" xmlns:ns4="87dd3bcb-0961-48ba-a0f8-0498d83c744c" targetNamespace="http://schemas.microsoft.com/office/2006/metadata/properties" ma:root="true" ma:fieldsID="7eb56ad8b9686a1b689860893013f3dc" ns3:_="" ns4:_="">
    <xsd:import namespace="fcf74307-ab38-4ec6-8b23-277809490d5a"/>
    <xsd:import namespace="87dd3bcb-0961-48ba-a0f8-0498d83c744c"/>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74307-ab38-4ec6-8b23-277809490d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dd3bcb-0961-48ba-a0f8-0498d83c744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fcf74307-ab38-4ec6-8b23-277809490d5a" xsi:nil="true"/>
  </documentManagement>
</p:properties>
</file>

<file path=customXml/itemProps1.xml><?xml version="1.0" encoding="utf-8"?>
<ds:datastoreItem xmlns:ds="http://schemas.openxmlformats.org/officeDocument/2006/customXml" ds:itemID="{B58227D3-501A-4334-96E2-1B2F70990A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74307-ab38-4ec6-8b23-277809490d5a"/>
    <ds:schemaRef ds:uri="87dd3bcb-0961-48ba-a0f8-0498d83c74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8C3643-E273-420F-8182-5936F381F72A}">
  <ds:schemaRefs>
    <ds:schemaRef ds:uri="http://schemas.microsoft.com/sharepoint/v3/contenttype/forms"/>
  </ds:schemaRefs>
</ds:datastoreItem>
</file>

<file path=customXml/itemProps3.xml><?xml version="1.0" encoding="utf-8"?>
<ds:datastoreItem xmlns:ds="http://schemas.openxmlformats.org/officeDocument/2006/customXml" ds:itemID="{85427F87-DA76-4B31-81E2-8192152C3BAA}">
  <ds:schemaRefs>
    <ds:schemaRef ds:uri="http://purl.org/dc/terms/"/>
    <ds:schemaRef ds:uri="http://purl.org/dc/elements/1.1/"/>
    <ds:schemaRef ds:uri="http://www.w3.org/XML/1998/namespace"/>
    <ds:schemaRef ds:uri="http://schemas.openxmlformats.org/package/2006/metadata/core-properties"/>
    <ds:schemaRef ds:uri="fcf74307-ab38-4ec6-8b23-277809490d5a"/>
    <ds:schemaRef ds:uri="http://schemas.microsoft.com/office/infopath/2007/PartnerControls"/>
    <ds:schemaRef ds:uri="http://schemas.microsoft.com/office/2006/documentManagement/types"/>
    <ds:schemaRef ds:uri="87dd3bcb-0961-48ba-a0f8-0498d83c744c"/>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3278</Words>
  <Application>Microsoft Office PowerPoint</Application>
  <PresentationFormat>Breitbild</PresentationFormat>
  <Paragraphs>340</Paragraphs>
  <Slides>16</Slides>
  <Notes>16</Notes>
  <HiddenSlides>0</HiddenSlides>
  <MMClips>0</MMClips>
  <ScaleCrop>false</ScaleCrop>
  <HeadingPairs>
    <vt:vector size="6" baseType="variant">
      <vt:variant>
        <vt:lpstr>Verwendete Schriftarten</vt:lpstr>
      </vt:variant>
      <vt:variant>
        <vt:i4>8</vt:i4>
      </vt:variant>
      <vt:variant>
        <vt:lpstr>Design</vt:lpstr>
      </vt:variant>
      <vt:variant>
        <vt:i4>6</vt:i4>
      </vt:variant>
      <vt:variant>
        <vt:lpstr>Folientitel</vt:lpstr>
      </vt:variant>
      <vt:variant>
        <vt:i4>16</vt:i4>
      </vt:variant>
    </vt:vector>
  </HeadingPairs>
  <TitlesOfParts>
    <vt:vector size="30" baseType="lpstr">
      <vt:lpstr>Aptos</vt:lpstr>
      <vt:lpstr>Arial</vt:lpstr>
      <vt:lpstr>Calibri</vt:lpstr>
      <vt:lpstr>Calibri Light</vt:lpstr>
      <vt:lpstr>Intro rust</vt:lpstr>
      <vt:lpstr>Symbol</vt:lpstr>
      <vt:lpstr>Times New Roman</vt:lpstr>
      <vt:lpstr>Wingdings</vt:lpstr>
      <vt:lpstr>Rückblick</vt:lpstr>
      <vt:lpstr>Rückblick</vt:lpstr>
      <vt:lpstr>Rückblick</vt:lpstr>
      <vt:lpstr>Rückblick</vt:lpstr>
      <vt:lpstr>Rückblick</vt:lpstr>
      <vt:lpstr>Rückblick</vt:lpstr>
      <vt:lpstr>VapeAware</vt:lpstr>
      <vt:lpstr> Vapes nedir?</vt:lpstr>
      <vt:lpstr>PowerPoint-Präsentation</vt:lpstr>
      <vt:lpstr>Sağlığa Etkileri</vt:lpstr>
      <vt:lpstr>Doğaya etkisi</vt:lpstr>
      <vt:lpstr>PowerPoint-Präsentation</vt:lpstr>
      <vt:lpstr>PowerPoint-Präsentation</vt:lpstr>
      <vt:lpstr>PowerPoint-Präsentation</vt:lpstr>
      <vt:lpstr>Ne yapmalıyım?</vt:lpstr>
      <vt:lpstr>KONUŞMA İLE İLGİLİ BAZI ÖNERİLER</vt:lpstr>
      <vt:lpstr>GRUP ÇALIŞMASI</vt:lpstr>
      <vt:lpstr>Sonuç</vt:lpstr>
      <vt:lpstr>PowerPoint-Präsentation</vt:lpstr>
      <vt:lpstr>Ek Bilgiler</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Olivia Studhalter</dc:creator>
  <cp:lastModifiedBy>Olivia Studhalter</cp:lastModifiedBy>
  <cp:revision>108</cp:revision>
  <cp:lastPrinted>2024-09-08T16:07:29Z</cp:lastPrinted>
  <dcterms:created xsi:type="dcterms:W3CDTF">2024-06-27T09:03:35Z</dcterms:created>
  <dcterms:modified xsi:type="dcterms:W3CDTF">2024-10-16T11:13:10Z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0x01010012AC4CFC8BE70E40BAE8772000E553EA</vt:lpwstr>
  </property>
</Properties>
</file>