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1" autoAdjust="0"/>
    <p:restoredTop sz="67959" autoAdjust="0"/>
  </p:normalViewPr>
  <p:slideViewPr>
    <p:cSldViewPr snapToGrid="0">
      <p:cViewPr varScale="1">
        <p:scale>
          <a:sx n="60" d="100"/>
          <a:sy n="60" d="100"/>
        </p:scale>
        <p:origin x="1056"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16.10.2024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እንቋዕ</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ብሰላም</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መጻእኩም</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 ሎሚ ኩልኹም ኣብዚ ብምምጻእኩም ደስ ኢሉኒ። ብዛዕባ እዋናውን ኣገዳስን ኣርእስቲ ኢና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ክንላዘብ</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 ብዛዕባ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ኤሌክትሮናዊ</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ሽጋራ</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ቫይፕ</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 ። ኤሌክትሮኒካዊ ቫፖራይዘር ወይ ኢ-ሽጋራ እውን ይበሃሉ። ኣብዚ ቀረባ ዓመታት ኣብ ስዊዘርላንድ</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ኤሌክትሮናዊ</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ሽጋራ</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ቫይ</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ፕ)</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 ተፈታዊ ኮይኑ ኣሎ። እንተኾነ ኣብ ገለ ካንቶናት ድሮ ተኣጊዶም ኣለዉ።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ኤሌክትሮናዊ</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i="0" kern="0" dirty="0" err="1">
                <a:effectLst/>
                <a:latin typeface="Aptos" panose="020B0004020202020204" pitchFamily="34" charset="0"/>
                <a:ea typeface="Times New Roman" panose="02020603050405020304" pitchFamily="18" charset="0"/>
                <a:cs typeface="Times New Roman" panose="02020603050405020304" pitchFamily="18" charset="0"/>
              </a:rPr>
              <a:t>ሽጋራ</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ቫይፕ</a:t>
            </a:r>
            <a:r>
              <a:rPr lang="de-DE" sz="1800" i="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ግን ብልክዕ እንታይ እዮም? ከመይ ይሰርሑ? ኣብ ጥዕናኸ እንታይ ጽልዋ ኣለዎም፧ እዚኦምን ካልኦት ሕቶታትን ኣብ ዝቕጽል ሰዓት ከሰንዩና እዮም።</a:t>
            </a:r>
          </a:p>
          <a:p>
            <a:endParaRPr lang="am-ET" sz="1800" i="0" kern="0" dirty="0">
              <a:effectLst/>
              <a:latin typeface="Aptos" panose="020B0004020202020204" pitchFamily="34" charset="0"/>
              <a:ea typeface="Times New Roman" panose="02020603050405020304" pitchFamily="18" charset="0"/>
              <a:cs typeface="Times New Roman" panose="02020603050405020304" pitchFamily="18" charset="0"/>
            </a:endParaRPr>
          </a:p>
          <a:p>
            <a:r>
              <a:rPr lang="am-ET" sz="1800" i="0" kern="0" dirty="0">
                <a:effectLst/>
                <a:latin typeface="Aptos" panose="020B0004020202020204" pitchFamily="34" charset="0"/>
                <a:ea typeface="Times New Roman" panose="02020603050405020304" pitchFamily="18" charset="0"/>
                <a:cs typeface="Times New Roman" panose="02020603050405020304" pitchFamily="18" charset="0"/>
              </a:rPr>
              <a:t>ፕሮጀክት ቫፕኣዌር ብገንዘብ ብፈንድ ምክልኻል ትምባኾን ፋውንዴሽን ኤርንስት ጎህነርን ዝድገፍ እዩ።</a:t>
            </a:r>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ሮዛ</a:t>
            </a:r>
            <a:r>
              <a:rPr lang="am-ET" dirty="0"/>
              <a:t> ብዛዕባ ዝተፈላለየ ኩነታት እውን ትሓስብ። </a:t>
            </a:r>
            <a:r>
              <a:rPr lang="de-DE" dirty="0" err="1"/>
              <a:t>ጆን</a:t>
            </a:r>
            <a:r>
              <a:rPr lang="am-ET" dirty="0"/>
              <a:t> ሓሲዩዋ ቫይፕ ጌሩ ኣይፈልጥን እንተ ኢሉዋ እንታይ ክትገብር ኣለዋ?</a:t>
            </a:r>
            <a:endParaRPr lang="de-DE" b="1" dirty="0"/>
          </a:p>
          <a:p>
            <a:r>
              <a:rPr lang="am-ET" b="1" dirty="0"/>
              <a:t>እቲ ቆልዓ: “ካብ ምትካኽ ሽጋራ ይሓይሽ” እንተ ኢሉ እንታይ ክንገብር?</a:t>
            </a:r>
            <a:br>
              <a:rPr lang="de-DE" dirty="0"/>
            </a:br>
            <a:r>
              <a:rPr lang="am-ET" dirty="0"/>
              <a:t>እዚ ከምዚ ኢሉ እናሃለወ ኣብ ቫይፕስ እውን ጎዳኢ ትሕዝቶታት ኣሎ። ከምኡ ውን ብዙሕ ኒኮቲን ኣብ ውሽጡ ኣለዎ። እዚ ድማ ጽግዕተኛነት ክፈጥር ይኽእል። ድሕሪኡ ደው ንምባል ከቢድ ክኸውን ይኽእል እዩ።</a:t>
            </a:r>
            <a:endParaRPr lang="de-DE" b="1" dirty="0"/>
          </a:p>
          <a:p>
            <a:r>
              <a:rPr lang="am-ET" b="1" dirty="0"/>
              <a:t>ውላደይ እንተ ሓሲዩ ወይ ብሕቡእ ቫይፕ እንተገይሩ እንታይ ክገብር?</a:t>
            </a:r>
            <a:br>
              <a:rPr lang="de-DE" dirty="0"/>
            </a:br>
            <a:r>
              <a:rPr lang="am-ET" dirty="0"/>
              <a:t>ኣብ ከምዚ ዝኣመሰለ ዅነታት፡ ሕጂ እውን ነቲ ቘልዓ ዘሎካ ሓልዮት ብፍቕሪ ኣፍለጦ። ነቲ ህጻን ብዛዕባ ጥዕናዊ ሳዕቤናት ቫፒንግ ኣፍልጦ። ቫፒንግ ከምዘይትፈቱ ንጹር መርገጺ ውሰድ።</a:t>
            </a:r>
            <a:endParaRPr lang="de-DE" dirty="0"/>
          </a:p>
          <a:p>
            <a:endParaRPr lang="de-DE" b="1" dirty="0"/>
          </a:p>
          <a:p>
            <a:r>
              <a:rPr lang="am-ET" b="1" dirty="0"/>
              <a:t>ባዕለይ ሽጋራ እንተ ኣትኪኸ እንታይ ክገብር ኣለኒ፧</a:t>
            </a:r>
            <a:br>
              <a:rPr lang="de-DE" dirty="0"/>
            </a:br>
            <a:r>
              <a:rPr lang="am-ET" dirty="0"/>
              <a:t>እዚ ከምዚ ኢሉ እናሃለወ ኣብ ልዕሊ እቲ ቆልዓ ንጹር መርገጺ ውሰድ። ህጻናትን መንእሰያትን ኒኮቲን ክወስዱ የብሎምን። ወልፊ ክኸውን ይኽእል እዩ። ሽጋራ ምትካኽ ከተቋርጽ ክሳብ ክንደይ ከቢድ ምዃኑ እውን ብግልጺ ክትዛረብ ትኽእል ኢኻ።</a:t>
            </a:r>
            <a:endParaRPr lang="de-DE" b="1" strike="sngStrike" dirty="0">
              <a:solidFill>
                <a:srgbClr val="FF0000"/>
              </a:solidFill>
            </a:endParaRPr>
          </a:p>
          <a:p>
            <a:r>
              <a:rPr lang="am-ET" b="1" dirty="0"/>
              <a:t>ምቁጽጻር?</a:t>
            </a:r>
            <a:br>
              <a:rPr lang="de-DE" dirty="0"/>
            </a:br>
            <a:r>
              <a:rPr lang="am-ET" dirty="0"/>
              <a:t>ብሓባር ስምምዓት ምግባር ጽቡቕ ሓሳብ እዩ። ምስ ውላድኩም ብዛዕባ ምውሳድ ቫይፕ ዝምልከት ሕግታት ተዘራረቡ። ንኣብነት ኣብ ገዛኻ ቫፒንግ ከምዘይፍቀድ ክትገልጽ ትኽእል ኢኻ። ወይ ድማ ኣብ ገዛኻ ኣብ ዝተወሰነ ቦታ ጥራይ ቫይፕ ክትገብር ከም እትኽእል። ዝኾነ ቫይፕ/ሽጋራ ሳንዱቕ ተደፊኡ ክተርፍ ከምዘይብሉ እውን ክትሰማምዑ ትኽእሉ ኢኹም። ከምዚኦም ዝበሉ ሕግታት ንጹርነትን ኣንፈትን ይፈጥሩ። ነቲ ቆልዓ ጥዑይ ውሳነታት ኣብ ምውሳን ይድግፍዎ።</a:t>
            </a:r>
          </a:p>
          <a:p>
            <a:r>
              <a:rPr lang="am-ET" dirty="0"/>
              <a:t>ንውላድካ ንጥዑይ ባህሪ ክትሽልሞ ትደሊ እንተኾንካ ኣብ ግምት ኣእቱ። ብኸመይ ክትሽልሞ ትኽእል፧ እቲ ዓስቢ ንምርካብ እንታይ ክበጽሖ/ክፍጽም ኣለዎ? ብዛዕባ እዚ ምስ ውላድካ ተዘራረብ። ብሓባር ውሳኔ ውሰዱ።</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i="1" dirty="0"/>
              <a:t>እኹል ግዜ እንተሃልዩ: ወለዲ ምስቶም ኣብ ጥቓኦም ኮፍ ኢሎም ዘለዉ ክሓስቡን ክዛረቡን ግዜ ሃቦም።</a:t>
            </a: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ym typeface="Wingdings" panose="05000000000000000000" pitchFamily="2" charset="2"/>
              </a:rPr>
              <a:t> </a:t>
            </a:r>
            <a:r>
              <a:rPr lang="am-ET" dirty="0">
                <a:sym typeface="Wingdings" panose="05000000000000000000" pitchFamily="2" charset="2"/>
              </a:rPr>
              <a:t>ድሕሪኡ ምስ ምሉእ ጉጅለ ተመያየጡሉ።</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 ብዙሕ ኒኮቲን ዝሓዘ እዩ። ናብ ወልፊ ኒኮቲን ከብጽሑ ይኽእሉ።</a:t>
            </a:r>
          </a:p>
          <a:p>
            <a:pPr marL="342900" lvl="0" indent="-342900">
              <a:lnSpc>
                <a:spcPct val="107000"/>
              </a:lnSpc>
              <a:buFont typeface="Symbol" panose="05050102010706020507" pitchFamily="18" charset="2"/>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ቫፒንግ ጥዕና ዘይብሉ እዩ። ድሒሩ ካልኦት ንጥረ ነገራት ናይ ምውሳድ ሓደጋ ይውስኽ።</a:t>
            </a:r>
          </a:p>
          <a:p>
            <a:pPr marL="342900" lvl="0" indent="-342900">
              <a:lnSpc>
                <a:spcPct val="107000"/>
              </a:lnSpc>
              <a:buFont typeface="Symbol" panose="05050102010706020507" pitchFamily="18" charset="2"/>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ምስ ህጻናትን መንእሰያትን ብጣዕሚ ቀሊል እዩ። ኒኮቲን ክትወስድ የብልካን። ካብዚ ክንከላኸለሎም ናይ ሓልዮት ግዴታና እዩ።</a:t>
            </a:r>
          </a:p>
          <a:p>
            <a:pPr marL="342900" lvl="0" indent="-342900">
              <a:lnSpc>
                <a:spcPct val="107000"/>
              </a:lnSpc>
              <a:buFont typeface="Symbol" panose="05050102010706020507" pitchFamily="18" charset="2"/>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ህጻናት ሽጋራ ዘትክኹ ወለዲ ድሒሮም ናይ ምትካኽ ሓደጋ ዝለዓለ እዩ።</a:t>
            </a:r>
          </a:p>
          <a:p>
            <a:pPr marL="342900" lvl="0" indent="-342900">
              <a:lnSpc>
                <a:spcPct val="107000"/>
              </a:lnSpc>
              <a:buFont typeface="Symbol" panose="05050102010706020507" pitchFamily="18" charset="2"/>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ከም ወለዲ መጠን ንጹር መርገጺ ውሰዱ። ምስ ኣተሓሳስባኻ ዝሰማማዕ ኩን። “ቫይፕ ክትገብር ኣይደልን’የ።” “ኣብ ገዛና ቫይፕ ኣይንገብርን ኢና።” (እዚ እውን ሽጋራ ኣይተትከኸን)።</a:t>
            </a: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ኣብ መወዳእታ ደቅና ምሕላው ስራሕና እዩ። ደቅና ቫይፕ ክገብሩ ኣይንደልን ኢና። በዚ ድማ ወልፊ ኒኮቲን ወይ (መርዛም) ኬሚካላት ምውሳድ።</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m-ET" sz="1800" kern="0" dirty="0">
                <a:effectLst/>
                <a:latin typeface="Times New Roman" panose="02020603050405020304" pitchFamily="18" charset="0"/>
                <a:ea typeface="Times New Roman" panose="02020603050405020304" pitchFamily="18" charset="0"/>
              </a:rPr>
              <a:t>እዞም ምልክታት እዚኦም ንሚላን ካልኦት ወለድን ውላዶም ቫይፕ ክገብር ይኽእል እንተኾይኑ ንኸለልዩ ክሕግዙ ይኽእሉ እዮም፤</a:t>
            </a:r>
          </a:p>
          <a:p>
            <a:endParaRPr lang="am-ET" sz="1800" kern="0" dirty="0">
              <a:effectLst/>
              <a:latin typeface="Times New Roman" panose="02020603050405020304" pitchFamily="18" charset="0"/>
              <a:ea typeface="Times New Roman" panose="02020603050405020304" pitchFamily="18" charset="0"/>
            </a:endParaRPr>
          </a:p>
          <a:p>
            <a:r>
              <a:rPr lang="am-ET" sz="1800" kern="0" dirty="0">
                <a:effectLst/>
                <a:latin typeface="Times New Roman" panose="02020603050405020304" pitchFamily="18" charset="0"/>
                <a:ea typeface="Times New Roman" panose="02020603050405020304" pitchFamily="18" charset="0"/>
              </a:rPr>
              <a:t>ዘይፍለጥ ጨናታት፦ ቫይፕስ መቐረት ይጥቀሙ። እዚ ጨናታት እዚ ርኡይ ክኸውን ይኽእል እዩ። ደስ ዘብልን ጥዑምን ጨና ኣለዎም። ንኣብነት ፍረታት ፍረታት፡ መንቱ፡ ምቁር መግቢ።</a:t>
            </a:r>
          </a:p>
          <a:p>
            <a:endParaRPr lang="am-ET" sz="1800" kern="0" dirty="0">
              <a:effectLst/>
              <a:latin typeface="Times New Roman" panose="02020603050405020304" pitchFamily="18" charset="0"/>
              <a:ea typeface="Times New Roman" panose="02020603050405020304" pitchFamily="18" charset="0"/>
            </a:endParaRPr>
          </a:p>
          <a:p>
            <a:r>
              <a:rPr lang="am-ET" sz="1800" kern="0" dirty="0">
                <a:effectLst/>
                <a:latin typeface="Times New Roman" panose="02020603050405020304" pitchFamily="18" charset="0"/>
                <a:ea typeface="Times New Roman" panose="02020603050405020304" pitchFamily="18" charset="0"/>
              </a:rPr>
              <a:t>ናይ ባህሪ ለውጢ፦ ኣብ ባህሪ ዝመጽእ ለውጢ ቫፒንግ እውን ከመልክት ይኽእል። ንኣብነት እቲ ቆልዓ ዝያዳ ምስጢራዊ እንተኾይኑ። ወይ ድማ ካብቲ ክፍሊ ወይ ካብቲ ገዛ ብዘይተገልጸ ብዙሕ ግዜ እንተወጺኡ። ሓደ ቆልዓ ኣብቲ ክፍሊ ብተደጋጋሚ መስኮት ብምኽፋት ቫፒንግ ክሓብእ ይኽእል። ወይ ድማ ብብዝሒ ንፋስ ዝኣትወሉ። ወይ ድማ ነቲ ሽቓቕ ብዘይተለምደ መንገዲ ብዙሕ ግዜ ወይ ንነዊሕ እዋን ተጠቒምካሉ።</a:t>
            </a:r>
          </a:p>
          <a:p>
            <a:endParaRPr lang="am-ET" sz="1800" kern="0" dirty="0">
              <a:effectLst/>
              <a:latin typeface="Times New Roman" panose="02020603050405020304" pitchFamily="18" charset="0"/>
              <a:ea typeface="Times New Roman" panose="02020603050405020304" pitchFamily="18" charset="0"/>
            </a:endParaRPr>
          </a:p>
          <a:p>
            <a:r>
              <a:rPr lang="am-ET" sz="1800" kern="0" dirty="0">
                <a:effectLst/>
                <a:latin typeface="Times New Roman" panose="02020603050405020304" pitchFamily="18" charset="0"/>
                <a:ea typeface="Times New Roman" panose="02020603050405020304" pitchFamily="18" charset="0"/>
              </a:rPr>
              <a:t>ዘይፍለጡ ነገራት፦ ቫይፕ ብርዕን ንኣሽቱ ጥርሙዝ ፈሳሲን ልሙዳት ናይ ቫይፕ ኣቑሑት እዮም። እዚኦም ሓደ ቆልዓ ቫይፕ ይገብር ከምዘሎ ዘመልክቱ ክኾኑ ይኽእሉ።</a:t>
            </a:r>
          </a:p>
          <a:p>
            <a:endParaRPr lang="am-ET" sz="1800" kern="0" dirty="0">
              <a:effectLst/>
              <a:latin typeface="Times New Roman" panose="02020603050405020304" pitchFamily="18" charset="0"/>
              <a:ea typeface="Times New Roman" panose="02020603050405020304" pitchFamily="18" charset="0"/>
            </a:endParaRPr>
          </a:p>
          <a:p>
            <a:r>
              <a:rPr lang="am-ET" sz="1800" kern="0" dirty="0">
                <a:effectLst/>
                <a:latin typeface="Times New Roman" panose="02020603050405020304" pitchFamily="18" charset="0"/>
                <a:ea typeface="Times New Roman" panose="02020603050405020304" pitchFamily="18" charset="0"/>
              </a:rPr>
              <a:t>ብተደጋጋሚ ጽምኢ ወይ ደረቕ ኣፍ፦ ቫፒንግ ኣፍ ደረቕ ከስዕብ ይኽእል። እዚ ድማ እቲ ህጻን ካብቲ ልሙድ ንላዕሊ ጽምኢ ክስምዖ ይገብሮ።</a:t>
            </a:r>
          </a:p>
          <a:p>
            <a:endParaRPr lang="am-ET" sz="1800" kern="0" dirty="0">
              <a:effectLst/>
              <a:latin typeface="Times New Roman" panose="02020603050405020304" pitchFamily="18" charset="0"/>
              <a:ea typeface="Times New Roman" panose="02020603050405020304" pitchFamily="18" charset="0"/>
            </a:endParaRPr>
          </a:p>
          <a:p>
            <a:r>
              <a:rPr lang="am-ET" sz="1800" kern="0" dirty="0">
                <a:effectLst/>
                <a:latin typeface="Times New Roman" panose="02020603050405020304" pitchFamily="18" charset="0"/>
                <a:ea typeface="Times New Roman" panose="02020603050405020304" pitchFamily="18" charset="0"/>
              </a:rPr>
              <a:t>ኣብ ምትንፋስ ወይ ጽንዓት ዝመጽእ ለውጢ፦ ቫፒንግ ንመተሓላለፊ ስርዓተ ምስትንፋስ ከቖጥዕን ሰዓልን ምስትንፋስ ጸገምን ከስዕብ ይኽእል። እዚ ድማ ኣብ ብቕዓት ኣትሌቲክስ ምብስባስ ከስዕብ ይኽእል።</a:t>
            </a:r>
          </a:p>
          <a:p>
            <a:endParaRPr lang="am-ET" sz="1800" kern="0" dirty="0">
              <a:effectLst/>
              <a:latin typeface="Times New Roman" panose="02020603050405020304" pitchFamily="18" charset="0"/>
              <a:ea typeface="Times New Roman" panose="02020603050405020304" pitchFamily="18" charset="0"/>
            </a:endParaRPr>
          </a:p>
          <a:p>
            <a:r>
              <a:rPr lang="am-ET" sz="1800" kern="0" dirty="0">
                <a:effectLst/>
                <a:latin typeface="Times New Roman" panose="02020603050405020304" pitchFamily="18" charset="0"/>
                <a:ea typeface="Times New Roman" panose="02020603050405020304" pitchFamily="18" charset="0"/>
              </a:rPr>
              <a:t>ምስ ገንዘብ ኣብ እትራኸበሉ እዋን ዝተቐየረ ባህርያት፦ እቲ ቆልዓ ሃንደበት ዝያዳ ገንዘብ እንተድኣ ኣድልይዎ፡ እዚ ምልክት ክኸውን ይኽእል እዩ። ምኽንያቱ ፍርያት ቫይፕ መብዛሕትኡ ግዜ ንህጻን ወይ ንመንእሰይ ብተዛማዲ ክቡር እዩ።</a:t>
            </a:r>
          </a:p>
          <a:p>
            <a:endParaRPr lang="am-ET" sz="1800" kern="0" dirty="0">
              <a:effectLst/>
              <a:latin typeface="Times New Roman" panose="02020603050405020304" pitchFamily="18" charset="0"/>
              <a:ea typeface="Times New Roman" panose="02020603050405020304" pitchFamily="18" charset="0"/>
            </a:endParaRPr>
          </a:p>
          <a:p>
            <a:r>
              <a:rPr lang="am-ET" sz="1800" kern="0" dirty="0">
                <a:effectLst/>
                <a:latin typeface="Times New Roman" panose="02020603050405020304" pitchFamily="18" charset="0"/>
                <a:ea typeface="Times New Roman" panose="02020603050405020304" pitchFamily="18" charset="0"/>
              </a:rPr>
              <a:t>ቁጥዐ ወይ ምቅይያር ስሚዒት፦ ከምቲ ዝሰማዕናዮ፡ ቫፒንግ ወልፊ ኒኮቲን እውን ከስዕብ ይኽእል እዩ። እዚ ወልፊ እዚ እቲ ህጻን ቫፒንግ ኣብ ዘይገብረሉ እዋን ናብ ቁጥዐ ዝመልኦ ስሚዒታትን ምልውዋጥ ስሚዒትን ከስዕብ ይኽእል።</a:t>
            </a:r>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m-ET" dirty="0"/>
              <a:t>እዚ ስላይድ ድሕሪ ተወሳኺ ግብረ መልሲ ዝተወሰኸ እዩ። ከም ገምጋም ኮይኑ ዘገልግልን ወለዲ ብዛዕባ እዚ ፍጻመ እንታይ ዋጋ ከም ዝህቡን ኣብ ዝቕጽል ግዜ ብኻልእ መንገዲ እንታይ ክግበር ከም ዝኽእልን ክንፈልጥ ይሕግዘና።</a:t>
            </a:r>
          </a:p>
          <a:p>
            <a:endParaRPr lang="am-ET" dirty="0"/>
          </a:p>
          <a:p>
            <a:r>
              <a:rPr lang="am-ET" dirty="0"/>
              <a:t>ነዞም ሕቶታት ሕተቱ እሞ ካብ ተሳተፍቲ ርእይቶ ውሰድ።</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ንኣስተንትኖ</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ዝናብ ዝዘንበሉ ምሸት እዩ።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ሮዛ</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ብሓሳብ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ተዋሒጣ</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ኣብ ሳሎን ኮፍ ትብል። ወዲ 15 ዓመት ወዳ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ጆን</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ኣብዚ ዳሕረዋይ እዋን ካብቲ ልሙድ ንላዕሊ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ከጉረምር</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ምን</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ገለ</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ስሒቡ ከምዘሎ</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ን</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ኣስተብሂላ ኣላ - ዝያዳ ቁጥዐ ዘለዎን ኣብ ክፍሉ ዝያዳ ግዜ ዘሕልፍን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ኮይኑ</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ቅድሚ ቁሩብ መዓልታት ኣብ ክዳውንቱ ዝገርም ጨና ኣስተብሃለት። ምስኡ ክፉት ዕላል ከም ዘለዋ ትፈልጥ እያ። እንታይ ይኸውን ከምዘሎ ክትፈልጥ እትኽእለሉ እንኮ መገዲ በዚ እዩ። ምናልባት</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ኤሌክትሮናዊ</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ሽጋራ</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ቫይፕ</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ንባህሪ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ጆን</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ከረድእ ይኽእል ይኸውን?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ሮዛ</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ከምኡ እ</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ያ</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ት</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ሓስብ። ስለዚ ኣብ ኮምፕዩተር ኮፍ ኢላ ክት</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ድህስስ</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ትጅምር።</a:t>
            </a:r>
          </a:p>
          <a:p>
            <a:pPr marL="0" marR="0" lvl="0" indent="0" algn="l" defTabSz="914400" rtl="0" eaLnBrk="1" fontAlgn="auto" latinLnBrk="0" hangingPunct="1">
              <a:lnSpc>
                <a:spcPct val="100000"/>
              </a:lnSpc>
              <a:spcBef>
                <a:spcPts val="0"/>
              </a:spcBef>
              <a:spcAft>
                <a:spcPts val="0"/>
              </a:spcAft>
              <a:buClrTx/>
              <a:buSzTx/>
              <a:buFontTx/>
              <a:buNone/>
              <a:tabLst/>
              <a:defRPr/>
            </a:pPr>
            <a:endParaRPr lang="am-ET"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እዚ ማለት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ሮዛ</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መጀመርታ ንነብሳ</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ብዛዕባ</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ኤሌክትሮናዊ</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ሽጋራ</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ቫይፕ</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ኣፍልጦ</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ትድልብ</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ከም</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ውጽኢት</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ዳህሳሳ</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ከኣ</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ነዚ</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ዝስዕብ</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ትረክብ</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ቫይፕስ ኤሌክትሮኒካዊ መሳርሒታት እዮም።</a:t>
            </a:r>
          </a:p>
          <a:p>
            <a:pPr marL="0" marR="0" lvl="0" indent="0" algn="l" defTabSz="914400" rtl="0" eaLnBrk="1" fontAlgn="auto" latinLnBrk="0" hangingPunct="1">
              <a:lnSpc>
                <a:spcPct val="100000"/>
              </a:lnSpc>
              <a:spcBef>
                <a:spcPts val="0"/>
              </a:spcBef>
              <a:spcAft>
                <a:spcPts val="0"/>
              </a:spcAft>
              <a:buClrTx/>
              <a:buSzTx/>
              <a:buFontTx/>
              <a:buNone/>
              <a:tabLst/>
              <a:defRPr/>
            </a:pP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ኤሌክትሮኒካዊ ቫፖራይዘር ወይ ኢ-ሽጋራ እውን ይበሃሉ።</a:t>
            </a:r>
          </a:p>
          <a:p>
            <a:pPr marL="0" marR="0" lvl="0" indent="0" algn="l" defTabSz="914400" rtl="0" eaLnBrk="1" fontAlgn="auto" latinLnBrk="0" hangingPunct="1">
              <a:lnSpc>
                <a:spcPct val="100000"/>
              </a:lnSpc>
              <a:spcBef>
                <a:spcPts val="0"/>
              </a:spcBef>
              <a:spcAft>
                <a:spcPts val="0"/>
              </a:spcAft>
              <a:buClrTx/>
              <a:buSzTx/>
              <a:buFontTx/>
              <a:buNone/>
              <a:tabLst/>
              <a:defRPr/>
            </a:pP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መብዛሕትኡ ግዜ ብዝለዓለ መጠን ኒኮቲን ዘለዎ ፈሳሲ ዝሓዙ እዮም።</a:t>
            </a:r>
          </a:p>
          <a:p>
            <a:pPr marL="0" marR="0" lvl="0" indent="0" algn="l" defTabSz="914400" rtl="0" eaLnBrk="1" fontAlgn="auto" latinLnBrk="0" hangingPunct="1">
              <a:lnSpc>
                <a:spcPct val="100000"/>
              </a:lnSpc>
              <a:spcBef>
                <a:spcPts val="0"/>
              </a:spcBef>
              <a:spcAft>
                <a:spcPts val="0"/>
              </a:spcAft>
              <a:buClrTx/>
              <a:buSzTx/>
              <a:buFontTx/>
              <a:buNone/>
              <a:tabLst/>
              <a:defRPr/>
            </a:pP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እዚ ፈሳሲ እዚ ይው</a:t>
            </a:r>
            <a:r>
              <a:rPr lang="de-DE" sz="1800" kern="0" dirty="0">
                <a:effectLst/>
                <a:latin typeface="Aptos" panose="020B0004020202020204" pitchFamily="34" charset="0"/>
                <a:ea typeface="Times New Roman" panose="02020603050405020304" pitchFamily="18" charset="0"/>
                <a:cs typeface="Times New Roman" panose="02020603050405020304" pitchFamily="18" charset="0"/>
              </a:rPr>
              <a:t>ዒ</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እሞ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ሃፋ</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ይፍጠር።</a:t>
            </a:r>
          </a:p>
          <a:p>
            <a:pPr marL="0" marR="0" lvl="0" indent="0" algn="l" defTabSz="914400" rtl="0" eaLnBrk="1" fontAlgn="auto" latinLnBrk="0" hangingPunct="1">
              <a:lnSpc>
                <a:spcPct val="100000"/>
              </a:lnSpc>
              <a:spcBef>
                <a:spcPts val="0"/>
              </a:spcBef>
              <a:spcAft>
                <a:spcPts val="0"/>
              </a:spcAft>
              <a:buClrTx/>
              <a:buSzTx/>
              <a:buFontTx/>
              <a:buNone/>
              <a:tabLst/>
              <a:defRPr/>
            </a:pP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ድሕሪኡ ነቲ </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ሃፋ</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ብኣፍካ ት</a:t>
            </a:r>
            <a:r>
              <a:rPr lang="de-DE" sz="1800" kern="0" dirty="0" err="1">
                <a:effectLst/>
                <a:latin typeface="Aptos" panose="020B0004020202020204" pitchFamily="34" charset="0"/>
                <a:ea typeface="Times New Roman" panose="02020603050405020304" pitchFamily="18" charset="0"/>
                <a:cs typeface="Times New Roman" panose="02020603050405020304" pitchFamily="18" charset="0"/>
              </a:rPr>
              <a:t>ስሕቦ</a:t>
            </a:r>
            <a:r>
              <a:rPr lang="am-ET" sz="1800" kern="0" dirty="0">
                <a:effectLst/>
                <a:latin typeface="Aptos" panose="020B0004020202020204" pitchFamily="34" charset="0"/>
                <a:ea typeface="Times New Roman" panose="02020603050405020304" pitchFamily="18" charset="0"/>
                <a:cs typeface="Times New Roman" panose="02020603050405020304" pitchFamily="18" charset="0"/>
              </a:rPr>
              <a:t> ወይ ትመጥጦ።</a:t>
            </a: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ሮዛ</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ዝያዳ</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ትድህስስ</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 ባትሪ፣ ኣቶማይዘር፣ ኣፍ መሸፈኒን ንፈሳሲ ዝኸውን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መዕቆሪን</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ዝሓቖፈ እዩ።</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እዚ ፈሳሲ እዚ ኢ-ፈሳሲ እውን ይበሃል።</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እቲ ፈሳሲ፡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ቀመማት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ኬሚካላት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መትሓዚ</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ኒኮቲንን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የጠቓልል</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እቲ ኒኮቲን መብዛሕትኡ ግዜ ኣዝዩ ልዑል መጠን ኣለዎ።</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ገለ ካብቶም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ቀመማት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ኬሚካላት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ካርሲኖጀን እዮም።</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ኒኮቲን ዘይብሎም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ኤሌክትሮናዊ</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ሽጋራ</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ከም</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ዘለዉ‘ውን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ትድህስስ</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lvl="0" indent="-285750">
              <a:lnSpc>
                <a:spcPct val="107000"/>
              </a:lnSpc>
              <a:buFontTx/>
              <a:buChar char="-"/>
            </a:pPr>
            <a:endPar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ኣገባብ</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ኣቐራርባ</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እቲ ሓደ ግዜ ዝድርበ ኢ-ሽጋራን ብኸመይ ከም ዝሰርሕን ምርኣይ። ንኹሉ ሰብ ኣብ ከባቢኡ ዘሎ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TN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ሃቦ ምእንቲ እቶም ወለዲ ክሽትትዎ።</a:t>
            </a:r>
          </a:p>
          <a:p>
            <a:pPr marL="285750" lvl="0" indent="-285750">
              <a:lnSpc>
                <a:spcPct val="107000"/>
              </a:lnSpc>
              <a:buFontTx/>
              <a:buChar char="-"/>
            </a:pPr>
            <a:endPar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endPar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ሮዛ</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ብዛዕባ ቫይፕስ ሓበሬታ ንምርካብ ዝገበረቶ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ዳህሳስ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ብምቅጻል</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ነዚ</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ዝስዕብ</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ትረክብ</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lvl="0" indent="-285750">
              <a:lnSpc>
                <a:spcPct val="107000"/>
              </a:lnSpc>
              <a:buFontTx/>
              <a:buChar char="-"/>
            </a:pP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ኤሌክትሮናዊ</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ሽጋራ</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ብሰፊሑ ተዘርጊሑ ኣሎ። ብዙሓት ሰባት ቫይፕ ይገብሩ።</a:t>
            </a:r>
          </a:p>
          <a:p>
            <a:pPr marL="285750" lvl="0" indent="-285750">
              <a:lnSpc>
                <a:spcPct val="107000"/>
              </a:lnSpc>
              <a:buFontTx/>
              <a:buChar char="-"/>
            </a:pP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ተገልገልቱ</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ብዕድሜ</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ነኣሽቱ‘ዮም</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ምስ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ፈለጥዎ</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ሽዑ</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ንሽዑ</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ንኽጥቀሙ ድሉዋት እዮም።</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በቃ ክትጥቀመሎም ትኽእል ኢኻ። ከም ሽጋራ ክትውልዖ ኣየድልየካን እዩ። ኣብ ክንድኡስ ኣብ ዝኾነ እዋን ካብቲ ቫይፕ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ሃፋ</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ክትወስድ ትኽእል ኢኻ።</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 ፍሩታውን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ሓያል</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ሰሓብነት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ዘለዎም</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መኣዛታት ኣለዎም። ሕብራዊ ድማ እዮም።</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 ሓንሳብ ጥራይ ኢኻ ክትጥቀም እትኽእል። ማለት ክሳብ ባዶ ዝኾኑ።</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 600 – 10,000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ስሕበት</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ዝሓዘ እዩ።</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 ካብ 7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CHF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ክትገዝኡ ትኽእሉ ኢኹም።</a:t>
            </a:r>
          </a:p>
          <a:p>
            <a:pPr marL="285750" lvl="0" indent="-285750">
              <a:lnSpc>
                <a:spcPct val="107000"/>
              </a:lnSpc>
              <a:buFontTx/>
              <a:buChar char="-"/>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ኣብ ኪዮስክታት፣ ድኳናትን መዐደሊ ነዳዲን ክትገዝእዎም ትኽእሉ ኢኹም። ብኢንተርነት ወይ ኣብ ድኳናት ቫይፕ እውን ክትገዝእዎም ትኽእሉ ኢኹም።</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ሮዛ</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ቫይፕስ ንጥዕና ብኸመይ ከም ዝጸልዎ እውን ትግደስ እያ። ሽጋራ ኣዝዩ ጐዳኢ ምዃኑ ትፈልጥ እያ።</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ካ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ብጠንቅታት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መንሽሮ</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ምዃኑ</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እውን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ትፈልጥ</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እያ</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ቫይፕ እውን ከምኡ ድዩ?</a:t>
            </a:r>
            <a:endPar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ኣብዚ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ግዜ</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እዚ</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ኤሌክትሮናዊ</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ሽጋራ</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ኣብ ጥዕና ዘስዕቦ </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ጽ</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ልዋ</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ቀጻሊ</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መ</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ጽ</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ናዕቲ ይካየደሉ ኣሎ።</a:t>
            </a:r>
            <a:endPar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 ብዙሕ ሓደጋታትን ጥዕናዊ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ኣሉታዊ</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ሳዕቤናትን ኣለዎ።</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ወልፊ</a:t>
            </a: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ኒኮቲን</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ኒኮቲን ሓደ ካብቶም ወልፊ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ዘትሕዙ</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ንጥረ ነገራት እዩ። ምስ ሂሮይን </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ይ</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ወዳደር። ኒኮቲን ምስ ዝውሰድ ድሕሪ ሒደት ካልኢታት ዶፓሚን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ዝበሃል</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ባእታ</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ኣብ ሓንጎል ይለቅቕ። እዚ ድማ ብኡንብኡ ናብ</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ግዝዊ</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ስምዒት ሓጐስ ይመርሕ። እዚ መስርሕ እዚ ቀልጢፉ ወልፊ ክኸውን ይኽእል እዩ። ምኽንያቱ እቲ ናይ ሓጎስ ስምዒት መሊሱ ዝጠፍእ ውጽኢት ናይቲ ኒኮቲን ምስ ተሃስየ እዩ። ሓንጎል መንእሰያት ገና ምሉእ ብምሉእ ኣይማዕበለን። ስለዚ ድማ እዩ ንኒኮቲን ካብቲ ናይ ዓበይቲ ሓንጎል ዝተፈለየ ምላሽ ዝህብ። በዚ ምኽንያት እዚ፡ መንእሰያት ወልፊ ኒኮቲን ናይ ምሓዝ ሓደጋኦም ዝለዓለ እዩ።</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am-ET" sz="1800" b="1" kern="0" dirty="0">
                <a:effectLst/>
                <a:latin typeface="Times New Roman" panose="02020603050405020304" pitchFamily="18" charset="0"/>
                <a:ea typeface="Times New Roman" panose="02020603050405020304" pitchFamily="18" charset="0"/>
                <a:cs typeface="Times New Roman" panose="02020603050405020304" pitchFamily="18" charset="0"/>
              </a:rPr>
              <a:t>ቁጥዐ ስርዓተ ምስትንፋስ</a:t>
            </a: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cs typeface="Times New Roman" panose="02020603050405020304" pitchFamily="18" charset="0"/>
              </a:rPr>
              <a:t>ኤሌክትሮናዊ</a:t>
            </a:r>
            <a:r>
              <a:rPr lang="de-CH" sz="1800" b="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cs typeface="Times New Roman" panose="02020603050405020304" pitchFamily="18" charset="0"/>
              </a:rPr>
              <a:t>ሽር</a:t>
            </a:r>
            <a:r>
              <a:rPr lang="de-CH" sz="1800" b="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b="0" kern="0" dirty="0" err="1">
                <a:effectLst/>
                <a:latin typeface="Times New Roman" panose="02020603050405020304" pitchFamily="18" charset="0"/>
                <a:ea typeface="Times New Roman" panose="02020603050405020304" pitchFamily="18" charset="0"/>
                <a:cs typeface="Times New Roman" panose="02020603050405020304" pitchFamily="18" charset="0"/>
              </a:rPr>
              <a:t>ኣምትካኽ</a:t>
            </a:r>
            <a:r>
              <a:rPr lang="de-CH" sz="1800" b="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ይፕ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ሰዓል፡ ቃንዛ ጎሮሮ፡ ከምኡ’ውን ጸገም ምስትንፋስ ከስዕብ ይኽእል።</a:t>
            </a:r>
            <a:endPar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ቁጥዐ</a:t>
            </a: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ኣፍን</a:t>
            </a: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ጎሮሮን</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ኤለክትሮናዊ</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ሽራ</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ይፕ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ምትካኽ</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ደረቕ ኣፍ፡ ቁጥዐ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ግርጻንን</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ቁስሊ ኣፍን ከስዕብ ይኽእል።</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am-ET" sz="1800" b="1" kern="0" dirty="0">
                <a:effectLst/>
                <a:latin typeface="Times New Roman" panose="02020603050405020304" pitchFamily="18" charset="0"/>
                <a:ea typeface="Times New Roman" panose="02020603050405020304" pitchFamily="18" charset="0"/>
                <a:cs typeface="Times New Roman" panose="02020603050405020304" pitchFamily="18" charset="0"/>
              </a:rPr>
              <a:t>ስርዓተ ልብን ስርዓተ ደምን</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እቲ ኒኮቲን ንሓጺር እዋን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ዝጸንሕ</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ናህሪ</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ትርግታ</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ልቢ የስዕብ። ከምኡ’ውን ጸቕጢ ደም ክውስኽ ይኽእል።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ሓደጋ</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ወቕዒ ልብ ይውስኽ።</a:t>
            </a: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am-ET" sz="1800" b="1" kern="0" dirty="0">
                <a:effectLst/>
                <a:latin typeface="Times New Roman" panose="02020603050405020304" pitchFamily="18" charset="0"/>
                <a:ea typeface="Times New Roman" panose="02020603050405020304" pitchFamily="18" charset="0"/>
                <a:cs typeface="Times New Roman" panose="02020603050405020304" pitchFamily="18" charset="0"/>
              </a:rPr>
              <a:t>ሓደጋ መንሽሮ፦ ቫይፕስ ገለ ካርሲኖጀን ንጥረ ነገራት ዝሓዘ እዩ።</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ንነዊሕ እዋን ዝጸንሕ ሳዕቤናት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ምትካኽ</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ኤሌክትሮናዊ</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ሽጋራ</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ገና ዝያዳ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ብዕምቆት</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ክምርመር ኣለዎ። እዚ ክሳብ ሕጂ ዝከኣል ኣይነበረን። ምኽንያቱ እዞም ዓይነት ቫይፕስ ክንድኡ ዝኣክል ግዜ ኣይጸንሑን።</a:t>
            </a:r>
            <a:endPar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ልኤክትሮናዊ</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ሽጋራ</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ቫይፕስ</a:t>
            </a:r>
            <a:r>
              <a:rPr lang="de-DE"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ካብ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ዝተለምደ</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ሽጋራ ዝወሓደ ጉድኣት ኣለዎ ዝብል ኣበሃህላ ሓሶት እዩ። ንሓደ ዓቢ ሰብ ከቢድ ሽጋራ ዘትክኽ ክኸውን ዝኽእል ኣማራጺ ክኸውን ይኽእል። ምኽንያቱ ኣብ ሽጋራ ዝርከብ ካርሲኖጀኒክ </a:t>
            </a:r>
            <a:r>
              <a:rPr lang="de-DE"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መሸፈኒ</a:t>
            </a:r>
            <a:r>
              <a:rPr lang="am-ET" sz="1800" kern="0" dirty="0">
                <a:effectLst/>
                <a:latin typeface="Times New Roman" panose="02020603050405020304" pitchFamily="18" charset="0"/>
                <a:ea typeface="Times New Roman" panose="02020603050405020304" pitchFamily="18" charset="0"/>
                <a:cs typeface="Times New Roman" panose="02020603050405020304" pitchFamily="18" charset="0"/>
              </a:rPr>
              <a:t> ስለ ዝርሕቕ። ይኹን እምበር ቫይፕስ ንህጻናትን መንእሰያትን ጥዕና ዘይብሉን ጎዳኢን እዩ። ምኽንያቱ ዓቢ ሓደጋ ስለዘለዎምን ናብ ወልፊ ኒኮቲን ከብጽሑ ስለ ዝኽእሉን።</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ሮዛ</a:t>
            </a:r>
            <a:r>
              <a:rPr lang="am-ET" dirty="0"/>
              <a:t> ኣብ ወሰን ጽርግያ </a:t>
            </a:r>
            <a:r>
              <a:rPr lang="de-DE" dirty="0" err="1"/>
              <a:t>ጎሓፍ</a:t>
            </a:r>
            <a:r>
              <a:rPr lang="de-DE" dirty="0"/>
              <a:t> </a:t>
            </a:r>
            <a:r>
              <a:rPr lang="de-DE" dirty="0" err="1"/>
              <a:t>ኤሌክትሮናዊ</a:t>
            </a:r>
            <a:r>
              <a:rPr lang="de-DE" dirty="0"/>
              <a:t> </a:t>
            </a:r>
            <a:r>
              <a:rPr lang="de-DE" dirty="0" err="1"/>
              <a:t>ሽጋራ</a:t>
            </a:r>
            <a:r>
              <a:rPr lang="de-DE" dirty="0"/>
              <a:t> (</a:t>
            </a:r>
            <a:r>
              <a:rPr lang="am-ET" dirty="0"/>
              <a:t>ቫይፕ</a:t>
            </a:r>
            <a:r>
              <a:rPr lang="de-DE" dirty="0"/>
              <a:t>)</a:t>
            </a:r>
            <a:r>
              <a:rPr lang="am-ET" dirty="0"/>
              <a:t> ከም ዝረኣየት ትዝክር። ብዛዕባ ምጉሓፍ ቫይፕ ዝያዳ ክትፈልጥ ትደሊ።</a:t>
            </a:r>
          </a:p>
          <a:p>
            <a:endParaRPr lang="am-ET" dirty="0"/>
          </a:p>
          <a:p>
            <a:r>
              <a:rPr lang="am-ET" dirty="0"/>
              <a:t>ካብ መሬት ክቡር ጥረ ነገራት </a:t>
            </a:r>
            <a:r>
              <a:rPr lang="de-DE" dirty="0"/>
              <a:t>(</a:t>
            </a:r>
            <a:r>
              <a:rPr lang="am-ET" dirty="0"/>
              <a:t>ሊትየም</a:t>
            </a:r>
            <a:r>
              <a:rPr lang="de-DE" dirty="0"/>
              <a:t> </a:t>
            </a:r>
            <a:r>
              <a:rPr lang="de-DE" dirty="0" err="1"/>
              <a:t>ዝበሃል</a:t>
            </a:r>
            <a:r>
              <a:rPr lang="de-DE" dirty="0"/>
              <a:t>) </a:t>
            </a:r>
            <a:r>
              <a:rPr lang="am-ET" dirty="0"/>
              <a:t>ተቐዲሑ ቫይፕ ይፍጠር ። ሊትየም ኣብ ነፍሲ ወከፍ ኤሌክትሮኒካዊ መሳርሒ ንባትሪን </a:t>
            </a:r>
            <a:r>
              <a:rPr lang="de-DE" dirty="0" err="1"/>
              <a:t>መዕቆሪ</a:t>
            </a:r>
            <a:r>
              <a:rPr lang="am-ET" dirty="0"/>
              <a:t>ን የድሊ። ካብ ስማርትፎን ክሳብ ላፕቶፕ ክሳብ ባትሪ መኪና።</a:t>
            </a:r>
          </a:p>
          <a:p>
            <a:r>
              <a:rPr lang="am-ET" dirty="0"/>
              <a:t>ቫይፕስ ኤሌክትሮኒካዊ መሳርሒታት እውን እዮም። ስለዚ ከም ኤሌክትሮኒክ መሳርሒታት እውን ክጉሓፉ ይግባእ። ኣብ መዓልታዊ ጓሓፍ ኣይምልከቶምን። ናብ ወግዓዊ መጉሓፊ ነጥቢ ግን። ባዶ ቫይፕስ ናብቲ ቫይፕ ድኳን እውን ክትመልስ ትኽእል ኢኻ። ብድሕሪኡ ነቲ ቫይፕ ብግቡእ ክድርብይዎ ይግባእ።</a:t>
            </a:r>
          </a:p>
          <a:p>
            <a:r>
              <a:rPr lang="am-ET" dirty="0"/>
              <a:t>ቫይፕስ ብጌጋ ምስ ዝድርበ፡ ጎዳእቲ ኬሚካላት ኣብ መሬት ይውድኡ።</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m-ET" dirty="0"/>
              <a:t>ክንደይ ካባኻትኩም እንተወሓደ ሓደ ቫይፕ ዝገብር ሰብ ትፈልጡ?</a:t>
            </a:r>
            <a:endParaRPr lang="de-CH" dirty="0"/>
          </a:p>
          <a:p>
            <a:pPr marL="171450" indent="-171450">
              <a:buFont typeface="Wingdings" panose="05000000000000000000" pitchFamily="2" charset="2"/>
              <a:buChar char="à"/>
            </a:pPr>
            <a:r>
              <a:rPr lang="de-CH" dirty="0" err="1">
                <a:sym typeface="Wingdings" panose="05000000000000000000" pitchFamily="2" charset="2"/>
              </a:rPr>
              <a:t>ኣስፍሕ</a:t>
            </a:r>
            <a:r>
              <a:rPr lang="de-CH" dirty="0">
                <a:sym typeface="Wingdings" panose="05000000000000000000" pitchFamily="2" charset="2"/>
              </a:rPr>
              <a:t> </a:t>
            </a:r>
            <a:r>
              <a:rPr lang="de-CH" dirty="0" err="1">
                <a:sym typeface="Wingdings" panose="05000000000000000000" pitchFamily="2" charset="2"/>
              </a:rPr>
              <a:t>ኣቢልኩም</a:t>
            </a:r>
            <a:r>
              <a:rPr lang="de-CH" dirty="0">
                <a:sym typeface="Wingdings" panose="05000000000000000000" pitchFamily="2" charset="2"/>
              </a:rPr>
              <a:t> </a:t>
            </a:r>
            <a:r>
              <a:rPr lang="de-CH" dirty="0" err="1">
                <a:sym typeface="Wingdings" panose="05000000000000000000" pitchFamily="2" charset="2"/>
              </a:rPr>
              <a:t>ተዘራረቡሉ</a:t>
            </a:r>
            <a:r>
              <a:rPr lang="de-CH" dirty="0">
                <a:sym typeface="Wingdings" panose="05000000000000000000" pitchFamily="2" charset="2"/>
              </a:rPr>
              <a:t>. </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am-ET" dirty="0">
                <a:sym typeface="Wingdings" panose="05000000000000000000" pitchFamily="2" charset="2"/>
              </a:rPr>
              <a:t>ኣብ ስዊዘርላንድ ዳህሳስ ተኻይዱ። ኣብኡ ድማ ደቂ 15 ዓመት ቆልዑ ኣብ ዝሓለፈ ወርሒ ቫይፕ ጌሮም ድዮም ዝብል ሕቶ ቀሪቦም።</a:t>
            </a:r>
            <a:endParaRPr lang="de-DE" dirty="0">
              <a:sym typeface="Wingdings" panose="05000000000000000000" pitchFamily="2" charset="2"/>
            </a:endParaRPr>
          </a:p>
          <a:p>
            <a:pPr marL="0" indent="0">
              <a:buFont typeface="Wingdings" panose="05000000000000000000" pitchFamily="2" charset="2"/>
              <a:buNone/>
            </a:pPr>
            <a:r>
              <a:rPr lang="de-DE" dirty="0">
                <a:sym typeface="Wingdings" panose="05000000000000000000" pitchFamily="2" charset="2"/>
              </a:rPr>
              <a:t>- </a:t>
            </a:r>
            <a:r>
              <a:rPr lang="de-CH" dirty="0">
                <a:sym typeface="Wingdings" panose="05000000000000000000" pitchFamily="2" charset="2"/>
              </a:rPr>
              <a:t>1 </a:t>
            </a:r>
            <a:r>
              <a:rPr lang="am-ET" dirty="0">
                <a:sym typeface="Wingdings" panose="05000000000000000000" pitchFamily="2" charset="2"/>
              </a:rPr>
              <a:t>ካብ 4 መንእሰያት “እወ” ኢሎም። (25% ካብቶም ኣብቲ መጽናዕቲ ዝተሳተፉ ደቂ 15 ዓመት ቫይፕ ገይሮም እዮም።) ኩሎም መንእሰያት ቫይፕ ኣይገብሩን እዮም።</a:t>
            </a:r>
            <a:endParaRPr lang="de-CH" dirty="0">
              <a:sym typeface="Wingdings" panose="05000000000000000000" pitchFamily="2" charset="2"/>
            </a:endParaRPr>
          </a:p>
          <a:p>
            <a:pPr marL="0" indent="0">
              <a:buFont typeface="Wingdings" panose="05000000000000000000" pitchFamily="2" charset="2"/>
              <a:buNone/>
            </a:pPr>
            <a:r>
              <a:rPr lang="am-ET" dirty="0">
                <a:sym typeface="Wingdings" panose="05000000000000000000" pitchFamily="2" charset="2"/>
              </a:rPr>
              <a:t>ምኽንያታት ቫፒንግ ስልችዋት፡ ጸቕጥን ጣዕሚ ስለ ዘለዎን ይርከብዎም</a:t>
            </a:r>
            <a:r>
              <a:rPr lang="de-CH" dirty="0">
                <a:sym typeface="Wingdings" panose="05000000000000000000" pitchFamily="2" charset="2"/>
              </a:rPr>
              <a:t>. </a:t>
            </a: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ስለዚ እ</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ዞ</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ም ቫይፕ ዝገብሩ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ገለ</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መንእሰያት እዮም። ስለምንታይ እዮም ብዙሓት መንእሰያት</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ኤሌክትሮናዊ</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ሽጋራ</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ዘትክኹ</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ሮዛ</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ንነብሳ ከምዚ ኢላ ትሓትት:</a:t>
            </a:r>
            <a:endPar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ንመንእሰያት ዝተፈላለዩ ሓደጋታት ኣለዉ፤</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እቲ ኢንዱስትሪ ብፍሉይ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ብንግዲ</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ንመንእሰያት ዒላማ ዝገበረ እዩ። ስለዚ ድማ እዮም እቶም ቫይፕ ብብ</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ዝሕን</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ዝተፈላለየ ሕብ</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ርን</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ዝመጹ። ጣዕሞም ድማ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ጥዑምን</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ዝተፈላለየን እዩ። እዚ ድማ ሰሓቢ ናይ ጣዕሚ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ልምዲ</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የስዕብ።</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እዚ ናይ ጣዕሚ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ሰሓብነት</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ካብቲ ሽታታት ዝመጽእ እዩ። እቲ ዝተፈላለየ መኣዛታት</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ንኤሌክትሮናዊ</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ሽጋራ</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ቫይፕ</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ኣዝዩ ሰሓቢ ይገብሮ። ጥዕና ዘይብሉን ጎዳኢን ነገር – ቫፒንግ – ልዕሊ ዓቐን ምቁር ጣዕሚ</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ስለ</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ዘለዎ እዩ ዝሽየጥ። ህጻናትን መንእሰያትን ሓደ ሓደ ግዜ ጥዕና ዘይብሉ ምዃኑ እኳ ኣይስቆሮምን እዩ።</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ኣብቲ ቫይፕስ ዘሎ ኒኮቲን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ግዝያዊ</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ናይ ሓጎስ ስምዒት የስዕብ። ካብ ቫይፕ ዝመጽእ ውሑዳት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ምስሓብ</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 ብቐጥታ ስምዒታዊ ኩነታትካ ንምምሕያሽ ክሕግዙ ይኽእሉ። እንተኾነ ሓንጎል መንእሰያት ገና ምሉእ ብምሉእ ኣይማዕበለን። ስለዚ ቫፒንግ ሓደጋ እዩ። ምኽንያቱ ንዕብየት ሓንጎል ክጸልዎ ስለ ዝኽእል። መንእሰያት ድማ ቀልጢፎም </a:t>
            </a:r>
            <a:r>
              <a:rPr lang="de-DE"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ግዳያት</a:t>
            </a:r>
            <a:r>
              <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ወልፊ ኒኮቲን ክኾኑ ይኽእሉ።</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መንእሰያት ሽጋራ ዘትክኹ ወለዲ እንተሃልይዎም፡ ባዕሎም ናይ ምትካኽ ሓደጋ ዝለዓለ እዩ። ህጻናት ሽጋራ ምትካኽ (ወይ ምውሳድ ኒኮቲን) ንቡር ነገር ምዃኑ ካብ ንእስነቶም ይመሃሩ። ቆልዑን መንእሰያትን ካብ ወለዶም ብዙሕ ነገራት ይመሃሩ። ስለዚ ኣብ ቅድሚ ውላድካ ሽጋራ ኣይትትክኽ! ወይ ድማ ዝሓሸ ሽጋራ ምትካኽ ኣቋርጽ።</a:t>
            </a:r>
          </a:p>
          <a:p>
            <a:pPr marL="0" lvl="0" indent="0">
              <a:lnSpc>
                <a:spcPct val="107000"/>
              </a:lnSpc>
              <a:buFont typeface="Symbol" panose="05050102010706020507" pitchFamily="18" charset="2"/>
              <a:buNone/>
            </a:pP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ሽጋራ ምትካኽ ንምቁራጽ ብዙሓት ናይ ደገፍ ኣማራጺታት ኣለዉ። ከምኡ’ውን ብዝተፈላለዩ ቋንቋታት፡ ንኣብነት። ለ/ መስመር ምትካኽ ሽጋራ ደው ምባል፣ ትኪ ዘይብሉ ፕሮጀክት ብሓባርን ካልኦት ብዙሓትን። ኣብቲ ተወሳኺ ሓበሬታ ተዘርዚሮም ኣለዉ።</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DE" dirty="0" err="1"/>
              <a:t>ኤሌክትሮናዊ</a:t>
            </a:r>
            <a:r>
              <a:rPr lang="de-DE" dirty="0"/>
              <a:t> </a:t>
            </a:r>
            <a:r>
              <a:rPr lang="de-DE" dirty="0" err="1"/>
              <a:t>ሽጋራ</a:t>
            </a:r>
            <a:r>
              <a:rPr lang="de-DE" dirty="0"/>
              <a:t> (</a:t>
            </a:r>
            <a:r>
              <a:rPr lang="am-ET" dirty="0"/>
              <a:t>ቫይፕ</a:t>
            </a:r>
            <a:r>
              <a:rPr lang="de-DE" dirty="0"/>
              <a:t>)</a:t>
            </a:r>
            <a:r>
              <a:rPr lang="am-ET" dirty="0"/>
              <a:t> ንመንእሰያት ኣዝዩ ሓደገኛ ስለ ዝኾነ፡ ሚላ ተኣጊዱ ድዩ ኣይተኣገደን ክትፈልጥ ትደሊ። ንመሸጣ </a:t>
            </a:r>
            <a:r>
              <a:rPr lang="de-DE" dirty="0" err="1"/>
              <a:t>ኤሌክትሮናዊ</a:t>
            </a:r>
            <a:r>
              <a:rPr lang="de-DE" dirty="0"/>
              <a:t> </a:t>
            </a:r>
            <a:r>
              <a:rPr lang="de-DE" dirty="0" err="1"/>
              <a:t>ሽጋራ</a:t>
            </a:r>
            <a:r>
              <a:rPr lang="de-DE" dirty="0"/>
              <a:t> (</a:t>
            </a:r>
            <a:r>
              <a:rPr lang="am-ET" dirty="0"/>
              <a:t>ቫይፕ</a:t>
            </a:r>
            <a:r>
              <a:rPr lang="de-DE" dirty="0"/>
              <a:t>)</a:t>
            </a:r>
            <a:r>
              <a:rPr lang="am-ET" dirty="0"/>
              <a:t> ዝድርት ሕጊ ኣሎ ድዩ?</a:t>
            </a: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am-ET" sz="1200" b="1" kern="0" dirty="0">
                <a:effectLst/>
                <a:latin typeface="Times New Roman" panose="02020603050405020304" pitchFamily="18" charset="0"/>
                <a:ea typeface="Times New Roman" panose="02020603050405020304" pitchFamily="18" charset="0"/>
                <a:cs typeface="Times New Roman" panose="02020603050405020304" pitchFamily="18" charset="0"/>
              </a:rPr>
              <a:t>ሕግታትን ሓለዋ ህጻናትን።</a:t>
            </a:r>
            <a:endParaRPr lang="de-DE"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ክሳብ ሕጂ ኣብ ስዊዘርላንድ ብዛዕባ ቫይፕስ ዝምልከት ሕጊ የለን። እዚ ማለት መሸጣን መወዓውዒን ስርዓት የብሉን።</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nSpc>
                <a:spcPct val="107000"/>
              </a:lnSpc>
              <a:buFont typeface="Symbol" panose="05050102010706020507" pitchFamily="18" charset="2"/>
              <a:buChar char=""/>
            </a:pP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ክሳብ ሕጂ ኣብ ስዊዘርላንድ ትሕቲ ዕድመ ቆልዑ እውን ብዘይ ዝኾነ ጸገም ቫይፕ ክገዝኡ ይኽእሉ ነይሮም።</a:t>
            </a:r>
            <a:endPar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ይኹን እምበር ካብ 1 ጥቅምቲ 2024 ጀሚሩ ሓድሽ ሕጊ ተግባራዊ ክኸውን እዩ።</a:t>
            </a:r>
            <a:endParaRPr lang="de-DE"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am-ET" sz="1200" kern="0" dirty="0">
                <a:effectLst/>
                <a:latin typeface="Times New Roman" panose="02020603050405020304" pitchFamily="18" charset="0"/>
                <a:ea typeface="Times New Roman" panose="02020603050405020304" pitchFamily="18" charset="0"/>
                <a:cs typeface="Times New Roman" panose="02020603050405020304" pitchFamily="18" charset="0"/>
              </a:rPr>
              <a:t>እዚ ሕጊ እዚ ትሕቲ 18 ዓመት ንዝዕድሚኦም ቫይፕ ምሻጥ ዝኽልክል እዩ።</a:t>
            </a:r>
            <a:endParaRPr lang="de-CH" sz="1200" kern="0" dirty="0">
              <a:effectLst/>
              <a:latin typeface="Times New Roman" panose="02020603050405020304" pitchFamily="18" charset="0"/>
              <a:ea typeface="Times New Roman" panose="02020603050405020304" pitchFamily="18" charset="0"/>
            </a:endParaRPr>
          </a:p>
          <a:p>
            <a:endParaRPr lang="de-CH" sz="1200" kern="0" dirty="0">
              <a:effectLst/>
              <a:latin typeface="Times New Roman" panose="02020603050405020304" pitchFamily="18" charset="0"/>
            </a:endParaRPr>
          </a:p>
          <a:p>
            <a:r>
              <a:rPr lang="am-ET" sz="1200" kern="0" dirty="0">
                <a:effectLst/>
                <a:latin typeface="Times New Roman" panose="02020603050405020304" pitchFamily="18" charset="0"/>
              </a:rPr>
              <a:t>ሚላ ኣብ ኢንተርነት እናደለየት ከላ፡ ካንቶን ቮድ ድሮ ንመንእሰያት መሸጣ እገዳ ከም ዝኣተወት ረኣየት። ካንቶን ጁራ ዋላ ንሓንሳብ ዝድርበ ቫይፕስ ምሉእ ብምሉእ ትእግድ ካልኦት ድሮ ቫይፕ ዝኣገዳ ሃገራት ኣለዋ ድየን ክትፈልጥ ትደሊ። ኣውስትራልያ፡ ፈረንሳን ቤልጅየምን ድሮ ግብረ መልሲ ብምሃብ፡ ንሓንሳብ ዝድርበ ቫይፕ እገዳ ኣለዋ።</a:t>
            </a:r>
            <a:endParaRPr lang="de-DE" sz="1200" kern="0" dirty="0">
              <a:effectLst/>
              <a:latin typeface="Times New Roman" panose="02020603050405020304" pitchFamily="18" charset="0"/>
            </a:endParaRPr>
          </a:p>
          <a:p>
            <a:r>
              <a:rPr lang="am-ET" sz="1200" kern="0" dirty="0">
                <a:effectLst/>
                <a:latin typeface="Times New Roman" panose="02020603050405020304" pitchFamily="18" charset="0"/>
              </a:rPr>
              <a:t>ሃገራዊ ቤት ምኽሪ ስዊዘርላንድ ኣብ ስዊዘርላንድ ሓፈሻዊ እገዳ ቫይፕ እውን ይዘራረብ ኣሎ።</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kern="0" dirty="0" err="1">
                <a:effectLst/>
                <a:latin typeface="Times New Roman" panose="02020603050405020304" pitchFamily="18" charset="0"/>
                <a:ea typeface="Times New Roman" panose="02020603050405020304" pitchFamily="18" charset="0"/>
              </a:rPr>
              <a:t>ሮዛ</a:t>
            </a:r>
            <a:r>
              <a:rPr lang="am-ET" sz="1800" kern="0" dirty="0">
                <a:effectLst/>
                <a:latin typeface="Times New Roman" panose="02020603050405020304" pitchFamily="18" charset="0"/>
                <a:ea typeface="Times New Roman" panose="02020603050405020304" pitchFamily="18" charset="0"/>
              </a:rPr>
              <a:t> ሕጂ ቫይፕስ እንታይ ምዃኑ ተረዲኣ ኣላ። ንወዳ </a:t>
            </a:r>
            <a:r>
              <a:rPr lang="de-DE" sz="1800" kern="0" dirty="0" err="1">
                <a:effectLst/>
                <a:latin typeface="Times New Roman" panose="02020603050405020304" pitchFamily="18" charset="0"/>
                <a:ea typeface="Times New Roman" panose="02020603050405020304" pitchFamily="18" charset="0"/>
              </a:rPr>
              <a:t>ጆን</a:t>
            </a:r>
            <a:r>
              <a:rPr lang="am-ET" sz="1800" kern="0" dirty="0">
                <a:effectLst/>
                <a:latin typeface="Times New Roman" panose="02020603050405020304" pitchFamily="18" charset="0"/>
                <a:ea typeface="Times New Roman" panose="02020603050405020304" pitchFamily="18" charset="0"/>
              </a:rPr>
              <a:t> ከም ዝጎድኡ ትፈልጥ እያ። ንጥዕኑ ክጎድኡ ይኽእሉ እዮም። ወልፊ ኒኮቲን ድማ ክኸውን ይኽእል እዩ። ምስ </a:t>
            </a:r>
            <a:r>
              <a:rPr lang="de-DE" sz="1800" kern="0" dirty="0" err="1">
                <a:effectLst/>
                <a:latin typeface="Times New Roman" panose="02020603050405020304" pitchFamily="18" charset="0"/>
                <a:ea typeface="Times New Roman" panose="02020603050405020304" pitchFamily="18" charset="0"/>
              </a:rPr>
              <a:t>ጆን</a:t>
            </a:r>
            <a:r>
              <a:rPr lang="am-ET" sz="1800" kern="0" dirty="0">
                <a:effectLst/>
                <a:latin typeface="Times New Roman" panose="02020603050405020304" pitchFamily="18" charset="0"/>
                <a:ea typeface="Times New Roman" panose="02020603050405020304" pitchFamily="18" charset="0"/>
              </a:rPr>
              <a:t> ክትዛረብ ትውስን። ምስ ካይ ዝበለጸ ዕላል ክትገብር ትደሊ። ብዛዕባኡ እንታይ ክትገብር ከም እትኽእል ትሓስብ፤</a:t>
            </a:r>
            <a:r>
              <a:rPr lang="de-DE" sz="1200" b="0" i="0" dirty="0">
                <a:solidFill>
                  <a:srgbClr val="242424"/>
                </a:solidFill>
                <a:effectLst/>
                <a:highlight>
                  <a:srgbClr val="FFFFFF"/>
                </a:highlight>
                <a:latin typeface="Calibri" panose="020F0502020204030204" pitchFamily="34" charset="0"/>
              </a:rPr>
              <a:t> </a:t>
            </a:r>
          </a:p>
          <a:p>
            <a:pPr marL="171450" indent="-171450" algn="l">
              <a:spcAft>
                <a:spcPts val="0"/>
              </a:spcAft>
              <a:buFontTx/>
              <a:buChar char="-"/>
            </a:pPr>
            <a:r>
              <a:rPr lang="de-DE" sz="1200" b="1" i="0" dirty="0" err="1">
                <a:solidFill>
                  <a:srgbClr val="242424"/>
                </a:solidFill>
                <a:effectLst/>
                <a:highlight>
                  <a:srgbClr val="FFFFFF"/>
                </a:highlight>
                <a:latin typeface="Calibri" panose="020F0502020204030204" pitchFamily="34" charset="0"/>
              </a:rPr>
              <a:t>ቅድሚ</a:t>
            </a:r>
            <a:r>
              <a:rPr lang="de-DE" sz="1200" b="1" i="0" dirty="0">
                <a:solidFill>
                  <a:srgbClr val="242424"/>
                </a:solidFill>
                <a:effectLst/>
                <a:highlight>
                  <a:srgbClr val="FFFFFF"/>
                </a:highlight>
                <a:latin typeface="Calibri" panose="020F0502020204030204" pitchFamily="34" charset="0"/>
              </a:rPr>
              <a:t> </a:t>
            </a:r>
            <a:r>
              <a:rPr lang="de-DE" sz="1200" b="1" i="0" dirty="0" err="1">
                <a:solidFill>
                  <a:srgbClr val="242424"/>
                </a:solidFill>
                <a:effectLst/>
                <a:highlight>
                  <a:srgbClr val="FFFFFF"/>
                </a:highlight>
                <a:latin typeface="Calibri" panose="020F0502020204030204" pitchFamily="34" charset="0"/>
              </a:rPr>
              <a:t>ምዝርራብካ</a:t>
            </a:r>
            <a:r>
              <a:rPr lang="de-DE" sz="1200" b="1" i="0" dirty="0">
                <a:solidFill>
                  <a:srgbClr val="242424"/>
                </a:solidFill>
                <a:effectLst/>
                <a:highlight>
                  <a:srgbClr val="FFFFFF"/>
                </a:highlight>
                <a:latin typeface="Calibri" panose="020F0502020204030204" pitchFamily="34" charset="0"/>
              </a:rPr>
              <a:t> </a:t>
            </a:r>
            <a:r>
              <a:rPr lang="de-DE" sz="1200" b="1" i="0" dirty="0" err="1">
                <a:solidFill>
                  <a:srgbClr val="242424"/>
                </a:solidFill>
                <a:effectLst/>
                <a:highlight>
                  <a:srgbClr val="FFFFFF"/>
                </a:highlight>
                <a:latin typeface="Calibri" panose="020F0502020204030204" pitchFamily="34" charset="0"/>
              </a:rPr>
              <a:t>ክትፈልጦ</a:t>
            </a:r>
            <a:r>
              <a:rPr lang="de-DE" sz="1200" b="1" i="0" dirty="0">
                <a:solidFill>
                  <a:srgbClr val="242424"/>
                </a:solidFill>
                <a:effectLst/>
                <a:highlight>
                  <a:srgbClr val="FFFFFF"/>
                </a:highlight>
                <a:latin typeface="Calibri" panose="020F0502020204030204" pitchFamily="34" charset="0"/>
              </a:rPr>
              <a:t> </a:t>
            </a:r>
            <a:r>
              <a:rPr lang="de-DE" sz="1200" b="1" i="0" dirty="0" err="1">
                <a:solidFill>
                  <a:srgbClr val="242424"/>
                </a:solidFill>
                <a:effectLst/>
                <a:highlight>
                  <a:srgbClr val="FFFFFF"/>
                </a:highlight>
                <a:latin typeface="Calibri" panose="020F0502020204030204" pitchFamily="34" charset="0"/>
              </a:rPr>
              <a:t>ዘለካ</a:t>
            </a:r>
            <a:endParaRPr lang="de-DE" sz="1200" b="1"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am-ET" sz="1200" b="0" i="0" dirty="0">
                <a:solidFill>
                  <a:srgbClr val="242424"/>
                </a:solidFill>
                <a:effectLst/>
                <a:highlight>
                  <a:srgbClr val="FFFFFF"/>
                </a:highlight>
                <a:latin typeface="Calibri" panose="020F0502020204030204" pitchFamily="34" charset="0"/>
              </a:rPr>
              <a:t>ጽቡቕ ሓበሬታ እንተሃልዩካ ኣብቲ ዕላል ተኣማንነት ክትረክብ ኢኻ።</a:t>
            </a:r>
            <a:r>
              <a:rPr lang="de-DE" sz="1200" b="0" i="0" dirty="0">
                <a:solidFill>
                  <a:srgbClr val="242424"/>
                </a:solidFill>
                <a:effectLst/>
                <a:highlight>
                  <a:srgbClr val="FFFFFF"/>
                </a:highlight>
                <a:latin typeface="Calibri" panose="020F0502020204030204" pitchFamily="34" charset="0"/>
              </a:rPr>
              <a:t> </a:t>
            </a:r>
          </a:p>
          <a:p>
            <a:pPr marL="171450" indent="-171450" algn="l">
              <a:spcAft>
                <a:spcPts val="0"/>
              </a:spcAft>
              <a:buFontTx/>
              <a:buChar char="-"/>
            </a:pPr>
            <a:r>
              <a:rPr lang="am-ET" sz="1200" b="1" i="0" dirty="0">
                <a:solidFill>
                  <a:srgbClr val="242424"/>
                </a:solidFill>
                <a:effectLst/>
                <a:highlight>
                  <a:srgbClr val="FFFFFF"/>
                </a:highlight>
                <a:latin typeface="Calibri" panose="020F0502020204030204" pitchFamily="34" charset="0"/>
              </a:rPr>
              <a:t>ንዕላል ጽምው ዝበለ ህሞት ምረጽ፤</a:t>
            </a:r>
            <a:endParaRPr lang="de-DE" sz="1200" b="1"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am-ET" sz="1200" b="0" i="0" dirty="0">
                <a:effectLst/>
                <a:highlight>
                  <a:srgbClr val="FFFFFF"/>
                </a:highlight>
                <a:latin typeface="Calibri" panose="020F0502020204030204" pitchFamily="34" charset="0"/>
              </a:rPr>
              <a:t>ንዕላል ዝምችእ ግዜ ምረጽ። ክልቴኹም ተዛኒኹም እኹል ግዜ ምስ ዝህልወኩም። ምስ ውላድካ ኣብ ውጥረት ዝመልኦ ኩነታት ወይ ኣብ ባእሲ ኣይትዘራረብ።</a:t>
            </a:r>
            <a:r>
              <a:rPr lang="de-DE" sz="1200" b="0" i="0" dirty="0">
                <a:effectLst/>
                <a:highlight>
                  <a:srgbClr val="FFFFFF"/>
                </a:highlight>
                <a:latin typeface="Calibri" panose="020F0502020204030204" pitchFamily="34" charset="0"/>
              </a:rPr>
              <a:t> </a:t>
            </a:r>
          </a:p>
          <a:p>
            <a:pPr marL="171450" indent="-171450" algn="l">
              <a:spcAft>
                <a:spcPts val="0"/>
              </a:spcAft>
              <a:buFontTx/>
              <a:buChar char="-"/>
            </a:pPr>
            <a:r>
              <a:rPr lang="am-ET" sz="1200" b="1" i="0" dirty="0">
                <a:solidFill>
                  <a:srgbClr val="242424"/>
                </a:solidFill>
                <a:effectLst/>
                <a:highlight>
                  <a:srgbClr val="FFFFFF"/>
                </a:highlight>
                <a:latin typeface="Calibri" panose="020F0502020204030204" pitchFamily="34" charset="0"/>
              </a:rPr>
              <a:t>ንውላድካ ሕቶታት ሕተቶ። ንዕኡ ድማ ስምዓዮ፤</a:t>
            </a:r>
            <a:endParaRPr lang="de-DE" sz="1200" b="1"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am-ET" sz="1200" b="0" i="0" dirty="0">
                <a:solidFill>
                  <a:srgbClr val="242424"/>
                </a:solidFill>
                <a:effectLst/>
                <a:highlight>
                  <a:srgbClr val="FFFFFF"/>
                </a:highlight>
                <a:latin typeface="Calibri" panose="020F0502020204030204" pitchFamily="34" charset="0"/>
              </a:rPr>
              <a:t>ክፉት ሕቶታት ኣዳሉ። እዚኦም እወ ወይ ኣይፋል ኢልካ ክምለሱ ዘይክእሉ ሕቶታት እዮም። እዚ ድማ ውላድካ ብዝርዝር መልሲ ክህበካ የኽእሎ። ኣብነታዊ ሕቶታት፡ “ስለምንታይ ኢኻ ቫፒንግ ጀሚርካ?” ወይ “እንታይ ደስ ይብለካ?”።</a:t>
            </a:r>
            <a:endParaRPr lang="de-DE" sz="1200" b="0" i="0" dirty="0">
              <a:solidFill>
                <a:srgbClr val="242424"/>
              </a:solidFill>
              <a:effectLst/>
              <a:highlight>
                <a:srgbClr val="FFFFFF"/>
              </a:highlight>
              <a:latin typeface="Calibri" panose="020F0502020204030204" pitchFamily="34" charset="0"/>
            </a:endParaRPr>
          </a:p>
          <a:p>
            <a:pPr marL="0" indent="0" algn="l">
              <a:spcAft>
                <a:spcPts val="0"/>
              </a:spcAft>
              <a:buFontTx/>
              <a:buNone/>
            </a:pPr>
            <a:r>
              <a:rPr lang="am-ET" sz="1200" b="0" i="0" dirty="0">
                <a:solidFill>
                  <a:srgbClr val="242424"/>
                </a:solidFill>
                <a:effectLst/>
                <a:highlight>
                  <a:srgbClr val="FFFFFF"/>
                </a:highlight>
                <a:latin typeface="Calibri" panose="020F0502020204030204" pitchFamily="34" charset="0"/>
              </a:rPr>
              <a:t>ብንጥፈት ስምዑ። ንውላድካ ምስትውዓል ኣርኢ።</a:t>
            </a:r>
            <a:endParaRPr lang="de-DE" sz="1200" b="0" i="0" dirty="0">
              <a:solidFill>
                <a:srgbClr val="242424"/>
              </a:solidFill>
              <a:effectLst/>
              <a:highlight>
                <a:srgbClr val="FFFFFF"/>
              </a:highlight>
              <a:latin typeface="Calibri" panose="020F0502020204030204" pitchFamily="34" charset="0"/>
            </a:endParaRPr>
          </a:p>
          <a:p>
            <a:r>
              <a:rPr lang="de-DE" b="1" dirty="0"/>
              <a:t>- </a:t>
            </a:r>
            <a:r>
              <a:rPr lang="am-ET" b="1" dirty="0"/>
              <a:t>ኣስተምህሮ ኣይትሃብ፤</a:t>
            </a:r>
            <a:br>
              <a:rPr lang="de-DE" dirty="0"/>
            </a:br>
            <a:r>
              <a:rPr lang="am-ET" dirty="0"/>
              <a:t>ነዊሕ ኣስተምህሮ ካብ ምሃብ ኣወግድ። እዚ ነቲ ቘልዓ ኺዓብጦ ይኽእል እዩ። ኣብ ክንዳኡስ፡ ኣብ ዕላል ተጸመድ። ክልቲኦም ወገናት ሓሳባቶምን ስምዒቶምን ከካፍሉሉ ዝኽእሉሉ።</a:t>
            </a:r>
            <a:endParaRPr lang="de-DE" b="1" dirty="0"/>
          </a:p>
          <a:p>
            <a:r>
              <a:rPr lang="de-DE" b="1" dirty="0"/>
              <a:t>- </a:t>
            </a:r>
            <a:r>
              <a:rPr lang="am-ET" b="1" dirty="0"/>
              <a:t>ኣብ ልዕሊ እቲ ህጻን ነቐፌታ ምውጋድ፤</a:t>
            </a:r>
            <a:br>
              <a:rPr lang="de-DE" dirty="0"/>
            </a:br>
            <a:r>
              <a:rPr lang="am-ET" dirty="0"/>
              <a:t>ንውላድካ ኣይትነቅፎ። ኣብ ክንዳኡስ፡ ምስትውዓል ኣርእዩ። ከም እትድግፎ ንገሮ። ምትእምማን ኣደልድል። ንውላድካ ኣተባብዓዮ።</a:t>
            </a:r>
            <a:endParaRPr lang="de-DE" dirty="0"/>
          </a:p>
          <a:p>
            <a:endParaRPr lang="de-DE" b="1" dirty="0"/>
          </a:p>
          <a:p>
            <a:r>
              <a:rPr lang="de-DE" b="1" dirty="0"/>
              <a:t>- </a:t>
            </a:r>
            <a:r>
              <a:rPr lang="am-ET" b="1" dirty="0"/>
              <a:t>ሕግታት ኣቐሚጥካ ስምምዓት ምግባር፤</a:t>
            </a:r>
            <a:br>
              <a:rPr lang="de-DE" dirty="0"/>
            </a:br>
            <a:r>
              <a:rPr lang="am-ET" dirty="0"/>
              <a:t>ንጹር ሕግታት ብሓባር ኣቐምጥ። እዚ ድማ ኣንፈትን ድሕንነትን ይፈጥር። ስምምዓት ነቲ ቆልዓ ናብ ቅኑዕ መንገዲ ንምምራሕ ክሕግዝ ይኽእል።</a:t>
            </a:r>
            <a:endParaRPr lang="de-DE" b="1" dirty="0"/>
          </a:p>
          <a:p>
            <a:r>
              <a:rPr lang="de-DE" b="1" dirty="0"/>
              <a:t>- </a:t>
            </a:r>
            <a:r>
              <a:rPr lang="am-ET" b="1" dirty="0"/>
              <a:t>ኣርኣያ ኩን።</a:t>
            </a:r>
            <a:br>
              <a:rPr lang="de-DE" dirty="0"/>
            </a:br>
            <a:r>
              <a:rPr lang="am-ET" dirty="0"/>
              <a:t>ህጻናት ንተግባራት ዓበይቲ ይኽተሉ። ጥዑይ ውሳነታት ውሰድን ብቐጻሊ ስጉምቲ ምውሳድን። ውላድካ ክስዕቦ ዝኽእል ሓያል ኣርኣያ ኩን።</a:t>
            </a:r>
            <a:endParaRPr lang="de-DE" b="1" dirty="0"/>
          </a:p>
          <a:p>
            <a:pPr algn="l">
              <a:spcAft>
                <a:spcPts val="0"/>
              </a:spcAft>
            </a:pPr>
            <a:r>
              <a:rPr lang="am-ET" b="1" dirty="0"/>
              <a:t>ብዙሓት ወለዲ እውን ከምኡ ይስምዖም፤</a:t>
            </a:r>
            <a:endParaRPr lang="de-DE" b="1" dirty="0"/>
          </a:p>
          <a:p>
            <a:pPr algn="l">
              <a:spcAft>
                <a:spcPts val="0"/>
              </a:spcAft>
            </a:pPr>
            <a:r>
              <a:rPr lang="am-ET" b="1" dirty="0"/>
              <a:t>በቲ ኣርእስቲ ዝተዋሕጠካ ኮይኑ ይስምዓካ ድዩ? ኣብ ብዙሕ ናይ ርክብ ነጥብታት ሓገዝ ክትረኽቡ ትኽእሉ ኢኹም፤</a:t>
            </a:r>
            <a:endParaRPr lang="de-DE" b="1" dirty="0"/>
          </a:p>
          <a:p>
            <a:pPr algn="l">
              <a:spcAft>
                <a:spcPts val="0"/>
              </a:spcAft>
            </a:pPr>
            <a:r>
              <a:rPr lang="am-ET" dirty="0"/>
              <a:t>ከም ወላዲ ሓድሓደ ግዜ ልዕሊ ዓቕምኻ ክስምዓካ ፍጹም ንቡር እዩ። ኣብ ከምዚ ዝበለ ህሞት ደገፍ ክትረክብ ይግባእ። እዚ ድማ ቅኑዕ መንገዲ ንምርካብ ዝቐለለ ይገብረካ። ነዞም ቅድመ-ምድላዋት ካብ ምጥቃም ድሕር ኣይትበሉ። ምስ ካልኦት ወለዲ ምዝርራብ ወይ ምስክርነት ምንባብ እውን ክሕግዘካ ይኽእል እዩ። ማእከላት ምኽርን መሃሪ መርበብ ሓበሬታን ተጠቐም። ሞያዊ ምኽሪ ነቲ ጉዳይ ብዝበለጸ ንምርዳእ ክሕግዘካ ይኽእል እዩ። ከምኡ’ውን ንዕላል ዝኸውን ስትራተጂታት ከተማዕብል ትኽእል ኢኻ።</a:t>
            </a:r>
            <a:endParaRPr lang="de-DE" sz="1200" b="0" i="0" dirty="0">
              <a:effectLst/>
              <a:highlight>
                <a:srgbClr val="FFFFFF"/>
              </a:highlight>
              <a:latin typeface="Calibri" panose="020F0502020204030204" pitchFamily="34" charset="0"/>
            </a:endParaRP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r>
              <a:rPr lang="am-ET" sz="1200" b="0" i="0" dirty="0">
                <a:effectLst/>
                <a:highlight>
                  <a:srgbClr val="FFFFFF"/>
                </a:highlight>
                <a:latin typeface="Calibri" panose="020F0502020204030204" pitchFamily="34" charset="0"/>
              </a:rPr>
              <a:t>ንናይ ደገፍ ዕድላት ኣብቲ ብሮሹር ተወከስ። ከምኡውን ነቲ ተዛማዲ ስላይድ ኣርኢ።</a:t>
            </a:r>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1966729" y="5449197"/>
            <a:ext cx="7680038" cy="822960"/>
          </a:xfrm>
        </p:spPr>
        <p:txBody>
          <a:bodyPr/>
          <a:lstStyle/>
          <a:p>
            <a:pPr algn="ctr"/>
            <a:r>
              <a:rPr lang="de-CH" b="1" dirty="0" err="1">
                <a:latin typeface="+mn-lt"/>
              </a:rPr>
              <a:t>ምዕባይ</a:t>
            </a:r>
            <a:r>
              <a:rPr lang="de-CH" b="1" dirty="0">
                <a:latin typeface="+mn-lt"/>
              </a:rPr>
              <a:t> </a:t>
            </a:r>
            <a:r>
              <a:rPr lang="de-CH" b="1" dirty="0" err="1">
                <a:latin typeface="+mn-lt"/>
              </a:rPr>
              <a:t>ኣፍልጦ</a:t>
            </a:r>
            <a:r>
              <a:rPr lang="de-CH" b="1" dirty="0">
                <a:latin typeface="+mn-lt"/>
              </a:rPr>
              <a:t> </a:t>
            </a:r>
            <a:r>
              <a:rPr lang="de-CH" b="1" dirty="0" err="1">
                <a:latin typeface="+mn-lt"/>
              </a:rPr>
              <a:t>ብዛዕባ</a:t>
            </a:r>
            <a:r>
              <a:rPr lang="de-CH" b="1" dirty="0">
                <a:latin typeface="+mn-lt"/>
              </a:rPr>
              <a:t> </a:t>
            </a:r>
            <a:r>
              <a:rPr lang="de-CH" b="1" dirty="0" err="1">
                <a:latin typeface="+mn-lt"/>
              </a:rPr>
              <a:t>ኤለክትሮናዊ</a:t>
            </a:r>
            <a:r>
              <a:rPr lang="de-CH" b="1" dirty="0">
                <a:latin typeface="+mn-lt"/>
              </a:rPr>
              <a:t> </a:t>
            </a:r>
            <a:r>
              <a:rPr lang="de-CH" b="1" dirty="0" err="1">
                <a:latin typeface="+mn-lt"/>
              </a:rPr>
              <a:t>ሽጋራ</a:t>
            </a:r>
            <a:r>
              <a:rPr lang="de-CH" b="1" dirty="0">
                <a:latin typeface="+mn-lt"/>
              </a:rPr>
              <a:t> (</a:t>
            </a:r>
            <a:r>
              <a:rPr lang="de-CH" b="1" dirty="0" err="1">
                <a:latin typeface="+mn-lt"/>
              </a:rPr>
              <a:t>ቫይፕ</a:t>
            </a:r>
            <a:r>
              <a:rPr lang="de-CH" b="1" dirty="0">
                <a:latin typeface="+mn-lt"/>
              </a:rPr>
              <a:t>)</a:t>
            </a: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2430755" y="6274960"/>
            <a:ext cx="8475985" cy="594360"/>
          </a:xfrm>
        </p:spPr>
        <p:txBody>
          <a:bodyPr>
            <a:noAutofit/>
          </a:bodyPr>
          <a:lstStyle/>
          <a:p>
            <a:pPr algn="ctr"/>
            <a:r>
              <a:rPr lang="am-ET" dirty="0">
                <a:solidFill>
                  <a:schemeClr val="bg1"/>
                </a:solidFill>
              </a:rPr>
              <a:t>ምክልኻል ኒኮቲን ኣብተን </a:t>
            </a:r>
            <a:r>
              <a:rPr lang="de-DE" dirty="0">
                <a:solidFill>
                  <a:schemeClr val="bg1"/>
                </a:solidFill>
              </a:rPr>
              <a:t>ብ</a:t>
            </a:r>
            <a:r>
              <a:rPr lang="am-ET" dirty="0">
                <a:solidFill>
                  <a:schemeClr val="bg1"/>
                </a:solidFill>
              </a:rPr>
              <a:t>ቋንቋን </a:t>
            </a:r>
            <a:r>
              <a:rPr lang="de-DE" dirty="0" err="1">
                <a:solidFill>
                  <a:schemeClr val="bg1"/>
                </a:solidFill>
              </a:rPr>
              <a:t>ኣደን</a:t>
            </a:r>
            <a:r>
              <a:rPr lang="de-DE" dirty="0">
                <a:solidFill>
                  <a:schemeClr val="bg1"/>
                </a:solidFill>
              </a:rPr>
              <a:t> </a:t>
            </a:r>
            <a:r>
              <a:rPr lang="am-ET" dirty="0">
                <a:solidFill>
                  <a:schemeClr val="bg1"/>
                </a:solidFill>
              </a:rPr>
              <a:t>ባህ</a:t>
            </a:r>
            <a:r>
              <a:rPr lang="de-DE" dirty="0">
                <a:solidFill>
                  <a:schemeClr val="bg1"/>
                </a:solidFill>
              </a:rPr>
              <a:t>ሊ </a:t>
            </a:r>
            <a:r>
              <a:rPr lang="de-DE" dirty="0" err="1">
                <a:solidFill>
                  <a:schemeClr val="bg1"/>
                </a:solidFill>
              </a:rPr>
              <a:t>መበቆል</a:t>
            </a:r>
            <a:r>
              <a:rPr lang="de-DE" dirty="0">
                <a:solidFill>
                  <a:schemeClr val="bg1"/>
                </a:solidFill>
              </a:rPr>
              <a:t> </a:t>
            </a:r>
            <a:r>
              <a:rPr lang="de-DE" dirty="0" err="1">
                <a:solidFill>
                  <a:schemeClr val="bg1"/>
                </a:solidFill>
              </a:rPr>
              <a:t>ሃገርን</a:t>
            </a:r>
            <a:r>
              <a:rPr lang="am-ET" dirty="0">
                <a:solidFill>
                  <a:schemeClr val="bg1"/>
                </a:solidFill>
              </a:rPr>
              <a:t> ዝምህራ ኣብያተ ትምህርቲ</a:t>
            </a:r>
            <a:endParaRPr lang="de-CH" dirty="0">
              <a:solidFill>
                <a:schemeClr val="bg1"/>
              </a:solidFill>
            </a:endParaRP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369332"/>
          </a:xfrm>
          <a:prstGeom prst="rect">
            <a:avLst/>
          </a:prstGeom>
          <a:noFill/>
          <a:ln w="19050">
            <a:solidFill>
              <a:schemeClr val="tx1"/>
            </a:solidFill>
          </a:ln>
        </p:spPr>
        <p:txBody>
          <a:bodyPr wrap="square" rtlCol="0">
            <a:spAutoFit/>
          </a:bodyPr>
          <a:lstStyle/>
          <a:p>
            <a:r>
              <a:rPr lang="am-ET" b="1" dirty="0"/>
              <a:t>ንናይ ወለዲ ምሸት</a:t>
            </a:r>
            <a:endParaRPr lang="de-CH" b="1" dirty="0"/>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430755" y="4160737"/>
            <a:ext cx="5014720" cy="861774"/>
          </a:xfrm>
          <a:prstGeom prst="rect">
            <a:avLst/>
          </a:prstGeom>
          <a:noFill/>
        </p:spPr>
        <p:txBody>
          <a:bodyPr wrap="square" rtlCol="0">
            <a:spAutoFit/>
          </a:bodyPr>
          <a:lstStyle/>
          <a:p>
            <a:r>
              <a:rPr lang="am-ET" sz="1600" dirty="0">
                <a:effectLst/>
                <a:ea typeface="Aptos" panose="020B0004020202020204" pitchFamily="34" charset="0"/>
                <a:cs typeface="Aptos" panose="020B0004020202020204" pitchFamily="34" charset="0"/>
              </a:rPr>
              <a:t>ፕሮጀክት “</a:t>
            </a:r>
            <a:r>
              <a:rPr lang="de-CH" sz="1600" dirty="0" err="1">
                <a:effectLst/>
                <a:ea typeface="Aptos" panose="020B0004020202020204" pitchFamily="34" charset="0"/>
                <a:cs typeface="Aptos" panose="020B0004020202020204" pitchFamily="34" charset="0"/>
              </a:rPr>
              <a:t>VapeAware</a:t>
            </a:r>
            <a:r>
              <a:rPr lang="de-CH" sz="1600" dirty="0">
                <a:effectLst/>
                <a:ea typeface="Aptos" panose="020B0004020202020204" pitchFamily="34" charset="0"/>
                <a:cs typeface="Aptos" panose="020B0004020202020204" pitchFamily="34" charset="0"/>
              </a:rPr>
              <a:t> - HSK Schools (VAHSK)” </a:t>
            </a:r>
            <a:r>
              <a:rPr lang="am-ET" sz="1600" dirty="0">
                <a:effectLst/>
                <a:ea typeface="Aptos" panose="020B0004020202020204" pitchFamily="34" charset="0"/>
                <a:cs typeface="Aptos" panose="020B0004020202020204" pitchFamily="34" charset="0"/>
              </a:rPr>
              <a:t> </a:t>
            </a:r>
            <a:r>
              <a:rPr lang="de-DE" sz="1600" dirty="0">
                <a:ea typeface="Aptos" panose="020B0004020202020204" pitchFamily="34" charset="0"/>
                <a:cs typeface="Aptos" panose="020B0004020202020204" pitchFamily="34" charset="0"/>
              </a:rPr>
              <a:t>ን</a:t>
            </a:r>
            <a:r>
              <a:rPr lang="am-ET" sz="1600" dirty="0">
                <a:effectLst/>
                <a:ea typeface="Aptos" panose="020B0004020202020204" pitchFamily="34" charset="0"/>
                <a:cs typeface="Aptos" panose="020B0004020202020204" pitchFamily="34" charset="0"/>
              </a:rPr>
              <a:t>ምክልኻል ትምባኾ ዝድገፍ እዩ።</a:t>
            </a:r>
            <a:r>
              <a:rPr lang="de-CH" sz="1600" dirty="0">
                <a:effectLst/>
                <a:ea typeface="Aptos" panose="020B0004020202020204" pitchFamily="34" charset="0"/>
                <a:cs typeface="Aptos" panose="020B0004020202020204" pitchFamily="34" charset="0"/>
              </a:rPr>
              <a:t>.</a:t>
            </a:r>
          </a:p>
          <a:p>
            <a:endParaRPr lang="de-CH" dirty="0"/>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de-CH" sz="2400" b="1" spc="300" dirty="0" err="1">
                <a:solidFill>
                  <a:schemeClr val="tx2"/>
                </a:solidFill>
              </a:rPr>
              <a:t>ንልዝብን</a:t>
            </a:r>
            <a:r>
              <a:rPr lang="de-CH" sz="2400" b="1" spc="300" dirty="0">
                <a:solidFill>
                  <a:schemeClr val="tx2"/>
                </a:solidFill>
              </a:rPr>
              <a:t> </a:t>
            </a:r>
            <a:r>
              <a:rPr lang="de-CH" sz="2400" b="1" spc="300" dirty="0" err="1">
                <a:solidFill>
                  <a:schemeClr val="tx2"/>
                </a:solidFill>
              </a:rPr>
              <a:t>ዕላልን</a:t>
            </a:r>
            <a:r>
              <a:rPr lang="de-CH" sz="2400" b="1" spc="300" dirty="0">
                <a:solidFill>
                  <a:schemeClr val="tx2"/>
                </a:solidFill>
              </a:rPr>
              <a:t> </a:t>
            </a:r>
            <a:r>
              <a:rPr lang="de-CH" sz="2400" b="1" spc="300" dirty="0" err="1">
                <a:solidFill>
                  <a:schemeClr val="tx2"/>
                </a:solidFill>
              </a:rPr>
              <a:t>ዝኸውን</a:t>
            </a:r>
            <a:r>
              <a:rPr lang="de-CH" sz="2400" b="1" spc="300" dirty="0">
                <a:solidFill>
                  <a:schemeClr val="tx2"/>
                </a:solidFill>
              </a:rPr>
              <a:t> </a:t>
            </a:r>
            <a:r>
              <a:rPr lang="de-CH" sz="2400" b="1" spc="300" dirty="0" err="1">
                <a:solidFill>
                  <a:schemeClr val="tx2"/>
                </a:solidFill>
              </a:rPr>
              <a:t>መበገሲ</a:t>
            </a:r>
            <a:r>
              <a:rPr lang="de-CH" sz="2400" b="1" spc="300" dirty="0">
                <a:solidFill>
                  <a:schemeClr val="tx2"/>
                </a:solidFill>
              </a:rPr>
              <a:t> </a:t>
            </a:r>
            <a:r>
              <a:rPr lang="de-CH" sz="2400" b="1" spc="300" dirty="0" err="1">
                <a:solidFill>
                  <a:schemeClr val="tx2"/>
                </a:solidFill>
              </a:rPr>
              <a:t>ምኽሪ</a:t>
            </a:r>
            <a:endParaRPr lang="de-CH" sz="2400" b="1" spc="300" dirty="0">
              <a:solidFill>
                <a:schemeClr val="tx2"/>
              </a:solidFill>
            </a:endParaRP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770709" y="1247999"/>
            <a:ext cx="9303506" cy="4801314"/>
          </a:xfrm>
          <a:prstGeom prst="rect">
            <a:avLst/>
          </a:prstGeom>
          <a:noFill/>
        </p:spPr>
        <p:txBody>
          <a:bodyPr wrap="square" rtlCol="0">
            <a:spAutoFit/>
          </a:bodyPr>
          <a:lstStyle/>
          <a:p>
            <a:r>
              <a:rPr lang="am-ET" dirty="0">
                <a:sym typeface="Wingdings" panose="05000000000000000000" pitchFamily="2" charset="2"/>
              </a:rPr>
              <a:t>እቲ ቆልዓ: “ካብ ምትካኽ ሽጋራ ይሓይሽ” እንተ ኢሉ እንታይ ክንገብር ኣለና።</a:t>
            </a:r>
            <a:endParaRPr lang="de-CH" dirty="0">
              <a:sym typeface="Wingdings" panose="05000000000000000000" pitchFamily="2" charset="2"/>
            </a:endParaRPr>
          </a:p>
          <a:p>
            <a:pPr marL="285750" indent="-285750">
              <a:buFontTx/>
              <a:buChar char="-"/>
            </a:pPr>
            <a:r>
              <a:rPr lang="de-DE" dirty="0" err="1">
                <a:sym typeface="Wingdings" panose="05000000000000000000" pitchFamily="2" charset="2"/>
              </a:rPr>
              <a:t>ወላ</a:t>
            </a:r>
            <a:r>
              <a:rPr lang="de-DE" dirty="0">
                <a:sym typeface="Wingdings" panose="05000000000000000000" pitchFamily="2" charset="2"/>
              </a:rPr>
              <a:t> </a:t>
            </a:r>
            <a:r>
              <a:rPr lang="de-DE" dirty="0" err="1">
                <a:sym typeface="Wingdings" panose="05000000000000000000" pitchFamily="2" charset="2"/>
              </a:rPr>
              <a:t>ይኹን</a:t>
            </a:r>
            <a:r>
              <a:rPr lang="am-ET" dirty="0">
                <a:sym typeface="Wingdings" panose="05000000000000000000" pitchFamily="2" charset="2"/>
              </a:rPr>
              <a:t> ብዙሕ ኒኮቲን ትወስድ እሞ ኣካላትካ ይለምዶ። </a:t>
            </a:r>
            <a:r>
              <a:rPr lang="de-DE" dirty="0" err="1">
                <a:sym typeface="Wingdings" panose="05000000000000000000" pitchFamily="2" charset="2"/>
              </a:rPr>
              <a:t>ኣካላትካ</a:t>
            </a:r>
            <a:r>
              <a:rPr lang="de-DE" dirty="0">
                <a:sym typeface="Wingdings" panose="05000000000000000000" pitchFamily="2" charset="2"/>
              </a:rPr>
              <a:t> </a:t>
            </a:r>
            <a:r>
              <a:rPr lang="de-DE" dirty="0" err="1">
                <a:sym typeface="Wingdings" panose="05000000000000000000" pitchFamily="2" charset="2"/>
              </a:rPr>
              <a:t>ቀልጢፉ</a:t>
            </a:r>
            <a:r>
              <a:rPr lang="de-DE" dirty="0">
                <a:sym typeface="Wingdings" panose="05000000000000000000" pitchFamily="2" charset="2"/>
              </a:rPr>
              <a:t> </a:t>
            </a:r>
            <a:r>
              <a:rPr lang="de-DE" dirty="0" err="1">
                <a:sym typeface="Wingdings" panose="05000000000000000000" pitchFamily="2" charset="2"/>
              </a:rPr>
              <a:t>ለሚድዎ</a:t>
            </a:r>
            <a:r>
              <a:rPr lang="de-DE" dirty="0">
                <a:sym typeface="Wingdings" panose="05000000000000000000" pitchFamily="2" charset="2"/>
              </a:rPr>
              <a:t> </a:t>
            </a:r>
            <a:r>
              <a:rPr lang="de-DE" dirty="0" err="1">
                <a:sym typeface="Wingdings" panose="05000000000000000000" pitchFamily="2" charset="2"/>
              </a:rPr>
              <a:t>ወልፊ</a:t>
            </a:r>
            <a:r>
              <a:rPr lang="de-DE" dirty="0">
                <a:sym typeface="Wingdings" panose="05000000000000000000" pitchFamily="2" charset="2"/>
              </a:rPr>
              <a:t> </a:t>
            </a:r>
            <a:r>
              <a:rPr lang="de-DE" dirty="0" err="1">
                <a:sym typeface="Wingdings" panose="05000000000000000000" pitchFamily="2" charset="2"/>
              </a:rPr>
              <a:t>ከትሕዘካ</a:t>
            </a:r>
            <a:r>
              <a:rPr lang="am-ET" dirty="0">
                <a:sym typeface="Wingdings" panose="05000000000000000000" pitchFamily="2" charset="2"/>
              </a:rPr>
              <a:t> ይኽእል እዩ። </a:t>
            </a:r>
            <a:r>
              <a:rPr lang="de-CH" dirty="0">
                <a:sym typeface="Wingdings" panose="05000000000000000000" pitchFamily="2" charset="2"/>
              </a:rPr>
              <a:t> </a:t>
            </a:r>
            <a:r>
              <a:rPr lang="am-ET" dirty="0">
                <a:sym typeface="Wingdings" panose="05000000000000000000" pitchFamily="2" charset="2"/>
              </a:rPr>
              <a:t>ኣብ </a:t>
            </a:r>
            <a:r>
              <a:rPr lang="de-DE" dirty="0" err="1">
                <a:sym typeface="Wingdings" panose="05000000000000000000" pitchFamily="2" charset="2"/>
              </a:rPr>
              <a:t>ከተቋርጾ</a:t>
            </a:r>
            <a:r>
              <a:rPr lang="am-ET" dirty="0">
                <a:sym typeface="Wingdings" panose="05000000000000000000" pitchFamily="2" charset="2"/>
              </a:rPr>
              <a:t> </a:t>
            </a:r>
            <a:r>
              <a:rPr lang="de-DE" dirty="0" err="1">
                <a:sym typeface="Wingdings" panose="05000000000000000000" pitchFamily="2" charset="2"/>
              </a:rPr>
              <a:t>ዘይትኽእለሉ</a:t>
            </a:r>
            <a:r>
              <a:rPr lang="de-DE" dirty="0">
                <a:sym typeface="Wingdings" panose="05000000000000000000" pitchFamily="2" charset="2"/>
              </a:rPr>
              <a:t> </a:t>
            </a:r>
            <a:r>
              <a:rPr lang="de-DE" dirty="0" err="1">
                <a:sym typeface="Wingdings" panose="05000000000000000000" pitchFamily="2" charset="2"/>
              </a:rPr>
              <a:t>ደረጃ</a:t>
            </a:r>
            <a:r>
              <a:rPr lang="de-DE" dirty="0">
                <a:sym typeface="Wingdings" panose="05000000000000000000" pitchFamily="2" charset="2"/>
              </a:rPr>
              <a:t> </a:t>
            </a:r>
            <a:r>
              <a:rPr lang="de-DE" dirty="0" err="1">
                <a:sym typeface="Wingdings" panose="05000000000000000000" pitchFamily="2" charset="2"/>
              </a:rPr>
              <a:t>ክትበጽሕ</a:t>
            </a:r>
            <a:r>
              <a:rPr lang="am-ET" dirty="0">
                <a:sym typeface="Wingdings" panose="05000000000000000000" pitchFamily="2" charset="2"/>
              </a:rPr>
              <a:t> ኢኻ።</a:t>
            </a:r>
            <a:endParaRPr lang="de-CH" b="1" dirty="0"/>
          </a:p>
          <a:p>
            <a:r>
              <a:rPr lang="am-ET" b="1" dirty="0"/>
              <a:t>ውላደይ እንተ ሓሲዩ ወይ ብሕቡእ </a:t>
            </a:r>
            <a:r>
              <a:rPr lang="de-DE" b="1" dirty="0" err="1"/>
              <a:t>ኤሌክትሮናዊ</a:t>
            </a:r>
            <a:r>
              <a:rPr lang="de-DE" b="1" dirty="0"/>
              <a:t> </a:t>
            </a:r>
            <a:r>
              <a:rPr lang="de-DE" b="1" dirty="0" err="1"/>
              <a:t>ሽጋራ</a:t>
            </a:r>
            <a:r>
              <a:rPr lang="de-DE" b="1" dirty="0"/>
              <a:t> </a:t>
            </a:r>
            <a:r>
              <a:rPr lang="de-DE" b="1" dirty="0" err="1"/>
              <a:t>ዘትክኽ</a:t>
            </a:r>
            <a:r>
              <a:rPr lang="de-DE" b="1" dirty="0"/>
              <a:t> </a:t>
            </a:r>
            <a:r>
              <a:rPr lang="de-DE" b="1" dirty="0" err="1"/>
              <a:t>እንተ</a:t>
            </a:r>
            <a:r>
              <a:rPr lang="de-DE" b="1" dirty="0"/>
              <a:t> </a:t>
            </a:r>
            <a:r>
              <a:rPr lang="de-DE" b="1" dirty="0" err="1"/>
              <a:t>ኮይኑ</a:t>
            </a:r>
            <a:r>
              <a:rPr lang="am-ET" b="1" dirty="0"/>
              <a:t> እንታይ ክገብር?</a:t>
            </a:r>
            <a:endParaRPr lang="de-DE" b="1" dirty="0"/>
          </a:p>
          <a:p>
            <a:r>
              <a:rPr lang="de-CH" dirty="0">
                <a:sym typeface="Wingdings" panose="05000000000000000000" pitchFamily="2" charset="2"/>
              </a:rPr>
              <a:t>- </a:t>
            </a:r>
            <a:r>
              <a:rPr lang="am-ET" dirty="0">
                <a:sym typeface="Wingdings" panose="05000000000000000000" pitchFamily="2" charset="2"/>
              </a:rPr>
              <a:t>ብዛዕባ እቲ ቆልዓ ዘለካ ስክፍታ ብፍቕሪ</a:t>
            </a:r>
            <a:r>
              <a:rPr lang="de-DE" dirty="0">
                <a:sym typeface="Wingdings" panose="05000000000000000000" pitchFamily="2" charset="2"/>
              </a:rPr>
              <a:t> </a:t>
            </a:r>
            <a:r>
              <a:rPr lang="de-DE" dirty="0" err="1">
                <a:sym typeface="Wingdings" panose="05000000000000000000" pitchFamily="2" charset="2"/>
              </a:rPr>
              <a:t>ሓልዮትን</a:t>
            </a:r>
            <a:r>
              <a:rPr lang="am-ET" dirty="0">
                <a:sym typeface="Wingdings" panose="05000000000000000000" pitchFamily="2" charset="2"/>
              </a:rPr>
              <a:t> ኣፍልጦን </a:t>
            </a:r>
            <a:r>
              <a:rPr lang="de-DE" dirty="0">
                <a:sym typeface="Wingdings" panose="05000000000000000000" pitchFamily="2" charset="2"/>
              </a:rPr>
              <a:t>ን</a:t>
            </a:r>
            <a:r>
              <a:rPr lang="am-ET" dirty="0">
                <a:sym typeface="Wingdings" panose="05000000000000000000" pitchFamily="2" charset="2"/>
              </a:rPr>
              <a:t>ሓደጋታት ኣጠቓቕማ </a:t>
            </a:r>
            <a:r>
              <a:rPr lang="de-DE" dirty="0" err="1">
                <a:sym typeface="Wingdings" panose="05000000000000000000" pitchFamily="2" charset="2"/>
              </a:rPr>
              <a:t>ኤሌክትሮናዊ</a:t>
            </a:r>
            <a:r>
              <a:rPr lang="de-DE" dirty="0">
                <a:sym typeface="Wingdings" panose="05000000000000000000" pitchFamily="2" charset="2"/>
              </a:rPr>
              <a:t>  </a:t>
            </a:r>
            <a:r>
              <a:rPr lang="de-DE" dirty="0" err="1">
                <a:sym typeface="Wingdings" panose="05000000000000000000" pitchFamily="2" charset="2"/>
              </a:rPr>
              <a:t>ሽጋራ</a:t>
            </a:r>
            <a:r>
              <a:rPr lang="de-DE" dirty="0">
                <a:sym typeface="Wingdings" panose="05000000000000000000" pitchFamily="2" charset="2"/>
              </a:rPr>
              <a:t> (</a:t>
            </a:r>
            <a:r>
              <a:rPr lang="am-ET" dirty="0">
                <a:sym typeface="Wingdings" panose="05000000000000000000" pitchFamily="2" charset="2"/>
              </a:rPr>
              <a:t>ቫይፕ</a:t>
            </a:r>
            <a:r>
              <a:rPr lang="de-DE" dirty="0">
                <a:sym typeface="Wingdings" panose="05000000000000000000" pitchFamily="2" charset="2"/>
              </a:rPr>
              <a:t>)</a:t>
            </a:r>
            <a:r>
              <a:rPr lang="am-ET" dirty="0">
                <a:sym typeface="Wingdings" panose="05000000000000000000" pitchFamily="2" charset="2"/>
              </a:rPr>
              <a:t> ኣቓልቦ </a:t>
            </a:r>
            <a:r>
              <a:rPr lang="de-DE" dirty="0" err="1">
                <a:sym typeface="Wingdings" panose="05000000000000000000" pitchFamily="2" charset="2"/>
              </a:rPr>
              <a:t>ከም</a:t>
            </a:r>
            <a:r>
              <a:rPr lang="de-DE" dirty="0">
                <a:sym typeface="Wingdings" panose="05000000000000000000" pitchFamily="2" charset="2"/>
              </a:rPr>
              <a:t> </a:t>
            </a:r>
            <a:r>
              <a:rPr lang="de-DE" dirty="0" err="1">
                <a:sym typeface="Wingdings" panose="05000000000000000000" pitchFamily="2" charset="2"/>
              </a:rPr>
              <a:t>ዝህልዎ</a:t>
            </a:r>
            <a:r>
              <a:rPr lang="de-DE" dirty="0">
                <a:sym typeface="Wingdings" panose="05000000000000000000" pitchFamily="2" charset="2"/>
              </a:rPr>
              <a:t> </a:t>
            </a:r>
            <a:r>
              <a:rPr lang="de-DE" dirty="0" err="1">
                <a:sym typeface="Wingdings" panose="05000000000000000000" pitchFamily="2" charset="2"/>
              </a:rPr>
              <a:t>ግበሮን</a:t>
            </a:r>
            <a:r>
              <a:rPr lang="am-ET" dirty="0">
                <a:sym typeface="Wingdings" panose="05000000000000000000" pitchFamily="2" charset="2"/>
              </a:rPr>
              <a:t>።</a:t>
            </a:r>
            <a:endParaRPr lang="de-CH" dirty="0">
              <a:sym typeface="Wingdings" panose="05000000000000000000" pitchFamily="2" charset="2"/>
            </a:endParaRPr>
          </a:p>
          <a:p>
            <a:pPr marL="285750" indent="-285750">
              <a:buFontTx/>
              <a:buChar char="-"/>
            </a:pPr>
            <a:r>
              <a:rPr lang="am-ET" dirty="0">
                <a:sym typeface="Wingdings" panose="05000000000000000000" pitchFamily="2" charset="2"/>
              </a:rPr>
              <a:t>ንጹር መርገጺ ውሰድ፡ “</a:t>
            </a:r>
            <a:r>
              <a:rPr lang="de-DE" dirty="0" err="1">
                <a:sym typeface="Wingdings" panose="05000000000000000000" pitchFamily="2" charset="2"/>
              </a:rPr>
              <a:t>ኤለክትሮናዊ</a:t>
            </a:r>
            <a:r>
              <a:rPr lang="de-DE" dirty="0">
                <a:sym typeface="Wingdings" panose="05000000000000000000" pitchFamily="2" charset="2"/>
              </a:rPr>
              <a:t> </a:t>
            </a:r>
            <a:r>
              <a:rPr lang="de-DE" dirty="0" err="1">
                <a:sym typeface="Wingdings" panose="05000000000000000000" pitchFamily="2" charset="2"/>
              </a:rPr>
              <a:t>ሽጋራ</a:t>
            </a:r>
            <a:r>
              <a:rPr lang="de-DE" dirty="0">
                <a:sym typeface="Wingdings" panose="05000000000000000000" pitchFamily="2" charset="2"/>
              </a:rPr>
              <a:t> (</a:t>
            </a:r>
            <a:r>
              <a:rPr lang="am-ET" dirty="0">
                <a:sym typeface="Wingdings" panose="05000000000000000000" pitchFamily="2" charset="2"/>
              </a:rPr>
              <a:t>ቫይፕ</a:t>
            </a:r>
            <a:r>
              <a:rPr lang="de-DE" dirty="0">
                <a:sym typeface="Wingdings" panose="05000000000000000000" pitchFamily="2" charset="2"/>
              </a:rPr>
              <a:t>)</a:t>
            </a:r>
            <a:r>
              <a:rPr lang="am-ET" dirty="0">
                <a:sym typeface="Wingdings" panose="05000000000000000000" pitchFamily="2" charset="2"/>
              </a:rPr>
              <a:t> </a:t>
            </a:r>
            <a:r>
              <a:rPr lang="de-DE" dirty="0" err="1">
                <a:sym typeface="Wingdings" panose="05000000000000000000" pitchFamily="2" charset="2"/>
              </a:rPr>
              <a:t>ከትትክኽ</a:t>
            </a:r>
            <a:r>
              <a:rPr lang="am-ET" dirty="0">
                <a:sym typeface="Wingdings" panose="05000000000000000000" pitchFamily="2" charset="2"/>
              </a:rPr>
              <a:t> ኣይደልን’የ።”</a:t>
            </a:r>
            <a:r>
              <a:rPr lang="de-DE" dirty="0">
                <a:sym typeface="Wingdings" panose="05000000000000000000" pitchFamily="2" charset="2"/>
              </a:rPr>
              <a:t> </a:t>
            </a:r>
            <a:r>
              <a:rPr lang="de-DE" dirty="0" err="1">
                <a:sym typeface="Wingdings" panose="05000000000000000000" pitchFamily="2" charset="2"/>
              </a:rPr>
              <a:t>በሎ</a:t>
            </a:r>
            <a:endParaRPr lang="de-DE" dirty="0">
              <a:sym typeface="Wingdings" panose="05000000000000000000" pitchFamily="2" charset="2"/>
            </a:endParaRPr>
          </a:p>
          <a:p>
            <a:endParaRPr lang="de-CH" b="1" dirty="0"/>
          </a:p>
          <a:p>
            <a:r>
              <a:rPr lang="am-ET" b="1" dirty="0"/>
              <a:t>ባዕለይ ሽጋራ</a:t>
            </a:r>
            <a:r>
              <a:rPr lang="de-DE" b="1" dirty="0"/>
              <a:t> </a:t>
            </a:r>
            <a:r>
              <a:rPr lang="de-DE" b="1" dirty="0" err="1"/>
              <a:t>ዘትክኽ</a:t>
            </a:r>
            <a:r>
              <a:rPr lang="de-DE" b="1" dirty="0"/>
              <a:t> </a:t>
            </a:r>
            <a:r>
              <a:rPr lang="de-DE" b="1" dirty="0" err="1"/>
              <a:t>እንተ</a:t>
            </a:r>
            <a:r>
              <a:rPr lang="de-DE" b="1" dirty="0"/>
              <a:t> </a:t>
            </a:r>
            <a:r>
              <a:rPr lang="de-DE" b="1" dirty="0" err="1"/>
              <a:t>ኮይነ</a:t>
            </a:r>
            <a:r>
              <a:rPr lang="de-DE" b="1" dirty="0"/>
              <a:t> </a:t>
            </a:r>
            <a:r>
              <a:rPr lang="am-ET" b="1" dirty="0"/>
              <a:t>እንታይ ክገብር ኣለኒ፧</a:t>
            </a:r>
            <a:endParaRPr lang="de-DE" b="1" dirty="0"/>
          </a:p>
          <a:p>
            <a:r>
              <a:rPr lang="de-CH" dirty="0">
                <a:sym typeface="Wingdings" panose="05000000000000000000" pitchFamily="2" charset="2"/>
              </a:rPr>
              <a:t>-  </a:t>
            </a:r>
            <a:r>
              <a:rPr lang="de-CH" dirty="0" err="1">
                <a:sym typeface="Wingdings" panose="05000000000000000000" pitchFamily="2" charset="2"/>
              </a:rPr>
              <a:t>ወላ</a:t>
            </a:r>
            <a:r>
              <a:rPr lang="de-CH" dirty="0">
                <a:sym typeface="Wingdings" panose="05000000000000000000" pitchFamily="2" charset="2"/>
              </a:rPr>
              <a:t> </a:t>
            </a:r>
            <a:r>
              <a:rPr lang="de-CH" dirty="0" err="1">
                <a:sym typeface="Wingdings" panose="05000000000000000000" pitchFamily="2" charset="2"/>
              </a:rPr>
              <a:t>ሽጋራ</a:t>
            </a:r>
            <a:r>
              <a:rPr lang="de-CH" dirty="0">
                <a:sym typeface="Wingdings" panose="05000000000000000000" pitchFamily="2" charset="2"/>
              </a:rPr>
              <a:t> </a:t>
            </a:r>
            <a:r>
              <a:rPr lang="de-CH" dirty="0" err="1">
                <a:sym typeface="Wingdings" panose="05000000000000000000" pitchFamily="2" charset="2"/>
              </a:rPr>
              <a:t>ኣትካኺ</a:t>
            </a:r>
            <a:r>
              <a:rPr lang="de-CH" dirty="0">
                <a:sym typeface="Wingdings" panose="05000000000000000000" pitchFamily="2" charset="2"/>
              </a:rPr>
              <a:t> </a:t>
            </a:r>
            <a:r>
              <a:rPr lang="de-CH" dirty="0" err="1">
                <a:sym typeface="Wingdings" panose="05000000000000000000" pitchFamily="2" charset="2"/>
              </a:rPr>
              <a:t>ኩን</a:t>
            </a:r>
            <a:r>
              <a:rPr lang="de-CH" dirty="0">
                <a:sym typeface="Wingdings" panose="05000000000000000000" pitchFamily="2" charset="2"/>
              </a:rPr>
              <a:t>፡ </a:t>
            </a:r>
            <a:r>
              <a:rPr lang="am-ET" dirty="0">
                <a:sym typeface="Wingdings" panose="05000000000000000000" pitchFamily="2" charset="2"/>
              </a:rPr>
              <a:t>ንጹር መርገጺ ውሰድ፡ “</a:t>
            </a:r>
            <a:r>
              <a:rPr lang="de-DE" dirty="0" err="1">
                <a:sym typeface="Wingdings" panose="05000000000000000000" pitchFamily="2" charset="2"/>
              </a:rPr>
              <a:t>ኤለክትሮናዊ</a:t>
            </a:r>
            <a:r>
              <a:rPr lang="de-DE" dirty="0">
                <a:sym typeface="Wingdings" panose="05000000000000000000" pitchFamily="2" charset="2"/>
              </a:rPr>
              <a:t> </a:t>
            </a:r>
            <a:r>
              <a:rPr lang="de-DE" dirty="0" err="1">
                <a:sym typeface="Wingdings" panose="05000000000000000000" pitchFamily="2" charset="2"/>
              </a:rPr>
              <a:t>ሽጋራ</a:t>
            </a:r>
            <a:r>
              <a:rPr lang="de-DE" dirty="0">
                <a:sym typeface="Wingdings" panose="05000000000000000000" pitchFamily="2" charset="2"/>
              </a:rPr>
              <a:t> (</a:t>
            </a:r>
            <a:r>
              <a:rPr lang="am-ET" dirty="0">
                <a:sym typeface="Wingdings" panose="05000000000000000000" pitchFamily="2" charset="2"/>
              </a:rPr>
              <a:t>ቫይፕ</a:t>
            </a:r>
            <a:r>
              <a:rPr lang="de-DE" dirty="0">
                <a:sym typeface="Wingdings" panose="05000000000000000000" pitchFamily="2" charset="2"/>
              </a:rPr>
              <a:t>)</a:t>
            </a:r>
            <a:r>
              <a:rPr lang="am-ET" dirty="0">
                <a:sym typeface="Wingdings" panose="05000000000000000000" pitchFamily="2" charset="2"/>
              </a:rPr>
              <a:t> </a:t>
            </a:r>
            <a:r>
              <a:rPr lang="de-DE" dirty="0" err="1">
                <a:sym typeface="Wingdings" panose="05000000000000000000" pitchFamily="2" charset="2"/>
              </a:rPr>
              <a:t>ከትትክኽ</a:t>
            </a:r>
            <a:r>
              <a:rPr lang="am-ET" dirty="0">
                <a:sym typeface="Wingdings" panose="05000000000000000000" pitchFamily="2" charset="2"/>
              </a:rPr>
              <a:t> ኣይደልን’የ።”</a:t>
            </a:r>
            <a:r>
              <a:rPr lang="de-DE" dirty="0">
                <a:sym typeface="Wingdings" panose="05000000000000000000" pitchFamily="2" charset="2"/>
              </a:rPr>
              <a:t> </a:t>
            </a:r>
            <a:r>
              <a:rPr lang="de-DE" dirty="0" err="1">
                <a:sym typeface="Wingdings" panose="05000000000000000000" pitchFamily="2" charset="2"/>
              </a:rPr>
              <a:t>በሎ</a:t>
            </a:r>
            <a:endParaRPr lang="de-CH" dirty="0">
              <a:sym typeface="Wingdings" panose="05000000000000000000" pitchFamily="2" charset="2"/>
            </a:endParaRPr>
          </a:p>
          <a:p>
            <a:pPr marL="285750" indent="-285750">
              <a:buFontTx/>
              <a:buChar char="-"/>
            </a:pPr>
            <a:r>
              <a:rPr lang="am-ET" dirty="0">
                <a:sym typeface="Wingdings" panose="05000000000000000000" pitchFamily="2" charset="2"/>
              </a:rPr>
              <a:t>ነቲ ቆልዓ ደው ከተብሎ ከም ዝጸገመካ</a:t>
            </a:r>
            <a:r>
              <a:rPr lang="de-DE" dirty="0">
                <a:sym typeface="Wingdings" panose="05000000000000000000" pitchFamily="2" charset="2"/>
              </a:rPr>
              <a:t> </a:t>
            </a:r>
            <a:r>
              <a:rPr lang="de-DE" dirty="0" err="1">
                <a:sym typeface="Wingdings" panose="05000000000000000000" pitchFamily="2" charset="2"/>
              </a:rPr>
              <a:t>ኣብ</a:t>
            </a:r>
            <a:r>
              <a:rPr lang="de-DE" dirty="0">
                <a:sym typeface="Wingdings" panose="05000000000000000000" pitchFamily="2" charset="2"/>
              </a:rPr>
              <a:t> </a:t>
            </a:r>
            <a:r>
              <a:rPr lang="de-DE" dirty="0" err="1">
                <a:sym typeface="Wingdings" panose="05000000000000000000" pitchFamily="2" charset="2"/>
              </a:rPr>
              <a:t>ሽግር</a:t>
            </a:r>
            <a:r>
              <a:rPr lang="de-DE" dirty="0">
                <a:sym typeface="Wingdings" panose="05000000000000000000" pitchFamily="2" charset="2"/>
              </a:rPr>
              <a:t> </a:t>
            </a:r>
            <a:r>
              <a:rPr lang="de-DE" dirty="0" err="1">
                <a:sym typeface="Wingdings" panose="05000000000000000000" pitchFamily="2" charset="2"/>
              </a:rPr>
              <a:t>ከም</a:t>
            </a:r>
            <a:r>
              <a:rPr lang="de-DE" dirty="0">
                <a:sym typeface="Wingdings" panose="05000000000000000000" pitchFamily="2" charset="2"/>
              </a:rPr>
              <a:t> </a:t>
            </a:r>
            <a:r>
              <a:rPr lang="de-DE" dirty="0" err="1">
                <a:sym typeface="Wingdings" panose="05000000000000000000" pitchFamily="2" charset="2"/>
              </a:rPr>
              <a:t>ዝወደቅካን</a:t>
            </a:r>
            <a:r>
              <a:rPr lang="am-ET" dirty="0">
                <a:sym typeface="Wingdings" panose="05000000000000000000" pitchFamily="2" charset="2"/>
              </a:rPr>
              <a:t> ኣፍልጦ። </a:t>
            </a:r>
            <a:r>
              <a:rPr lang="de-DE" dirty="0">
                <a:sym typeface="Wingdings" panose="05000000000000000000" pitchFamily="2" charset="2"/>
              </a:rPr>
              <a:t>ን</a:t>
            </a:r>
            <a:r>
              <a:rPr lang="am-ET" dirty="0">
                <a:sym typeface="Wingdings" panose="05000000000000000000" pitchFamily="2" charset="2"/>
              </a:rPr>
              <a:t>ጥዕና </a:t>
            </a:r>
            <a:r>
              <a:rPr lang="de-DE" dirty="0" err="1">
                <a:sym typeface="Wingdings" panose="05000000000000000000" pitchFamily="2" charset="2"/>
              </a:rPr>
              <a:t>ሃሳዪ</a:t>
            </a:r>
            <a:r>
              <a:rPr lang="de-DE" dirty="0">
                <a:sym typeface="Wingdings" panose="05000000000000000000" pitchFamily="2" charset="2"/>
              </a:rPr>
              <a:t> </a:t>
            </a:r>
            <a:r>
              <a:rPr lang="de-DE" dirty="0" err="1">
                <a:sym typeface="Wingdings" panose="05000000000000000000" pitchFamily="2" charset="2"/>
              </a:rPr>
              <a:t>ምዃኑ</a:t>
            </a:r>
            <a:r>
              <a:rPr lang="de-DE" dirty="0">
                <a:sym typeface="Wingdings" panose="05000000000000000000" pitchFamily="2" charset="2"/>
              </a:rPr>
              <a:t> </a:t>
            </a:r>
            <a:r>
              <a:rPr lang="de-DE" dirty="0" err="1">
                <a:sym typeface="Wingdings" panose="05000000000000000000" pitchFamily="2" charset="2"/>
              </a:rPr>
              <a:t>ግለጸሉ</a:t>
            </a:r>
            <a:r>
              <a:rPr lang="am-ET" dirty="0">
                <a:sym typeface="Wingdings" panose="05000000000000000000" pitchFamily="2" charset="2"/>
              </a:rPr>
              <a:t>።</a:t>
            </a:r>
            <a:endParaRPr lang="de-CH" dirty="0">
              <a:sym typeface="Wingdings" panose="05000000000000000000" pitchFamily="2" charset="2"/>
            </a:endParaRPr>
          </a:p>
          <a:p>
            <a:pPr marL="285750" indent="-285750">
              <a:buFontTx/>
              <a:buChar char="-"/>
            </a:pPr>
            <a:r>
              <a:rPr lang="am-ET" dirty="0">
                <a:sym typeface="Wingdings" panose="05000000000000000000" pitchFamily="2" charset="2"/>
              </a:rPr>
              <a:t>ዕቱባትን ቅኑ</a:t>
            </a:r>
            <a:r>
              <a:rPr lang="de-DE" dirty="0" err="1">
                <a:sym typeface="Wingdings" panose="05000000000000000000" pitchFamily="2" charset="2"/>
              </a:rPr>
              <a:t>ዓትን</a:t>
            </a:r>
            <a:r>
              <a:rPr lang="am-ET" dirty="0">
                <a:sym typeface="Wingdings" panose="05000000000000000000" pitchFamily="2" charset="2"/>
              </a:rPr>
              <a:t> ኩኑ (ንኣብነት፡ ኣብ ዙርያ </a:t>
            </a:r>
            <a:r>
              <a:rPr lang="de-DE" dirty="0" err="1">
                <a:sym typeface="Wingdings" panose="05000000000000000000" pitchFamily="2" charset="2"/>
              </a:rPr>
              <a:t>እትነብሩሉ</a:t>
            </a:r>
            <a:r>
              <a:rPr lang="de-DE" dirty="0">
                <a:sym typeface="Wingdings" panose="05000000000000000000" pitchFamily="2" charset="2"/>
              </a:rPr>
              <a:t> </a:t>
            </a:r>
            <a:r>
              <a:rPr lang="de-DE" dirty="0" err="1">
                <a:sym typeface="Wingdings" panose="05000000000000000000" pitchFamily="2" charset="2"/>
              </a:rPr>
              <a:t>ቤት</a:t>
            </a:r>
            <a:r>
              <a:rPr lang="am-ET" dirty="0">
                <a:sym typeface="Wingdings" panose="05000000000000000000" pitchFamily="2" charset="2"/>
              </a:rPr>
              <a:t> ዝኾነ </a:t>
            </a:r>
            <a:r>
              <a:rPr lang="de-DE" dirty="0" err="1">
                <a:sym typeface="Wingdings" panose="05000000000000000000" pitchFamily="2" charset="2"/>
              </a:rPr>
              <a:t>ኤሌክትሮናዊ</a:t>
            </a:r>
            <a:r>
              <a:rPr lang="de-DE" dirty="0">
                <a:sym typeface="Wingdings" panose="05000000000000000000" pitchFamily="2" charset="2"/>
              </a:rPr>
              <a:t> </a:t>
            </a:r>
            <a:r>
              <a:rPr lang="de-DE" dirty="0" err="1">
                <a:sym typeface="Wingdings" panose="05000000000000000000" pitchFamily="2" charset="2"/>
              </a:rPr>
              <a:t>ሽጋራ</a:t>
            </a:r>
            <a:r>
              <a:rPr lang="de-DE" dirty="0">
                <a:sym typeface="Wingdings" panose="05000000000000000000" pitchFamily="2" charset="2"/>
              </a:rPr>
              <a:t> (</a:t>
            </a:r>
            <a:r>
              <a:rPr lang="am-ET" dirty="0">
                <a:sym typeface="Wingdings" panose="05000000000000000000" pitchFamily="2" charset="2"/>
              </a:rPr>
              <a:t>ቫይፕ</a:t>
            </a:r>
            <a:r>
              <a:rPr lang="de-DE" dirty="0">
                <a:sym typeface="Wingdings" panose="05000000000000000000" pitchFamily="2" charset="2"/>
              </a:rPr>
              <a:t>(</a:t>
            </a:r>
            <a:r>
              <a:rPr lang="am-ET" dirty="0">
                <a:sym typeface="Wingdings" panose="05000000000000000000" pitchFamily="2" charset="2"/>
              </a:rPr>
              <a:t> ወይ ዕሹግ ሽጋራ ተደፊኡ ክተርፍ ከምዘይፍቀድ ሓባራዊ ስምምዓት ግበ</a:t>
            </a:r>
            <a:r>
              <a:rPr lang="de-DE" dirty="0">
                <a:sym typeface="Wingdings" panose="05000000000000000000" pitchFamily="2" charset="2"/>
              </a:rPr>
              <a:t>ሩ</a:t>
            </a:r>
            <a:r>
              <a:rPr lang="am-ET" dirty="0">
                <a:sym typeface="Wingdings" panose="05000000000000000000" pitchFamily="2" charset="2"/>
              </a:rPr>
              <a:t>)።</a:t>
            </a:r>
            <a:r>
              <a:rPr lang="de-CH" dirty="0">
                <a:sym typeface="Wingdings" panose="05000000000000000000" pitchFamily="2" charset="2"/>
              </a:rPr>
              <a:t> </a:t>
            </a:r>
            <a:r>
              <a:rPr lang="de-CH" dirty="0" err="1">
                <a:sym typeface="Wingdings" panose="05000000000000000000" pitchFamily="2" charset="2"/>
              </a:rPr>
              <a:t>ኣብ</a:t>
            </a:r>
            <a:r>
              <a:rPr lang="de-CH" dirty="0">
                <a:sym typeface="Wingdings" panose="05000000000000000000" pitchFamily="2" charset="2"/>
              </a:rPr>
              <a:t> </a:t>
            </a:r>
            <a:r>
              <a:rPr lang="de-CH" dirty="0" err="1">
                <a:sym typeface="Wingdings" panose="05000000000000000000" pitchFamily="2" charset="2"/>
              </a:rPr>
              <a:t>ውሽጢ</a:t>
            </a:r>
            <a:r>
              <a:rPr lang="de-CH" dirty="0">
                <a:sym typeface="Wingdings" panose="05000000000000000000" pitchFamily="2" charset="2"/>
              </a:rPr>
              <a:t> </a:t>
            </a:r>
            <a:r>
              <a:rPr lang="de-CH" dirty="0" err="1">
                <a:sym typeface="Wingdings" panose="05000000000000000000" pitchFamily="2" charset="2"/>
              </a:rPr>
              <a:t>ገዛ</a:t>
            </a:r>
            <a:r>
              <a:rPr lang="de-CH" dirty="0">
                <a:sym typeface="Wingdings" panose="05000000000000000000" pitchFamily="2" charset="2"/>
              </a:rPr>
              <a:t> </a:t>
            </a:r>
            <a:r>
              <a:rPr lang="de-CH" dirty="0" err="1">
                <a:sym typeface="Wingdings" panose="05000000000000000000" pitchFamily="2" charset="2"/>
              </a:rPr>
              <a:t>ኣይተትክኹ</a:t>
            </a:r>
            <a:r>
              <a:rPr lang="de-CH" dirty="0">
                <a:sym typeface="Wingdings" panose="05000000000000000000" pitchFamily="2" charset="2"/>
              </a:rPr>
              <a:t>።</a:t>
            </a:r>
          </a:p>
          <a:p>
            <a:endParaRPr lang="de-CH" b="1" dirty="0"/>
          </a:p>
          <a:p>
            <a:r>
              <a:rPr lang="am-ET" b="1" dirty="0"/>
              <a:t>ምቁጽጻር?</a:t>
            </a:r>
            <a:endParaRPr lang="de-DE" b="1" dirty="0"/>
          </a:p>
          <a:p>
            <a:pPr marL="285750" indent="-285750">
              <a:buFontTx/>
              <a:buChar char="-"/>
            </a:pPr>
            <a:r>
              <a:rPr lang="de-DE" dirty="0" err="1">
                <a:sym typeface="Wingdings" panose="05000000000000000000" pitchFamily="2" charset="2"/>
              </a:rPr>
              <a:t>ኤሌክትሮናዊ</a:t>
            </a:r>
            <a:r>
              <a:rPr lang="de-DE" dirty="0">
                <a:sym typeface="Wingdings" panose="05000000000000000000" pitchFamily="2" charset="2"/>
              </a:rPr>
              <a:t> </a:t>
            </a:r>
            <a:r>
              <a:rPr lang="de-DE" dirty="0" err="1">
                <a:sym typeface="Wingdings" panose="05000000000000000000" pitchFamily="2" charset="2"/>
              </a:rPr>
              <a:t>ሽጋራ</a:t>
            </a:r>
            <a:r>
              <a:rPr lang="de-DE" dirty="0">
                <a:sym typeface="Wingdings" panose="05000000000000000000" pitchFamily="2" charset="2"/>
              </a:rPr>
              <a:t> (</a:t>
            </a:r>
            <a:r>
              <a:rPr lang="am-ET" dirty="0">
                <a:sym typeface="Wingdings" panose="05000000000000000000" pitchFamily="2" charset="2"/>
              </a:rPr>
              <a:t>ቫይፕስ</a:t>
            </a:r>
            <a:r>
              <a:rPr lang="de-DE" dirty="0">
                <a:sym typeface="Wingdings" panose="05000000000000000000" pitchFamily="2" charset="2"/>
              </a:rPr>
              <a:t>)</a:t>
            </a:r>
            <a:r>
              <a:rPr lang="am-ET" dirty="0">
                <a:sym typeface="Wingdings" panose="05000000000000000000" pitchFamily="2" charset="2"/>
              </a:rPr>
              <a:t> ንምውሳድ </a:t>
            </a:r>
            <a:r>
              <a:rPr lang="de-DE" dirty="0" err="1">
                <a:sym typeface="Wingdings" panose="05000000000000000000" pitchFamily="2" charset="2"/>
              </a:rPr>
              <a:t>ኣብ</a:t>
            </a:r>
            <a:r>
              <a:rPr lang="de-DE" dirty="0">
                <a:sym typeface="Wingdings" panose="05000000000000000000" pitchFamily="2" charset="2"/>
              </a:rPr>
              <a:t> </a:t>
            </a:r>
            <a:r>
              <a:rPr lang="am-ET" dirty="0">
                <a:sym typeface="Wingdings" panose="05000000000000000000" pitchFamily="2" charset="2"/>
              </a:rPr>
              <a:t>ስምምዕ ም</a:t>
            </a:r>
            <a:r>
              <a:rPr lang="de-DE" dirty="0" err="1">
                <a:sym typeface="Wingdings" panose="05000000000000000000" pitchFamily="2" charset="2"/>
              </a:rPr>
              <a:t>ብጻሕ</a:t>
            </a:r>
            <a:r>
              <a:rPr lang="am-ET" dirty="0">
                <a:sym typeface="Wingdings" panose="05000000000000000000" pitchFamily="2" charset="2"/>
              </a:rPr>
              <a:t> ኣገዳሲ እዩ።</a:t>
            </a:r>
            <a:endParaRPr lang="de-DE" dirty="0">
              <a:sym typeface="Wingdings" panose="05000000000000000000" pitchFamily="2" charset="2"/>
            </a:endParaRPr>
          </a:p>
          <a:p>
            <a:pPr marL="285750" indent="-285750">
              <a:buFontTx/>
              <a:buChar char="-"/>
            </a:pPr>
            <a:r>
              <a:rPr lang="am-ET" dirty="0">
                <a:sym typeface="Wingdings" panose="05000000000000000000" pitchFamily="2" charset="2"/>
              </a:rPr>
              <a:t>ንኣብነት፡ እቲ ቆልዓ</a:t>
            </a:r>
            <a:r>
              <a:rPr lang="de-DE" dirty="0">
                <a:sym typeface="Wingdings" panose="05000000000000000000" pitchFamily="2" charset="2"/>
              </a:rPr>
              <a:t> </a:t>
            </a:r>
            <a:r>
              <a:rPr lang="de-DE" dirty="0" err="1">
                <a:sym typeface="Wingdings" panose="05000000000000000000" pitchFamily="2" charset="2"/>
              </a:rPr>
              <a:t>ከትክኸሉ</a:t>
            </a:r>
            <a:r>
              <a:rPr lang="am-ET" dirty="0">
                <a:sym typeface="Wingdings" panose="05000000000000000000" pitchFamily="2" charset="2"/>
              </a:rPr>
              <a:t> ዝኽእል ፍሉይ ቦታ </a:t>
            </a:r>
            <a:r>
              <a:rPr lang="de-DE" dirty="0" err="1">
                <a:sym typeface="Wingdings" panose="05000000000000000000" pitchFamily="2" charset="2"/>
              </a:rPr>
              <a:t>ምውሳን</a:t>
            </a:r>
            <a:r>
              <a:rPr lang="am-ET" dirty="0">
                <a:sym typeface="Wingdings" panose="05000000000000000000" pitchFamily="2" charset="2"/>
              </a:rPr>
              <a:t>። ኣብ ካልእ ቦታ </a:t>
            </a:r>
            <a:r>
              <a:rPr lang="de-DE" dirty="0" err="1">
                <a:sym typeface="Wingdings" panose="05000000000000000000" pitchFamily="2" charset="2"/>
              </a:rPr>
              <a:t>ምኽልካል</a:t>
            </a:r>
            <a:r>
              <a:rPr lang="de-DE" dirty="0">
                <a:sym typeface="Wingdings" panose="05000000000000000000" pitchFamily="2" charset="2"/>
              </a:rPr>
              <a:t>።</a:t>
            </a:r>
            <a:endParaRPr lang="de-CH" dirty="0">
              <a:sym typeface="Wingdings" panose="05000000000000000000" pitchFamily="2" charset="2"/>
            </a:endParaRPr>
          </a:p>
        </p:txBody>
      </p:sp>
    </p:spTree>
    <p:extLst>
      <p:ext uri="{BB962C8B-B14F-4D97-AF65-F5344CB8AC3E}">
        <p14:creationId xmlns:p14="http://schemas.microsoft.com/office/powerpoint/2010/main" val="28140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a:lstStyle/>
          <a:p>
            <a:endParaRPr lang="de-CH" dirty="0"/>
          </a:p>
          <a:p>
            <a:pPr marL="342900" lvl="0" indent="-342900">
              <a:lnSpc>
                <a:spcPct val="107000"/>
              </a:lnSpc>
              <a:spcAft>
                <a:spcPts val="800"/>
              </a:spcAft>
              <a:buFont typeface="Wingdings" panose="05000000000000000000" pitchFamily="2" charset="2"/>
              <a:buChar char=""/>
              <a:tabLst>
                <a:tab pos="457200" algn="l"/>
              </a:tabLst>
            </a:pPr>
            <a:r>
              <a:rPr lang="am-ET" sz="3200" kern="100" dirty="0">
                <a:effectLst/>
                <a:latin typeface="Nyala" panose="02000504070300020003" pitchFamily="2" charset="0"/>
                <a:ea typeface="Calibri" panose="020F0502020204030204" pitchFamily="34" charset="0"/>
                <a:cs typeface="Nyala" panose="02000504070300020003" pitchFamily="2" charset="0"/>
              </a:rPr>
              <a:t>ውላድካ/ኪ</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ኣብ</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ዝርርብ</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ክብለካ/ኪ ካብ ዝኽእል ምኽንያታት ጥቀስ/ሲ።</a:t>
            </a:r>
            <a:endParaRPr lang="de-CH"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de-CH"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ውላድካ/ኪ</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Times New Roman" panose="02020603050405020304" pitchFamily="18" charset="0"/>
              </a:rPr>
              <a:t>ኤሌክትሮናዊ ሽጋራ</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a:t>
            </a:r>
            <a:r>
              <a:rPr lang="am-ET" sz="3200" kern="100" dirty="0">
                <a:effectLst/>
                <a:latin typeface="Nyala" panose="02000504070300020003" pitchFamily="2" charset="0"/>
                <a:ea typeface="Calibri" panose="020F0502020204030204" pitchFamily="34" charset="0"/>
                <a:cs typeface="Nyala" panose="02000504070300020003" pitchFamily="2" charset="0"/>
              </a:rPr>
              <a:t>ቫይፕ</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Times New Roman" panose="02020603050405020304" pitchFamily="18" charset="0"/>
              </a:rPr>
              <a:t>ዘትክኽ </a:t>
            </a:r>
            <a:r>
              <a:rPr lang="am-ET" sz="3200" kern="100" dirty="0">
                <a:effectLst/>
                <a:latin typeface="Nyala" panose="02000504070300020003" pitchFamily="2" charset="0"/>
                <a:ea typeface="Calibri" panose="020F0502020204030204" pitchFamily="34" charset="0"/>
                <a:cs typeface="Nyala" panose="02000504070300020003" pitchFamily="2" charset="0"/>
              </a:rPr>
              <a:t>ዶ</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ይመስለካ/ኪ</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de-CH"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de-CH"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ኣብ</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ገዛኻ/ኺ</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እንታይ</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ሕግታት</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ከተተኣታቱ</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ትኽእል/ሊ፧</a:t>
            </a:r>
            <a:endParaRPr lang="de-CH"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de-CH"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ንውላድካ/ኪ</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እንታይ</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Times New Roman" panose="02020603050405020304" pitchFamily="18" charset="0"/>
              </a:rPr>
              <a:t>መተባብዒ ወይ </a:t>
            </a:r>
            <a:r>
              <a:rPr lang="am-ET" sz="3200" kern="100" dirty="0">
                <a:effectLst/>
                <a:latin typeface="Nyala" panose="02000504070300020003" pitchFamily="2" charset="0"/>
                <a:ea typeface="Calibri" panose="020F0502020204030204" pitchFamily="34" charset="0"/>
                <a:cs typeface="Nyala" panose="02000504070300020003" pitchFamily="2" charset="0"/>
              </a:rPr>
              <a:t>ዓስቢ</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ክትህቦ/ብዮ</a:t>
            </a:r>
            <a:r>
              <a:rPr lang="am-ET"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am-ET" sz="3200" kern="100" dirty="0">
                <a:effectLst/>
                <a:latin typeface="Nyala" panose="02000504070300020003" pitchFamily="2" charset="0"/>
                <a:ea typeface="Calibri" panose="020F0502020204030204" pitchFamily="34" charset="0"/>
                <a:cs typeface="Nyala" panose="02000504070300020003" pitchFamily="2" charset="0"/>
              </a:rPr>
              <a:t>ትኽእል/ሊ፧</a:t>
            </a:r>
            <a:endParaRPr lang="de-C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74781" y="4708052"/>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am-ET" sz="2400" b="1" spc="300" dirty="0">
                <a:solidFill>
                  <a:schemeClr val="tx2"/>
                </a:solidFill>
              </a:rPr>
              <a:t>ናይ ጉጅለ ስራሕ</a:t>
            </a:r>
            <a:endParaRPr lang="de-CH" sz="2400" b="1" spc="300" dirty="0">
              <a:solidFill>
                <a:schemeClr val="tx2"/>
              </a:solidFill>
            </a:endParaRP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DE" sz="4500" b="1" dirty="0"/>
              <a:t>መ</a:t>
            </a:r>
            <a:r>
              <a:rPr lang="de-CH" sz="4500" b="1" dirty="0" err="1"/>
              <a:t>ዛዘሚ</a:t>
            </a:r>
            <a:endParaRPr lang="de-CH" sz="4500"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6002" cy="2819047"/>
          </a:xfrm>
        </p:spPr>
        <p:txBody>
          <a:bodyPr>
            <a:normAutofit/>
          </a:bodyPr>
          <a:lstStyle/>
          <a:p>
            <a:pPr>
              <a:buClrTx/>
              <a:buFont typeface="Wingdings" panose="05000000000000000000" pitchFamily="2" charset="2"/>
              <a:buChar char="Ø"/>
            </a:pPr>
            <a:r>
              <a:rPr lang="de-CH" sz="1900" dirty="0">
                <a:solidFill>
                  <a:schemeClr val="tx1"/>
                </a:solidFill>
              </a:rPr>
              <a:t> </a:t>
            </a:r>
            <a:r>
              <a:rPr lang="de-CH" sz="1900" dirty="0" err="1">
                <a:solidFill>
                  <a:schemeClr val="tx1"/>
                </a:solidFill>
              </a:rPr>
              <a:t>ኤለክትሮናዊ</a:t>
            </a:r>
            <a:r>
              <a:rPr lang="de-CH" sz="1900" dirty="0">
                <a:solidFill>
                  <a:schemeClr val="tx1"/>
                </a:solidFill>
              </a:rPr>
              <a:t> </a:t>
            </a:r>
            <a:r>
              <a:rPr lang="de-CH" sz="1900" dirty="0" err="1">
                <a:solidFill>
                  <a:schemeClr val="tx1"/>
                </a:solidFill>
              </a:rPr>
              <a:t>ሽጋራ</a:t>
            </a:r>
            <a:r>
              <a:rPr lang="de-CH" sz="1900" dirty="0">
                <a:solidFill>
                  <a:schemeClr val="tx1"/>
                </a:solidFill>
              </a:rPr>
              <a:t> (</a:t>
            </a:r>
            <a:r>
              <a:rPr lang="am-ET" sz="1900" dirty="0">
                <a:solidFill>
                  <a:schemeClr val="tx1"/>
                </a:solidFill>
              </a:rPr>
              <a:t>ቫይፕ</a:t>
            </a:r>
            <a:r>
              <a:rPr lang="de-DE" sz="1900" dirty="0">
                <a:solidFill>
                  <a:schemeClr val="tx1"/>
                </a:solidFill>
              </a:rPr>
              <a:t>)</a:t>
            </a:r>
            <a:r>
              <a:rPr lang="am-ET" sz="1900" dirty="0">
                <a:solidFill>
                  <a:schemeClr val="tx1"/>
                </a:solidFill>
              </a:rPr>
              <a:t> ብዙሕ ኒኮቲን ዝሓዘ እዩ። ናብ ወልፊ ኒኮቲን ከብጽሑ ይኽእሉ።</a:t>
            </a:r>
          </a:p>
          <a:p>
            <a:pPr>
              <a:buClrTx/>
              <a:buFont typeface="Wingdings" panose="05000000000000000000" pitchFamily="2" charset="2"/>
              <a:buChar char="Ø"/>
            </a:pPr>
            <a:r>
              <a:rPr lang="am-ET" sz="1900" dirty="0">
                <a:solidFill>
                  <a:schemeClr val="tx1"/>
                </a:solidFill>
              </a:rPr>
              <a:t> ቫፒንግ ጥዕና ዘይብሉ እዩ። ካልኦት ንጥረ ነገራት እውን ናይ ምውሳድ ሓደጋ ይውስኽ።</a:t>
            </a:r>
          </a:p>
          <a:p>
            <a:pPr>
              <a:buClrTx/>
              <a:buFont typeface="Wingdings" panose="05000000000000000000" pitchFamily="2" charset="2"/>
              <a:buChar char="Ø"/>
            </a:pPr>
            <a:r>
              <a:rPr lang="am-ET" sz="1900" dirty="0">
                <a:solidFill>
                  <a:schemeClr val="tx1"/>
                </a:solidFill>
              </a:rPr>
              <a:t> ህጻናትን መንእሰያትን ቫይፕ ክገብሩ የብሎምን። ኒኮቲን ድማ ኣይትውሰድ።</a:t>
            </a:r>
          </a:p>
          <a:p>
            <a:pPr>
              <a:buClrTx/>
              <a:buFont typeface="Wingdings" panose="05000000000000000000" pitchFamily="2" charset="2"/>
              <a:buChar char="Ø"/>
            </a:pPr>
            <a:r>
              <a:rPr lang="am-ET" sz="1900" dirty="0">
                <a:solidFill>
                  <a:schemeClr val="tx1"/>
                </a:solidFill>
              </a:rPr>
              <a:t> ህጻናት ሽጋራ ዘትክኹ ወለዲ ድሒሮም ናይ ምትካኽ ሓደጋ ዝለዓለ እዩ።</a:t>
            </a:r>
          </a:p>
          <a:p>
            <a:pPr>
              <a:buClrTx/>
              <a:buFont typeface="Wingdings" panose="05000000000000000000" pitchFamily="2" charset="2"/>
              <a:buChar char="Ø"/>
            </a:pPr>
            <a:r>
              <a:rPr lang="am-ET" sz="1900" dirty="0">
                <a:solidFill>
                  <a:schemeClr val="tx1"/>
                </a:solidFill>
              </a:rPr>
              <a:t> ንጹር መርገጺ ውሰድ። “</a:t>
            </a:r>
            <a:r>
              <a:rPr lang="de-DE" sz="1900" dirty="0" err="1">
                <a:solidFill>
                  <a:schemeClr val="tx1"/>
                </a:solidFill>
              </a:rPr>
              <a:t>ኤሌክትሮናዊ</a:t>
            </a:r>
            <a:r>
              <a:rPr lang="de-DE" sz="1900" dirty="0">
                <a:solidFill>
                  <a:schemeClr val="tx1"/>
                </a:solidFill>
              </a:rPr>
              <a:t> </a:t>
            </a:r>
            <a:r>
              <a:rPr lang="de-DE" sz="1900" dirty="0" err="1">
                <a:solidFill>
                  <a:schemeClr val="tx1"/>
                </a:solidFill>
              </a:rPr>
              <a:t>ሽጋራ</a:t>
            </a:r>
            <a:r>
              <a:rPr lang="am-ET" sz="1900" dirty="0">
                <a:solidFill>
                  <a:schemeClr val="tx1"/>
                </a:solidFill>
              </a:rPr>
              <a:t> ክ</a:t>
            </a:r>
            <a:r>
              <a:rPr lang="de-DE" sz="1900" dirty="0" err="1">
                <a:solidFill>
                  <a:schemeClr val="tx1"/>
                </a:solidFill>
              </a:rPr>
              <a:t>ተትክኽ</a:t>
            </a:r>
            <a:r>
              <a:rPr lang="am-ET" sz="1900" dirty="0">
                <a:solidFill>
                  <a:schemeClr val="tx1"/>
                </a:solidFill>
              </a:rPr>
              <a:t> ኣይደልን’የ።”</a:t>
            </a:r>
            <a:endParaRPr lang="de-CH" b="1" dirty="0"/>
          </a:p>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075529" cy="1107996"/>
          </a:xfrm>
          <a:prstGeom prst="rect">
            <a:avLst/>
          </a:prstGeom>
          <a:noFill/>
          <a:ln w="19050">
            <a:solidFill>
              <a:schemeClr val="accent2">
                <a:lumMod val="75000"/>
              </a:schemeClr>
            </a:solidFill>
          </a:ln>
        </p:spPr>
        <p:txBody>
          <a:bodyPr wrap="square" rtlCol="0">
            <a:spAutoFit/>
          </a:bodyPr>
          <a:lstStyle/>
          <a:p>
            <a:pPr algn="just"/>
            <a:r>
              <a:rPr lang="am-ET" sz="2200" b="1" dirty="0">
                <a:solidFill>
                  <a:schemeClr val="accent2">
                    <a:lumMod val="50000"/>
                  </a:schemeClr>
                </a:solidFill>
              </a:rPr>
              <a:t>ሽቶ</a:t>
            </a:r>
          </a:p>
          <a:p>
            <a:pPr algn="just"/>
            <a:r>
              <a:rPr lang="am-ET" sz="2200" b="1" dirty="0">
                <a:solidFill>
                  <a:schemeClr val="accent2">
                    <a:lumMod val="50000"/>
                  </a:schemeClr>
                </a:solidFill>
              </a:rPr>
              <a:t>ደቅና ቫይፕ ክገብሩ ኣይንደልን ኢና። ክንከላኸለሎም ድማ ግዴታና እዩ።</a:t>
            </a:r>
            <a:endParaRPr lang="de-CH" sz="2200" dirty="0"/>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e-CH" sz="2400" b="1" spc="300" dirty="0" err="1">
                <a:solidFill>
                  <a:schemeClr val="accent2">
                    <a:lumMod val="50000"/>
                  </a:schemeClr>
                </a:solidFill>
              </a:rPr>
              <a:t>ንተወሳኺ</a:t>
            </a:r>
            <a:r>
              <a:rPr lang="de-CH" sz="2400" b="1" spc="300" dirty="0">
                <a:solidFill>
                  <a:schemeClr val="accent2">
                    <a:lumMod val="50000"/>
                  </a:schemeClr>
                </a:solidFill>
              </a:rPr>
              <a:t> </a:t>
            </a:r>
            <a:r>
              <a:rPr lang="de-CH" sz="2400" b="1" spc="300" dirty="0" err="1">
                <a:solidFill>
                  <a:schemeClr val="accent2">
                    <a:lumMod val="50000"/>
                  </a:schemeClr>
                </a:solidFill>
              </a:rPr>
              <a:t>ሓበሪታን</a:t>
            </a:r>
            <a:r>
              <a:rPr lang="de-CH" sz="2400" b="1" spc="300" dirty="0">
                <a:solidFill>
                  <a:schemeClr val="accent2">
                    <a:lumMod val="50000"/>
                  </a:schemeClr>
                </a:solidFill>
              </a:rPr>
              <a:t> </a:t>
            </a:r>
            <a:r>
              <a:rPr lang="de-CH" sz="2400" b="1" spc="300" dirty="0" err="1">
                <a:solidFill>
                  <a:schemeClr val="accent2">
                    <a:lumMod val="50000"/>
                  </a:schemeClr>
                </a:solidFill>
              </a:rPr>
              <a:t>ሓገዝን</a:t>
            </a:r>
            <a:endParaRPr lang="de-CH" sz="2400" b="1" spc="300" dirty="0">
              <a:solidFill>
                <a:schemeClr val="accent2">
                  <a:lumMod val="50000"/>
                </a:schemeClr>
              </a:solidFill>
            </a:endParaRP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65773"/>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985596" y="2556862"/>
            <a:ext cx="850604"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Verstehen</a:t>
            </a: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823716" y="2627754"/>
            <a:ext cx="717962" cy="276999"/>
          </a:xfrm>
          <a:prstGeom prst="rect">
            <a:avLst/>
          </a:prstGeom>
          <a:solidFill>
            <a:schemeClr val="accent5">
              <a:lumMod val="60000"/>
              <a:lumOff val="40000"/>
            </a:schemeClr>
          </a:solidFill>
          <a:ln w="19050">
            <a:noFill/>
          </a:ln>
        </p:spPr>
        <p:txBody>
          <a:bodyPr wrap="square" rtlCol="0">
            <a:spAutoFit/>
          </a:bodyPr>
          <a:lstStyle/>
          <a:p>
            <a:r>
              <a:rPr lang="de-CH" sz="1200" dirty="0">
                <a:solidFill>
                  <a:schemeClr val="bg1"/>
                </a:solidFill>
              </a:rPr>
              <a:t>Handeln</a:t>
            </a: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3083827" y="2808108"/>
            <a:ext cx="8703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Hilfe holen</a:t>
            </a: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427203" y="2444451"/>
            <a:ext cx="811618"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Erkennen</a:t>
            </a: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524315"/>
          </a:xfrm>
          <a:prstGeom prst="rect">
            <a:avLst/>
          </a:prstGeom>
          <a:noFill/>
        </p:spPr>
        <p:txBody>
          <a:bodyPr wrap="square" rtlCol="0">
            <a:spAutoFit/>
          </a:bodyPr>
          <a:lstStyle/>
          <a:p>
            <a:pPr>
              <a:spcBef>
                <a:spcPts val="0"/>
              </a:spcBef>
              <a:spcAft>
                <a:spcPts val="0"/>
              </a:spcAft>
            </a:pPr>
            <a:r>
              <a:rPr lang="de-CH" sz="1600" b="1" dirty="0" err="1"/>
              <a:t>መርበባት</a:t>
            </a:r>
            <a:r>
              <a:rPr lang="de-CH" sz="1600" b="1" dirty="0"/>
              <a:t> </a:t>
            </a:r>
            <a:r>
              <a:rPr lang="de-CH" sz="1600" b="1" dirty="0" err="1"/>
              <a:t>ሓበሬታ</a:t>
            </a:r>
            <a:endParaRPr lang="de-CH" sz="1600" b="1" dirty="0"/>
          </a:p>
          <a:p>
            <a:pPr>
              <a:spcBef>
                <a:spcPts val="0"/>
              </a:spcBef>
              <a:spcAft>
                <a:spcPts val="0"/>
              </a:spcAft>
            </a:pPr>
            <a:r>
              <a:rPr lang="de-CH" sz="1600" dirty="0"/>
              <a:t>VAHSK.ch</a:t>
            </a:r>
          </a:p>
          <a:p>
            <a:pPr>
              <a:spcBef>
                <a:spcPts val="0"/>
              </a:spcBef>
              <a:spcAft>
                <a:spcPts val="0"/>
              </a:spcAft>
            </a:pPr>
            <a:r>
              <a:rPr lang="de-CH" sz="1600" dirty="0"/>
              <a:t>Vapefree.info</a:t>
            </a:r>
          </a:p>
          <a:p>
            <a:pPr>
              <a:spcBef>
                <a:spcPts val="0"/>
              </a:spcBef>
              <a:spcAft>
                <a:spcPts val="0"/>
              </a:spcAft>
            </a:pPr>
            <a:r>
              <a:rPr lang="de-CH" sz="1600" dirty="0"/>
              <a:t>feel-ok.ch/de_CH/eltern/themen/vapes/ressourcen/vapes/</a:t>
            </a:r>
            <a:r>
              <a:rPr lang="de-CH" sz="1600" dirty="0" err="1"/>
              <a:t>kind-vapes.cfm</a:t>
            </a:r>
            <a:endParaRPr lang="de-CH" sz="1600" dirty="0"/>
          </a:p>
          <a:p>
            <a:pPr>
              <a:spcBef>
                <a:spcPts val="0"/>
              </a:spcBef>
              <a:spcAft>
                <a:spcPts val="0"/>
              </a:spcAft>
            </a:pPr>
            <a:r>
              <a:rPr lang="de-CH" sz="1600" dirty="0"/>
              <a:t>bernergesundheit.ch/</a:t>
            </a:r>
            <a:r>
              <a:rPr lang="de-CH" sz="1600" dirty="0" err="1"/>
              <a:t>vapes</a:t>
            </a:r>
            <a:endParaRPr lang="de-CH" sz="1600" dirty="0"/>
          </a:p>
          <a:p>
            <a:pPr>
              <a:spcBef>
                <a:spcPts val="0"/>
              </a:spcBef>
              <a:spcAft>
                <a:spcPts val="0"/>
              </a:spcAft>
            </a:pPr>
            <a:r>
              <a:rPr lang="de-CH" sz="1600" dirty="0"/>
              <a:t>Lungenliga</a:t>
            </a:r>
          </a:p>
          <a:p>
            <a:pPr>
              <a:spcBef>
                <a:spcPts val="0"/>
              </a:spcBef>
              <a:spcAft>
                <a:spcPts val="0"/>
              </a:spcAft>
            </a:pPr>
            <a:r>
              <a:rPr lang="de-CH" sz="1600" dirty="0"/>
              <a:t>At Schweiz</a:t>
            </a:r>
          </a:p>
          <a:p>
            <a:pPr>
              <a:spcBef>
                <a:spcPts val="0"/>
              </a:spcBef>
              <a:spcAft>
                <a:spcPts val="0"/>
              </a:spcAft>
            </a:pPr>
            <a:endParaRPr lang="de-CH" sz="1600" dirty="0"/>
          </a:p>
          <a:p>
            <a:pPr>
              <a:spcBef>
                <a:spcPts val="0"/>
              </a:spcBef>
              <a:spcAft>
                <a:spcPts val="0"/>
              </a:spcAft>
            </a:pPr>
            <a:r>
              <a:rPr lang="de-CH" sz="1600" b="1" dirty="0" err="1"/>
              <a:t>ማእከላት</a:t>
            </a:r>
            <a:r>
              <a:rPr lang="de-CH" sz="1600" b="1" dirty="0"/>
              <a:t> </a:t>
            </a:r>
            <a:r>
              <a:rPr lang="de-CH" sz="1600" b="1" dirty="0" err="1"/>
              <a:t>ምኽሪ</a:t>
            </a:r>
            <a:endParaRPr lang="de-CH" sz="1600" b="1" dirty="0"/>
          </a:p>
          <a:p>
            <a:pPr>
              <a:spcBef>
                <a:spcPts val="0"/>
              </a:spcBef>
              <a:spcAft>
                <a:spcPts val="0"/>
              </a:spcAft>
            </a:pPr>
            <a:r>
              <a:rPr lang="de-CH" sz="1600" u="sng" dirty="0"/>
              <a:t>Suchtindex.ch</a:t>
            </a:r>
          </a:p>
          <a:p>
            <a:pPr>
              <a:spcBef>
                <a:spcPts val="0"/>
              </a:spcBef>
              <a:spcAft>
                <a:spcPts val="0"/>
              </a:spcAft>
            </a:pPr>
            <a:r>
              <a:rPr lang="de-CH" sz="1600" dirty="0"/>
              <a:t>Kantonale Suchtberatungsstelle (z. B.: zfps.ch/</a:t>
            </a:r>
            <a:r>
              <a:rPr lang="de-CH" sz="1600" dirty="0" err="1"/>
              <a:t>angebot</a:t>
            </a:r>
            <a:r>
              <a:rPr lang="de-CH" sz="1600" dirty="0"/>
              <a:t>/</a:t>
            </a:r>
            <a:r>
              <a:rPr lang="de-CH" sz="1600" dirty="0" err="1"/>
              <a:t>tabak</a:t>
            </a:r>
            <a:r>
              <a:rPr lang="de-CH" sz="1600" dirty="0"/>
              <a:t>/</a:t>
            </a:r>
            <a:r>
              <a:rPr lang="de-CH" sz="1600" dirty="0" err="1"/>
              <a:t>beratung</a:t>
            </a:r>
            <a:r>
              <a:rPr lang="de-CH" sz="1600" dirty="0"/>
              <a:t>)</a:t>
            </a:r>
          </a:p>
          <a:p>
            <a:pPr>
              <a:spcBef>
                <a:spcPts val="0"/>
              </a:spcBef>
              <a:spcAft>
                <a:spcPts val="0"/>
              </a:spcAft>
            </a:pPr>
            <a:r>
              <a:rPr lang="de-CH" sz="1600" dirty="0"/>
              <a:t>safezone.ch</a:t>
            </a:r>
          </a:p>
          <a:p>
            <a:pPr>
              <a:spcBef>
                <a:spcPts val="0"/>
              </a:spcBef>
              <a:spcAft>
                <a:spcPts val="0"/>
              </a:spcAft>
            </a:pPr>
            <a:r>
              <a:rPr lang="de-CH" sz="1600" dirty="0"/>
              <a:t>no-zoff.ch</a:t>
            </a:r>
          </a:p>
          <a:p>
            <a:pPr>
              <a:spcBef>
                <a:spcPts val="0"/>
              </a:spcBef>
              <a:spcAft>
                <a:spcPts val="0"/>
              </a:spcAft>
            </a:pPr>
            <a:r>
              <a:rPr lang="de-CH" sz="1600" dirty="0"/>
              <a:t>Rauchstopplinie</a:t>
            </a:r>
          </a:p>
          <a:p>
            <a:pPr>
              <a:spcBef>
                <a:spcPts val="0"/>
              </a:spcBef>
              <a:spcAft>
                <a:spcPts val="0"/>
              </a:spcAft>
            </a:pPr>
            <a:endParaRPr lang="de-CH" sz="1600" b="1" dirty="0"/>
          </a:p>
          <a:p>
            <a:pPr>
              <a:spcBef>
                <a:spcPts val="0"/>
              </a:spcBef>
              <a:spcAft>
                <a:spcPts val="0"/>
              </a:spcAft>
            </a:pPr>
            <a:r>
              <a:rPr lang="de-CH" sz="1600" b="1" dirty="0" err="1"/>
              <a:t>ሰባት</a:t>
            </a:r>
            <a:endParaRPr lang="de-CH" sz="1600" b="1" dirty="0"/>
          </a:p>
          <a:p>
            <a:pPr>
              <a:spcBef>
                <a:spcPts val="0"/>
              </a:spcBef>
              <a:spcAft>
                <a:spcPts val="0"/>
              </a:spcAft>
            </a:pPr>
            <a:r>
              <a:rPr lang="am-ET" sz="1600" dirty="0"/>
              <a:t>ምስ </a:t>
            </a:r>
            <a:r>
              <a:rPr lang="de-DE" sz="1600" dirty="0" err="1"/>
              <a:t>ኤሌክትሮናዊ</a:t>
            </a:r>
            <a:r>
              <a:rPr lang="de-DE" sz="1600" dirty="0"/>
              <a:t> </a:t>
            </a:r>
            <a:r>
              <a:rPr lang="de-DE" sz="1600" dirty="0" err="1"/>
              <a:t>ሽጋራ</a:t>
            </a:r>
            <a:r>
              <a:rPr lang="de-DE" sz="1600" dirty="0"/>
              <a:t> (</a:t>
            </a:r>
            <a:r>
              <a:rPr lang="de-DE" sz="1600" dirty="0" err="1"/>
              <a:t>ቫይፕ</a:t>
            </a:r>
            <a:r>
              <a:rPr lang="de-DE" sz="1600" dirty="0"/>
              <a:t>)</a:t>
            </a:r>
            <a:r>
              <a:rPr lang="am-ET" sz="1600" dirty="0"/>
              <a:t> ዝፋለጡ ኣዝማድ</a:t>
            </a:r>
            <a:r>
              <a:rPr lang="de-DE" sz="1600" dirty="0"/>
              <a:t>፡ </a:t>
            </a:r>
            <a:r>
              <a:rPr lang="de-DE" sz="1600" dirty="0" err="1"/>
              <a:t>ዓርከ-መሓዛን</a:t>
            </a:r>
            <a:r>
              <a:rPr lang="am-ET" sz="1600" dirty="0"/>
              <a:t> ፈተውትን</a:t>
            </a:r>
            <a:r>
              <a:rPr lang="de-DE" sz="1600" dirty="0"/>
              <a:t>፡ </a:t>
            </a:r>
            <a:r>
              <a:rPr lang="de-DE" sz="1600" dirty="0" err="1"/>
              <a:t>ዶክቶር</a:t>
            </a:r>
            <a:r>
              <a:rPr lang="de-DE" sz="1600" dirty="0"/>
              <a:t> </a:t>
            </a:r>
            <a:r>
              <a:rPr lang="de-DE" sz="1600" dirty="0" err="1"/>
              <a:t>ስድራ</a:t>
            </a:r>
            <a:r>
              <a:rPr lang="de-DE" sz="1600" dirty="0"/>
              <a:t> </a:t>
            </a:r>
            <a:r>
              <a:rPr lang="de-DE" sz="1600" dirty="0" err="1"/>
              <a:t>ቤት</a:t>
            </a:r>
            <a:endParaRPr lang="am-ET" sz="1600" dirty="0"/>
          </a:p>
          <a:p>
            <a:pPr>
              <a:spcBef>
                <a:spcPts val="0"/>
              </a:spcBef>
              <a:spcAft>
                <a:spcPts val="0"/>
              </a:spcAft>
            </a:pPr>
            <a:endParaRPr lang="am-ET" sz="1600" dirty="0"/>
          </a:p>
          <a:p>
            <a:pPr>
              <a:spcBef>
                <a:spcPts val="0"/>
              </a:spcBef>
              <a:spcAft>
                <a:spcPts val="0"/>
              </a:spcAft>
            </a:pPr>
            <a:r>
              <a:rPr lang="am-ET" sz="1600" dirty="0"/>
              <a:t>መምህራን</a:t>
            </a:r>
            <a:endParaRPr lang="de-CH" sz="1600" dirty="0"/>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lstStyle/>
          <a:p>
            <a:r>
              <a:rPr lang="am-ET" b="1" dirty="0"/>
              <a:t>ተወሳኺ ሓበሬታ</a:t>
            </a:r>
            <a:endParaRPr lang="de-CH" b="1" dirty="0"/>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Verstehen</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Handeln</a:t>
            </a: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2101971" y="4419071"/>
            <a:ext cx="870362"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Hilfe holen</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Erkennen</a:t>
            </a: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862573" y="847437"/>
            <a:ext cx="6360725" cy="537656"/>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am-ET" b="1" dirty="0">
                <a:solidFill>
                  <a:schemeClr val="accent1">
                    <a:lumMod val="50000"/>
                  </a:schemeClr>
                </a:solidFill>
              </a:rPr>
              <a:t>ውላደይ</a:t>
            </a:r>
            <a:r>
              <a:rPr lang="de-DE" b="1" dirty="0">
                <a:solidFill>
                  <a:schemeClr val="accent1">
                    <a:lumMod val="50000"/>
                  </a:schemeClr>
                </a:solidFill>
              </a:rPr>
              <a:t> </a:t>
            </a:r>
            <a:r>
              <a:rPr lang="de-DE" b="1" dirty="0" err="1">
                <a:solidFill>
                  <a:schemeClr val="accent1">
                    <a:lumMod val="50000"/>
                  </a:schemeClr>
                </a:solidFill>
              </a:rPr>
              <a:t>ኤሌክትሮናዊ</a:t>
            </a:r>
            <a:r>
              <a:rPr lang="de-DE" b="1" dirty="0">
                <a:solidFill>
                  <a:schemeClr val="accent1">
                    <a:lumMod val="50000"/>
                  </a:schemeClr>
                </a:solidFill>
              </a:rPr>
              <a:t> </a:t>
            </a:r>
            <a:r>
              <a:rPr lang="de-DE" b="1" dirty="0" err="1">
                <a:solidFill>
                  <a:schemeClr val="accent1">
                    <a:lumMod val="50000"/>
                  </a:schemeClr>
                </a:solidFill>
              </a:rPr>
              <a:t>ሽጋራ</a:t>
            </a:r>
            <a:r>
              <a:rPr lang="de-DE" b="1" dirty="0">
                <a:solidFill>
                  <a:schemeClr val="accent1">
                    <a:lumMod val="50000"/>
                  </a:schemeClr>
                </a:solidFill>
              </a:rPr>
              <a:t>(</a:t>
            </a:r>
            <a:r>
              <a:rPr lang="de-DE" b="1" dirty="0" err="1">
                <a:solidFill>
                  <a:schemeClr val="accent1">
                    <a:lumMod val="50000"/>
                  </a:schemeClr>
                </a:solidFill>
              </a:rPr>
              <a:t>ቫይፕ</a:t>
            </a:r>
            <a:r>
              <a:rPr lang="de-DE" b="1" dirty="0">
                <a:solidFill>
                  <a:schemeClr val="accent1">
                    <a:lumMod val="50000"/>
                  </a:schemeClr>
                </a:solidFill>
              </a:rPr>
              <a:t>)</a:t>
            </a:r>
            <a:r>
              <a:rPr lang="am-ET" b="1" dirty="0">
                <a:solidFill>
                  <a:schemeClr val="accent1">
                    <a:lumMod val="50000"/>
                  </a:schemeClr>
                </a:solidFill>
              </a:rPr>
              <a:t> </a:t>
            </a:r>
            <a:r>
              <a:rPr lang="de-DE" b="1" dirty="0" err="1">
                <a:solidFill>
                  <a:schemeClr val="accent1">
                    <a:lumMod val="50000"/>
                  </a:schemeClr>
                </a:solidFill>
              </a:rPr>
              <a:t>ዘትክኽ</a:t>
            </a:r>
            <a:r>
              <a:rPr lang="de-DE" b="1" dirty="0">
                <a:solidFill>
                  <a:schemeClr val="accent1">
                    <a:lumMod val="50000"/>
                  </a:schemeClr>
                </a:solidFill>
              </a:rPr>
              <a:t> </a:t>
            </a:r>
            <a:r>
              <a:rPr lang="de-DE" b="1" dirty="0" err="1">
                <a:solidFill>
                  <a:schemeClr val="accent1">
                    <a:lumMod val="50000"/>
                  </a:schemeClr>
                </a:solidFill>
              </a:rPr>
              <a:t>ምዃ</a:t>
            </a:r>
            <a:r>
              <a:rPr lang="am-ET" b="1" dirty="0">
                <a:solidFill>
                  <a:schemeClr val="accent1">
                    <a:lumMod val="50000"/>
                  </a:schemeClr>
                </a:solidFill>
              </a:rPr>
              <a:t>ኑ ብኸመይ</a:t>
            </a:r>
            <a:r>
              <a:rPr lang="de-DE" b="1" dirty="0">
                <a:solidFill>
                  <a:schemeClr val="accent1">
                    <a:lumMod val="50000"/>
                  </a:schemeClr>
                </a:solidFill>
              </a:rPr>
              <a:t> </a:t>
            </a:r>
            <a:r>
              <a:rPr lang="de-DE" b="1" dirty="0" err="1">
                <a:solidFill>
                  <a:schemeClr val="accent1">
                    <a:lumMod val="50000"/>
                  </a:schemeClr>
                </a:solidFill>
              </a:rPr>
              <a:t>ከለሊ</a:t>
            </a:r>
            <a:r>
              <a:rPr lang="de-DE" b="1" dirty="0">
                <a:solidFill>
                  <a:schemeClr val="accent1">
                    <a:lumMod val="50000"/>
                  </a:schemeClr>
                </a:solidFill>
              </a:rPr>
              <a:t> </a:t>
            </a:r>
            <a:r>
              <a:rPr lang="de-DE" b="1" dirty="0" err="1">
                <a:solidFill>
                  <a:schemeClr val="accent1">
                    <a:lumMod val="50000"/>
                  </a:schemeClr>
                </a:solidFill>
              </a:rPr>
              <a:t>እኽእል</a:t>
            </a:r>
            <a:r>
              <a:rPr lang="am-ET" b="1" dirty="0">
                <a:solidFill>
                  <a:schemeClr val="accent1">
                    <a:lumMod val="50000"/>
                  </a:schemeClr>
                </a:solidFill>
              </a:rPr>
              <a:t>?</a:t>
            </a:r>
            <a:endParaRPr lang="de-CH" b="1" dirty="0">
              <a:solidFill>
                <a:schemeClr val="accent1">
                  <a:lumMod val="50000"/>
                </a:schemeClr>
              </a:solidFill>
            </a:endParaRPr>
          </a:p>
        </p:txBody>
      </p:sp>
      <p:sp>
        <p:nvSpPr>
          <p:cNvPr id="6" name="Textfeld 5">
            <a:extLst>
              <a:ext uri="{FF2B5EF4-FFF2-40B4-BE49-F238E27FC236}">
                <a16:creationId xmlns:a16="http://schemas.microsoft.com/office/drawing/2014/main" id="{E8BAA210-4285-E665-6153-AB1B2AFAD14C}"/>
              </a:ext>
            </a:extLst>
          </p:cNvPr>
          <p:cNvSpPr txBox="1"/>
          <p:nvPr/>
        </p:nvSpPr>
        <p:spPr>
          <a:xfrm>
            <a:off x="4965443" y="1385093"/>
            <a:ext cx="7748809"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am-ET" sz="2000" dirty="0"/>
              <a:t>ዘይተለምደ ጥዑም ጨና</a:t>
            </a:r>
          </a:p>
          <a:p>
            <a:pPr marL="342900" indent="-342900">
              <a:lnSpc>
                <a:spcPct val="150000"/>
              </a:lnSpc>
              <a:buFont typeface="Arial" panose="020B0604020202020204" pitchFamily="34" charset="0"/>
              <a:buChar char="•"/>
            </a:pPr>
            <a:r>
              <a:rPr lang="de-DE" sz="2000" dirty="0" err="1"/>
              <a:t>ናይ</a:t>
            </a:r>
            <a:r>
              <a:rPr lang="am-ET" sz="2000" dirty="0"/>
              <a:t> ባህሪ ለውጢ</a:t>
            </a:r>
          </a:p>
          <a:p>
            <a:pPr marL="342900" indent="-342900">
              <a:lnSpc>
                <a:spcPct val="150000"/>
              </a:lnSpc>
              <a:buFont typeface="Arial" panose="020B0604020202020204" pitchFamily="34" charset="0"/>
              <a:buChar char="•"/>
            </a:pPr>
            <a:r>
              <a:rPr lang="am-ET" sz="2000" dirty="0"/>
              <a:t>ዘይፍለጡ ኤሌክትሮኒካዊ መሳርሒታት</a:t>
            </a:r>
          </a:p>
          <a:p>
            <a:pPr marL="342900" indent="-342900">
              <a:lnSpc>
                <a:spcPct val="150000"/>
              </a:lnSpc>
              <a:buFont typeface="Arial" panose="020B0604020202020204" pitchFamily="34" charset="0"/>
              <a:buChar char="•"/>
            </a:pPr>
            <a:r>
              <a:rPr lang="am-ET" sz="2000" dirty="0"/>
              <a:t>ብተደጋጋሚ ጽምኢ ወይ ምንቃጽ ኣፍ</a:t>
            </a:r>
          </a:p>
          <a:p>
            <a:pPr marL="342900" indent="-342900">
              <a:lnSpc>
                <a:spcPct val="150000"/>
              </a:lnSpc>
              <a:buFont typeface="Arial" panose="020B0604020202020204" pitchFamily="34" charset="0"/>
              <a:buChar char="•"/>
            </a:pPr>
            <a:r>
              <a:rPr lang="am-ET" sz="2000" dirty="0"/>
              <a:t>ለውጢ ኣብ </a:t>
            </a:r>
            <a:r>
              <a:rPr lang="de-DE" sz="2000" dirty="0" err="1"/>
              <a:t>ተጻዋርነ</a:t>
            </a:r>
            <a:r>
              <a:rPr lang="am-ET" sz="2000" dirty="0"/>
              <a:t>ት ወይ ምስትንፋስ (ሰዓል) .</a:t>
            </a:r>
          </a:p>
          <a:p>
            <a:pPr marL="342900" indent="-342900">
              <a:lnSpc>
                <a:spcPct val="150000"/>
              </a:lnSpc>
              <a:buFont typeface="Arial" panose="020B0604020202020204" pitchFamily="34" charset="0"/>
              <a:buChar char="•"/>
            </a:pPr>
            <a:r>
              <a:rPr lang="am-ET" sz="2000" dirty="0"/>
              <a:t>ምስ ገንዘብ ኣብ ዝራኸበሉ እዋን ዝቕየር ባህሪ</a:t>
            </a:r>
          </a:p>
          <a:p>
            <a:pPr marL="342900" indent="-342900">
              <a:lnSpc>
                <a:spcPct val="150000"/>
              </a:lnSpc>
              <a:buFont typeface="Arial" panose="020B0604020202020204" pitchFamily="34" charset="0"/>
              <a:buChar char="•"/>
            </a:pPr>
            <a:r>
              <a:rPr lang="de-DE" sz="2000" dirty="0" err="1"/>
              <a:t>ምቅይያር</a:t>
            </a:r>
            <a:r>
              <a:rPr lang="de-DE" sz="2000" dirty="0"/>
              <a:t> </a:t>
            </a:r>
            <a:r>
              <a:rPr lang="am-ET" sz="2000" dirty="0"/>
              <a:t>ስሚዒት</a:t>
            </a:r>
            <a:endParaRPr lang="de-CH" sz="2000" dirty="0"/>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r>
              <a:rPr lang="de-CH" b="1" dirty="0" err="1"/>
              <a:t>ግብረ</a:t>
            </a:r>
            <a:r>
              <a:rPr lang="de-CH" b="1" dirty="0"/>
              <a:t> </a:t>
            </a:r>
            <a:r>
              <a:rPr lang="de-CH" b="1" dirty="0" err="1"/>
              <a:t>መልሲ</a:t>
            </a:r>
            <a:endParaRPr lang="de-CH" b="1" dirty="0"/>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246769"/>
          </a:xfrm>
          <a:prstGeom prst="rect">
            <a:avLst/>
          </a:prstGeom>
          <a:noFill/>
        </p:spPr>
        <p:txBody>
          <a:bodyPr wrap="square" rtlCol="0">
            <a:spAutoFit/>
          </a:bodyPr>
          <a:lstStyle/>
          <a:p>
            <a:r>
              <a:rPr lang="am-ET" sz="2000" dirty="0"/>
              <a:t>ሎሚ እንታይ ተማሂር</a:t>
            </a:r>
            <a:r>
              <a:rPr lang="de-DE" sz="2000" dirty="0"/>
              <a:t>ካ/ኪ</a:t>
            </a:r>
            <a:r>
              <a:rPr lang="am-ET" sz="2000" dirty="0"/>
              <a:t>፧</a:t>
            </a:r>
          </a:p>
          <a:p>
            <a:endParaRPr lang="am-ET" sz="2000" dirty="0"/>
          </a:p>
          <a:p>
            <a:endParaRPr lang="am-ET" sz="2000" dirty="0"/>
          </a:p>
          <a:p>
            <a:r>
              <a:rPr lang="am-ET" sz="2000" dirty="0"/>
              <a:t>ብዛዕባ እንታይ ዝያዳ ክትሰምዕ ምደለኻ</a:t>
            </a:r>
            <a:r>
              <a:rPr lang="de-DE" sz="2000" dirty="0"/>
              <a:t>/ኺ</a:t>
            </a:r>
            <a:r>
              <a:rPr lang="am-ET" sz="2000" dirty="0"/>
              <a:t>?</a:t>
            </a:r>
          </a:p>
          <a:p>
            <a:endParaRPr lang="am-ET" sz="2000" dirty="0"/>
          </a:p>
          <a:p>
            <a:endParaRPr lang="am-ET" sz="2000" dirty="0"/>
          </a:p>
          <a:p>
            <a:r>
              <a:rPr lang="de-DE" sz="2000" dirty="0" err="1"/>
              <a:t>እዚ</a:t>
            </a:r>
            <a:r>
              <a:rPr lang="de-DE" sz="2000" dirty="0"/>
              <a:t> </a:t>
            </a:r>
            <a:r>
              <a:rPr lang="de-DE" sz="2000" dirty="0" err="1"/>
              <a:t>ናይ</a:t>
            </a:r>
            <a:r>
              <a:rPr lang="de-DE" sz="2000" dirty="0"/>
              <a:t> </a:t>
            </a:r>
            <a:r>
              <a:rPr lang="de-DE" sz="2000" dirty="0" err="1"/>
              <a:t>ሎሚ</a:t>
            </a:r>
            <a:r>
              <a:rPr lang="de-DE" sz="2000" dirty="0"/>
              <a:t> </a:t>
            </a:r>
            <a:r>
              <a:rPr lang="de-DE" sz="2000" dirty="0" err="1"/>
              <a:t>ኣስተምህሮ</a:t>
            </a:r>
            <a:r>
              <a:rPr lang="de-DE" sz="2000" dirty="0"/>
              <a:t> </a:t>
            </a:r>
            <a:r>
              <a:rPr lang="de-DE" sz="2000" dirty="0" err="1"/>
              <a:t>ወይ</a:t>
            </a:r>
            <a:r>
              <a:rPr lang="de-DE" sz="2000" dirty="0"/>
              <a:t> </a:t>
            </a:r>
            <a:r>
              <a:rPr lang="de-DE" sz="2000" dirty="0" err="1"/>
              <a:t>ሓበሬታ</a:t>
            </a:r>
            <a:r>
              <a:rPr lang="de-DE" sz="2000" dirty="0"/>
              <a:t> </a:t>
            </a:r>
            <a:r>
              <a:rPr lang="de-DE" sz="2000" dirty="0" err="1"/>
              <a:t>ከመይ</a:t>
            </a:r>
            <a:r>
              <a:rPr lang="de-DE" sz="2000" dirty="0"/>
              <a:t> </a:t>
            </a:r>
            <a:r>
              <a:rPr lang="de-DE" sz="2000" dirty="0" err="1"/>
              <a:t>ረኺብካዮ</a:t>
            </a:r>
            <a:r>
              <a:rPr lang="de-DE" sz="2000" dirty="0"/>
              <a:t>/</a:t>
            </a:r>
            <a:r>
              <a:rPr lang="de-DE" sz="2000" dirty="0" err="1"/>
              <a:t>ኪዮ</a:t>
            </a:r>
            <a:r>
              <a:rPr lang="am-ET" sz="2000" dirty="0"/>
              <a:t>?</a:t>
            </a:r>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a:t>quellen</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4154984"/>
          </a:xfrm>
          <a:prstGeom prst="rect">
            <a:avLst/>
          </a:prstGeom>
          <a:noFill/>
        </p:spPr>
        <p:txBody>
          <a:bodyPr wrap="square" rtlCol="0">
            <a:spAutoFit/>
          </a:bodyPr>
          <a:lstStyle/>
          <a:p>
            <a:r>
              <a:rPr lang="de-DE" sz="1200" dirty="0">
                <a:hlinkClick r:id="rId3">
                  <a:extLst>
                    <a:ext uri="{A12FA001-AC4F-418D-AE19-62706E023703}">
                      <ahyp:hlinkClr xmlns:ahyp="http://schemas.microsoft.com/office/drawing/2018/hyperlinkcolor" val="tx"/>
                    </a:ext>
                  </a:extLst>
                </a:hlinkClick>
              </a:rPr>
              <a:t>Mit Unterstützung der Zürcher Fachstelle zur Prävention des Suchtmittelmissbrauchs: </a:t>
            </a: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de-DE" sz="1200" dirty="0"/>
              <a:t>Alle Icons wurden bei thenounpoject.com erworben.</a:t>
            </a:r>
          </a:p>
          <a:p>
            <a:r>
              <a:rPr lang="de-DE" sz="1200" dirty="0"/>
              <a:t>Alle Grafiken, sofern nicht anders beschrieben wurden bei istock.com erworben.</a:t>
            </a:r>
          </a:p>
          <a:p>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b="1" dirty="0" err="1"/>
              <a:t>ኤሌክትሮናዊ</a:t>
            </a:r>
            <a:r>
              <a:rPr lang="de-CH" b="1" dirty="0"/>
              <a:t> </a:t>
            </a:r>
            <a:r>
              <a:rPr lang="de-CH" b="1" dirty="0" err="1"/>
              <a:t>ሽጋራታት</a:t>
            </a:r>
            <a:r>
              <a:rPr lang="de-CH" b="1" dirty="0"/>
              <a:t> (</a:t>
            </a:r>
            <a:r>
              <a:rPr lang="de-CH" b="1" dirty="0" err="1"/>
              <a:t>ቫይፕ</a:t>
            </a:r>
            <a:r>
              <a:rPr lang="de-CH" b="1" dirty="0"/>
              <a:t>) </a:t>
            </a:r>
            <a:r>
              <a:rPr lang="de-CH" b="1" dirty="0" err="1"/>
              <a:t>ኣንታዮም</a:t>
            </a:r>
            <a:r>
              <a:rPr lang="de-CH" b="1" dirty="0"/>
              <a: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15877" y="3961848"/>
            <a:ext cx="7018923" cy="2364354"/>
          </a:xfrm>
        </p:spPr>
        <p:txBody>
          <a:bodyPr>
            <a:normAutofit/>
          </a:bodyPr>
          <a:lstStyle/>
          <a:p>
            <a:pPr>
              <a:lnSpc>
                <a:spcPct val="150000"/>
              </a:lnSpc>
              <a:spcBef>
                <a:spcPts val="200"/>
              </a:spcBef>
              <a:buFont typeface="Wingdings" panose="05000000000000000000" pitchFamily="2" charset="2"/>
              <a:buChar char="Ø"/>
            </a:pPr>
            <a:r>
              <a:rPr lang="de-CH" sz="1800" dirty="0"/>
              <a:t> </a:t>
            </a:r>
            <a:r>
              <a:rPr lang="de-CH" sz="1800" dirty="0" err="1"/>
              <a:t>ኤሌክትሮናዊ</a:t>
            </a:r>
            <a:r>
              <a:rPr lang="de-CH" sz="1800" dirty="0"/>
              <a:t> </a:t>
            </a:r>
            <a:r>
              <a:rPr lang="de-CH" sz="1800" dirty="0" err="1"/>
              <a:t>ሽጋራ</a:t>
            </a:r>
            <a:r>
              <a:rPr lang="de-CH" sz="1800" dirty="0"/>
              <a:t>(</a:t>
            </a:r>
            <a:r>
              <a:rPr lang="am-ET" sz="1800" dirty="0"/>
              <a:t>ቫይፕ</a:t>
            </a:r>
            <a:r>
              <a:rPr lang="de-DE" sz="1800" dirty="0"/>
              <a:t>)</a:t>
            </a:r>
            <a:r>
              <a:rPr lang="am-ET" sz="1800" dirty="0"/>
              <a:t> ኤሌክትሮ</a:t>
            </a:r>
            <a:r>
              <a:rPr lang="de-DE" sz="1800" dirty="0" err="1"/>
              <a:t>ናዊ</a:t>
            </a:r>
            <a:r>
              <a:rPr lang="de-DE" sz="1800" dirty="0"/>
              <a:t> </a:t>
            </a:r>
            <a:r>
              <a:rPr lang="am-ET" sz="1800" dirty="0"/>
              <a:t> መሳርሒታት እዮም።</a:t>
            </a:r>
            <a:endParaRPr lang="de-DE" sz="1800" dirty="0"/>
          </a:p>
          <a:p>
            <a:pPr>
              <a:lnSpc>
                <a:spcPct val="150000"/>
              </a:lnSpc>
              <a:spcBef>
                <a:spcPts val="200"/>
              </a:spcBef>
              <a:buFont typeface="Wingdings" panose="05000000000000000000" pitchFamily="2" charset="2"/>
              <a:buChar char="Ø"/>
            </a:pPr>
            <a:r>
              <a:rPr lang="de-CH" sz="1800" dirty="0">
                <a:solidFill>
                  <a:schemeClr val="tx1"/>
                </a:solidFill>
              </a:rPr>
              <a:t> </a:t>
            </a:r>
            <a:r>
              <a:rPr lang="am-ET" sz="1800" dirty="0">
                <a:solidFill>
                  <a:schemeClr val="tx1"/>
                </a:solidFill>
              </a:rPr>
              <a:t>መብዛሕትኡ ግዜ ልዑል መጠን ኒኮቲን ዘለዎ ፈሳሲ ዝሓዙ እዮም።</a:t>
            </a:r>
            <a:endParaRPr lang="de-CH"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am-ET" sz="1800" dirty="0">
                <a:solidFill>
                  <a:schemeClr val="tx1"/>
                </a:solidFill>
              </a:rPr>
              <a:t>እቲ ፈሳሲ ይውዕይ እሞ </a:t>
            </a:r>
            <a:r>
              <a:rPr lang="de-DE" sz="1800" dirty="0" err="1">
                <a:solidFill>
                  <a:schemeClr val="tx1"/>
                </a:solidFill>
              </a:rPr>
              <a:t>ሃፋ</a:t>
            </a:r>
            <a:r>
              <a:rPr lang="am-ET" sz="1800" dirty="0">
                <a:solidFill>
                  <a:schemeClr val="tx1"/>
                </a:solidFill>
              </a:rPr>
              <a:t> ይፍጠር።</a:t>
            </a:r>
            <a:endParaRPr lang="de-DE"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am-ET" sz="1800" dirty="0">
                <a:solidFill>
                  <a:schemeClr val="tx1"/>
                </a:solidFill>
              </a:rPr>
              <a:t>ድሕሪኡ ነ</a:t>
            </a:r>
            <a:r>
              <a:rPr lang="de-DE" sz="1800" dirty="0">
                <a:solidFill>
                  <a:schemeClr val="tx1"/>
                </a:solidFill>
              </a:rPr>
              <a:t>ቲ</a:t>
            </a:r>
            <a:r>
              <a:rPr lang="am-ET" sz="1800" dirty="0">
                <a:solidFill>
                  <a:schemeClr val="tx1"/>
                </a:solidFill>
              </a:rPr>
              <a:t> </a:t>
            </a:r>
            <a:r>
              <a:rPr lang="de-DE" sz="1800" dirty="0" err="1">
                <a:solidFill>
                  <a:schemeClr val="tx1"/>
                </a:solidFill>
              </a:rPr>
              <a:t>ሃፋ</a:t>
            </a:r>
            <a:r>
              <a:rPr lang="am-ET" sz="1800" dirty="0">
                <a:solidFill>
                  <a:schemeClr val="tx1"/>
                </a:solidFill>
              </a:rPr>
              <a:t> ብኣፍካ ትመጥጦ።</a:t>
            </a:r>
            <a:endParaRPr lang="de-CH" sz="1800" dirty="0">
              <a:solidFill>
                <a:schemeClr val="tx1"/>
              </a:solidFill>
            </a:endParaRPr>
          </a:p>
          <a:p>
            <a:pPr>
              <a:lnSpc>
                <a:spcPct val="150000"/>
              </a:lnSpc>
              <a:spcBef>
                <a:spcPts val="200"/>
              </a:spcBef>
              <a:buFont typeface="Wingdings" panose="05000000000000000000" pitchFamily="2" charset="2"/>
              <a:buChar char="Ø"/>
            </a:pPr>
            <a:r>
              <a:rPr lang="de-DE" sz="1800" dirty="0">
                <a:solidFill>
                  <a:schemeClr val="tx1"/>
                </a:solidFill>
              </a:rPr>
              <a:t> </a:t>
            </a:r>
            <a:r>
              <a:rPr lang="de-DE" sz="1800" dirty="0" err="1">
                <a:solidFill>
                  <a:schemeClr val="tx1"/>
                </a:solidFill>
              </a:rPr>
              <a:t>ልክዕ</a:t>
            </a:r>
            <a:r>
              <a:rPr lang="de-DE" sz="1800" dirty="0">
                <a:solidFill>
                  <a:schemeClr val="tx1"/>
                </a:solidFill>
              </a:rPr>
              <a:t> </a:t>
            </a:r>
            <a:r>
              <a:rPr lang="am-ET" sz="1800" dirty="0">
                <a:solidFill>
                  <a:schemeClr val="tx1"/>
                </a:solidFill>
              </a:rPr>
              <a:t>ምስ ሽጋራ </a:t>
            </a:r>
            <a:r>
              <a:rPr lang="de-DE" sz="1800" dirty="0">
                <a:solidFill>
                  <a:schemeClr val="tx1"/>
                </a:solidFill>
              </a:rPr>
              <a:t>ይ</a:t>
            </a:r>
            <a:r>
              <a:rPr lang="am-ET" sz="1800" dirty="0">
                <a:solidFill>
                  <a:schemeClr val="tx1"/>
                </a:solidFill>
              </a:rPr>
              <a:t>መሳሰል።</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de-DE" sz="1200" dirty="0">
                <a:solidFill>
                  <a:srgbClr val="C00000"/>
                </a:solidFill>
              </a:rPr>
              <a:t>ሓ</a:t>
            </a:r>
            <a:r>
              <a:rPr lang="de-CH" sz="1200" dirty="0" err="1">
                <a:solidFill>
                  <a:srgbClr val="C00000"/>
                </a:solidFill>
              </a:rPr>
              <a:t>በሬታ</a:t>
            </a:r>
            <a:endParaRPr lang="de-CH" sz="1200" dirty="0">
              <a:solidFill>
                <a:srgbClr val="C00000"/>
              </a:solidFill>
            </a:endParaRPr>
          </a:p>
        </p:txBody>
      </p:sp>
      <p:sp>
        <p:nvSpPr>
          <p:cNvPr id="9" name="Textfeld 8">
            <a:extLst>
              <a:ext uri="{FF2B5EF4-FFF2-40B4-BE49-F238E27FC236}">
                <a16:creationId xmlns:a16="http://schemas.microsoft.com/office/drawing/2014/main" id="{1F44566B-C251-14AD-1825-82A322CD28E9}"/>
              </a:ext>
            </a:extLst>
          </p:cNvPr>
          <p:cNvSpPr txBox="1"/>
          <p:nvPr/>
        </p:nvSpPr>
        <p:spPr>
          <a:xfrm rot="14018974">
            <a:off x="743353" y="4234612"/>
            <a:ext cx="850604" cy="276999"/>
          </a:xfrm>
          <a:prstGeom prst="rect">
            <a:avLst/>
          </a:prstGeom>
          <a:solidFill>
            <a:schemeClr val="tx2">
              <a:lumMod val="60000"/>
              <a:lumOff val="40000"/>
            </a:schemeClr>
          </a:solidFill>
        </p:spPr>
        <p:txBody>
          <a:bodyPr wrap="square" rtlCol="0">
            <a:spAutoFit/>
          </a:bodyPr>
          <a:lstStyle/>
          <a:p>
            <a:r>
              <a:rPr lang="de-DE" sz="1200" dirty="0" err="1">
                <a:solidFill>
                  <a:schemeClr val="bg1"/>
                </a:solidFill>
              </a:rPr>
              <a:t>መረዳእታ</a:t>
            </a:r>
            <a:endParaRPr lang="de-CH" sz="1200" dirty="0">
              <a:solidFill>
                <a:schemeClr val="bg1"/>
              </a:solidFill>
            </a:endParaRPr>
          </a:p>
        </p:txBody>
      </p:sp>
      <p:sp>
        <p:nvSpPr>
          <p:cNvPr id="10" name="Textfeld 9">
            <a:extLst>
              <a:ext uri="{FF2B5EF4-FFF2-40B4-BE49-F238E27FC236}">
                <a16:creationId xmlns:a16="http://schemas.microsoft.com/office/drawing/2014/main" id="{E6BCD768-D7CC-00FB-1E1C-9AED8D920DE1}"/>
              </a:ext>
            </a:extLst>
          </p:cNvPr>
          <p:cNvSpPr txBox="1"/>
          <p:nvPr/>
        </p:nvSpPr>
        <p:spPr>
          <a:xfrm rot="15187752">
            <a:off x="1350993" y="4074837"/>
            <a:ext cx="811618" cy="276999"/>
          </a:xfrm>
          <a:prstGeom prst="rect">
            <a:avLst/>
          </a:prstGeom>
          <a:solidFill>
            <a:schemeClr val="tx2">
              <a:lumMod val="60000"/>
              <a:lumOff val="40000"/>
            </a:schemeClr>
          </a:solidFill>
        </p:spPr>
        <p:txBody>
          <a:bodyPr wrap="square" rtlCol="0">
            <a:spAutoFit/>
          </a:bodyPr>
          <a:lstStyle/>
          <a:p>
            <a:r>
              <a:rPr lang="de-DE" sz="1200" dirty="0">
                <a:solidFill>
                  <a:schemeClr val="bg1"/>
                </a:solidFill>
              </a:rPr>
              <a:t>ም</a:t>
            </a:r>
            <a:r>
              <a:rPr lang="de-CH" sz="1200" dirty="0" err="1">
                <a:solidFill>
                  <a:schemeClr val="bg1"/>
                </a:solidFill>
              </a:rPr>
              <a:t>ልላይ</a:t>
            </a:r>
            <a:endParaRPr lang="de-CH" sz="1200" dirty="0">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921854">
            <a:off x="1769621" y="4050393"/>
            <a:ext cx="1021576" cy="276999"/>
          </a:xfrm>
          <a:prstGeom prst="rect">
            <a:avLst/>
          </a:prstGeom>
          <a:solidFill>
            <a:schemeClr val="tx2">
              <a:lumMod val="60000"/>
              <a:lumOff val="40000"/>
            </a:schemeClr>
          </a:solidFill>
        </p:spPr>
        <p:txBody>
          <a:bodyPr wrap="square" rtlCol="0">
            <a:spAutoFit/>
          </a:bodyPr>
          <a:lstStyle/>
          <a:p>
            <a:r>
              <a:rPr lang="de-DE" sz="1200" dirty="0" err="1">
                <a:solidFill>
                  <a:schemeClr val="bg1"/>
                </a:solidFill>
              </a:rPr>
              <a:t>ኣገባብ</a:t>
            </a:r>
            <a:r>
              <a:rPr lang="de-DE" sz="1200" dirty="0">
                <a:solidFill>
                  <a:schemeClr val="bg1"/>
                </a:solidFill>
              </a:rPr>
              <a:t> </a:t>
            </a:r>
            <a:r>
              <a:rPr lang="de-DE" sz="1200" dirty="0" err="1">
                <a:solidFill>
                  <a:schemeClr val="bg1"/>
                </a:solidFill>
              </a:rPr>
              <a:t>ኣተኣላልያ</a:t>
            </a:r>
            <a:endParaRPr lang="de-CH" sz="1200" dirty="0">
              <a:solidFill>
                <a:schemeClr val="bg1"/>
              </a:solidFill>
            </a:endParaRPr>
          </a:p>
        </p:txBody>
      </p:sp>
      <p:sp>
        <p:nvSpPr>
          <p:cNvPr id="12" name="Textfeld 11">
            <a:extLst>
              <a:ext uri="{FF2B5EF4-FFF2-40B4-BE49-F238E27FC236}">
                <a16:creationId xmlns:a16="http://schemas.microsoft.com/office/drawing/2014/main" id="{B40E6A15-2F72-7B67-4E6E-28022A480A6E}"/>
              </a:ext>
            </a:extLst>
          </p:cNvPr>
          <p:cNvSpPr txBox="1"/>
          <p:nvPr/>
        </p:nvSpPr>
        <p:spPr>
          <a:xfrm rot="18420718">
            <a:off x="2354676" y="4434405"/>
            <a:ext cx="870362" cy="276999"/>
          </a:xfrm>
          <a:prstGeom prst="rect">
            <a:avLst/>
          </a:prstGeom>
          <a:solidFill>
            <a:schemeClr val="tx2">
              <a:lumMod val="60000"/>
              <a:lumOff val="40000"/>
            </a:schemeClr>
          </a:solidFill>
        </p:spPr>
        <p:txBody>
          <a:bodyPr wrap="square" rtlCol="0">
            <a:spAutoFit/>
          </a:bodyPr>
          <a:lstStyle/>
          <a:p>
            <a:r>
              <a:rPr lang="de-DE" sz="1200" dirty="0" err="1">
                <a:solidFill>
                  <a:schemeClr val="bg1"/>
                </a:solidFill>
              </a:rPr>
              <a:t>ሓገዝ</a:t>
            </a:r>
            <a:r>
              <a:rPr lang="de-DE" sz="1200" dirty="0">
                <a:solidFill>
                  <a:schemeClr val="bg1"/>
                </a:solidFill>
              </a:rPr>
              <a:t> </a:t>
            </a:r>
            <a:r>
              <a:rPr lang="de-DE" sz="1200" dirty="0" err="1">
                <a:solidFill>
                  <a:schemeClr val="bg1"/>
                </a:solidFill>
              </a:rPr>
              <a:t>ምርካብ</a:t>
            </a:r>
            <a:endParaRPr lang="de-CH" sz="1200" dirty="0">
              <a:solidFill>
                <a:schemeClr val="bg1"/>
              </a:solidFill>
            </a:endParaRP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r>
              <a:rPr lang="de-DE" b="1" dirty="0"/>
              <a:t>ሓ</a:t>
            </a:r>
            <a:r>
              <a:rPr lang="de-CH" b="1" dirty="0" err="1"/>
              <a:t>ንሳብ</a:t>
            </a:r>
            <a:r>
              <a:rPr lang="de-CH" b="1" dirty="0"/>
              <a:t> </a:t>
            </a:r>
            <a:r>
              <a:rPr lang="de-CH" b="1" dirty="0" err="1"/>
              <a:t>ኣገልጊሉ</a:t>
            </a:r>
            <a:r>
              <a:rPr lang="de-CH" b="1" dirty="0"/>
              <a:t> </a:t>
            </a:r>
            <a:r>
              <a:rPr lang="de-CH" b="1" dirty="0" err="1"/>
              <a:t>ዝጉሓፍ</a:t>
            </a:r>
            <a:endParaRPr lang="de-CH" b="1" dirty="0"/>
          </a:p>
        </p:txBody>
      </p:sp>
      <p:sp>
        <p:nvSpPr>
          <p:cNvPr id="4" name="Textfeld 3">
            <a:extLst>
              <a:ext uri="{FF2B5EF4-FFF2-40B4-BE49-F238E27FC236}">
                <a16:creationId xmlns:a16="http://schemas.microsoft.com/office/drawing/2014/main" id="{FF300292-99DF-60E7-62C6-019DEDBDE567}"/>
              </a:ext>
            </a:extLst>
          </p:cNvPr>
          <p:cNvSpPr txBox="1"/>
          <p:nvPr/>
        </p:nvSpPr>
        <p:spPr>
          <a:xfrm>
            <a:off x="6324265" y="1514638"/>
            <a:ext cx="3047006" cy="1477328"/>
          </a:xfrm>
          <a:prstGeom prst="rect">
            <a:avLst/>
          </a:prstGeom>
          <a:noFill/>
          <a:ln w="19050">
            <a:solidFill>
              <a:schemeClr val="accent2">
                <a:lumMod val="50000"/>
              </a:schemeClr>
            </a:solidFill>
          </a:ln>
        </p:spPr>
        <p:txBody>
          <a:bodyPr wrap="square">
            <a:spAutoFit/>
          </a:bodyPr>
          <a:lstStyle/>
          <a:p>
            <a:r>
              <a:rPr lang="de-CH" dirty="0" err="1"/>
              <a:t>ዘቁምዎ</a:t>
            </a:r>
            <a:r>
              <a:rPr lang="de-CH" dirty="0"/>
              <a:t> </a:t>
            </a:r>
            <a:r>
              <a:rPr lang="de-CH" dirty="0" err="1"/>
              <a:t>ኣካላት</a:t>
            </a:r>
            <a:r>
              <a:rPr lang="de-CH" dirty="0"/>
              <a:t> </a:t>
            </a:r>
            <a:r>
              <a:rPr lang="de-CH" dirty="0" err="1"/>
              <a:t>ቫይፐ</a:t>
            </a:r>
            <a:endParaRPr lang="de-CH" dirty="0"/>
          </a:p>
          <a:p>
            <a:pPr marL="342900" indent="-342900">
              <a:buFont typeface="Wingdings" panose="05000000000000000000" pitchFamily="2" charset="2"/>
              <a:buChar char="Ø"/>
            </a:pPr>
            <a:r>
              <a:rPr lang="de-CH" b="1" u="sng" dirty="0" err="1"/>
              <a:t>ባተሪ</a:t>
            </a:r>
            <a:endParaRPr lang="de-CH" b="1" u="sng" dirty="0"/>
          </a:p>
          <a:p>
            <a:pPr marL="342900" indent="-342900">
              <a:buFont typeface="Wingdings" panose="05000000000000000000" pitchFamily="2" charset="2"/>
              <a:buChar char="Ø"/>
            </a:pPr>
            <a:r>
              <a:rPr lang="de-CH" b="1" u="sng" dirty="0" err="1"/>
              <a:t>መእፈፊ</a:t>
            </a:r>
            <a:endParaRPr lang="de-CH" b="1" u="sng" dirty="0"/>
          </a:p>
          <a:p>
            <a:pPr marL="342900" indent="-342900">
              <a:buFont typeface="Wingdings" panose="05000000000000000000" pitchFamily="2" charset="2"/>
              <a:buChar char="Ø"/>
            </a:pPr>
            <a:r>
              <a:rPr lang="de-CH" b="1" u="sng" dirty="0" err="1"/>
              <a:t>ብኣፍ</a:t>
            </a:r>
            <a:r>
              <a:rPr lang="de-CH" b="1" u="sng" dirty="0"/>
              <a:t> </a:t>
            </a:r>
            <a:r>
              <a:rPr lang="de-CH" b="1" u="sng" dirty="0" err="1"/>
              <a:t>ዝተሓዝ</a:t>
            </a:r>
            <a:r>
              <a:rPr lang="de-CH" b="1" u="sng" dirty="0"/>
              <a:t> </a:t>
            </a:r>
            <a:r>
              <a:rPr lang="de-CH" b="1" u="sng" dirty="0" err="1"/>
              <a:t>ለዓት</a:t>
            </a:r>
            <a:endParaRPr lang="de-CH" b="1" u="sng" dirty="0"/>
          </a:p>
          <a:p>
            <a:pPr marL="342900" indent="-342900">
              <a:buFont typeface="Wingdings" panose="05000000000000000000" pitchFamily="2" charset="2"/>
              <a:buChar char="Ø"/>
            </a:pPr>
            <a:r>
              <a:rPr lang="de-CH" b="1" u="sng" dirty="0" err="1"/>
              <a:t>መዕቆሪ</a:t>
            </a:r>
            <a:r>
              <a:rPr lang="de-CH" b="1" u="sng" dirty="0"/>
              <a:t> </a:t>
            </a:r>
            <a:r>
              <a:rPr lang="de-CH" b="1" u="sng" dirty="0" err="1"/>
              <a:t>ፈሳሲ</a:t>
            </a:r>
            <a:r>
              <a:rPr lang="de-CH" dirty="0"/>
              <a:t>*</a:t>
            </a:r>
          </a:p>
        </p:txBody>
      </p:sp>
      <p:sp>
        <p:nvSpPr>
          <p:cNvPr id="6" name="Textfeld 5">
            <a:extLst>
              <a:ext uri="{FF2B5EF4-FFF2-40B4-BE49-F238E27FC236}">
                <a16:creationId xmlns:a16="http://schemas.microsoft.com/office/drawing/2014/main" id="{78C0D6FE-6929-9526-EBAF-F04BAC7E0CD3}"/>
              </a:ext>
            </a:extLst>
          </p:cNvPr>
          <p:cNvSpPr txBox="1"/>
          <p:nvPr/>
        </p:nvSpPr>
        <p:spPr>
          <a:xfrm>
            <a:off x="928609" y="3908569"/>
            <a:ext cx="5356670" cy="2308324"/>
          </a:xfrm>
          <a:prstGeom prst="rect">
            <a:avLst/>
          </a:prstGeom>
          <a:noFill/>
        </p:spPr>
        <p:txBody>
          <a:bodyPr wrap="square" rtlCol="0">
            <a:spAutoFit/>
          </a:bodyPr>
          <a:lstStyle/>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DE" dirty="0" err="1"/>
              <a:t>ብቀሊሉ</a:t>
            </a:r>
            <a:r>
              <a:rPr lang="am-ET" dirty="0"/>
              <a:t> ክትጥቀመሎም ትኽእል ኢኻ።</a:t>
            </a:r>
            <a:endParaRPr lang="de-DE" dirty="0"/>
          </a:p>
          <a:p>
            <a:pPr marL="285750" indent="-285750">
              <a:buFont typeface="Arial" panose="020B0604020202020204" pitchFamily="34" charset="0"/>
              <a:buChar char="•"/>
            </a:pPr>
            <a:r>
              <a:rPr lang="de-DE" dirty="0" err="1"/>
              <a:t>ሰሓቢ</a:t>
            </a:r>
            <a:r>
              <a:rPr lang="am-ET" dirty="0"/>
              <a:t> ፍሩታውን ምቁርን መኣዛታት</a:t>
            </a:r>
            <a:endParaRPr lang="de-DE" dirty="0"/>
          </a:p>
          <a:p>
            <a:pPr marL="285750" indent="-285750">
              <a:buFont typeface="Arial" panose="020B0604020202020204" pitchFamily="34" charset="0"/>
              <a:buChar char="•"/>
            </a:pPr>
            <a:r>
              <a:rPr lang="de-CH" dirty="0" err="1"/>
              <a:t>ሓንሳብ</a:t>
            </a:r>
            <a:r>
              <a:rPr lang="de-CH" dirty="0"/>
              <a:t> </a:t>
            </a:r>
            <a:r>
              <a:rPr lang="de-CH" dirty="0" err="1"/>
              <a:t>ጥራይ</a:t>
            </a:r>
            <a:r>
              <a:rPr lang="de-CH" dirty="0"/>
              <a:t> </a:t>
            </a:r>
            <a:r>
              <a:rPr lang="de-CH" dirty="0" err="1"/>
              <a:t>የገልግል</a:t>
            </a:r>
            <a:endParaRPr lang="de-CH" dirty="0"/>
          </a:p>
          <a:p>
            <a:pPr marL="285750" indent="-285750">
              <a:buFont typeface="Arial" panose="020B0604020202020204" pitchFamily="34" charset="0"/>
              <a:buChar char="•"/>
            </a:pPr>
            <a:r>
              <a:rPr lang="am-ET" dirty="0"/>
              <a:t>600 – </a:t>
            </a:r>
            <a:r>
              <a:rPr lang="de-CH" sz="1500" dirty="0"/>
              <a:t>1</a:t>
            </a:r>
            <a:r>
              <a:rPr lang="am-ET" dirty="0"/>
              <a:t>0,000 </a:t>
            </a:r>
            <a:r>
              <a:rPr lang="de-DE" dirty="0" err="1"/>
              <a:t>ግዜ</a:t>
            </a:r>
            <a:r>
              <a:rPr lang="de-DE" dirty="0"/>
              <a:t> </a:t>
            </a:r>
            <a:r>
              <a:rPr lang="de-DE" dirty="0" err="1"/>
              <a:t>ክትስሕበሉ</a:t>
            </a:r>
            <a:r>
              <a:rPr lang="de-DE" dirty="0"/>
              <a:t> </a:t>
            </a:r>
            <a:r>
              <a:rPr lang="de-DE" dirty="0" err="1"/>
              <a:t>ይከኣል</a:t>
            </a:r>
            <a:r>
              <a:rPr lang="am-ET" dirty="0"/>
              <a:t>።</a:t>
            </a:r>
            <a:endParaRPr lang="de-DE" dirty="0"/>
          </a:p>
          <a:p>
            <a:pPr marL="285750" indent="-285750">
              <a:buFont typeface="Arial" panose="020B0604020202020204" pitchFamily="34" charset="0"/>
              <a:buChar char="•"/>
            </a:pPr>
            <a:r>
              <a:rPr lang="de-CH" dirty="0" err="1"/>
              <a:t>ዋጋታቱ</a:t>
            </a:r>
            <a:r>
              <a:rPr lang="de-CH" dirty="0"/>
              <a:t> </a:t>
            </a:r>
            <a:r>
              <a:rPr lang="de-CH" dirty="0" err="1"/>
              <a:t>ካብ</a:t>
            </a:r>
            <a:r>
              <a:rPr lang="de-CH" dirty="0"/>
              <a:t>  CHF 6.90 </a:t>
            </a:r>
            <a:r>
              <a:rPr lang="de-CH" dirty="0" err="1"/>
              <a:t>ይጅምር</a:t>
            </a:r>
            <a:r>
              <a:rPr lang="de-CH" dirty="0"/>
              <a:t> </a:t>
            </a:r>
          </a:p>
          <a:p>
            <a:pPr marL="285750" indent="-285750">
              <a:buFont typeface="Arial" panose="020B0604020202020204" pitchFamily="34" charset="0"/>
              <a:buChar char="•"/>
            </a:pPr>
            <a:r>
              <a:rPr lang="am-ET" dirty="0"/>
              <a:t>ብኢንተርነት፡ ኣብ ኪዮስክታት፡ ድኳናት ቫይፕን ድኳናት ምግቢን</a:t>
            </a:r>
            <a:r>
              <a:rPr lang="de-DE" dirty="0"/>
              <a:t> </a:t>
            </a:r>
            <a:r>
              <a:rPr lang="de-DE" dirty="0" err="1"/>
              <a:t>ይርከብ</a:t>
            </a:r>
            <a:endParaRPr lang="de-CH" dirty="0"/>
          </a:p>
        </p:txBody>
      </p:sp>
      <p:sp>
        <p:nvSpPr>
          <p:cNvPr id="2" name="Textfeld 1">
            <a:extLst>
              <a:ext uri="{FF2B5EF4-FFF2-40B4-BE49-F238E27FC236}">
                <a16:creationId xmlns:a16="http://schemas.microsoft.com/office/drawing/2014/main" id="{6808F2E0-3DAA-6BD4-7353-5D208A762E29}"/>
              </a:ext>
            </a:extLst>
          </p:cNvPr>
          <p:cNvSpPr txBox="1"/>
          <p:nvPr/>
        </p:nvSpPr>
        <p:spPr>
          <a:xfrm>
            <a:off x="7605361" y="3568064"/>
            <a:ext cx="3531821" cy="2308324"/>
          </a:xfrm>
          <a:prstGeom prst="rect">
            <a:avLst/>
          </a:prstGeom>
          <a:noFill/>
        </p:spPr>
        <p:txBody>
          <a:bodyPr wrap="square" rtlCol="0">
            <a:spAutoFit/>
          </a:bodyPr>
          <a:lstStyle/>
          <a:p>
            <a:r>
              <a:rPr lang="de-CH" b="1" dirty="0"/>
              <a:t>*</a:t>
            </a:r>
            <a:r>
              <a:rPr lang="de-CH" b="1" dirty="0" err="1"/>
              <a:t>ትሕዝቶ</a:t>
            </a:r>
            <a:r>
              <a:rPr lang="de-CH" b="1" dirty="0"/>
              <a:t> </a:t>
            </a:r>
            <a:r>
              <a:rPr lang="de-CH" b="1" dirty="0" err="1"/>
              <a:t>ፈሳሲ</a:t>
            </a:r>
            <a:endParaRPr lang="de-CH" b="1" dirty="0"/>
          </a:p>
          <a:p>
            <a:pPr marL="457200" indent="-457200">
              <a:buFont typeface="Arial" panose="020B0604020202020204" pitchFamily="34" charset="0"/>
              <a:buChar char="•"/>
            </a:pPr>
            <a:r>
              <a:rPr lang="de-CH" dirty="0" err="1"/>
              <a:t>ዝተፈላለየ</a:t>
            </a:r>
            <a:r>
              <a:rPr lang="de-CH" dirty="0"/>
              <a:t> </a:t>
            </a:r>
            <a:r>
              <a:rPr lang="de-CH" dirty="0" err="1"/>
              <a:t>ቀመማት</a:t>
            </a:r>
            <a:r>
              <a:rPr lang="de-CH" dirty="0"/>
              <a:t> (</a:t>
            </a:r>
            <a:r>
              <a:rPr lang="de-CH" dirty="0" err="1"/>
              <a:t>ኬሚካላት</a:t>
            </a:r>
            <a:r>
              <a:rPr lang="de-CH" dirty="0"/>
              <a:t>)</a:t>
            </a:r>
          </a:p>
          <a:p>
            <a:pPr marL="457200" indent="-457200">
              <a:buFont typeface="Arial" panose="020B0604020202020204" pitchFamily="34" charset="0"/>
              <a:buChar char="•"/>
            </a:pPr>
            <a:r>
              <a:rPr lang="de-CH" dirty="0" err="1"/>
              <a:t>ሰሓቢ</a:t>
            </a:r>
            <a:r>
              <a:rPr lang="de-CH" dirty="0"/>
              <a:t> </a:t>
            </a:r>
            <a:r>
              <a:rPr lang="de-CH" dirty="0" err="1"/>
              <a:t>ጨና</a:t>
            </a:r>
            <a:endParaRPr lang="de-CH" dirty="0"/>
          </a:p>
          <a:p>
            <a:pPr marL="457200" indent="-457200">
              <a:buFont typeface="Arial" panose="020B0604020202020204" pitchFamily="34" charset="0"/>
              <a:buChar char="•"/>
            </a:pPr>
            <a:r>
              <a:rPr lang="de-CH" dirty="0" err="1"/>
              <a:t>ልዑል</a:t>
            </a:r>
            <a:r>
              <a:rPr lang="de-CH" dirty="0"/>
              <a:t> </a:t>
            </a:r>
            <a:r>
              <a:rPr lang="de-CH" dirty="0" err="1"/>
              <a:t>ዓቐን</a:t>
            </a:r>
            <a:r>
              <a:rPr lang="de-CH" dirty="0"/>
              <a:t> </a:t>
            </a:r>
            <a:r>
              <a:rPr lang="de-CH" dirty="0" err="1"/>
              <a:t>ኒኮቲን</a:t>
            </a:r>
            <a:endParaRPr lang="de-CH" dirty="0"/>
          </a:p>
          <a:p>
            <a:pPr marL="457200" indent="-457200">
              <a:buAutoNum type="arabicParenR"/>
            </a:pPr>
            <a:endParaRPr lang="de-CH" dirty="0"/>
          </a:p>
          <a:p>
            <a:pPr marL="285750" indent="-285750">
              <a:buFont typeface="Wingdings" panose="05000000000000000000" pitchFamily="2" charset="2"/>
              <a:buChar char="Ø"/>
            </a:pPr>
            <a:r>
              <a:rPr lang="de-CH" dirty="0" err="1"/>
              <a:t>ኒኮቲን</a:t>
            </a:r>
            <a:r>
              <a:rPr lang="de-CH" dirty="0"/>
              <a:t> </a:t>
            </a:r>
            <a:r>
              <a:rPr lang="de-CH" dirty="0" err="1"/>
              <a:t>ዘይብሉ</a:t>
            </a:r>
            <a:r>
              <a:rPr lang="de-CH" dirty="0"/>
              <a:t> </a:t>
            </a:r>
            <a:r>
              <a:rPr lang="de-CH" dirty="0" err="1"/>
              <a:t>እውን</a:t>
            </a:r>
            <a:r>
              <a:rPr lang="de-CH" dirty="0"/>
              <a:t> </a:t>
            </a:r>
            <a:r>
              <a:rPr lang="de-CH" dirty="0" err="1"/>
              <a:t>ኣሎ</a:t>
            </a:r>
            <a:r>
              <a:rPr lang="de-CH" dirty="0"/>
              <a:t>።</a:t>
            </a:r>
          </a:p>
          <a:p>
            <a:pPr marL="285750" indent="-285750">
              <a:buFont typeface="Wingdings" panose="05000000000000000000" pitchFamily="2" charset="2"/>
              <a:buChar char="Ø"/>
            </a:pPr>
            <a:r>
              <a:rPr lang="am-ET" dirty="0"/>
              <a:t>ገለ ካብዞም ኬሚካላት ካርሲኖጀን </a:t>
            </a:r>
            <a:r>
              <a:rPr lang="de-DE" dirty="0" err="1"/>
              <a:t>ይበሃሉ</a:t>
            </a:r>
            <a:r>
              <a:rPr lang="am-ET" dirty="0"/>
              <a:t>።</a:t>
            </a:r>
            <a:r>
              <a:rPr lang="de-DE" dirty="0"/>
              <a:t> (</a:t>
            </a:r>
            <a:r>
              <a:rPr lang="de-DE" dirty="0" err="1"/>
              <a:t>ካንሰር</a:t>
            </a:r>
            <a:r>
              <a:rPr lang="de-DE" dirty="0"/>
              <a:t> </a:t>
            </a:r>
            <a:r>
              <a:rPr lang="de-DE" dirty="0" err="1"/>
              <a:t>ዘስዕቡ</a:t>
            </a:r>
            <a:r>
              <a:rPr lang="de-DE" dirty="0"/>
              <a:t> </a:t>
            </a:r>
            <a:r>
              <a:rPr lang="de-DE" dirty="0" err="1"/>
              <a:t>ባእታታት</a:t>
            </a:r>
            <a:r>
              <a:rPr lang="de-DE" dirty="0"/>
              <a:t>)</a:t>
            </a:r>
            <a:endParaRPr lang="de-CH" dirty="0"/>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1057851" y="1052818"/>
            <a:ext cx="1195615" cy="338554"/>
          </a:xfrm>
          <a:prstGeom prst="rect">
            <a:avLst/>
          </a:prstGeom>
          <a:solidFill>
            <a:schemeClr val="accent4">
              <a:lumMod val="40000"/>
              <a:lumOff val="60000"/>
            </a:schemeClr>
          </a:solidFill>
        </p:spPr>
        <p:txBody>
          <a:bodyPr wrap="square" rtlCol="0">
            <a:spAutoFit/>
          </a:bodyPr>
          <a:lstStyle/>
          <a:p>
            <a:r>
              <a:rPr lang="de-DE" sz="1600" b="1" dirty="0" err="1"/>
              <a:t>ለዓት</a:t>
            </a:r>
            <a:r>
              <a:rPr lang="de-DE" sz="1600" b="1" dirty="0"/>
              <a:t> </a:t>
            </a:r>
            <a:r>
              <a:rPr lang="de-DE" sz="1600" b="1" dirty="0" err="1"/>
              <a:t>ኣፍ</a:t>
            </a:r>
            <a:endParaRPr lang="de-CH" sz="1600" b="1" dirty="0"/>
          </a:p>
        </p:txBody>
      </p:sp>
      <p:sp>
        <p:nvSpPr>
          <p:cNvPr id="8" name="Textfeld 7">
            <a:extLst>
              <a:ext uri="{FF2B5EF4-FFF2-40B4-BE49-F238E27FC236}">
                <a16:creationId xmlns:a16="http://schemas.microsoft.com/office/drawing/2014/main" id="{D2F901ED-0D34-24BD-29ED-41F96851220E}"/>
              </a:ext>
            </a:extLst>
          </p:cNvPr>
          <p:cNvSpPr txBox="1"/>
          <p:nvPr/>
        </p:nvSpPr>
        <p:spPr>
          <a:xfrm>
            <a:off x="1054818" y="3209098"/>
            <a:ext cx="1971940" cy="323165"/>
          </a:xfrm>
          <a:prstGeom prst="rect">
            <a:avLst/>
          </a:prstGeom>
          <a:solidFill>
            <a:schemeClr val="accent4">
              <a:lumMod val="40000"/>
              <a:lumOff val="60000"/>
            </a:schemeClr>
          </a:solidFill>
        </p:spPr>
        <p:txBody>
          <a:bodyPr wrap="square" rtlCol="0">
            <a:spAutoFit/>
          </a:bodyPr>
          <a:lstStyle/>
          <a:p>
            <a:r>
              <a:rPr lang="de-DE" sz="1500" b="1" dirty="0" err="1"/>
              <a:t>መህፈፊን</a:t>
            </a:r>
            <a:r>
              <a:rPr lang="de-DE" sz="1500" b="1" dirty="0"/>
              <a:t> </a:t>
            </a:r>
            <a:r>
              <a:rPr lang="de-DE" sz="1500" b="1" dirty="0" err="1"/>
              <a:t>መትሓዚ</a:t>
            </a:r>
            <a:r>
              <a:rPr lang="de-DE" sz="1500" b="1" dirty="0"/>
              <a:t> ኢ-</a:t>
            </a:r>
            <a:r>
              <a:rPr lang="de-DE" sz="1500" b="1" dirty="0" err="1"/>
              <a:t>ፈሳስን</a:t>
            </a:r>
            <a:endParaRPr lang="de-CH" sz="1500" b="1" dirty="0"/>
          </a:p>
        </p:txBody>
      </p:sp>
      <p:sp>
        <p:nvSpPr>
          <p:cNvPr id="9" name="Textfeld 8">
            <a:extLst>
              <a:ext uri="{FF2B5EF4-FFF2-40B4-BE49-F238E27FC236}">
                <a16:creationId xmlns:a16="http://schemas.microsoft.com/office/drawing/2014/main" id="{0ECA1F9B-8EF7-BE79-E9DF-60BAFC3C96DC}"/>
              </a:ext>
            </a:extLst>
          </p:cNvPr>
          <p:cNvSpPr txBox="1"/>
          <p:nvPr/>
        </p:nvSpPr>
        <p:spPr>
          <a:xfrm>
            <a:off x="3360454" y="2071625"/>
            <a:ext cx="1034142" cy="338554"/>
          </a:xfrm>
          <a:prstGeom prst="rect">
            <a:avLst/>
          </a:prstGeom>
          <a:solidFill>
            <a:schemeClr val="accent4">
              <a:lumMod val="40000"/>
              <a:lumOff val="60000"/>
            </a:schemeClr>
          </a:solidFill>
        </p:spPr>
        <p:txBody>
          <a:bodyPr wrap="square" rtlCol="0">
            <a:spAutoFit/>
          </a:bodyPr>
          <a:lstStyle/>
          <a:p>
            <a:r>
              <a:rPr lang="de-DE" sz="1600" b="1" dirty="0" err="1"/>
              <a:t>ባተሪ</a:t>
            </a:r>
            <a:endParaRPr lang="de-CH" sz="1600" b="1" dirty="0"/>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lstStyle/>
          <a:p>
            <a:r>
              <a:rPr lang="de-DE" b="1" dirty="0" err="1"/>
              <a:t>ኣብ</a:t>
            </a:r>
            <a:r>
              <a:rPr lang="de-DE" b="1" dirty="0"/>
              <a:t> </a:t>
            </a:r>
            <a:r>
              <a:rPr lang="de-DE" b="1" dirty="0" err="1"/>
              <a:t>ጥዕና</a:t>
            </a:r>
            <a:r>
              <a:rPr lang="de-DE" b="1" dirty="0"/>
              <a:t> </a:t>
            </a:r>
            <a:r>
              <a:rPr lang="de-DE" b="1" dirty="0" err="1"/>
              <a:t>ዘለዎ</a:t>
            </a:r>
            <a:r>
              <a:rPr lang="de-DE" b="1" dirty="0"/>
              <a:t> ሳ</a:t>
            </a:r>
            <a:r>
              <a:rPr lang="de-CH" b="1" dirty="0" err="1"/>
              <a:t>ዕቤናት</a:t>
            </a:r>
            <a:r>
              <a:rPr lang="de-CH" b="1" dirty="0"/>
              <a:t> </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731839"/>
            <a:ext cx="6492240" cy="5257800"/>
          </a:xfrm>
        </p:spPr>
        <p:txBody>
          <a:bodyPr>
            <a:normAutofit/>
          </a:bodyPr>
          <a:lstStyle/>
          <a:p>
            <a:pPr marL="0" indent="0">
              <a:buClrTx/>
              <a:buNone/>
            </a:pPr>
            <a:r>
              <a:rPr lang="am-ET" b="1" dirty="0"/>
              <a:t>ወልፊ ኒኮቲን፦ </a:t>
            </a:r>
            <a:r>
              <a:rPr lang="am-ET" dirty="0"/>
              <a:t>መብዛሕትኡ ግዜ </a:t>
            </a:r>
            <a:r>
              <a:rPr lang="de-DE" dirty="0" err="1"/>
              <a:t>ኤሌክትሮናዊ</a:t>
            </a:r>
            <a:r>
              <a:rPr lang="de-DE" dirty="0"/>
              <a:t> </a:t>
            </a:r>
            <a:r>
              <a:rPr lang="de-DE" dirty="0" err="1"/>
              <a:t>ሽጋራ</a:t>
            </a:r>
            <a:r>
              <a:rPr lang="de-DE" dirty="0"/>
              <a:t> (</a:t>
            </a:r>
            <a:r>
              <a:rPr lang="am-ET" dirty="0"/>
              <a:t>ቫይፕ</a:t>
            </a:r>
            <a:r>
              <a:rPr lang="de-DE" dirty="0"/>
              <a:t>)</a:t>
            </a:r>
            <a:r>
              <a:rPr lang="am-ET" dirty="0"/>
              <a:t> ብዙሕ ኒኮቲን ዝሓዘ እዩ። ኒኮቲን ቀልጢፉ ወልፊ </a:t>
            </a:r>
            <a:r>
              <a:rPr lang="de-DE" dirty="0" err="1"/>
              <a:t>የትሕዝ</a:t>
            </a:r>
            <a:r>
              <a:rPr lang="am-ET" dirty="0"/>
              <a:t>።</a:t>
            </a:r>
            <a:endParaRPr lang="de-DE" dirty="0"/>
          </a:p>
          <a:p>
            <a:pPr marL="0" indent="0">
              <a:buClrTx/>
              <a:buNone/>
            </a:pPr>
            <a:endParaRPr lang="de-CH" dirty="0"/>
          </a:p>
          <a:p>
            <a:pPr marL="0" indent="0">
              <a:buClrTx/>
              <a:buNone/>
            </a:pPr>
            <a:r>
              <a:rPr lang="am-ET" b="1" dirty="0"/>
              <a:t>ቁጥዐ ስርዓተ ምስትንፋስ፡ </a:t>
            </a:r>
            <a:r>
              <a:rPr lang="am-ET" dirty="0"/>
              <a:t>ሰዓል፡ ቃንዛ ጎሮሮን ጸገም ምስትንፋስን</a:t>
            </a:r>
            <a:endParaRPr lang="de-DE" dirty="0"/>
          </a:p>
          <a:p>
            <a:pPr marL="0" indent="0">
              <a:buClrTx/>
              <a:buNone/>
            </a:pPr>
            <a:endParaRPr lang="de-DE" dirty="0"/>
          </a:p>
          <a:p>
            <a:pPr marL="0" indent="0">
              <a:buClrTx/>
              <a:buNone/>
            </a:pPr>
            <a:endParaRPr lang="de-CH" dirty="0"/>
          </a:p>
          <a:p>
            <a:pPr marL="0" indent="0">
              <a:buClrTx/>
              <a:buNone/>
            </a:pPr>
            <a:r>
              <a:rPr lang="am-ET" b="1" dirty="0">
                <a:solidFill>
                  <a:schemeClr val="tx1"/>
                </a:solidFill>
              </a:rPr>
              <a:t>ኣብ ኣፍን ጎሮሮን ዝፍጠር ቁጥዐ፡ </a:t>
            </a:r>
            <a:r>
              <a:rPr lang="am-ET" dirty="0">
                <a:solidFill>
                  <a:schemeClr val="tx1"/>
                </a:solidFill>
              </a:rPr>
              <a:t>ደረቕ ኣፍ፡ ቁጥዐ </a:t>
            </a:r>
            <a:r>
              <a:rPr lang="de-DE" dirty="0" err="1">
                <a:solidFill>
                  <a:schemeClr val="tx1"/>
                </a:solidFill>
              </a:rPr>
              <a:t>ግርጻን</a:t>
            </a:r>
            <a:r>
              <a:rPr lang="am-ET" dirty="0">
                <a:solidFill>
                  <a:schemeClr val="tx1"/>
                </a:solidFill>
              </a:rPr>
              <a:t>ን ቁስሊ ኣፍን።</a:t>
            </a:r>
            <a:endParaRPr lang="de-DE" dirty="0">
              <a:solidFill>
                <a:schemeClr val="tx1"/>
              </a:solidFill>
            </a:endParaRPr>
          </a:p>
          <a:p>
            <a:pPr marL="0" indent="0">
              <a:buClrTx/>
              <a:buNone/>
            </a:pPr>
            <a:endParaRPr lang="de-CH" dirty="0">
              <a:solidFill>
                <a:schemeClr val="tx1"/>
              </a:solidFill>
            </a:endParaRPr>
          </a:p>
          <a:p>
            <a:pPr marL="0" indent="0">
              <a:buClrTx/>
              <a:buNone/>
            </a:pPr>
            <a:r>
              <a:rPr lang="am-ET" b="1" dirty="0">
                <a:solidFill>
                  <a:schemeClr val="tx1"/>
                </a:solidFill>
              </a:rPr>
              <a:t>ስርዓተ ልብን ስርዓተ ደምን፡ </a:t>
            </a:r>
            <a:r>
              <a:rPr lang="am-ET" dirty="0">
                <a:solidFill>
                  <a:schemeClr val="tx1"/>
                </a:solidFill>
              </a:rPr>
              <a:t>ንሓጺር ግዜ ምውሳኽ ናህርን ጸቕጢ ደምን፡ ንሓጺር ግዜ ጸገም ልቢ ናይ ምፍጣር ሓደጋ ይውስኽ</a:t>
            </a:r>
            <a:endParaRPr lang="de-DE" dirty="0">
              <a:solidFill>
                <a:schemeClr val="tx1"/>
              </a:solidFill>
            </a:endParaRPr>
          </a:p>
          <a:p>
            <a:pPr marL="0" indent="0">
              <a:buClrTx/>
              <a:buNone/>
            </a:pPr>
            <a:endParaRPr lang="de-DE" dirty="0">
              <a:solidFill>
                <a:schemeClr val="tx1"/>
              </a:solidFill>
            </a:endParaRPr>
          </a:p>
          <a:p>
            <a:pPr marL="0" indent="0">
              <a:buClrTx/>
              <a:buNone/>
            </a:pPr>
            <a:r>
              <a:rPr lang="de-CH" b="1" dirty="0" err="1"/>
              <a:t>ሓደጋ</a:t>
            </a:r>
            <a:r>
              <a:rPr lang="de-CH" b="1" dirty="0"/>
              <a:t> </a:t>
            </a:r>
            <a:r>
              <a:rPr lang="de-CH" b="1" dirty="0" err="1"/>
              <a:t>መንሽሮ</a:t>
            </a:r>
            <a:r>
              <a:rPr lang="de-CH" b="1" dirty="0"/>
              <a:t>፥ </a:t>
            </a:r>
            <a:r>
              <a:rPr lang="de-CH" dirty="0" err="1"/>
              <a:t>ይውስኽ</a:t>
            </a:r>
            <a:r>
              <a:rPr lang="de-CH" dirty="0"/>
              <a:t> </a:t>
            </a:r>
            <a:r>
              <a:rPr lang="de-CH" dirty="0" err="1"/>
              <a:t>ወይ</a:t>
            </a:r>
            <a:r>
              <a:rPr lang="de-CH" dirty="0"/>
              <a:t> </a:t>
            </a:r>
            <a:r>
              <a:rPr lang="de-CH" dirty="0" err="1"/>
              <a:t>ልዑል</a:t>
            </a:r>
            <a:r>
              <a:rPr lang="de-CH" dirty="0"/>
              <a:t> </a:t>
            </a:r>
            <a:r>
              <a:rPr lang="de-CH" dirty="0" err="1"/>
              <a:t>ይኸውን</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de-CH" sz="1200" dirty="0">
                <a:solidFill>
                  <a:srgbClr val="0070C0"/>
                </a:solidFill>
              </a:rPr>
              <a:t>Informieren</a:t>
            </a: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r>
              <a:rPr lang="de-CH" sz="1200" dirty="0">
                <a:solidFill>
                  <a:schemeClr val="bg1"/>
                </a:solidFill>
              </a:rPr>
              <a:t>Verstehen</a:t>
            </a: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530843" y="4177428"/>
            <a:ext cx="811618"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Erkennen</a:t>
            </a: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916966" y="4334409"/>
            <a:ext cx="7179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Handeln</a:t>
            </a: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177077" y="4514763"/>
            <a:ext cx="870362" cy="276999"/>
          </a:xfrm>
          <a:prstGeom prst="rect">
            <a:avLst/>
          </a:prstGeom>
          <a:solidFill>
            <a:schemeClr val="accent2">
              <a:lumMod val="60000"/>
              <a:lumOff val="40000"/>
            </a:schemeClr>
          </a:solidFill>
        </p:spPr>
        <p:txBody>
          <a:bodyPr wrap="square" rtlCol="0">
            <a:spAutoFit/>
          </a:bodyPr>
          <a:lstStyle/>
          <a:p>
            <a:r>
              <a:rPr lang="de-CH" sz="1200" dirty="0">
                <a:solidFill>
                  <a:schemeClr val="bg1"/>
                </a:solidFill>
              </a:rPr>
              <a:t>Hilfe holen</a:t>
            </a: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am-ET" dirty="0">
                <a:solidFill>
                  <a:schemeClr val="accent2">
                    <a:lumMod val="75000"/>
                  </a:schemeClr>
                </a:solidFill>
              </a:rPr>
              <a:t>እቲ ንነዊሕ እዋን ዝጸንሕ ሳዕቤናት ሕጂ’ውን ብሰፊሑ ክምርመር</a:t>
            </a:r>
            <a:r>
              <a:rPr lang="de-DE" dirty="0">
                <a:solidFill>
                  <a:schemeClr val="accent2">
                    <a:lumMod val="75000"/>
                  </a:schemeClr>
                </a:solidFill>
              </a:rPr>
              <a:t>ን </a:t>
            </a:r>
            <a:r>
              <a:rPr lang="de-DE" dirty="0" err="1">
                <a:solidFill>
                  <a:schemeClr val="accent2">
                    <a:lumMod val="75000"/>
                  </a:schemeClr>
                </a:solidFill>
              </a:rPr>
              <a:t>ክድህሰስን</a:t>
            </a:r>
            <a:r>
              <a:rPr lang="am-ET" dirty="0">
                <a:solidFill>
                  <a:schemeClr val="accent2">
                    <a:lumMod val="75000"/>
                  </a:schemeClr>
                </a:solidFill>
              </a:rPr>
              <a:t> ኣለዎ።</a:t>
            </a:r>
            <a:endParaRPr lang="de-CH" dirty="0">
              <a:solidFill>
                <a:schemeClr val="accent2">
                  <a:lumMod val="75000"/>
                </a:schemeClr>
              </a:solidFill>
            </a:endParaRP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578711" y="5333134"/>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50481" y="1888532"/>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78711" y="4315927"/>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39519" y="3142595"/>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de-DE" b="1" dirty="0"/>
              <a:t>ኣ</a:t>
            </a:r>
            <a:r>
              <a:rPr lang="de-CH" b="1" dirty="0" err="1"/>
              <a:t>ከባቢ</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34107" y="1398080"/>
            <a:ext cx="5819047" cy="2628795"/>
          </a:xfrm>
        </p:spPr>
        <p:txBody>
          <a:bodyPr>
            <a:noAutofit/>
          </a:bodyPr>
          <a:lstStyle/>
          <a:p>
            <a:pPr marL="0" indent="0">
              <a:lnSpc>
                <a:spcPct val="100000"/>
              </a:lnSpc>
              <a:spcBef>
                <a:spcPts val="0"/>
              </a:spcBef>
              <a:spcAft>
                <a:spcPts val="600"/>
              </a:spcAft>
              <a:buNone/>
            </a:pPr>
            <a:r>
              <a:rPr lang="am-ET" b="1" dirty="0"/>
              <a:t>ሊትየም-ኣዮን</a:t>
            </a:r>
            <a:r>
              <a:rPr lang="de-DE" b="1" dirty="0"/>
              <a:t>ን</a:t>
            </a:r>
            <a:r>
              <a:rPr lang="am-ET" b="1" dirty="0"/>
              <a:t> ባትሪታትን </a:t>
            </a:r>
            <a:r>
              <a:rPr lang="am-ET" dirty="0"/>
              <a:t>ክቡር ጥረ ነገራት ዝሓዙ እዮም።</a:t>
            </a:r>
          </a:p>
          <a:p>
            <a:pPr marL="0" indent="0">
              <a:lnSpc>
                <a:spcPct val="100000"/>
              </a:lnSpc>
              <a:spcBef>
                <a:spcPts val="0"/>
              </a:spcBef>
              <a:spcAft>
                <a:spcPts val="600"/>
              </a:spcAft>
              <a:buNone/>
            </a:pPr>
            <a:r>
              <a:rPr lang="am-ET" dirty="0"/>
              <a:t>ብጌጋ እንተተደርብዮም ንኣከባቢ ዝጎድኡ እዮም።</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DE" sz="2200" b="1" dirty="0">
                <a:solidFill>
                  <a:schemeClr val="accent3">
                    <a:lumMod val="75000"/>
                  </a:schemeClr>
                </a:solidFill>
                <a:latin typeface="+mj-lt"/>
              </a:rPr>
              <a:t>ሃ</a:t>
            </a:r>
            <a:r>
              <a:rPr lang="de-CH" sz="2200" b="1" dirty="0" err="1">
                <a:solidFill>
                  <a:schemeClr val="accent3">
                    <a:lumMod val="75000"/>
                  </a:schemeClr>
                </a:solidFill>
                <a:latin typeface="+mj-lt"/>
              </a:rPr>
              <a:t>ልኪ</a:t>
            </a:r>
            <a:endParaRPr lang="de-CH" sz="2200" b="1" dirty="0">
              <a:solidFill>
                <a:schemeClr val="accent3">
                  <a:lumMod val="75000"/>
                </a:schemeClr>
              </a:solidFill>
              <a:latin typeface="+mj-lt"/>
            </a:endParaRP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814426"/>
            <a:ext cx="2526867" cy="3479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err="1">
                <a:solidFill>
                  <a:schemeClr val="accent3">
                    <a:lumMod val="75000"/>
                  </a:schemeClr>
                </a:solidFill>
                <a:latin typeface="+mj-lt"/>
              </a:rPr>
              <a:t>ምጉሓፍ</a:t>
            </a:r>
            <a:r>
              <a:rPr lang="de-CH" sz="2200" b="1" dirty="0">
                <a:solidFill>
                  <a:schemeClr val="accent3">
                    <a:lumMod val="75000"/>
                  </a:schemeClr>
                </a:solidFill>
                <a:latin typeface="+mj-lt"/>
              </a:rPr>
              <a:t> </a:t>
            </a:r>
            <a:r>
              <a:rPr lang="de-CH" sz="2200" b="1" dirty="0" err="1">
                <a:solidFill>
                  <a:schemeClr val="accent3">
                    <a:lumMod val="75000"/>
                  </a:schemeClr>
                </a:solidFill>
                <a:latin typeface="+mj-lt"/>
              </a:rPr>
              <a:t>ወይ</a:t>
            </a:r>
            <a:r>
              <a:rPr lang="de-CH" sz="2200" b="1" dirty="0">
                <a:solidFill>
                  <a:schemeClr val="accent3">
                    <a:lumMod val="75000"/>
                  </a:schemeClr>
                </a:solidFill>
                <a:latin typeface="+mj-lt"/>
              </a:rPr>
              <a:t> </a:t>
            </a:r>
            <a:r>
              <a:rPr lang="de-CH" sz="2200" b="1" dirty="0" err="1">
                <a:solidFill>
                  <a:schemeClr val="accent3">
                    <a:lumMod val="75000"/>
                  </a:schemeClr>
                </a:solidFill>
                <a:latin typeface="+mj-lt"/>
              </a:rPr>
              <a:t>ምእላይ</a:t>
            </a:r>
            <a:endParaRPr lang="de-CH" sz="2200" b="1" dirty="0">
              <a:solidFill>
                <a:schemeClr val="accent3">
                  <a:lumMod val="75000"/>
                </a:schemeClr>
              </a:solidFill>
              <a:latin typeface="+mj-lt"/>
            </a:endParaRP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34107" y="4162412"/>
            <a:ext cx="5106666" cy="868074"/>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DE" dirty="0" err="1"/>
              <a:t>ኤሌክትሮናዊ</a:t>
            </a:r>
            <a:r>
              <a:rPr lang="de-DE" dirty="0"/>
              <a:t> </a:t>
            </a:r>
            <a:r>
              <a:rPr lang="de-DE" dirty="0" err="1"/>
              <a:t>ሽጋራ</a:t>
            </a:r>
            <a:r>
              <a:rPr lang="de-DE" dirty="0"/>
              <a:t> (</a:t>
            </a:r>
            <a:r>
              <a:rPr lang="am-ET" dirty="0"/>
              <a:t>ቫይፕስ</a:t>
            </a:r>
            <a:r>
              <a:rPr lang="de-DE" dirty="0"/>
              <a:t>)</a:t>
            </a:r>
            <a:r>
              <a:rPr lang="am-ET" dirty="0"/>
              <a:t> ኣብ ኤሌክትሮኒካዊ ጎሓፍ ይርከቡ።</a:t>
            </a:r>
          </a:p>
          <a:p>
            <a:pPr marL="0" indent="0">
              <a:buNone/>
            </a:pPr>
            <a:r>
              <a:rPr lang="am-ET" dirty="0"/>
              <a:t>መብዛሕትኡ ግዜ ብግቡእ ኣይጉሓፉን እዮም።</a:t>
            </a: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de-CH" sz="1200" dirty="0">
                <a:solidFill>
                  <a:srgbClr val="92D050"/>
                </a:solidFill>
              </a:rPr>
              <a:t>Informieren</a:t>
            </a: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de-CH" sz="1200" dirty="0">
                <a:solidFill>
                  <a:schemeClr val="bg1"/>
                </a:solidFill>
              </a:rPr>
              <a:t>Verstehen</a:t>
            </a: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455737" y="4081736"/>
            <a:ext cx="811618" cy="276999"/>
          </a:xfrm>
          <a:prstGeom prst="rect">
            <a:avLst/>
          </a:prstGeom>
          <a:solidFill>
            <a:schemeClr val="accent1">
              <a:lumMod val="75000"/>
            </a:schemeClr>
          </a:solidFill>
        </p:spPr>
        <p:txBody>
          <a:bodyPr wrap="square" rtlCol="0">
            <a:spAutoFit/>
          </a:bodyPr>
          <a:lstStyle/>
          <a:p>
            <a:r>
              <a:rPr lang="de-CH" sz="1200" dirty="0">
                <a:solidFill>
                  <a:schemeClr val="bg1"/>
                </a:solidFill>
              </a:rPr>
              <a:t>Erkennen</a:t>
            </a: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de-CH" sz="1200" dirty="0">
                <a:solidFill>
                  <a:schemeClr val="bg1"/>
                </a:solidFill>
              </a:rPr>
              <a:t>Handeln</a:t>
            </a: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2101971" y="4419071"/>
            <a:ext cx="870362" cy="276999"/>
          </a:xfrm>
          <a:prstGeom prst="rect">
            <a:avLst/>
          </a:prstGeom>
          <a:solidFill>
            <a:schemeClr val="accent1">
              <a:lumMod val="75000"/>
            </a:schemeClr>
          </a:solidFill>
        </p:spPr>
        <p:txBody>
          <a:bodyPr wrap="square" rtlCol="0">
            <a:spAutoFit/>
          </a:bodyPr>
          <a:lstStyle/>
          <a:p>
            <a:r>
              <a:rPr lang="de-CH" sz="1200" dirty="0">
                <a:solidFill>
                  <a:schemeClr val="bg1"/>
                </a:solidFill>
              </a:rPr>
              <a:t>Hilfe holen</a:t>
            </a: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DE" b="1" dirty="0">
                <a:solidFill>
                  <a:schemeClr val="accent1">
                    <a:lumMod val="50000"/>
                  </a:schemeClr>
                </a:solidFill>
              </a:rPr>
              <a:t>ኣ</a:t>
            </a:r>
            <a:r>
              <a:rPr lang="de-CH" b="1" dirty="0">
                <a:solidFill>
                  <a:schemeClr val="accent1">
                    <a:lumMod val="50000"/>
                  </a:schemeClr>
                </a:solidFill>
              </a:rPr>
              <a:t>ብ </a:t>
            </a:r>
            <a:r>
              <a:rPr lang="de-CH" b="1" dirty="0" err="1">
                <a:solidFill>
                  <a:schemeClr val="accent1">
                    <a:lumMod val="50000"/>
                  </a:schemeClr>
                </a:solidFill>
              </a:rPr>
              <a:t>መንጎ</a:t>
            </a:r>
            <a:r>
              <a:rPr lang="de-CH" b="1" dirty="0">
                <a:solidFill>
                  <a:schemeClr val="accent1">
                    <a:lumMod val="50000"/>
                  </a:schemeClr>
                </a:solidFill>
              </a:rPr>
              <a:t> </a:t>
            </a:r>
            <a:r>
              <a:rPr lang="de-CH" b="1" dirty="0" err="1">
                <a:solidFill>
                  <a:schemeClr val="accent1">
                    <a:lumMod val="50000"/>
                  </a:schemeClr>
                </a:solidFill>
              </a:rPr>
              <a:t>ዝቀርብ</a:t>
            </a:r>
            <a:r>
              <a:rPr lang="de-CH" b="1" dirty="0">
                <a:solidFill>
                  <a:schemeClr val="accent1">
                    <a:lumMod val="50000"/>
                  </a:schemeClr>
                </a:solidFill>
              </a:rPr>
              <a:t> </a:t>
            </a:r>
            <a:r>
              <a:rPr lang="de-CH" b="1" dirty="0" err="1">
                <a:solidFill>
                  <a:schemeClr val="accent1">
                    <a:lumMod val="50000"/>
                  </a:schemeClr>
                </a:solidFill>
              </a:rPr>
              <a:t>ሕቶ</a:t>
            </a:r>
            <a:endParaRPr lang="de-CH" b="1" dirty="0">
              <a:solidFill>
                <a:schemeClr val="accent1">
                  <a:lumMod val="50000"/>
                </a:schemeClr>
              </a:solidFill>
            </a:endParaRPr>
          </a:p>
        </p:txBody>
      </p:sp>
      <p:sp>
        <p:nvSpPr>
          <p:cNvPr id="11" name="Textfeld 10">
            <a:extLst>
              <a:ext uri="{FF2B5EF4-FFF2-40B4-BE49-F238E27FC236}">
                <a16:creationId xmlns:a16="http://schemas.microsoft.com/office/drawing/2014/main" id="{E64C5AF8-5B1F-8083-7357-D4CF7AD7510A}"/>
              </a:ext>
            </a:extLst>
          </p:cNvPr>
          <p:cNvSpPr txBox="1"/>
          <p:nvPr/>
        </p:nvSpPr>
        <p:spPr>
          <a:xfrm>
            <a:off x="3070815" y="2222261"/>
            <a:ext cx="6050370" cy="461665"/>
          </a:xfrm>
          <a:prstGeom prst="rect">
            <a:avLst/>
          </a:prstGeom>
          <a:noFill/>
          <a:ln w="12700">
            <a:solidFill>
              <a:schemeClr val="accent1">
                <a:lumMod val="50000"/>
              </a:schemeClr>
            </a:solidFill>
          </a:ln>
        </p:spPr>
        <p:txBody>
          <a:bodyPr wrap="square" rtlCol="0">
            <a:spAutoFit/>
          </a:bodyPr>
          <a:lstStyle/>
          <a:p>
            <a:r>
              <a:rPr lang="de-DE" sz="2400" b="1" dirty="0" err="1"/>
              <a:t>መን</a:t>
            </a:r>
            <a:r>
              <a:rPr lang="de-DE" sz="2400" b="1" dirty="0"/>
              <a:t> </a:t>
            </a:r>
            <a:r>
              <a:rPr lang="de-DE" sz="2400" b="1" dirty="0" err="1"/>
              <a:t>ካባኹም</a:t>
            </a:r>
            <a:r>
              <a:rPr lang="de-DE" sz="2400" b="1" dirty="0"/>
              <a:t> </a:t>
            </a:r>
            <a:r>
              <a:rPr lang="de-DE" sz="2400" b="1" dirty="0" err="1"/>
              <a:t>ኤሌክትሮናዊ</a:t>
            </a:r>
            <a:r>
              <a:rPr lang="de-DE" sz="2400" b="1" dirty="0"/>
              <a:t> </a:t>
            </a:r>
            <a:r>
              <a:rPr lang="de-DE" sz="2400" b="1" dirty="0" err="1"/>
              <a:t>ሽጋራ</a:t>
            </a:r>
            <a:r>
              <a:rPr lang="de-DE" sz="2400" b="1" dirty="0"/>
              <a:t> </a:t>
            </a:r>
            <a:r>
              <a:rPr lang="de-DE" sz="2400" b="1" dirty="0" err="1"/>
              <a:t>ዘትክኽ</a:t>
            </a:r>
            <a:r>
              <a:rPr lang="de-DE" sz="2400" b="1" dirty="0"/>
              <a:t> </a:t>
            </a:r>
            <a:r>
              <a:rPr lang="de-DE" sz="2400" b="1" dirty="0" err="1"/>
              <a:t>ይፈልጥ</a:t>
            </a:r>
            <a:endParaRPr lang="de-CH" sz="2400" b="1" dirty="0"/>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DE" b="1" dirty="0" err="1">
                <a:solidFill>
                  <a:schemeClr val="accent1">
                    <a:lumMod val="50000"/>
                  </a:schemeClr>
                </a:solidFill>
              </a:rPr>
              <a:t>ኣብ</a:t>
            </a:r>
            <a:r>
              <a:rPr lang="de-DE" b="1" dirty="0">
                <a:solidFill>
                  <a:schemeClr val="accent1">
                    <a:lumMod val="50000"/>
                  </a:schemeClr>
                </a:solidFill>
              </a:rPr>
              <a:t> </a:t>
            </a:r>
            <a:r>
              <a:rPr lang="am-ET" b="1" dirty="0">
                <a:solidFill>
                  <a:schemeClr val="accent1">
                    <a:lumMod val="50000"/>
                  </a:schemeClr>
                </a:solidFill>
              </a:rPr>
              <a:t>መንእሰያት ዘስዕቦ ሓደጋታት</a:t>
            </a:r>
            <a:endParaRPr lang="de-CH" b="1" dirty="0">
              <a:solidFill>
                <a:schemeClr val="accent1">
                  <a:lumMod val="50000"/>
                </a:schemeClr>
              </a:solidFill>
            </a:endParaRP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7645482" cy="3477875"/>
          </a:xfrm>
          <a:prstGeom prst="rect">
            <a:avLst/>
          </a:prstGeom>
          <a:noFill/>
        </p:spPr>
        <p:txBody>
          <a:bodyPr wrap="square" rtlCol="0">
            <a:spAutoFit/>
          </a:bodyPr>
          <a:lstStyle/>
          <a:p>
            <a:pPr marL="342900" indent="-342900">
              <a:buFontTx/>
              <a:buAutoNum type="arabicParenR"/>
            </a:pPr>
            <a:r>
              <a:rPr lang="am-ET" sz="2000" b="1" dirty="0"/>
              <a:t>ኢንዱስትሪ፡- ንመንእሰያት ዒላማ ዝገብር ማለት ንነዊሕ እዋን ዝጸንሑ</a:t>
            </a:r>
            <a:r>
              <a:rPr lang="de-DE" sz="2000" b="1" dirty="0"/>
              <a:t> </a:t>
            </a:r>
            <a:r>
              <a:rPr lang="am-ET" sz="2000" b="1" dirty="0"/>
              <a:t>ጽግዕተኛ</a:t>
            </a:r>
            <a:r>
              <a:rPr lang="de-DE" sz="2000" b="1" dirty="0" err="1"/>
              <a:t>ታት</a:t>
            </a:r>
            <a:r>
              <a:rPr lang="am-ET" sz="2000" b="1" dirty="0"/>
              <a:t> ዓማዊል ኣለዎም ማለት እዩ (ኣብ ማሕበራዊ መራኸቢታት ዝግበር መወዓውዒ፡ ንኣብነት ቲክቶክ)</a:t>
            </a:r>
            <a:endParaRPr lang="de-CH" sz="2000" b="1" dirty="0"/>
          </a:p>
          <a:p>
            <a:pPr marL="342900" indent="-342900">
              <a:buAutoNum type="arabicParenR"/>
            </a:pPr>
            <a:r>
              <a:rPr lang="am-ET" sz="2000" b="1" dirty="0"/>
              <a:t>ተራ መቐረት</a:t>
            </a:r>
            <a:r>
              <a:rPr lang="de-DE" sz="2000" b="1" dirty="0"/>
              <a:t> </a:t>
            </a:r>
            <a:r>
              <a:rPr lang="de-DE" sz="2000" b="1" dirty="0" err="1"/>
              <a:t>ዘለዎ</a:t>
            </a:r>
            <a:r>
              <a:rPr lang="de-DE" sz="2000" b="1" dirty="0"/>
              <a:t> </a:t>
            </a:r>
            <a:r>
              <a:rPr lang="de-DE" sz="2000" b="1" dirty="0" err="1"/>
              <a:t>ቐመማት</a:t>
            </a:r>
            <a:r>
              <a:rPr lang="de-DE" sz="2000" b="1" dirty="0"/>
              <a:t> </a:t>
            </a:r>
            <a:r>
              <a:rPr lang="am-ET" sz="2000" b="1" dirty="0"/>
              <a:t>፦ ን</a:t>
            </a:r>
            <a:r>
              <a:rPr lang="de-DE" sz="2000" b="1" dirty="0" err="1"/>
              <a:t>ኤሌክትሮናዊ</a:t>
            </a:r>
            <a:r>
              <a:rPr lang="de-DE" sz="2000" b="1" dirty="0"/>
              <a:t> </a:t>
            </a:r>
            <a:r>
              <a:rPr lang="de-DE" sz="2000" b="1" dirty="0" err="1"/>
              <a:t>ሽጋራ</a:t>
            </a:r>
            <a:r>
              <a:rPr lang="de-DE" sz="2000" b="1" dirty="0"/>
              <a:t> (</a:t>
            </a:r>
            <a:r>
              <a:rPr lang="am-ET" sz="2000" b="1" dirty="0"/>
              <a:t>ቫይፕ</a:t>
            </a:r>
            <a:r>
              <a:rPr lang="de-DE" sz="2000" b="1" dirty="0"/>
              <a:t>)</a:t>
            </a:r>
            <a:r>
              <a:rPr lang="am-ET" sz="2000" b="1" dirty="0"/>
              <a:t> </a:t>
            </a:r>
            <a:r>
              <a:rPr lang="de-DE" sz="2000" b="1" dirty="0"/>
              <a:t>ን</a:t>
            </a:r>
            <a:r>
              <a:rPr lang="am-ET" sz="2000" b="1" dirty="0"/>
              <a:t>መንእሰያት</a:t>
            </a:r>
            <a:r>
              <a:rPr lang="de-DE" sz="2000" b="1" dirty="0"/>
              <a:t> </a:t>
            </a:r>
            <a:r>
              <a:rPr lang="am-ET" sz="2000" b="1" dirty="0"/>
              <a:t> </a:t>
            </a:r>
            <a:r>
              <a:rPr lang="de-DE" sz="2000" b="1" dirty="0" err="1"/>
              <a:t>ዝስሕብን</a:t>
            </a:r>
            <a:r>
              <a:rPr lang="am-ET" sz="2000" b="1" dirty="0"/>
              <a:t> </a:t>
            </a:r>
            <a:r>
              <a:rPr lang="de-DE" sz="2000" b="1" dirty="0" err="1"/>
              <a:t>ማራኽ</a:t>
            </a:r>
            <a:r>
              <a:rPr lang="am-ET" sz="2000" b="1" dirty="0"/>
              <a:t>ን ይገብሮ።</a:t>
            </a:r>
            <a:endParaRPr lang="de-CH" sz="2000" b="1" dirty="0"/>
          </a:p>
          <a:p>
            <a:pPr marL="342900" indent="-342900">
              <a:buAutoNum type="arabicParenR"/>
            </a:pPr>
            <a:r>
              <a:rPr lang="de-CH" sz="2000" b="1" dirty="0" err="1"/>
              <a:t>ሳዕቤናት</a:t>
            </a:r>
            <a:r>
              <a:rPr lang="de-CH" sz="2000" b="1" dirty="0"/>
              <a:t> </a:t>
            </a:r>
            <a:r>
              <a:rPr lang="de-CH" sz="2000" b="1" dirty="0" err="1"/>
              <a:t>ሃልኪ</a:t>
            </a:r>
            <a:r>
              <a:rPr lang="de-CH" sz="2000" b="1" dirty="0"/>
              <a:t> </a:t>
            </a:r>
            <a:r>
              <a:rPr lang="de-CH" sz="2000" b="1" dirty="0" err="1"/>
              <a:t>ኒኮቲን</a:t>
            </a:r>
            <a:r>
              <a:rPr lang="de-CH" sz="2000" b="1" dirty="0"/>
              <a:t>: </a:t>
            </a:r>
          </a:p>
          <a:p>
            <a:pPr marL="800100" lvl="1" indent="-342900">
              <a:buFont typeface="Arial" panose="020B0604020202020204" pitchFamily="34" charset="0"/>
              <a:buChar char="•"/>
            </a:pPr>
            <a:r>
              <a:rPr lang="am-ET" sz="2000" dirty="0"/>
              <a:t>ኒኮቲን ንዕብየት ሓንጎል </a:t>
            </a:r>
            <a:r>
              <a:rPr lang="de-DE" sz="2000" dirty="0" err="1"/>
              <a:t>ብኣሉታ</a:t>
            </a:r>
            <a:r>
              <a:rPr lang="de-DE" sz="2000" dirty="0"/>
              <a:t> </a:t>
            </a:r>
            <a:r>
              <a:rPr lang="am-ET" sz="2000" dirty="0"/>
              <a:t>ክጸልዎ ይኽእል።</a:t>
            </a:r>
            <a:endParaRPr lang="de-DE" sz="2000" dirty="0"/>
          </a:p>
          <a:p>
            <a:pPr marL="800100" lvl="1" indent="-342900">
              <a:buFont typeface="Arial" panose="020B0604020202020204" pitchFamily="34" charset="0"/>
              <a:buChar char="•"/>
            </a:pPr>
            <a:r>
              <a:rPr lang="am-ET" sz="2000" dirty="0"/>
              <a:t>ብኣግኡ ኒኮቲን ምጥቃም </a:t>
            </a:r>
            <a:r>
              <a:rPr lang="de-DE" sz="2000" dirty="0" err="1"/>
              <a:t>ድሒሩ</a:t>
            </a:r>
            <a:r>
              <a:rPr lang="de-DE" sz="2000" dirty="0"/>
              <a:t> </a:t>
            </a:r>
            <a:r>
              <a:rPr lang="de-DE" sz="2000" dirty="0" err="1"/>
              <a:t>ንዝስዕብ</a:t>
            </a:r>
            <a:r>
              <a:rPr lang="de-DE" sz="2000" dirty="0"/>
              <a:t> </a:t>
            </a:r>
            <a:r>
              <a:rPr lang="de-DE" sz="2000" dirty="0" err="1"/>
              <a:t>ሓደጋ</a:t>
            </a:r>
            <a:r>
              <a:rPr lang="de-DE" sz="2000" dirty="0"/>
              <a:t> </a:t>
            </a:r>
            <a:r>
              <a:rPr lang="de-DE" sz="2000" dirty="0" err="1"/>
              <a:t>ወልፊ</a:t>
            </a:r>
            <a:r>
              <a:rPr lang="de-DE" sz="2000" dirty="0"/>
              <a:t> </a:t>
            </a:r>
            <a:r>
              <a:rPr lang="am-ET" sz="2000" dirty="0"/>
              <a:t>ኒኮቲንን ካልእ </a:t>
            </a:r>
            <a:r>
              <a:rPr lang="de-DE" sz="2000" dirty="0" err="1"/>
              <a:t>ጎዳኢ</a:t>
            </a:r>
            <a:r>
              <a:rPr lang="am-ET" sz="2000" dirty="0"/>
              <a:t> ንጥረ ነገራትን </a:t>
            </a:r>
            <a:r>
              <a:rPr lang="de-DE" sz="2000" dirty="0" err="1"/>
              <a:t>የቓልዕ</a:t>
            </a:r>
            <a:endParaRPr lang="de-CH" sz="2000" b="1" dirty="0"/>
          </a:p>
          <a:p>
            <a:pPr marL="342900" indent="-342900">
              <a:buAutoNum type="arabicParenR"/>
            </a:pPr>
            <a:r>
              <a:rPr lang="am-ET" sz="2000" b="1" dirty="0"/>
              <a:t>ባዕሎም ዘትክኹ ወለዲ: </a:t>
            </a:r>
            <a:r>
              <a:rPr lang="am-ET" sz="2000" dirty="0"/>
              <a:t>ደቆም ሽጋራ ምትካኽ ወይ ቫፒንግ ናይ ምጅማሮም ሓደጋ ይውስኹ</a:t>
            </a:r>
            <a:endParaRPr lang="de-CH" sz="2000" dirty="0"/>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r>
              <a:rPr lang="am-ET" b="1" dirty="0">
                <a:solidFill>
                  <a:schemeClr val="accent1">
                    <a:lumMod val="50000"/>
                  </a:schemeClr>
                </a:solidFill>
              </a:rPr>
              <a:t>ሕግታትን ሓለዋ ህጻናትን</a:t>
            </a:r>
            <a:endParaRPr lang="de-CH" b="1" dirty="0">
              <a:solidFill>
                <a:schemeClr val="accent1">
                  <a:lumMod val="50000"/>
                </a:schemeClr>
              </a:solidFill>
            </a:endParaRP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3323475" y="1244693"/>
            <a:ext cx="6970719" cy="1092607"/>
          </a:xfrm>
          <a:prstGeom prst="rect">
            <a:avLst/>
          </a:prstGeom>
          <a:noFill/>
          <a:ln w="19050">
            <a:solidFill>
              <a:schemeClr val="accent2">
                <a:lumMod val="75000"/>
              </a:schemeClr>
            </a:solidFill>
          </a:ln>
        </p:spPr>
        <p:txBody>
          <a:bodyPr wrap="square" rtlCol="0">
            <a:spAutoFit/>
          </a:bodyPr>
          <a:lstStyle/>
          <a:p>
            <a:pPr>
              <a:spcAft>
                <a:spcPts val="600"/>
              </a:spcAft>
            </a:pPr>
            <a:r>
              <a:rPr lang="am-ET" sz="2000" dirty="0">
                <a:solidFill>
                  <a:schemeClr val="accent5">
                    <a:lumMod val="75000"/>
                  </a:schemeClr>
                </a:solidFill>
              </a:rPr>
              <a:t>እቲ ሓድሽ ሕጊ ፍርያት ትምባኾ ኣብ ስዊዘርላንድ ካብ 1 ጥቅምቲ 2024 ጀሚሩ ተግባራዊ </a:t>
            </a:r>
            <a:r>
              <a:rPr lang="de-DE" sz="2000" dirty="0">
                <a:solidFill>
                  <a:schemeClr val="accent5">
                    <a:lumMod val="75000"/>
                  </a:schemeClr>
                </a:solidFill>
              </a:rPr>
              <a:t>ዝ</a:t>
            </a:r>
            <a:r>
              <a:rPr lang="am-ET" sz="2000" dirty="0">
                <a:solidFill>
                  <a:schemeClr val="accent5">
                    <a:lumMod val="75000"/>
                  </a:schemeClr>
                </a:solidFill>
              </a:rPr>
              <a:t>ኸውን እዩ።</a:t>
            </a:r>
          </a:p>
          <a:p>
            <a:pPr>
              <a:spcAft>
                <a:spcPts val="600"/>
              </a:spcAft>
            </a:pPr>
            <a:r>
              <a:rPr lang="am-ET" sz="2000" dirty="0">
                <a:solidFill>
                  <a:schemeClr val="accent5">
                    <a:lumMod val="75000"/>
                  </a:schemeClr>
                </a:solidFill>
              </a:rPr>
              <a:t>እዚ ድማ ንትሕቲ ዕድመ ቆልዑ ቫይፕ ምሻጥ ይኽልክል</a:t>
            </a:r>
            <a:r>
              <a:rPr lang="de-CH" sz="2000" dirty="0">
                <a:solidFill>
                  <a:schemeClr val="accent5">
                    <a:lumMod val="75000"/>
                  </a:schemeClr>
                </a:solidFill>
              </a:rPr>
              <a:t>.</a:t>
            </a: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2286000"/>
          </a:xfrm>
        </p:spPr>
        <p:txBody>
          <a:bodyPr/>
          <a:lstStyle/>
          <a:p>
            <a:r>
              <a:rPr lang="de-CH" b="1" dirty="0" err="1"/>
              <a:t>ከመይ</a:t>
            </a:r>
            <a:r>
              <a:rPr lang="de-CH" b="1" dirty="0"/>
              <a:t> </a:t>
            </a:r>
            <a:r>
              <a:rPr lang="de-CH" b="1" dirty="0" err="1"/>
              <a:t>ገይረ</a:t>
            </a:r>
            <a:r>
              <a:rPr lang="de-CH" b="1" dirty="0"/>
              <a:t> </a:t>
            </a:r>
            <a:r>
              <a:rPr lang="de-CH" b="1" dirty="0" err="1"/>
              <a:t>እየ</a:t>
            </a:r>
            <a:r>
              <a:rPr lang="de-CH" b="1" dirty="0"/>
              <a:t> </a:t>
            </a:r>
            <a:r>
              <a:rPr lang="de-CH" b="1" dirty="0" err="1"/>
              <a:t>ዝኣልዮ</a:t>
            </a:r>
            <a:r>
              <a:rPr lang="de-CH" b="1" dirty="0"/>
              <a:t>?</a:t>
            </a:r>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37898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am-ET" b="1" dirty="0"/>
              <a:t>ተወሳኺ ሓበሬታ ንምርካብ።</a:t>
            </a:r>
          </a:p>
          <a:p>
            <a:pPr marL="285750" indent="-285750">
              <a:lnSpc>
                <a:spcPct val="150000"/>
              </a:lnSpc>
              <a:buFont typeface="Arial" panose="020B0604020202020204" pitchFamily="34" charset="0"/>
              <a:buChar char="•"/>
            </a:pPr>
            <a:r>
              <a:rPr lang="am-ET" b="1" dirty="0"/>
              <a:t>ጽምው ዝበለ ህሞት</a:t>
            </a:r>
            <a:r>
              <a:rPr lang="de-DE" b="1" dirty="0"/>
              <a:t> </a:t>
            </a:r>
            <a:r>
              <a:rPr lang="de-DE" b="1" dirty="0" err="1"/>
              <a:t>ምረጽ</a:t>
            </a:r>
            <a:r>
              <a:rPr lang="am-ET" b="1" dirty="0"/>
              <a:t>: ኣብ ጸቕጢ ወይ ክትዕ ኣይኮነን።</a:t>
            </a:r>
          </a:p>
          <a:p>
            <a:pPr marL="285750" indent="-285750">
              <a:lnSpc>
                <a:spcPct val="150000"/>
              </a:lnSpc>
              <a:buFont typeface="Arial" panose="020B0604020202020204" pitchFamily="34" charset="0"/>
              <a:buChar char="•"/>
            </a:pPr>
            <a:r>
              <a:rPr lang="am-ET" b="1" dirty="0"/>
              <a:t>ንውላድካ ሕቶታት ሕተቶ። ስም</a:t>
            </a:r>
            <a:r>
              <a:rPr lang="de-DE" b="1" dirty="0" err="1"/>
              <a:t>ዓዮ</a:t>
            </a:r>
            <a:r>
              <a:rPr lang="de-DE" b="1" dirty="0"/>
              <a:t> </a:t>
            </a:r>
            <a:r>
              <a:rPr lang="de-DE" b="1" dirty="0" err="1"/>
              <a:t>ከኣ</a:t>
            </a:r>
            <a:r>
              <a:rPr lang="am-ET" b="1" dirty="0"/>
              <a:t>።</a:t>
            </a:r>
          </a:p>
          <a:p>
            <a:pPr marL="285750" indent="-285750">
              <a:lnSpc>
                <a:spcPct val="150000"/>
              </a:lnSpc>
              <a:buFont typeface="Arial" panose="020B0604020202020204" pitchFamily="34" charset="0"/>
              <a:buChar char="•"/>
            </a:pPr>
            <a:r>
              <a:rPr lang="am-ET" b="1" dirty="0"/>
              <a:t>ኣስተምህሮ ኣይትሃብ።</a:t>
            </a:r>
          </a:p>
          <a:p>
            <a:pPr marL="285750" indent="-285750">
              <a:lnSpc>
                <a:spcPct val="150000"/>
              </a:lnSpc>
              <a:buFont typeface="Arial" panose="020B0604020202020204" pitchFamily="34" charset="0"/>
              <a:buChar char="•"/>
            </a:pPr>
            <a:r>
              <a:rPr lang="am-ET" b="1" dirty="0"/>
              <a:t>ነቲ ቆልዓ ካብ ምንቃፍ ተቖጠብ።</a:t>
            </a:r>
          </a:p>
          <a:p>
            <a:pPr marL="285750" indent="-285750">
              <a:lnSpc>
                <a:spcPct val="150000"/>
              </a:lnSpc>
              <a:buFont typeface="Arial" panose="020B0604020202020204" pitchFamily="34" charset="0"/>
              <a:buChar char="•"/>
            </a:pPr>
            <a:r>
              <a:rPr lang="am-ET" b="1" dirty="0"/>
              <a:t>ሕግታት ኣውጺእካ ስምምዓት ምግባር።</a:t>
            </a:r>
          </a:p>
          <a:p>
            <a:pPr marL="285750" indent="-285750">
              <a:lnSpc>
                <a:spcPct val="150000"/>
              </a:lnSpc>
              <a:buFont typeface="Arial" panose="020B0604020202020204" pitchFamily="34" charset="0"/>
              <a:buChar char="•"/>
            </a:pPr>
            <a:r>
              <a:rPr lang="am-ET" b="1" dirty="0"/>
              <a:t>ኣርኣያ ኩን።</a:t>
            </a:r>
          </a:p>
          <a:p>
            <a:pPr marL="285750" indent="-285750">
              <a:lnSpc>
                <a:spcPct val="150000"/>
              </a:lnSpc>
              <a:buFont typeface="Arial" panose="020B0604020202020204" pitchFamily="34" charset="0"/>
              <a:buChar char="•"/>
            </a:pPr>
            <a:r>
              <a:rPr lang="am-ET" b="1" dirty="0"/>
              <a:t>ብዙሓት ወለዲ እውን ከምኡ እዩ ዚስምዖም።</a:t>
            </a:r>
          </a:p>
          <a:p>
            <a:pPr marL="285750" indent="-285750">
              <a:lnSpc>
                <a:spcPct val="150000"/>
              </a:lnSpc>
              <a:buFont typeface="Arial" panose="020B0604020202020204" pitchFamily="34" charset="0"/>
              <a:buChar char="•"/>
            </a:pPr>
            <a:r>
              <a:rPr lang="am-ET" b="1" dirty="0"/>
              <a:t>  ሓገዝ ምርካብ</a:t>
            </a:r>
            <a:endParaRPr lang="de-CH" b="1" dirty="0">
              <a:sym typeface="Wingdings" panose="05000000000000000000" pitchFamily="2" charset="2"/>
            </a:endParaRP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40929"/>
            <a:ext cx="6884582" cy="646331"/>
          </a:xfrm>
          <a:prstGeom prst="rect">
            <a:avLst/>
          </a:prstGeom>
          <a:noFill/>
          <a:ln w="19050">
            <a:solidFill>
              <a:schemeClr val="accent2">
                <a:lumMod val="50000"/>
              </a:schemeClr>
            </a:solidFill>
          </a:ln>
        </p:spPr>
        <p:txBody>
          <a:bodyPr wrap="square" rtlCol="0">
            <a:spAutoFit/>
          </a:bodyPr>
          <a:lstStyle/>
          <a:p>
            <a:r>
              <a:rPr lang="am-ET" dirty="0">
                <a:solidFill>
                  <a:schemeClr val="accent1">
                    <a:lumMod val="50000"/>
                  </a:schemeClr>
                </a:solidFill>
              </a:rPr>
              <a:t>ናይ ርክብ ነጥብታትን ናይ ሓበሬታ መድረኻትን ኣብቲ ብሮሹርን ኣብ መርበብ ሓበሬታን፡ “</a:t>
            </a:r>
            <a:r>
              <a:rPr lang="de-CH" dirty="0">
                <a:solidFill>
                  <a:schemeClr val="accent1">
                    <a:lumMod val="50000"/>
                  </a:schemeClr>
                </a:solidFill>
              </a:rPr>
              <a:t>VAHSK.ch” </a:t>
            </a:r>
            <a:r>
              <a:rPr lang="am-ET" dirty="0">
                <a:solidFill>
                  <a:schemeClr val="accent1">
                    <a:lumMod val="50000"/>
                  </a:schemeClr>
                </a:solidFill>
              </a:rPr>
              <a:t>ክትረኽቡ ትኽእሉ ኢኹም።</a:t>
            </a:r>
            <a:endParaRPr lang="de-CH" dirty="0">
              <a:solidFill>
                <a:schemeClr val="accent1">
                  <a:lumMod val="50000"/>
                </a:schemeClr>
              </a:solidFill>
            </a:endParaRP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Verstehen</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Handeln</a:t>
            </a: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2101971" y="4419071"/>
            <a:ext cx="870362"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Hilfe holen</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noFill/>
          </a:ln>
        </p:spPr>
        <p:txBody>
          <a:bodyPr wrap="square" rtlCol="0">
            <a:spAutoFit/>
          </a:bodyPr>
          <a:lstStyle/>
          <a:p>
            <a:r>
              <a:rPr lang="de-CH" sz="1200" dirty="0">
                <a:solidFill>
                  <a:schemeClr val="bg1"/>
                </a:solidFill>
              </a:rPr>
              <a:t>Erkennen</a:t>
            </a: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ምስ</a:t>
            </a:r>
            <a:r>
              <a:rPr lang="de-CH" b="1" dirty="0">
                <a:solidFill>
                  <a:schemeClr val="accent1">
                    <a:lumMod val="50000"/>
                  </a:schemeClr>
                </a:solidFill>
              </a:rPr>
              <a:t> </a:t>
            </a:r>
            <a:r>
              <a:rPr lang="de-CH" b="1" dirty="0" err="1">
                <a:solidFill>
                  <a:schemeClr val="accent1">
                    <a:lumMod val="50000"/>
                  </a:schemeClr>
                </a:solidFill>
              </a:rPr>
              <a:t>ውላድካ</a:t>
            </a:r>
            <a:r>
              <a:rPr lang="de-CH" b="1" dirty="0">
                <a:solidFill>
                  <a:schemeClr val="accent1">
                    <a:lumMod val="50000"/>
                  </a:schemeClr>
                </a:solidFill>
              </a:rPr>
              <a:t> </a:t>
            </a:r>
            <a:r>
              <a:rPr lang="de-CH" b="1" dirty="0" err="1">
                <a:solidFill>
                  <a:schemeClr val="accent1">
                    <a:lumMod val="50000"/>
                  </a:schemeClr>
                </a:solidFill>
              </a:rPr>
              <a:t>ተዘራረብ</a:t>
            </a:r>
            <a:r>
              <a:rPr lang="de-CH" b="1" dirty="0">
                <a:solidFill>
                  <a:schemeClr val="accent1">
                    <a:lumMod val="50000"/>
                  </a:schemeClr>
                </a:solidFill>
              </a:rPr>
              <a:t> </a:t>
            </a:r>
            <a:r>
              <a:rPr lang="de-CH" b="1" dirty="0" err="1">
                <a:solidFill>
                  <a:schemeClr val="accent1">
                    <a:lumMod val="50000"/>
                  </a:schemeClr>
                </a:solidFill>
              </a:rPr>
              <a:t>ወይ</a:t>
            </a:r>
            <a:r>
              <a:rPr lang="de-CH" b="1" dirty="0">
                <a:solidFill>
                  <a:schemeClr val="accent1">
                    <a:lumMod val="50000"/>
                  </a:schemeClr>
                </a:solidFill>
              </a:rPr>
              <a:t> </a:t>
            </a:r>
            <a:r>
              <a:rPr lang="de-CH" b="1" dirty="0" err="1">
                <a:solidFill>
                  <a:schemeClr val="accent1">
                    <a:lumMod val="50000"/>
                  </a:schemeClr>
                </a:solidFill>
              </a:rPr>
              <a:t>ተዛተ</a:t>
            </a:r>
            <a:endParaRPr lang="de-CH" b="1" dirty="0">
              <a:solidFill>
                <a:schemeClr val="accent1">
                  <a:lumMod val="50000"/>
                </a:schemeClr>
              </a:solidFill>
            </a:endParaRP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3658</Words>
  <Application>Microsoft Office PowerPoint</Application>
  <PresentationFormat>Breitbild</PresentationFormat>
  <Paragraphs>342</Paragraphs>
  <Slides>16</Slides>
  <Notes>16</Notes>
  <HiddenSlides>0</HiddenSlides>
  <MMClips>0</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16</vt:i4>
      </vt:variant>
    </vt:vector>
  </HeadingPairs>
  <TitlesOfParts>
    <vt:vector size="30" baseType="lpstr">
      <vt:lpstr>Aptos</vt:lpstr>
      <vt:lpstr>Arial</vt:lpstr>
      <vt:lpstr>Calibri</vt:lpstr>
      <vt:lpstr>Calibri Light</vt:lpstr>
      <vt:lpstr>Nyala</vt:lpstr>
      <vt:lpstr>Symbol</vt:lpstr>
      <vt:lpstr>Times New Roman</vt:lpstr>
      <vt:lpstr>Wingdings</vt:lpstr>
      <vt:lpstr>Rückblick</vt:lpstr>
      <vt:lpstr>Rückblick</vt:lpstr>
      <vt:lpstr>Rückblick</vt:lpstr>
      <vt:lpstr>Rückblick</vt:lpstr>
      <vt:lpstr>Rückblick</vt:lpstr>
      <vt:lpstr>Rückblick</vt:lpstr>
      <vt:lpstr>ምዕባይ ኣፍልጦ ብዛዕባ ኤለክትሮናዊ ሽጋራ (ቫይፕ)</vt:lpstr>
      <vt:lpstr>ኤሌክትሮናዊ ሽጋራታት (ቫይፕ) ኣንታዮም?</vt:lpstr>
      <vt:lpstr>PowerPoint-Präsentation</vt:lpstr>
      <vt:lpstr>ኣብ ጥዕና ዘለዎ ሳዕቤናት </vt:lpstr>
      <vt:lpstr>ኣከባቢ</vt:lpstr>
      <vt:lpstr>PowerPoint-Präsentation</vt:lpstr>
      <vt:lpstr>PowerPoint-Präsentation</vt:lpstr>
      <vt:lpstr>PowerPoint-Präsentation</vt:lpstr>
      <vt:lpstr>ከመይ ገይረ እየ ዝኣልዮ?</vt:lpstr>
      <vt:lpstr>ንልዝብን ዕላልን ዝኸውን መበገሲ ምኽሪ</vt:lpstr>
      <vt:lpstr>ናይ ጉጅለ ስራሕ</vt:lpstr>
      <vt:lpstr>መዛዘሚ</vt:lpstr>
      <vt:lpstr>PowerPoint-Präsentation</vt:lpstr>
      <vt:lpstr>ተወሳኺ ሓበሬታ</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Olivia Studhalter</cp:lastModifiedBy>
  <cp:revision>108</cp:revision>
  <cp:lastPrinted>2024-09-08T16:07:29Z</cp:lastPrinted>
  <dcterms:created xsi:type="dcterms:W3CDTF">2024-06-27T09:03:35Z</dcterms:created>
  <dcterms:modified xsi:type="dcterms:W3CDTF">2024-10-16T14:48:16Z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