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4"/>
    <p:sldMasterId id="2147483672" r:id="rId5"/>
    <p:sldMasterId id="2147483706" r:id="rId6"/>
    <p:sldMasterId id="2147483709" r:id="rId7"/>
    <p:sldMasterId id="2147483712" r:id="rId8"/>
    <p:sldMasterId id="2147483697" r:id="rId9"/>
  </p:sldMasterIdLst>
  <p:notesMasterIdLst>
    <p:notesMasterId r:id="rId26"/>
  </p:notesMasterIdLst>
  <p:sldIdLst>
    <p:sldId id="264" r:id="rId10"/>
    <p:sldId id="288" r:id="rId11"/>
    <p:sldId id="261" r:id="rId12"/>
    <p:sldId id="290" r:id="rId13"/>
    <p:sldId id="267" r:id="rId14"/>
    <p:sldId id="314" r:id="rId15"/>
    <p:sldId id="312" r:id="rId16"/>
    <p:sldId id="268" r:id="rId17"/>
    <p:sldId id="258" r:id="rId18"/>
    <p:sldId id="280" r:id="rId19"/>
    <p:sldId id="315" r:id="rId20"/>
    <p:sldId id="304" r:id="rId21"/>
    <p:sldId id="293" r:id="rId22"/>
    <p:sldId id="313" r:id="rId23"/>
    <p:sldId id="317" r:id="rId24"/>
    <p:sldId id="29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FB0A69-E7E1-C9BB-066C-FA5A54EAC60A}" name="Olivia Studhalter" initials="OS" userId="S::olivia.studhalter@uzh.ch::59b39a87-bc4f-4a1c-9527-8499db86d2cd" providerId="AD"/>
  <p188:author id="{CD6E486E-CB09-7FF4-9380-8FB10014A759}" name="Corina Salis Gross" initials="CSG" userId="Corina Salis Gros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ia Studhalter" initials="OS" lastIdx="1" clrIdx="0">
    <p:extLst>
      <p:ext uri="{19B8F6BF-5375-455C-9EA6-DF929625EA0E}">
        <p15:presenceInfo xmlns:p15="http://schemas.microsoft.com/office/powerpoint/2012/main" userId="S::olivia.studhalter@uzh.ch::59b39a87-bc4f-4a1c-9527-8499db86d2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65771-834C-DE97-4753-82760BA3EEBA}" v="411" dt="2024-11-17T15:04:39.330"/>
    <p1510:client id="{076BAE46-7A5D-B9B9-1782-B695666BFEF9}" v="303" dt="2024-11-18T11:17:09.041"/>
    <p1510:client id="{1A805B91-6FE3-F3DE-F806-C95E2E1003AF}" v="1802" dt="2024-11-17T17:59:31.583"/>
    <p1510:client id="{25EBF081-E2A8-8B77-6E32-67D4169F2644}" v="12" dt="2024-11-17T14:40:31.654"/>
    <p1510:client id="{29184A17-05F0-3780-4E7E-D29962757A90}" v="4" dt="2024-11-18T12:13:21.246"/>
    <p1510:client id="{2E3D6EFC-E309-826E-5C7E-D48DB06D3990}" v="84" dt="2024-11-17T14:22:36.180"/>
    <p1510:client id="{36B4DF90-34C3-321C-8DF1-7C45ABB9A6A9}" v="228" dt="2024-11-17T14:36:12.986"/>
    <p1510:client id="{40DBC171-2FEE-C8C3-9340-AFCB9ED6729C}" v="372" dt="2024-11-17T19:31:13.941"/>
    <p1510:client id="{B949FEE6-3E54-D8F3-F94B-8D1BB84121C7}" v="48" dt="2024-11-18T12:05:58.218"/>
    <p1510:client id="{DF8EEA7E-8C40-E4DA-3065-C86635335210}" v="1476" dt="2024-11-17T16:45:13.0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76" autoAdjust="0"/>
    <p:restoredTop sz="67967" autoAdjust="0"/>
  </p:normalViewPr>
  <p:slideViewPr>
    <p:cSldViewPr snapToGrid="0">
      <p:cViewPr varScale="1">
        <p:scale>
          <a:sx n="70" d="100"/>
          <a:sy n="70" d="100"/>
        </p:scale>
        <p:origin x="1872"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7" d="100"/>
          <a:sy n="67" d="100"/>
        </p:scale>
        <p:origin x="2829" y="2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0CC6A80-9D45-4234-82EC-800303B97362}" type="datetimeFigureOut">
              <a:rPr lang="de-CH" smtClean="0"/>
              <a:t>18.11.24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EF143-95B9-4571-9396-B55E307319CB}" type="slidenum">
              <a:rPr lang="de-CH" smtClean="0"/>
              <a:t>‹Nr.›</a:t>
            </a:fld>
            <a:endParaRPr lang="de-CH"/>
          </a:p>
        </p:txBody>
      </p:sp>
    </p:spTree>
    <p:extLst>
      <p:ext uri="{BB962C8B-B14F-4D97-AF65-F5344CB8AC3E}">
        <p14:creationId xmlns:p14="http://schemas.microsoft.com/office/powerpoint/2010/main" val="104477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49"/>
            <a:ext cx="5184913" cy="4284664"/>
          </a:xfrm>
        </p:spPr>
        <p:txBody>
          <a:bodyPr/>
          <a:lstStyle/>
          <a:p>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Guten Tag. Ich freue mich, dass Sie heute alle hier sind. Wir sprechen über ein aktuelles und wichtiges Thema. Über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Man nennt sie auch elektronische Verdampfer oder E-Zigaretten. In den letzten Jahren sind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in der Schweiz immer beliebter geworden. In einigen Kantonen sind sie jedoch bereits verboten. Aber was sind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genau? Wie funktionieren sie? Und welche Auswirkungen haben sie auf die Gesundheit? Diese und weitere Fragen werden uns in der nächsten Stunde begleiten.</a:t>
            </a:r>
          </a:p>
          <a:p>
            <a:endParaRPr lang="de-CH" sz="1800" i="0" kern="0" dirty="0">
              <a:effectLst/>
              <a:latin typeface="Aptos" panose="020B0004020202020204" pitchFamily="34" charset="0"/>
              <a:ea typeface="Times New Roman" panose="02020603050405020304" pitchFamily="18" charset="0"/>
              <a:cs typeface="Times New Roman" panose="02020603050405020304" pitchFamily="18" charset="0"/>
            </a:endParaRPr>
          </a:p>
          <a:p>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Das Projekt </a:t>
            </a:r>
            <a:r>
              <a:rPr lang="de-CH" sz="1800" i="0" kern="0" dirty="0" err="1">
                <a:effectLst/>
                <a:latin typeface="Aptos" panose="020B0004020202020204" pitchFamily="34" charset="0"/>
                <a:ea typeface="Times New Roman" panose="02020603050405020304" pitchFamily="18" charset="0"/>
                <a:cs typeface="Times New Roman" panose="02020603050405020304" pitchFamily="18" charset="0"/>
              </a:rPr>
              <a:t>VapeAware</a:t>
            </a:r>
            <a:r>
              <a:rPr lang="de-CH" sz="1800" i="0" kern="0" dirty="0">
                <a:effectLst/>
                <a:latin typeface="Aptos" panose="020B0004020202020204" pitchFamily="34" charset="0"/>
                <a:ea typeface="Times New Roman" panose="02020603050405020304" pitchFamily="18" charset="0"/>
                <a:cs typeface="Times New Roman" panose="02020603050405020304" pitchFamily="18" charset="0"/>
              </a:rPr>
              <a:t> wird vom Tabakpräventionsfonds und der Ernst Göhner Stiftung finanziell unterstützt. </a:t>
            </a:r>
            <a:endParaRPr lang="de-CH" sz="1800" i="1"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sz="1800" b="1" i="1" kern="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a:t>
            </a:fld>
            <a:endParaRPr lang="de-CH"/>
          </a:p>
        </p:txBody>
      </p:sp>
    </p:spTree>
    <p:extLst>
      <p:ext uri="{BB962C8B-B14F-4D97-AF65-F5344CB8AC3E}">
        <p14:creationId xmlns:p14="http://schemas.microsoft.com/office/powerpoint/2010/main" val="121777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überlegt sich auch unterschiedliche Situationen. Was soll sie machen, wenn Kai sie anlügt und sagt, er habe noch nie gevapt?</a:t>
            </a:r>
          </a:p>
          <a:p>
            <a:endParaRPr lang="de-DE" b="1" dirty="0"/>
          </a:p>
          <a:p>
            <a:r>
              <a:rPr lang="de-DE" b="1" dirty="0"/>
              <a:t>Was tun, wenn das Kind sagt: „Es ist ja besser als Rauchen“?</a:t>
            </a:r>
            <a:br>
              <a:rPr lang="de-DE" dirty="0"/>
            </a:br>
            <a:r>
              <a:rPr lang="de-DE" dirty="0"/>
              <a:t>Es hat trotzdem auch schädliche Inhalte in </a:t>
            </a:r>
            <a:r>
              <a:rPr lang="de-DE" dirty="0" err="1"/>
              <a:t>Vapes</a:t>
            </a:r>
            <a:r>
              <a:rPr lang="de-DE" dirty="0"/>
              <a:t>. Und </a:t>
            </a:r>
            <a:r>
              <a:rPr lang="de-DE" dirty="0" err="1"/>
              <a:t>ausserdem</a:t>
            </a:r>
            <a:r>
              <a:rPr lang="de-DE" dirty="0"/>
              <a:t> hat es viel Nikotin drin. Dadurch kann eine Abhängigkeit entstehen. Es kann schwierig werden, danach noch damit aufzuhören. </a:t>
            </a:r>
          </a:p>
          <a:p>
            <a:endParaRPr lang="de-DE" b="1" dirty="0"/>
          </a:p>
          <a:p>
            <a:r>
              <a:rPr lang="de-DE" b="1" dirty="0"/>
              <a:t>Was tun, wenn mein Kind lügt oder heimlich vapt?</a:t>
            </a:r>
            <a:br>
              <a:rPr lang="de-DE" dirty="0"/>
            </a:br>
            <a:r>
              <a:rPr lang="de-DE" dirty="0"/>
              <a:t>Teilen Sie in solchen Situationen trotzdem liebevoll die Sorge um das Kind mit. Weisen Sie das Kind auf die gesundheitlichen Folgen vom Vapen hin. Nehmen Sie eine klare Haltung ein, dass Sie Vapen nicht gut finden. </a:t>
            </a:r>
          </a:p>
          <a:p>
            <a:endParaRPr lang="de-DE" b="1" dirty="0"/>
          </a:p>
          <a:p>
            <a:r>
              <a:rPr lang="de-DE" b="1" dirty="0"/>
              <a:t>Was tun, wenn ich selbst rauche?</a:t>
            </a:r>
            <a:br>
              <a:rPr lang="de-DE" dirty="0"/>
            </a:br>
            <a:r>
              <a:rPr lang="de-DE" dirty="0"/>
              <a:t>Nehmen Sie trotzdem eine klare Haltung dem Kind gegenüber ein. Kinder und Jugendliche sollen kein Nikotin konsumieren. Es kann abhängig machen. Sie können auch offen darüber sprechen, wie schwierig es für Sie ist, ist mit dem Rauchen aufzuhören.</a:t>
            </a:r>
          </a:p>
          <a:p>
            <a:endParaRPr lang="de-DE" b="1" strike="sngStrike" dirty="0">
              <a:solidFill>
                <a:srgbClr val="FF0000"/>
              </a:solidFill>
            </a:endParaRPr>
          </a:p>
          <a:p>
            <a:r>
              <a:rPr lang="de-DE" b="1" dirty="0"/>
              <a:t>Regeln?</a:t>
            </a:r>
            <a:br>
              <a:rPr lang="de-DE" dirty="0"/>
            </a:br>
            <a:r>
              <a:rPr lang="de-DE" dirty="0"/>
              <a:t>Es ist eine gute Idee, gemeinsam Abmachungen zu treffen. Sprechen Sie mit Ihrem Kind Regeln ab zum Konsum von </a:t>
            </a:r>
            <a:r>
              <a:rPr lang="de-DE" dirty="0" err="1"/>
              <a:t>Vapes</a:t>
            </a:r>
            <a:r>
              <a:rPr lang="de-DE" dirty="0"/>
              <a:t>. Zum Beispiel kann man festlegen, dass das Vapen zuhause nicht erlaubt ist. Oder, dass man nur an einem bestimmten Ort zuhause vapen darf. Man kann auch abmachen, </a:t>
            </a:r>
            <a:r>
              <a:rPr lang="de-DE" dirty="0">
                <a:solidFill>
                  <a:srgbClr val="FF0000"/>
                </a:solidFill>
              </a:rPr>
              <a:t>dass keine </a:t>
            </a:r>
            <a:r>
              <a:rPr lang="de-DE" dirty="0" err="1"/>
              <a:t>Vapes</a:t>
            </a:r>
            <a:r>
              <a:rPr lang="de-DE" dirty="0"/>
              <a:t> / Zigaretten-Schachteln herumliegen sollen. Solche </a:t>
            </a:r>
            <a:r>
              <a:rPr lang="de-DE" dirty="0">
                <a:solidFill>
                  <a:srgbClr val="FF0000"/>
                </a:solidFill>
              </a:rPr>
              <a:t>Regeln </a:t>
            </a:r>
            <a:r>
              <a:rPr lang="de-DE" dirty="0"/>
              <a:t>schaffen Klarheit und Orientierung. Sie unterstützen das Kind dabei, gesunde Entscheidungen zu treffen.</a:t>
            </a:r>
          </a:p>
          <a:p>
            <a:r>
              <a:rPr lang="de-DE" dirty="0"/>
              <a:t>Überlegen Sie sich, ob sie ihr Kind für sein gesundes Verhalten belohnen möchten. Wie könnten Sie es belohnen? Was muss es erreichen / erfüllen, um die Belohnung zu erhalten? Sprechen sie mit Ihrem Kind darüber. Treffen Sie gemeinsam eine Entscheidung.</a:t>
            </a: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10</a:t>
            </a:fld>
            <a:endParaRPr lang="de-CH"/>
          </a:p>
        </p:txBody>
      </p:sp>
    </p:spTree>
    <p:extLst>
      <p:ext uri="{BB962C8B-B14F-4D97-AF65-F5344CB8AC3E}">
        <p14:creationId xmlns:p14="http://schemas.microsoft.com/office/powerpoint/2010/main" val="1575698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i="1" dirty="0"/>
              <a:t>Falls genug Zeit: Eltern Zeit geben zu überlegen und mit Ihren Sitznachbarn auszutauschen.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sym typeface="Wingdings" panose="05000000000000000000" pitchFamily="2" charset="2"/>
              </a:rPr>
              <a:t> Besprechen Sie es danach in der gesamten Gruppe</a:t>
            </a:r>
            <a:endParaRPr lang="de-CH" dirty="0"/>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11</a:t>
            </a:fld>
            <a:endParaRPr lang="de-CH"/>
          </a:p>
        </p:txBody>
      </p:sp>
    </p:spTree>
    <p:extLst>
      <p:ext uri="{BB962C8B-B14F-4D97-AF65-F5344CB8AC3E}">
        <p14:creationId xmlns:p14="http://schemas.microsoft.com/office/powerpoint/2010/main" val="149776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enthalten viel Nikotin. Sie können zu einer Nikotinabhängigkeit führen.</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Vapen ist ungesund. Es erhöht das Risiko, später auch andere Substanzen zu konsumieren.</a:t>
            </a:r>
          </a:p>
          <a:p>
            <a:pPr marL="342900" lvl="0" indent="-342900">
              <a:lnSpc>
                <a:spcPct val="107000"/>
              </a:lnSpc>
              <a:buFont typeface="Symbol" panose="05050102010706020507" pitchFamily="18" charset="2"/>
              <a:buChar char=""/>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Es ist bei Kindern und Jugendlichen ganz einfach. Sie sollen kein Nikotin konsumieren. Es ist unsere </a:t>
            </a:r>
            <a:r>
              <a:rPr lang="de-CH" sz="1800" kern="0" dirty="0">
                <a:latin typeface="Times New Roman" panose="02020603050405020304" pitchFamily="18" charset="0"/>
                <a:ea typeface="Times New Roman" panose="02020603050405020304" pitchFamily="18" charset="0"/>
                <a:cs typeface="Times New Roman" panose="02020603050405020304" pitchFamily="18" charset="0"/>
              </a:rPr>
              <a:t>Fürsorge-Pflicht,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sie davor zu schützen.</a:t>
            </a:r>
            <a:endParaRPr lang="de-CH"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Kinder von rauchenden Eltern haben ein grösseres Risiko, später selbst zu rauchen.</a:t>
            </a:r>
          </a:p>
          <a:p>
            <a:pPr marL="342900" lvl="0" indent="-342900">
              <a:lnSpc>
                <a:spcPct val="107000"/>
              </a:lnSpc>
              <a:buFont typeface="Symbol" panose="05050102010706020507" pitchFamily="18" charset="2"/>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Nehmen Sie als Eltern eine klare Haltung ein. Seien Sie mit Ihrer Haltung konsequent. «Ich möchte nicht, dass du vapst.» «Zuhause wird nicht gevapt.» (und auch nicht geraucht).</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Schliesslich ist es unsere Aufgabe, unsere Kinder zu schützen. Wir möchten nicht, dass unsere Kinder vapen. Und dadurch Nikotin-</a:t>
            </a:r>
            <a:r>
              <a:rPr lang="de-CH" sz="1800" kern="0" dirty="0">
                <a:latin typeface="Times New Roman" panose="02020603050405020304" pitchFamily="18" charset="0"/>
                <a:ea typeface="Times New Roman" panose="02020603050405020304" pitchFamily="18" charset="0"/>
                <a:cs typeface="Times New Roman" panose="02020603050405020304" pitchFamily="18" charset="0"/>
              </a:rPr>
              <a:t>abhängig werden oder (giftige) Chemikalien konsumieren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21897CE-A906-443F-9946-3F5D776DEFD9}" type="slidenum">
              <a:rPr lang="de-CH" smtClean="0"/>
              <a:t>12</a:t>
            </a:fld>
            <a:endParaRPr lang="de-CH"/>
          </a:p>
        </p:txBody>
      </p:sp>
    </p:spTree>
    <p:extLst>
      <p:ext uri="{BB962C8B-B14F-4D97-AF65-F5344CB8AC3E}">
        <p14:creationId xmlns:p14="http://schemas.microsoft.com/office/powerpoint/2010/main" val="3605921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13</a:t>
            </a:fld>
            <a:endParaRPr lang="de-CH"/>
          </a:p>
        </p:txBody>
      </p:sp>
    </p:spTree>
    <p:extLst>
      <p:ext uri="{BB962C8B-B14F-4D97-AF65-F5344CB8AC3E}">
        <p14:creationId xmlns:p14="http://schemas.microsoft.com/office/powerpoint/2010/main" val="4209257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a:effectLst/>
                <a:latin typeface="Times New Roman" panose="02020603050405020304" pitchFamily="18" charset="0"/>
                <a:ea typeface="Times New Roman" panose="02020603050405020304" pitchFamily="18" charset="0"/>
              </a:rPr>
              <a:t>Diese Anzeichen können Mila und anderen Eltern helfen, zu erkennen, ob ihr Kind vielleicht vapt:</a:t>
            </a:r>
          </a:p>
          <a:p>
            <a:endParaRPr lang="de-DE" b="1" dirty="0"/>
          </a:p>
          <a:p>
            <a:r>
              <a:rPr lang="de-DE" b="1" dirty="0"/>
              <a:t>Ungewohnte Gerüche</a:t>
            </a:r>
            <a:r>
              <a:rPr lang="de-DE" dirty="0"/>
              <a:t>: </a:t>
            </a:r>
            <a:r>
              <a:rPr lang="de-DE" dirty="0" err="1"/>
              <a:t>Vapes</a:t>
            </a:r>
            <a:r>
              <a:rPr lang="de-DE" dirty="0"/>
              <a:t> verwenden Aromastoffe. Diese Düfte können auffällig sein. Sie riechen angenehm und </a:t>
            </a:r>
            <a:r>
              <a:rPr lang="de-DE" dirty="0" err="1"/>
              <a:t>süss</a:t>
            </a:r>
            <a:r>
              <a:rPr lang="de-DE" dirty="0"/>
              <a:t>. Zum Beispiel nach </a:t>
            </a:r>
            <a:r>
              <a:rPr lang="de-DE" dirty="0" err="1"/>
              <a:t>Pfirisch</a:t>
            </a:r>
            <a:r>
              <a:rPr lang="de-DE" dirty="0"/>
              <a:t>, Minze, </a:t>
            </a:r>
            <a:r>
              <a:rPr lang="de-DE" dirty="0" err="1"/>
              <a:t>Süssigkeiten</a:t>
            </a:r>
            <a:r>
              <a:rPr lang="de-DE" dirty="0"/>
              <a:t>.</a:t>
            </a:r>
          </a:p>
          <a:p>
            <a:endParaRPr lang="de-DE" b="1" dirty="0"/>
          </a:p>
          <a:p>
            <a:r>
              <a:rPr lang="de-DE" b="1" dirty="0"/>
              <a:t>Verhaltens-Änderung: </a:t>
            </a:r>
            <a:r>
              <a:rPr lang="de-DE" b="0" dirty="0"/>
              <a:t>Eine Veränderung im Verhalten kann auch auf Vaping hindeuten. Wenn das Kind zum Beispiel heimlicher wird. Oder wenn es unerklärlich oft das Zimmer oder das Haus verlässt. Ein Kind kann </a:t>
            </a:r>
            <a:r>
              <a:rPr lang="de-DE" b="0" dirty="0" err="1"/>
              <a:t>vaping</a:t>
            </a:r>
            <a:r>
              <a:rPr lang="de-DE" b="0" dirty="0"/>
              <a:t> im Zimmer auf verheimlichen, indem es öfters das Fenster öffnet. Oder stark lüftet. Oder das Badezimmer ungewöhnlich oft oder lange benutzt. </a:t>
            </a:r>
          </a:p>
          <a:p>
            <a:endParaRPr lang="de-DE" b="1" dirty="0"/>
          </a:p>
          <a:p>
            <a:r>
              <a:rPr lang="de-DE" b="1" dirty="0"/>
              <a:t>Ungewohnte Gegenstände</a:t>
            </a:r>
            <a:r>
              <a:rPr lang="de-DE" dirty="0"/>
              <a:t>: Vape-Stifte und kleine Fläschchen mit Flüssigkeit sind typische Vape-Gegenstände. Diese können darauf hinweisen, dass ein Kind vapt.</a:t>
            </a:r>
          </a:p>
          <a:p>
            <a:endParaRPr lang="de-DE" b="1" dirty="0"/>
          </a:p>
          <a:p>
            <a:r>
              <a:rPr lang="de-DE" b="1" dirty="0"/>
              <a:t>Häufiger Durst oder trockener Mund</a:t>
            </a:r>
            <a:r>
              <a:rPr lang="de-DE" dirty="0"/>
              <a:t>: Das Vapen kann zu einem trockenen Mund führen. Dadurch hat das Kind öfter als gewöhnlich Durst.</a:t>
            </a:r>
          </a:p>
          <a:p>
            <a:endParaRPr lang="de-DE" b="1" dirty="0"/>
          </a:p>
          <a:p>
            <a:r>
              <a:rPr lang="de-DE" b="1" dirty="0"/>
              <a:t>Veränderungen bei der Atmung oder Ausdauer</a:t>
            </a:r>
            <a:r>
              <a:rPr lang="de-DE" dirty="0"/>
              <a:t>: Vaping kann die Atemwege reizen und zu Husten und Atem-Beschwerden führen. Das kann zu einer Verschlechterung der sportlichen Leistungs-Fähigkeit führen.</a:t>
            </a:r>
          </a:p>
          <a:p>
            <a:endParaRPr lang="de-DE" b="1" dirty="0"/>
          </a:p>
          <a:p>
            <a:r>
              <a:rPr lang="de-DE" b="1" dirty="0"/>
              <a:t>Verändertes Verhalten im Umgang mit Geld</a:t>
            </a:r>
            <a:r>
              <a:rPr lang="de-DE" dirty="0"/>
              <a:t>: Wenn das Kind plötzlich mehr Geld benötigt könnte das ein Hinweis sein. Denn Vape-Produkte sind oft relativ teuer für ein Kind oder Jugendlicher.</a:t>
            </a:r>
          </a:p>
          <a:p>
            <a:endParaRPr lang="de-DE" b="1" dirty="0"/>
          </a:p>
          <a:p>
            <a:r>
              <a:rPr lang="de-DE" b="1" dirty="0"/>
              <a:t>Reizbarkeit oder Stimmungsschwankungen</a:t>
            </a:r>
            <a:r>
              <a:rPr lang="de-DE" dirty="0"/>
              <a:t>: Wie wir gehört haben, kann auch das Vapen eine Nikotin-Abhängigkeit verursachen. Diese Abhängigkeit kann zu einer gereizten Stimmung und Stimmungs-Schwankungen führen, wenn das Kind gerade nicht vapt.</a:t>
            </a:r>
          </a:p>
          <a:p>
            <a:endParaRPr lang="de-DE" sz="1200" b="0" i="0" dirty="0">
              <a:solidFill>
                <a:srgbClr val="242424"/>
              </a:solidFill>
              <a:effectLst/>
              <a:highlight>
                <a:srgbClr val="FFFFFF"/>
              </a:highlight>
              <a:latin typeface="Calibri" panose="020F0502020204030204" pitchFamily="34"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14</a:t>
            </a:fld>
            <a:endParaRPr lang="de-CH"/>
          </a:p>
        </p:txBody>
      </p:sp>
    </p:spTree>
    <p:extLst>
      <p:ext uri="{BB962C8B-B14F-4D97-AF65-F5344CB8AC3E}">
        <p14:creationId xmlns:p14="http://schemas.microsoft.com/office/powerpoint/2010/main" val="223601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Diese Folie wurde nach einem erneuten Feedback neu hinzugefügt. Sie dient der Evaluation und hilft uns herauszufinden, was Eltern an dieser Veranstaltung schätzen und was man nächstes Mal anders machen könnte. </a:t>
            </a:r>
          </a:p>
          <a:p>
            <a:endParaRPr lang="de-CH" dirty="0"/>
          </a:p>
          <a:p>
            <a:r>
              <a:rPr lang="de-CH" dirty="0"/>
              <a:t>Stellt diese Fragen in die Runde und lasst euch Rückmeldung von den </a:t>
            </a:r>
            <a:r>
              <a:rPr lang="de-CH"/>
              <a:t>Teilnehmenden geben. </a:t>
            </a:r>
          </a:p>
        </p:txBody>
      </p:sp>
      <p:sp>
        <p:nvSpPr>
          <p:cNvPr id="4" name="Foliennummernplatzhalter 3"/>
          <p:cNvSpPr>
            <a:spLocks noGrp="1"/>
          </p:cNvSpPr>
          <p:nvPr>
            <p:ph type="sldNum" sz="quarter" idx="5"/>
          </p:nvPr>
        </p:nvSpPr>
        <p:spPr/>
        <p:txBody>
          <a:bodyPr/>
          <a:lstStyle/>
          <a:p>
            <a:fld id="{18CEF143-95B9-4571-9396-B55E307319CB}" type="slidenum">
              <a:rPr lang="de-CH" smtClean="0"/>
              <a:t>15</a:t>
            </a:fld>
            <a:endParaRPr lang="de-CH"/>
          </a:p>
        </p:txBody>
      </p:sp>
    </p:spTree>
    <p:extLst>
      <p:ext uri="{BB962C8B-B14F-4D97-AF65-F5344CB8AC3E}">
        <p14:creationId xmlns:p14="http://schemas.microsoft.com/office/powerpoint/2010/main" val="4066370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5"/>
          </p:nvPr>
        </p:nvSpPr>
        <p:spPr/>
        <p:txBody>
          <a:bodyPr/>
          <a:lstStyle/>
          <a:p>
            <a:fld id="{18CEF143-95B9-4571-9396-B55E307319CB}" type="slidenum">
              <a:rPr lang="de-CH" smtClean="0"/>
              <a:t>16</a:t>
            </a:fld>
            <a:endParaRPr lang="de-CH"/>
          </a:p>
        </p:txBody>
      </p:sp>
    </p:spTree>
    <p:extLst>
      <p:ext uri="{BB962C8B-B14F-4D97-AF65-F5344CB8AC3E}">
        <p14:creationId xmlns:p14="http://schemas.microsoft.com/office/powerpoint/2010/main" val="3992598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Stellen Sie sich vor: </a:t>
            </a:r>
            <a:r>
              <a:rPr lang="de-DE" sz="1800" dirty="0"/>
              <a:t>Es ist ein verregneter Abend. Mila sitzt im Wohnzimmer, in Gedanken versunken. Ihr 15-jähriger Sohn Kai ist in letzter Zeit mürrisch und verschlossener als sonst. Sie hat bemerkt, dass er sich verändert hat – er ist häufiger gereizt und verbringt mehr Zeit in seinem Zimmer. Vor ein paar Tagen hat sie einen merkwürdigen Geruch an seinen Kleidern bemerkt. Sie </a:t>
            </a:r>
            <a:r>
              <a:rPr lang="de-DE" sz="1800" dirty="0" err="1"/>
              <a:t>weiss</a:t>
            </a:r>
            <a:r>
              <a:rPr lang="de-DE" sz="1800" dirty="0"/>
              <a:t>, dass sie ein offenes Gespräch mit ihm führen muss. Nur so kann sie herausfinden, was los ist. Vielleicht können </a:t>
            </a:r>
            <a:r>
              <a:rPr lang="de-DE" sz="1800" dirty="0" err="1"/>
              <a:t>Vapes</a:t>
            </a:r>
            <a:r>
              <a:rPr lang="de-DE" sz="1800" dirty="0"/>
              <a:t> das Verhalten von Kai erklären</a:t>
            </a:r>
            <a:r>
              <a:rPr lang="de-DE" sz="1800" dirty="0">
                <a:solidFill>
                  <a:srgbClr val="FF0000"/>
                </a:solidFill>
              </a:rPr>
              <a:t>?</a:t>
            </a:r>
            <a:r>
              <a:rPr lang="de-DE" sz="1800" dirty="0"/>
              <a:t> Das denkt sich Mila. So setzt sie sich an den Computer und beginnt zu recherchieren. </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Das bedeutet, dass Mila sich erst einmal informiert. </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Sie findet heraus: </a:t>
            </a:r>
          </a:p>
          <a:p>
            <a:pPr marL="285750" lvl="0" indent="-285750">
              <a:lnSpc>
                <a:spcPct val="107000"/>
              </a:lnSpc>
              <a:buFontTx/>
              <a:buChar char="-"/>
            </a:pPr>
            <a:r>
              <a:rPr lang="de-CH" sz="1800" kern="0" dirty="0" err="1">
                <a:effectLst/>
                <a:latin typeface="Aptos" panose="020B0004020202020204" pitchFamily="34" charset="0"/>
                <a:ea typeface="Times New Roman" panose="02020603050405020304" pitchFamily="18" charset="0"/>
                <a:cs typeface="Times New Roman" panose="02020603050405020304" pitchFamily="18" charset="0"/>
              </a:rPr>
              <a:t>Vapes</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 sind elektronische Geräte. </a:t>
            </a:r>
          </a:p>
          <a:p>
            <a:pPr marL="285750" lvl="0" indent="-285750">
              <a:lnSpc>
                <a:spcPct val="107000"/>
              </a:lnSpc>
              <a:buFontTx/>
              <a:buChar char="-"/>
            </a:pPr>
            <a:r>
              <a:rPr lang="de-CH" sz="1800" kern="0" dirty="0">
                <a:latin typeface="Aptos" panose="020B0004020202020204" pitchFamily="34" charset="0"/>
                <a:ea typeface="Times New Roman" panose="02020603050405020304" pitchFamily="18" charset="0"/>
                <a:cs typeface="Times New Roman" panose="02020603050405020304" pitchFamily="18" charset="0"/>
              </a:rPr>
              <a:t>Man nennt sie auch </a:t>
            </a: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elektronische Verdampfer oder E-Zigaretten.</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Sie enthalten meistens eine Flüssigkeit mit Nikotin in einer hohen Dosis. </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Diese Flüssigkeit wird erhitzt und es entsteht Dampf. </a:t>
            </a:r>
          </a:p>
          <a:p>
            <a:pPr marL="285750" lvl="0" indent="-285750">
              <a:lnSpc>
                <a:spcPct val="107000"/>
              </a:lnSpc>
              <a:buFontTx/>
              <a:buChar char="-"/>
            </a:pPr>
            <a:r>
              <a:rPr lang="de-CH" sz="1800" kern="0" dirty="0">
                <a:effectLst/>
                <a:latin typeface="Aptos" panose="020B0004020202020204" pitchFamily="34" charset="0"/>
                <a:ea typeface="Times New Roman" panose="02020603050405020304" pitchFamily="18" charset="0"/>
                <a:cs typeface="Times New Roman" panose="02020603050405020304" pitchFamily="18" charset="0"/>
              </a:rPr>
              <a:t>Den Dampf atmet oder saugt man anschliessend durch den Mund ein.</a:t>
            </a:r>
          </a:p>
          <a:p>
            <a:pPr marL="0" lvl="0" indent="0">
              <a:lnSpc>
                <a:spcPct val="107000"/>
              </a:lnSpc>
              <a:buFont typeface="Symbol" panose="05050102010706020507" pitchFamily="18" charset="2"/>
              <a:buNone/>
            </a:pPr>
            <a:endParaRPr lang="de-CH" sz="1800" kern="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2</a:t>
            </a:fld>
            <a:endParaRPr lang="de-CH"/>
          </a:p>
        </p:txBody>
      </p:sp>
    </p:spTree>
    <p:extLst>
      <p:ext uri="{BB962C8B-B14F-4D97-AF65-F5344CB8AC3E}">
        <p14:creationId xmlns:p14="http://schemas.microsoft.com/office/powerpoint/2010/main" val="3322088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Weiter findet Mila heraus: </a:t>
            </a:r>
          </a:p>
          <a:p>
            <a:pPr marL="0" lvl="0" indent="0">
              <a:lnSpc>
                <a:spcPct val="107000"/>
              </a:lnSpc>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bestehen aus einer Batterie, einem Verdampfer, einem Mundstück und einem Tank für die Flüssigkeit.</a:t>
            </a:r>
            <a:endParaRPr lang="de-CH"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Diese Flüssigkeit wird auch E-Liquid genannt.</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Die Flüssigkeit beinhaltet: Chemikalien, Aromastoffe und Nikotin. </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Das Nikotin hat meistens eine sehr hohe Dosis.</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Einige der Chemikalien sind krebserregend.</a:t>
            </a:r>
          </a:p>
          <a:p>
            <a:pPr marL="285750" lvl="0" indent="-285750">
              <a:lnSpc>
                <a:spcPct val="107000"/>
              </a:lnSpc>
              <a:buFontTx/>
              <a:buChar char="-"/>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Sie entdeckt auch: Es gibt auch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Vapes</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ohne Nikotin.</a:t>
            </a:r>
          </a:p>
          <a:p>
            <a:pPr marL="285750" lvl="0" indent="-285750">
              <a:lnSpc>
                <a:spcPct val="107000"/>
              </a:lnSpc>
              <a:buFontTx/>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e-CH" sz="1800" i="1" kern="0" dirty="0">
                <a:effectLst/>
                <a:latin typeface="Times New Roman" panose="02020603050405020304" pitchFamily="18" charset="0"/>
                <a:ea typeface="Times New Roman" panose="02020603050405020304" pitchFamily="18" charset="0"/>
                <a:cs typeface="Times New Roman" panose="02020603050405020304" pitchFamily="18" charset="0"/>
              </a:rPr>
              <a:t>Interaktive Demonstration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Zeigen der Einweg-E-Zigarette und wie sie funktioniert. Allen TN herumgeben, damit die Eltern daran riechen können.</a:t>
            </a:r>
          </a:p>
          <a:p>
            <a:pPr marL="342900" lvl="0" indent="-342900">
              <a:lnSpc>
                <a:spcPct val="107000"/>
              </a:lnSpc>
              <a:spcAft>
                <a:spcPts val="800"/>
              </a:spcAft>
              <a:buFont typeface="Symbol" panose="05050102010706020507" pitchFamily="18" charset="2"/>
              <a:buChar char=""/>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de-CH" sz="1800" kern="0" dirty="0">
              <a:effectLst/>
              <a:latin typeface="Times New Roman" panose="02020603050405020304" pitchFamily="18" charset="0"/>
              <a:ea typeface="Aptos" panose="020B000402020202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Mila geht weiter auf die Suche nach Informationen über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und findet heraus:</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sind weit verbreitet. Viele Personen vapen.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Sie sind klein. Und sie sind sofort einsatzbereit.</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sie einfach benutzen. Man muss sie nicht wie eine Zigarette anzünden. Stattdessen kann man jederzeit einen Zug von der Vape nehmen.</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haben fruchtige und intensive Geschmäcke. Und sie sind farbig.</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nur einmal verwenden. Das heisst bis sie leer sind.</a:t>
            </a:r>
          </a:p>
          <a:p>
            <a:pPr marL="285750" lvl="0" indent="-285750">
              <a:lnSpc>
                <a:spcPct val="107000"/>
              </a:lnSpc>
              <a:spcAft>
                <a:spcPts val="800"/>
              </a:spcAft>
              <a:buFontTx/>
              <a:buChar char="-"/>
            </a:pP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enthalten 600 – 10’000 Züge.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a:t>
            </a:r>
            <a:r>
              <a:rPr lang="de-CH" sz="1800" kern="0" dirty="0" err="1">
                <a:effectLst/>
                <a:latin typeface="Times New Roman" panose="02020603050405020304" pitchFamily="18" charset="0"/>
                <a:ea typeface="Aptos" panose="020B0004020202020204" pitchFamily="34" charset="0"/>
                <a:cs typeface="Times New Roman" panose="02020603050405020304" pitchFamily="18" charset="0"/>
              </a:rPr>
              <a:t>Vapes</a:t>
            </a: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 ab 7 CHF kaufen. </a:t>
            </a:r>
          </a:p>
          <a:p>
            <a:pPr marL="285750" lvl="0" indent="-285750">
              <a:lnSpc>
                <a:spcPct val="107000"/>
              </a:lnSpc>
              <a:spcAft>
                <a:spcPts val="800"/>
              </a:spcAft>
              <a:buFontTx/>
              <a:buChar char="-"/>
            </a:pPr>
            <a:r>
              <a:rPr lang="de-CH" sz="1800" kern="0" dirty="0">
                <a:effectLst/>
                <a:latin typeface="Times New Roman" panose="02020603050405020304" pitchFamily="18" charset="0"/>
                <a:ea typeface="Aptos" panose="020B0004020202020204" pitchFamily="34" charset="0"/>
                <a:cs typeface="Times New Roman" panose="02020603050405020304" pitchFamily="18" charset="0"/>
              </a:rPr>
              <a:t>Man kann sie am Kiosk, in Einkaufsläden und Tankstellen kaufen. Man kann sie aber auch online oder in Vape-Shops kaufen. </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18CEF143-95B9-4571-9396-B55E307319CB}" type="slidenum">
              <a:rPr lang="de-CH" smtClean="0"/>
              <a:t>3</a:t>
            </a:fld>
            <a:endParaRPr lang="de-CH"/>
          </a:p>
        </p:txBody>
      </p:sp>
    </p:spTree>
    <p:extLst>
      <p:ext uri="{BB962C8B-B14F-4D97-AF65-F5344CB8AC3E}">
        <p14:creationId xmlns:p14="http://schemas.microsoft.com/office/powerpoint/2010/main" val="205674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Ausserdem interessiert es Mila, wie sich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auf die Gesundheit auswirken. Sie weiss, dass Zigaretten sehr schädlich sind. Diese fördern Krebs. Ist das bei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auch so?</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gesundheitlichen Auswirkungen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werden aktuell erforscht. </a:t>
            </a: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Es gibt viele Risiken und gesundheitliche Auswirkungen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Nikotinabhängigkeit</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Nikotin ist eine der am schnellsten abhängig machenden Substanzen. Vergleichbar mit Heroin. Beim Konsum von Nikotin wird nach wenigen Sekunden im Gehirn Dopamin ausgeschüttet. Das führt sofort zu einem Glücksgefühl. Dieser Prozess kann schnell abhängig machen. Weil das Glücksgefühl wieder vergeht, sobald die Wirkung des Nikotins nachlässt. Das Gehirn von Jugendlichen ist noch nicht vollständig entwickelt. Deshalb reagiert es anders auf Nikotin, als das Gehirn von Erwachsenen. Aus diesem Grund haben Jugendliche ein höheres Risko, nikotinabhängig zu werden.</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Reizung der Atemwege: </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Vapen kann Husten, Hals-Schmerzen und Atem-Beschwerden auslösen.</a:t>
            </a:r>
          </a:p>
          <a:p>
            <a:pPr marL="342900" lvl="0" indent="-342900">
              <a:lnSpc>
                <a:spcPct val="107000"/>
              </a:lnSpc>
              <a:buFont typeface="Symbol" panose="05050102010706020507" pitchFamily="18" charset="2"/>
              <a:buChar char=""/>
            </a:pPr>
            <a:endPar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Reizungen in Mund und Rachen</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Vapen kann zu Mund-Trockenheit, Zahnfleisch-Reizungen und Mund-Geschwüren führen.</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Herz-Kreislauf-System</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Das Nikotin führt für kurze Zeit zu einem schnelleren Puls. Und es kann zu einem erhöhten Blutdruck kommen. Es gibt ein erhöhtes Risiko für Schlaganfälle und Herzinfarkte.</a:t>
            </a:r>
          </a:p>
          <a:p>
            <a:pPr marL="342900" lvl="0" indent="-342900">
              <a:lnSpc>
                <a:spcPct val="107000"/>
              </a:lnSpc>
              <a:buFont typeface="Symbol" panose="05050102010706020507" pitchFamily="18" charset="2"/>
              <a:buChar char=""/>
            </a:pPr>
            <a:endParaRPr lang="de-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e-CH" sz="1800" b="1" kern="0" dirty="0">
                <a:effectLst/>
                <a:latin typeface="Times New Roman" panose="02020603050405020304" pitchFamily="18" charset="0"/>
                <a:ea typeface="Times New Roman" panose="02020603050405020304" pitchFamily="18" charset="0"/>
                <a:cs typeface="Times New Roman" panose="02020603050405020304" pitchFamily="18" charset="0"/>
              </a:rPr>
              <a:t>Krebsrisiko: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enthalten einige krebserregende Substanzen.</a:t>
            </a:r>
          </a:p>
          <a:p>
            <a:pPr marL="0" lvl="0" indent="0">
              <a:lnSpc>
                <a:spcPct val="107000"/>
              </a:lnSpc>
              <a:spcAft>
                <a:spcPts val="800"/>
              </a:spcAft>
              <a:buFont typeface="Symbol" panose="05050102010706020507" pitchFamily="18" charset="2"/>
              <a:buNone/>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langfristigen Folgen vom Vape-Konsum müssen noch genauer untersucht werden. Dies war bisher gar nicht möglich. Weil es diese Art von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noch gar nicht so lange gibt.</a:t>
            </a:r>
          </a:p>
          <a:p>
            <a:pPr>
              <a:lnSpc>
                <a:spcPct val="107000"/>
              </a:lnSpc>
              <a:spcAft>
                <a:spcPts val="800"/>
              </a:spcAft>
            </a:pPr>
            <a:endPar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Die Behauptung, dass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weniger schädlich sind als herkömmliche Zigaretten ist falsch. Es kann für einen erwachsenen stark Raucher eine mögliche Alternative sein. Weil er damit auf das krebserregende Teer in den Zigaretten verzichtet. Allerdings sind </a:t>
            </a:r>
            <a:r>
              <a:rPr lang="de-CH"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cs typeface="Times New Roman" panose="02020603050405020304" pitchFamily="18" charset="0"/>
              </a:rPr>
              <a:t> für Kinder und Jugendliche ungesund und schädlich. Weil sie grosse Risiken haben und in eine Nikotin-Abhängigkeit führen können.</a:t>
            </a:r>
            <a:endParaRPr lang="de-CH" dirty="0"/>
          </a:p>
        </p:txBody>
      </p:sp>
      <p:sp>
        <p:nvSpPr>
          <p:cNvPr id="4" name="Foliennummernplatzhalter 3"/>
          <p:cNvSpPr>
            <a:spLocks noGrp="1"/>
          </p:cNvSpPr>
          <p:nvPr>
            <p:ph type="sldNum" sz="quarter" idx="5"/>
          </p:nvPr>
        </p:nvSpPr>
        <p:spPr/>
        <p:txBody>
          <a:bodyPr/>
          <a:lstStyle/>
          <a:p>
            <a:fld id="{18CEF143-95B9-4571-9396-B55E307319CB}" type="slidenum">
              <a:rPr lang="de-CH" smtClean="0"/>
              <a:t>4</a:t>
            </a:fld>
            <a:endParaRPr lang="de-CH"/>
          </a:p>
        </p:txBody>
      </p:sp>
    </p:spTree>
    <p:extLst>
      <p:ext uri="{BB962C8B-B14F-4D97-AF65-F5344CB8AC3E}">
        <p14:creationId xmlns:p14="http://schemas.microsoft.com/office/powerpoint/2010/main" val="162475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Mila erinnert sich daran, eine Vape am Strassenrand gesehen zu haben. Sie möchte mehr über die Entsorgung von </a:t>
            </a:r>
            <a:r>
              <a:rPr lang="de-CH" dirty="0" err="1"/>
              <a:t>Vapes</a:t>
            </a:r>
            <a:r>
              <a:rPr lang="de-CH" dirty="0"/>
              <a:t> erfahren. </a:t>
            </a:r>
          </a:p>
          <a:p>
            <a:endParaRPr lang="de-CH" dirty="0"/>
          </a:p>
          <a:p>
            <a:r>
              <a:rPr lang="de-CH" dirty="0"/>
              <a:t>Für die Herstellung von </a:t>
            </a:r>
            <a:r>
              <a:rPr lang="de-CH" dirty="0" err="1"/>
              <a:t>Vapes</a:t>
            </a:r>
            <a:r>
              <a:rPr lang="de-CH" dirty="0"/>
              <a:t> werden wertvolle Rohstoffe aus dem Boden gewonnen. Das Lithium. </a:t>
            </a:r>
            <a:r>
              <a:rPr lang="de-CH" dirty="0">
                <a:solidFill>
                  <a:srgbClr val="FF0000"/>
                </a:solidFill>
              </a:rPr>
              <a:t>Man braucht Lithium für Batterien und Akkus in jedem elektronischen Gerät. Vom Smartphone, über den Laptop bis zur Autobatterie.</a:t>
            </a:r>
          </a:p>
          <a:p>
            <a:r>
              <a:rPr lang="de-CH" dirty="0" err="1"/>
              <a:t>Vapes</a:t>
            </a:r>
            <a:r>
              <a:rPr lang="de-CH" dirty="0"/>
              <a:t> sind auch elektronische Geräte. Daher sollten Sie auch als elektronische Geräte entsorgt werden. Sie gehören nicht in den Alltags-Abfall. Sondern auf eine offizielle Entsorgungsstelle. Man kann leere </a:t>
            </a:r>
            <a:r>
              <a:rPr lang="de-CH" dirty="0" err="1"/>
              <a:t>Vapes</a:t>
            </a:r>
            <a:r>
              <a:rPr lang="de-CH" dirty="0"/>
              <a:t> auch in den Vape-Shop zurückbringen. Diese sollten die </a:t>
            </a:r>
            <a:r>
              <a:rPr lang="de-CH" dirty="0" err="1"/>
              <a:t>Vapes</a:t>
            </a:r>
            <a:r>
              <a:rPr lang="de-CH" dirty="0"/>
              <a:t> dann richtig entsorgen.</a:t>
            </a:r>
          </a:p>
          <a:p>
            <a:r>
              <a:rPr lang="de-CH" dirty="0"/>
              <a:t>Wenn man </a:t>
            </a:r>
            <a:r>
              <a:rPr lang="de-CH" dirty="0" err="1"/>
              <a:t>Vapes</a:t>
            </a:r>
            <a:r>
              <a:rPr lang="de-CH" dirty="0"/>
              <a:t> falsch entsorgt, gelangen schädliche Chemikalien in den Boden.</a:t>
            </a:r>
          </a:p>
        </p:txBody>
      </p:sp>
      <p:sp>
        <p:nvSpPr>
          <p:cNvPr id="4" name="Foliennummernplatzhalter 3"/>
          <p:cNvSpPr>
            <a:spLocks noGrp="1"/>
          </p:cNvSpPr>
          <p:nvPr>
            <p:ph type="sldNum" sz="quarter" idx="5"/>
          </p:nvPr>
        </p:nvSpPr>
        <p:spPr/>
        <p:txBody>
          <a:bodyPr/>
          <a:lstStyle/>
          <a:p>
            <a:fld id="{C21897CE-A906-443F-9946-3F5D776DEFD9}" type="slidenum">
              <a:rPr lang="de-CH" smtClean="0"/>
              <a:t>5</a:t>
            </a:fld>
            <a:endParaRPr lang="de-CH"/>
          </a:p>
        </p:txBody>
      </p:sp>
    </p:spTree>
    <p:extLst>
      <p:ext uri="{BB962C8B-B14F-4D97-AF65-F5344CB8AC3E}">
        <p14:creationId xmlns:p14="http://schemas.microsoft.com/office/powerpoint/2010/main" val="29962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Wer von euch, kennt mindestens eine Person die vapt?</a:t>
            </a:r>
          </a:p>
          <a:p>
            <a:endParaRPr lang="de-CH" dirty="0"/>
          </a:p>
          <a:p>
            <a:pPr marL="171450" indent="-171450">
              <a:buFont typeface="Wingdings" panose="05000000000000000000" pitchFamily="2" charset="2"/>
              <a:buChar char="à"/>
            </a:pPr>
            <a:r>
              <a:rPr lang="de-CH" dirty="0">
                <a:sym typeface="Wingdings" panose="05000000000000000000" pitchFamily="2" charset="2"/>
              </a:rPr>
              <a:t>Etwas darauf eingehen. </a:t>
            </a: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de-CH" dirty="0">
                <a:sym typeface="Wingdings" panose="05000000000000000000" pitchFamily="2" charset="2"/>
              </a:rPr>
              <a:t>Es hat eine Umfrage in der Schweiz gegeben. Dort wurden 15-Jährige befragt, ob sie im letzten Monat gevapt haben. </a:t>
            </a:r>
          </a:p>
          <a:p>
            <a:pPr marL="171450" indent="-171450">
              <a:buFont typeface="Wingdings" panose="05000000000000000000" pitchFamily="2" charset="2"/>
              <a:buChar char="à"/>
            </a:pPr>
            <a:r>
              <a:rPr lang="de-CH" dirty="0">
                <a:sym typeface="Wingdings" panose="05000000000000000000" pitchFamily="2" charset="2"/>
              </a:rPr>
              <a:t>1 von 4 Jugendlichen hat «Ja» gesagt. (25% der befragten 15-Jährigen haben im letzten Monat gevapt.) Nicht alle Jugendlichen vapen.</a:t>
            </a:r>
          </a:p>
          <a:p>
            <a:pPr marL="171450" indent="-171450">
              <a:buFont typeface="Wingdings" panose="05000000000000000000" pitchFamily="2" charset="2"/>
              <a:buChar char="à"/>
            </a:pPr>
            <a:endParaRPr lang="de-CH" dirty="0">
              <a:sym typeface="Wingdings" panose="05000000000000000000" pitchFamily="2" charset="2"/>
            </a:endParaRPr>
          </a:p>
          <a:p>
            <a:pPr marL="0" indent="0">
              <a:buFont typeface="Wingdings" panose="05000000000000000000" pitchFamily="2" charset="2"/>
              <a:buNone/>
            </a:pPr>
            <a:r>
              <a:rPr lang="de-CH" dirty="0">
                <a:sym typeface="Wingdings" panose="05000000000000000000" pitchFamily="2" charset="2"/>
              </a:rPr>
              <a:t>Gründe für das Vaping sind Langeweile, Stress und weil es gut schmeckt. </a:t>
            </a:r>
          </a:p>
        </p:txBody>
      </p:sp>
      <p:sp>
        <p:nvSpPr>
          <p:cNvPr id="4" name="Foliennummernplatzhalter 3"/>
          <p:cNvSpPr>
            <a:spLocks noGrp="1"/>
          </p:cNvSpPr>
          <p:nvPr>
            <p:ph type="sldNum" sz="quarter" idx="5"/>
          </p:nvPr>
        </p:nvSpPr>
        <p:spPr/>
        <p:txBody>
          <a:bodyPr/>
          <a:lstStyle/>
          <a:p>
            <a:fld id="{C21897CE-A906-443F-9946-3F5D776DEFD9}" type="slidenum">
              <a:rPr lang="de-CH" smtClean="0"/>
              <a:t>6</a:t>
            </a:fld>
            <a:endParaRPr lang="de-CH"/>
          </a:p>
        </p:txBody>
      </p:sp>
    </p:spTree>
    <p:extLst>
      <p:ext uri="{BB962C8B-B14F-4D97-AF65-F5344CB8AC3E}">
        <p14:creationId xmlns:p14="http://schemas.microsoft.com/office/powerpoint/2010/main" val="705167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Das sind also einige Jugendliche, die vapen. Mila fragt sich</a:t>
            </a:r>
            <a:r>
              <a:rPr lang="de-CH" kern="0" dirty="0">
                <a:latin typeface="Times New Roman" panose="02020603050405020304" pitchFamily="18" charset="0"/>
                <a:ea typeface="Times New Roman" panose="02020603050405020304" pitchFamily="18" charset="0"/>
                <a:cs typeface="Times New Roman" panose="02020603050405020304" pitchFamily="18" charset="0"/>
              </a:rPr>
              <a:t>: W</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arum vapen so viele Jugendliche?</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Es gibt verschiedene Risiken für Jugendliche:</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1) Die Industrie spricht mit ihrem Marketing gezielt Jugendliche an. Darum kommen die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in vielen unterschiedlichen Farben daher. Und ihr Geschmack ist intensiv und vielfältig. Das ergibt ein attraktives Geschmacks-Erlebnis.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2) Dieses Geschmacks-Erlebnis kommt von den Aromastoffen. Die verschiedenen Aromen machen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sehr attraktiv. Etwas Ungesundes und Schädliches – das Vapen – wird mit einem supersüssen Geschmack verkauft. Kinder und Jugendliche realisieren manchmal gar nicht, dass es ungesund ist.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3) Das Nikotin in den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führt zu einem schnellen Glücks-Gefühl. Ein paar Züge von einer Vape kann also direkt helfen, den Gefühls-Zustand zu verbessern. Das Gehirn von Jugendlichen ist aber noch nicht fertig entwickelt. Daher ist das Vapen ein Risiko. Denn es kann die Hirnentwicklung beeinflussen. Und Jugendliche können schneller abhängig vom Nikotin werden.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4) Wenn Jugendliche Eltern haben, die rauchen, ist das Risiko grösser, dass sie selbst einmal rauchen. Kinder lernen so schon früh, dass das Rauchen (oder der Nikotin-Konsum) etwas Normales ist. Kinder und Jugendliche schauen sich viele Dinge von den Eltern ab. Rauchen Sie deshalb nicht vor ihrem Kind! Oder noch besser: Rauchen Sie nicht mehr. </a:t>
            </a:r>
          </a:p>
          <a:p>
            <a:pPr marL="0" lvl="0" indent="0">
              <a:lnSpc>
                <a:spcPct val="107000"/>
              </a:lnSpc>
              <a:buFont typeface="Symbol" panose="05050102010706020507" pitchFamily="18" charset="2"/>
              <a:buNone/>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Unterstützungs-Möglichkeiten für einen Rauchstopp gibt es viele. Auch in verschiedenen Sprachen: z. B. Die Rauchstopplinie, das Projekt gemeinsam rauchfrei und viele andere. Sie sind bei den Zusatz-Informationen aufgelistet.</a:t>
            </a:r>
          </a:p>
          <a:p>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7</a:t>
            </a:fld>
            <a:endParaRPr lang="de-CH" dirty="0"/>
          </a:p>
        </p:txBody>
      </p:sp>
    </p:spTree>
    <p:extLst>
      <p:ext uri="{BB962C8B-B14F-4D97-AF65-F5344CB8AC3E}">
        <p14:creationId xmlns:p14="http://schemas.microsoft.com/office/powerpoint/2010/main" val="705167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de-CH" dirty="0"/>
              <a:t>Da </a:t>
            </a:r>
            <a:r>
              <a:rPr lang="de-CH" dirty="0" err="1"/>
              <a:t>Vapes</a:t>
            </a:r>
            <a:r>
              <a:rPr lang="de-CH" dirty="0"/>
              <a:t> so gefährlich sind für Jugendliche möchte Mila wissen, ob sie denn auch verboten </a:t>
            </a:r>
            <a:r>
              <a:rPr lang="de-CH" dirty="0">
                <a:solidFill>
                  <a:srgbClr val="FF0000"/>
                </a:solidFill>
              </a:rPr>
              <a:t>sind</a:t>
            </a:r>
            <a:r>
              <a:rPr lang="de-CH" dirty="0"/>
              <a:t>. Gibt es ein Gesetz, welches den Verkauf von </a:t>
            </a:r>
            <a:r>
              <a:rPr lang="de-CH" dirty="0" err="1"/>
              <a:t>Vapes</a:t>
            </a:r>
            <a:r>
              <a:rPr lang="de-CH" dirty="0"/>
              <a:t> einschränkt?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e-CH" sz="1200" b="1" kern="0" dirty="0">
                <a:effectLst/>
                <a:latin typeface="Times New Roman" panose="02020603050405020304" pitchFamily="18" charset="0"/>
                <a:ea typeface="Times New Roman" panose="02020603050405020304" pitchFamily="18" charset="0"/>
                <a:cs typeface="Times New Roman" panose="02020603050405020304" pitchFamily="18" charset="0"/>
              </a:rPr>
              <a:t>Gesetze und Jugendschutz</a:t>
            </a:r>
            <a:endParaRPr lang="de-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Bisher gab es in der  Schweiz noch kein Gesetz zu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Das bedeutet, der Verkauf und die Werbung sind nicht geregelt. </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Bisher konnten auch Minderjährige in der Schweiz problemlos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kaufen. </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Ab dem 1. Oktober 2024 gilt aber ein neues Gesetz.</a:t>
            </a:r>
          </a:p>
          <a:p>
            <a:pPr marL="342900" lvl="0" indent="-342900">
              <a:lnSpc>
                <a:spcPct val="107000"/>
              </a:lnSpc>
              <a:buFont typeface="Symbol" panose="05050102010706020507" pitchFamily="18" charset="2"/>
              <a:buChar char=""/>
            </a:pP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Dieses Gesetz verbietet den Verkauf von </a:t>
            </a:r>
            <a:r>
              <a:rPr lang="de-CH" sz="1200" kern="0" dirty="0" err="1">
                <a:effectLst/>
                <a:latin typeface="Times New Roman" panose="02020603050405020304" pitchFamily="18" charset="0"/>
                <a:ea typeface="Times New Roman" panose="02020603050405020304" pitchFamily="18" charset="0"/>
                <a:cs typeface="Times New Roman" panose="02020603050405020304" pitchFamily="18" charset="0"/>
              </a:rPr>
              <a:t>Vapes</a:t>
            </a:r>
            <a:r>
              <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rPr>
              <a:t> an unter 18-Jährige. </a:t>
            </a:r>
          </a:p>
          <a:p>
            <a:pPr marL="0" lvl="0" indent="0">
              <a:lnSpc>
                <a:spcPct val="107000"/>
              </a:lnSpc>
              <a:buFont typeface="Symbol" panose="05050102010706020507" pitchFamily="18" charset="2"/>
              <a:buNone/>
            </a:pPr>
            <a:endParaRPr lang="de-CH" sz="1200" kern="0" dirty="0">
              <a:effectLst/>
              <a:latin typeface="Times New Roman" panose="02020603050405020304" pitchFamily="18" charset="0"/>
              <a:ea typeface="Times New Roman" panose="02020603050405020304" pitchFamily="18" charset="0"/>
            </a:endParaRPr>
          </a:p>
          <a:p>
            <a:endParaRPr lang="de-CH" sz="1200" kern="0" dirty="0">
              <a:effectLst/>
              <a:latin typeface="Times New Roman" panose="02020603050405020304" pitchFamily="18" charset="0"/>
            </a:endParaRPr>
          </a:p>
          <a:p>
            <a:r>
              <a:rPr lang="de-CH" sz="1200" kern="0" dirty="0">
                <a:effectLst/>
                <a:latin typeface="Times New Roman" panose="02020603050405020304" pitchFamily="18" charset="0"/>
              </a:rPr>
              <a:t>Mila hat bei der Suche im Internet gesehen, dass der Kanton Waadt bereits ein Verkaufs-Verbot an Jugendliche eingeführt hat. Der Kanton Jura verbietet die Einweg-</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sogar ganz.. Sie möchte wissen ob es andere Länder gibt, die </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bereits verboten haben. Australien, Frankreich und Belgien haben auch bereits reagiert und verbieten die Einweg-</a:t>
            </a:r>
            <a:r>
              <a:rPr lang="de-CH" sz="1200" kern="0" dirty="0" err="1">
                <a:effectLst/>
                <a:latin typeface="Times New Roman" panose="02020603050405020304" pitchFamily="18" charset="0"/>
              </a:rPr>
              <a:t>Vapes</a:t>
            </a:r>
            <a:r>
              <a:rPr lang="de-CH" sz="1200" kern="0" dirty="0">
                <a:effectLst/>
                <a:latin typeface="Times New Roman" panose="02020603050405020304" pitchFamily="18" charset="0"/>
              </a:rPr>
              <a:t>. </a:t>
            </a:r>
          </a:p>
          <a:p>
            <a:r>
              <a:rPr lang="de-CH" sz="1200" kern="0" dirty="0">
                <a:effectLst/>
                <a:latin typeface="Times New Roman" panose="02020603050405020304" pitchFamily="18" charset="0"/>
              </a:rPr>
              <a:t>Auch der Schweizer Nationalrat diskutiert über ein allgemeines Vape-Verbot in der Schweiz. </a:t>
            </a:r>
            <a:endParaRPr lang="de-CH" dirty="0"/>
          </a:p>
        </p:txBody>
      </p:sp>
      <p:sp>
        <p:nvSpPr>
          <p:cNvPr id="4" name="Foliennummernplatzhalter 3"/>
          <p:cNvSpPr>
            <a:spLocks noGrp="1"/>
          </p:cNvSpPr>
          <p:nvPr>
            <p:ph type="sldNum" sz="quarter" idx="5"/>
          </p:nvPr>
        </p:nvSpPr>
        <p:spPr/>
        <p:txBody>
          <a:bodyPr/>
          <a:lstStyle/>
          <a:p>
            <a:fld id="{C21897CE-A906-443F-9946-3F5D776DEFD9}" type="slidenum">
              <a:rPr lang="de-CH" smtClean="0"/>
              <a:t>8</a:t>
            </a:fld>
            <a:endParaRPr lang="de-CH"/>
          </a:p>
        </p:txBody>
      </p:sp>
    </p:spTree>
    <p:extLst>
      <p:ext uri="{BB962C8B-B14F-4D97-AF65-F5344CB8AC3E}">
        <p14:creationId xmlns:p14="http://schemas.microsoft.com/office/powerpoint/2010/main" val="3338480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800" kern="0" dirty="0">
                <a:effectLst/>
                <a:latin typeface="Times New Roman" panose="02020603050405020304" pitchFamily="18" charset="0"/>
                <a:ea typeface="Times New Roman" panose="02020603050405020304" pitchFamily="18" charset="0"/>
              </a:rPr>
              <a:t>Mila versteht jetzt was </a:t>
            </a:r>
            <a:r>
              <a:rPr lang="de-CH" sz="1800" kern="0" dirty="0" err="1">
                <a:effectLst/>
                <a:latin typeface="Times New Roman" panose="02020603050405020304" pitchFamily="18" charset="0"/>
                <a:ea typeface="Times New Roman" panose="02020603050405020304" pitchFamily="18" charset="0"/>
              </a:rPr>
              <a:t>Vapes</a:t>
            </a:r>
            <a:r>
              <a:rPr lang="de-CH" sz="1800" kern="0" dirty="0">
                <a:effectLst/>
                <a:latin typeface="Times New Roman" panose="02020603050405020304" pitchFamily="18" charset="0"/>
                <a:ea typeface="Times New Roman" panose="02020603050405020304" pitchFamily="18" charset="0"/>
              </a:rPr>
              <a:t> sind. Sie weiss, dass sie schädlich sind für ihren Sohn Kai. Sie können seiner Gesundheit schaden. Und er kann abhängig von Nikotin werden. Sie entscheidet sich, mit Kai zu reden. Sie möchte gerne ein möglichst gutes Gespräch mit Kai führen. Sie überlegt sich, was sie dafür tun kann: </a:t>
            </a:r>
            <a:endParaRPr lang="de-CH" sz="1200" kern="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l">
              <a:spcAft>
                <a:spcPts val="0"/>
              </a:spcAft>
            </a:pPr>
            <a:r>
              <a:rPr lang="de-DE" sz="1200" b="0" i="0" dirty="0">
                <a:solidFill>
                  <a:srgbClr val="242424"/>
                </a:solidFill>
                <a:effectLst/>
                <a:highlight>
                  <a:srgbClr val="FFFFFF"/>
                </a:highlight>
                <a:latin typeface="Calibri" panose="020F0502020204030204" pitchFamily="34" charset="0"/>
              </a:rPr>
              <a:t> </a:t>
            </a:r>
          </a:p>
          <a:p>
            <a:pPr marL="171450" indent="-171450" algn="l">
              <a:spcAft>
                <a:spcPts val="0"/>
              </a:spcAft>
              <a:buFontTx/>
              <a:buChar char="-"/>
            </a:pPr>
            <a:r>
              <a:rPr lang="de-DE" sz="1200" b="1" i="0" dirty="0">
                <a:solidFill>
                  <a:srgbClr val="242424"/>
                </a:solidFill>
                <a:effectLst/>
                <a:highlight>
                  <a:srgbClr val="FFFFFF"/>
                </a:highlight>
                <a:latin typeface="Calibri" panose="020F0502020204030204" pitchFamily="34" charset="0"/>
              </a:rPr>
              <a:t>Informieren Sie sich vor dem Gespräch: </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Wenn Sie sich gut informiert haben, sind Sie im Gespräch glaubwürdig.</a:t>
            </a:r>
          </a:p>
          <a:p>
            <a:pPr algn="l">
              <a:spcAft>
                <a:spcPts val="0"/>
              </a:spcAft>
            </a:pPr>
            <a:r>
              <a:rPr lang="de-DE" sz="1200" b="0" i="0" dirty="0">
                <a:solidFill>
                  <a:srgbClr val="242424"/>
                </a:solidFill>
                <a:effectLst/>
                <a:highlight>
                  <a:srgbClr val="FFFFFF"/>
                </a:highlight>
                <a:latin typeface="Calibri" panose="020F0502020204030204" pitchFamily="34" charset="0"/>
              </a:rPr>
              <a:t> </a:t>
            </a:r>
          </a:p>
          <a:p>
            <a:pPr algn="l">
              <a:spcAft>
                <a:spcPts val="0"/>
              </a:spcAft>
            </a:pPr>
            <a:r>
              <a:rPr lang="de-DE" sz="1200" b="1" i="0" dirty="0">
                <a:solidFill>
                  <a:srgbClr val="242424"/>
                </a:solidFill>
                <a:effectLst/>
                <a:highlight>
                  <a:srgbClr val="FFFFFF"/>
                </a:highlight>
                <a:latin typeface="Calibri" panose="020F0502020204030204" pitchFamily="34" charset="0"/>
              </a:rPr>
              <a:t>- Wählen Sie einen ruhigen Moment für das Gespräch:</a:t>
            </a:r>
          </a:p>
          <a:p>
            <a:pPr algn="l">
              <a:spcAft>
                <a:spcPts val="0"/>
              </a:spcAft>
            </a:pPr>
            <a:r>
              <a:rPr lang="de-DE" sz="1200" b="0" i="0" dirty="0">
                <a:effectLst/>
                <a:highlight>
                  <a:srgbClr val="FFFFFF"/>
                </a:highlight>
                <a:latin typeface="Calibri" panose="020F0502020204030204" pitchFamily="34" charset="0"/>
              </a:rPr>
              <a:t>Wählen Sie einen </a:t>
            </a:r>
            <a:r>
              <a:rPr lang="de-DE" dirty="0">
                <a:highlight>
                  <a:srgbClr val="FFFFFF"/>
                </a:highlight>
                <a:latin typeface="Calibri" panose="020F0502020204030204" pitchFamily="34" charset="0"/>
              </a:rPr>
              <a:t>passenden</a:t>
            </a:r>
            <a:r>
              <a:rPr lang="de-DE" sz="1200" b="0" i="0" dirty="0">
                <a:effectLst/>
                <a:highlight>
                  <a:srgbClr val="FFFFFF"/>
                </a:highlight>
                <a:latin typeface="Calibri" panose="020F0502020204030204" pitchFamily="34" charset="0"/>
              </a:rPr>
              <a:t> Zeitpunkt für das Gespräch. Wenn Sie beide entspannt sind und genug Zeit haben. Sprechen Sie mit ihrem Kind nicht in einer Stress-Situation oder im Streit.</a:t>
            </a:r>
          </a:p>
          <a:p>
            <a:pPr algn="l">
              <a:spcAft>
                <a:spcPts val="0"/>
              </a:spcAft>
            </a:pPr>
            <a:r>
              <a:rPr lang="de-DE" sz="1200" b="0" i="0" dirty="0">
                <a:effectLst/>
                <a:highlight>
                  <a:srgbClr val="FFFFFF"/>
                </a:highlight>
                <a:latin typeface="Calibri" panose="020F0502020204030204" pitchFamily="34" charset="0"/>
              </a:rPr>
              <a:t> </a:t>
            </a:r>
          </a:p>
          <a:p>
            <a:pPr algn="l">
              <a:spcAft>
                <a:spcPts val="0"/>
              </a:spcAft>
            </a:pPr>
            <a:r>
              <a:rPr lang="de-DE" sz="1200" b="1" i="0" dirty="0">
                <a:solidFill>
                  <a:srgbClr val="242424"/>
                </a:solidFill>
                <a:effectLst/>
                <a:highlight>
                  <a:srgbClr val="FFFFFF"/>
                </a:highlight>
                <a:latin typeface="Calibri" panose="020F0502020204030204" pitchFamily="34" charset="0"/>
              </a:rPr>
              <a:t>- Stellen Sie Ihrem Kind Fragen. Und hören Sie ihm zu:</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Bereiten Sie offene Fragen vor. Das sind Fragen, die man nicht mit Ja oder Nein beantworten kann. Damit kann Ihr Kind Ihnen ausführlich antworten. Beispielhafte Fragen sind: "Warum hast du mit dem Vapen angefangen?" oder "Was gefällt dir daran?". </a:t>
            </a:r>
          </a:p>
          <a:p>
            <a:pPr marL="0" indent="0" algn="l">
              <a:spcAft>
                <a:spcPts val="0"/>
              </a:spcAft>
              <a:buFontTx/>
              <a:buNone/>
            </a:pPr>
            <a:r>
              <a:rPr lang="de-DE" sz="1200" b="0" i="0" dirty="0">
                <a:solidFill>
                  <a:srgbClr val="242424"/>
                </a:solidFill>
                <a:effectLst/>
                <a:highlight>
                  <a:srgbClr val="FFFFFF"/>
                </a:highlight>
                <a:latin typeface="Calibri" panose="020F0502020204030204" pitchFamily="34" charset="0"/>
              </a:rPr>
              <a:t>Hören Sie aktiv zu. Zeigen Sie Verständnis für Ihr Kind. </a:t>
            </a:r>
          </a:p>
          <a:p>
            <a:pPr marL="0" indent="0" algn="l">
              <a:spcAft>
                <a:spcPts val="0"/>
              </a:spcAft>
              <a:buFontTx/>
              <a:buNone/>
            </a:pPr>
            <a:endParaRPr lang="de-DE" sz="1200" b="0" i="0" dirty="0">
              <a:solidFill>
                <a:srgbClr val="242424"/>
              </a:solidFill>
              <a:effectLst/>
              <a:highlight>
                <a:srgbClr val="FFFFFF"/>
              </a:highlight>
              <a:latin typeface="Calibri" panose="020F0502020204030204" pitchFamily="34" charset="0"/>
            </a:endParaRPr>
          </a:p>
          <a:p>
            <a:r>
              <a:rPr lang="de-DE" b="1" dirty="0"/>
              <a:t>- Keinen Vortrag halten</a:t>
            </a:r>
            <a:r>
              <a:rPr lang="de-DE" dirty="0"/>
              <a:t>:</a:t>
            </a:r>
            <a:br>
              <a:rPr lang="de-DE" dirty="0"/>
            </a:br>
            <a:r>
              <a:rPr lang="de-DE" dirty="0"/>
              <a:t>Vermeiden Sie einen langen Vortrag. Der könnte das Kind überfordern. Lassen Sie sich stattdessen auf ein Gespräch ein. Bei dem beide Seiten ihre Gedanken und Gefühle teilen können.</a:t>
            </a:r>
          </a:p>
          <a:p>
            <a:endParaRPr lang="de-DE" b="1" dirty="0"/>
          </a:p>
          <a:p>
            <a:r>
              <a:rPr lang="de-DE" b="1" dirty="0"/>
              <a:t>- Kritik am Kind vermeiden</a:t>
            </a:r>
            <a:r>
              <a:rPr lang="de-DE" dirty="0"/>
              <a:t>:</a:t>
            </a:r>
            <a:br>
              <a:rPr lang="de-DE" dirty="0"/>
            </a:br>
            <a:r>
              <a:rPr lang="de-DE" dirty="0"/>
              <a:t>Kritisieren Sie Ihr Kind nicht. Zeigen Sie stattdessen Verständnis. Sagen Sie ihm, dass Sie es unterstützen. Stärken Sie das Vertrauen. Ermutigen Sie Ihr Kind. </a:t>
            </a:r>
          </a:p>
          <a:p>
            <a:endParaRPr lang="de-DE" b="1" dirty="0"/>
          </a:p>
          <a:p>
            <a:r>
              <a:rPr lang="de-DE" b="1" dirty="0"/>
              <a:t>- Regeln aufstellen und Abmachungen treffen</a:t>
            </a:r>
            <a:r>
              <a:rPr lang="de-DE" dirty="0"/>
              <a:t>:</a:t>
            </a:r>
            <a:br>
              <a:rPr lang="de-DE" dirty="0"/>
            </a:br>
            <a:r>
              <a:rPr lang="de-DE" dirty="0"/>
              <a:t>Legen Sie gemeinsam klare Regeln fest. Das schafft Orientierung und Sicherheit. Abmachungen können helfen, das Kind auf den richtigen Weg zu führen.</a:t>
            </a:r>
          </a:p>
          <a:p>
            <a:endParaRPr lang="de-DE" b="1" dirty="0"/>
          </a:p>
          <a:p>
            <a:r>
              <a:rPr lang="de-DE" b="1" dirty="0"/>
              <a:t>- Seien Sie ein Vorbild.</a:t>
            </a:r>
            <a:br>
              <a:rPr lang="de-DE" dirty="0"/>
            </a:br>
            <a:r>
              <a:rPr lang="de-DE" dirty="0"/>
              <a:t>Kinder orientieren sich an den Handlungen der Erwachsenen. Treffen Sie gesunde Entscheidungen und handeln Sie konsequent. Seien Sie Ihrem Kind ein starkes Vorbild, dem es folgen kann.</a:t>
            </a:r>
          </a:p>
          <a:p>
            <a:endParaRPr lang="de-DE" b="1" dirty="0"/>
          </a:p>
          <a:p>
            <a:pPr algn="l">
              <a:spcAft>
                <a:spcPts val="0"/>
              </a:spcAft>
            </a:pPr>
            <a:r>
              <a:rPr lang="de-DE" b="1" dirty="0"/>
              <a:t>Es geht vielen Eltern gleich: </a:t>
            </a:r>
          </a:p>
          <a:p>
            <a:pPr algn="l">
              <a:spcAft>
                <a:spcPts val="0"/>
              </a:spcAft>
            </a:pPr>
            <a:r>
              <a:rPr lang="de-DE" b="1" dirty="0"/>
              <a:t>Fühlen Sie sich mit der Thematik überfordert? Sie können an vielen Anlaufstellen Hilfe holen</a:t>
            </a:r>
            <a:r>
              <a:rPr lang="de-DE" dirty="0"/>
              <a:t>:</a:t>
            </a:r>
            <a:br>
              <a:rPr lang="de-DE" dirty="0"/>
            </a:br>
            <a:r>
              <a:rPr lang="de-DE" dirty="0"/>
              <a:t>Es ist völlig normal, dass man sich als Elternteil manchmal überfordert fühlt. In solchen Momenten sollte man sich Unterstützung holen. So können sie leichter den richtigen Weg zu finden. Zögern Sie nicht, diese Angebote zu nutzen. </a:t>
            </a:r>
            <a:r>
              <a:rPr lang="de-DE" sz="1200" b="0" i="0" dirty="0">
                <a:effectLst/>
                <a:highlight>
                  <a:srgbClr val="FFFFFF"/>
                </a:highlight>
                <a:latin typeface="Calibri" panose="020F0502020204030204" pitchFamily="34" charset="0"/>
              </a:rPr>
              <a:t>Der Austausch mit anderen Eltern oder das Lesen von Erfahrungsberichten kann Ihnen ebenfalls helfen. Nutzen Sie Beratungsstellen und informative Webseiten. Professionelle Beratung kann Ihnen helfen, das Thema besser zu verstehen. Und Sie können Strategien für das Gespräch entwickeln. </a:t>
            </a:r>
          </a:p>
          <a:p>
            <a:pPr algn="l">
              <a:spcAft>
                <a:spcPts val="0"/>
              </a:spcAft>
            </a:pPr>
            <a:endParaRPr lang="de-DE" sz="1200" b="0" i="0" dirty="0">
              <a:effectLst/>
              <a:highlight>
                <a:srgbClr val="FFFFFF"/>
              </a:highlight>
              <a:latin typeface="Calibri" panose="020F0502020204030204" pitchFamily="34" charset="0"/>
            </a:endParaRPr>
          </a:p>
          <a:p>
            <a:pPr algn="l">
              <a:spcAft>
                <a:spcPts val="0"/>
              </a:spcAft>
            </a:pPr>
            <a:endParaRPr lang="de-DE" sz="1200" b="0" i="0" dirty="0">
              <a:effectLst/>
              <a:highlight>
                <a:srgbClr val="FFFFFF"/>
              </a:highlight>
              <a:latin typeface="Calibri" panose="020F0502020204030204" pitchFamily="34" charset="0"/>
            </a:endParaRPr>
          </a:p>
          <a:p>
            <a:pPr algn="l">
              <a:spcAft>
                <a:spcPts val="0"/>
              </a:spcAft>
            </a:pPr>
            <a:r>
              <a:rPr lang="de-DE" sz="1200" b="0" i="0" dirty="0">
                <a:effectLst/>
                <a:highlight>
                  <a:srgbClr val="FFFFFF"/>
                </a:highlight>
                <a:latin typeface="Calibri" panose="020F0502020204030204" pitchFamily="34" charset="0"/>
              </a:rPr>
              <a:t>Für Unterstützungsangebote auf die Broschüre verweisen. Und die dazugehörige Folie </a:t>
            </a:r>
            <a:r>
              <a:rPr lang="de-DE" sz="1200" b="0" i="0" dirty="0">
                <a:solidFill>
                  <a:srgbClr val="242424"/>
                </a:solidFill>
                <a:effectLst/>
                <a:highlight>
                  <a:srgbClr val="FFFFFF"/>
                </a:highlight>
                <a:latin typeface="Calibri" panose="020F0502020204030204" pitchFamily="34" charset="0"/>
              </a:rPr>
              <a:t>zeigen. </a:t>
            </a:r>
          </a:p>
        </p:txBody>
      </p:sp>
      <p:sp>
        <p:nvSpPr>
          <p:cNvPr id="4" name="Foliennummernplatzhalter 3"/>
          <p:cNvSpPr>
            <a:spLocks noGrp="1"/>
          </p:cNvSpPr>
          <p:nvPr>
            <p:ph type="sldNum" sz="quarter" idx="5"/>
          </p:nvPr>
        </p:nvSpPr>
        <p:spPr/>
        <p:txBody>
          <a:bodyPr/>
          <a:lstStyle/>
          <a:p>
            <a:fld id="{18CEF143-95B9-4571-9396-B55E307319CB}" type="slidenum">
              <a:rPr lang="de-CH" smtClean="0"/>
              <a:t>9</a:t>
            </a:fld>
            <a:endParaRPr lang="de-CH"/>
          </a:p>
        </p:txBody>
      </p:sp>
    </p:spTree>
    <p:extLst>
      <p:ext uri="{BB962C8B-B14F-4D97-AF65-F5344CB8AC3E}">
        <p14:creationId xmlns:p14="http://schemas.microsoft.com/office/powerpoint/2010/main" val="333553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11/18/24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938671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11/18/24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6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11/18/24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154451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40822" y="725862"/>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240258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702303"/>
          </a:xfrm>
        </p:spPr>
        <p:txBody>
          <a:bodyPr/>
          <a:lstStyle/>
          <a:p>
            <a:r>
              <a:rPr lang="de-DE"/>
              <a:t>Mastertitelformat bearbeiten</a:t>
            </a:r>
            <a:endParaRPr lang="en-US" dirty="0"/>
          </a:p>
        </p:txBody>
      </p:sp>
      <p:sp>
        <p:nvSpPr>
          <p:cNvPr id="3" name="Content Placeholder 2"/>
          <p:cNvSpPr>
            <a:spLocks noGrp="1"/>
          </p:cNvSpPr>
          <p:nvPr>
            <p:ph idx="1"/>
          </p:nvPr>
        </p:nvSpPr>
        <p:spPr>
          <a:xfrm>
            <a:off x="1097280" y="2177142"/>
            <a:ext cx="10058400" cy="369195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03945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1407305"/>
          </a:xfrm>
        </p:spPr>
        <p:txBody>
          <a:bodyPr anchor="b">
            <a:normAutofit/>
          </a:bodyPr>
          <a:lstStyle>
            <a:lvl1pPr algn="l">
              <a:lnSpc>
                <a:spcPct val="85000"/>
              </a:lnSpc>
              <a:defRPr sz="8000" spc="-50" baseline="0">
                <a:solidFill>
                  <a:schemeClr val="tx1">
                    <a:lumMod val="85000"/>
                    <a:lumOff val="15000"/>
                  </a:schemeClr>
                </a:solidFill>
              </a:defRPr>
            </a:lvl1pPr>
          </a:lstStyle>
          <a:p>
            <a:r>
              <a:rPr lang="de-DE" dirty="0"/>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479234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11/18/24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de-DE"/>
              <a:t>Mastertitelformat bearbeiten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11/18/24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795251" y="634735"/>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1301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Mastertitelformat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8A87A34-81AB-432B-8DAE-1953F412C126}" type="datetimeFigureOut">
              <a:rPr lang="en-US" smtClean="0"/>
              <a:t>11/18/24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‹Nr.›</a:t>
            </a:fld>
            <a:endParaRPr lang="en-US" dirty="0"/>
          </a:p>
        </p:txBody>
      </p:sp>
    </p:spTree>
    <p:extLst>
      <p:ext uri="{BB962C8B-B14F-4D97-AF65-F5344CB8AC3E}">
        <p14:creationId xmlns:p14="http://schemas.microsoft.com/office/powerpoint/2010/main" val="352160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8" name="Rectangle 7"/>
          <p:cNvSpPr/>
          <p:nvPr/>
        </p:nvSpPr>
        <p:spPr>
          <a:xfrm>
            <a:off x="-1" y="4936671"/>
            <a:ext cx="12188825" cy="3046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 y="4798448"/>
            <a:ext cx="12188825" cy="1382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15" y="0"/>
            <a:ext cx="12191985" cy="2737671"/>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smtClean="0"/>
              <a:t>11/18/24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‹Nr.›</a:t>
            </a:fld>
            <a:endParaRPr lang="en-US" dirty="0"/>
          </a:p>
        </p:txBody>
      </p:sp>
    </p:spTree>
    <p:extLst>
      <p:ext uri="{BB962C8B-B14F-4D97-AF65-F5344CB8AC3E}">
        <p14:creationId xmlns:p14="http://schemas.microsoft.com/office/powerpoint/2010/main" val="36406337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11/18/24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12965"/>
      </p:ext>
    </p:extLst>
  </p:cSld>
  <p:clrMap bg1="lt1" tx1="dk1" bg2="lt2" tx2="dk2" accent1="accent1" accent2="accent2" accent3="accent3" accent4="accent4" accent5="accent5" accent6="accent6" hlink="hlink" folHlink="folHlink"/>
  <p:sldLayoutIdLst>
    <p:sldLayoutId id="2147483716" r:id="rId1"/>
    <p:sldLayoutId id="2147483699" r:id="rId2"/>
    <p:sldLayoutId id="2147483717"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11/18/24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680" r:id="rId1"/>
    <p:sldLayoutId id="214748367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11/18/24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08" r:id="rId1"/>
    <p:sldLayoutId id="2147483707"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11/18/24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1" r:id="rId1"/>
    <p:sldLayoutId id="2147483681" r:id="rId2"/>
    <p:sldLayoutId id="2147483710" r:id="rId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11/18/24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482476"/>
      </p:ext>
    </p:extLst>
  </p:cSld>
  <p:clrMap bg1="lt1" tx1="dk1" bg2="lt2" tx2="dk2" accent1="accent1" accent2="accent2" accent3="accent3" accent4="accent4" accent5="accent5" accent6="accent6" hlink="hlink" folHlink="folHlink"/>
  <p:sldLayoutIdLst>
    <p:sldLayoutId id="2147483714" r:id="rId1"/>
    <p:sldLayoutId id="2147483713"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de-DE"/>
              <a:t>Mastertitelformat bearbeiten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11/18/24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‹Nr.›</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1604686"/>
      </p:ext>
    </p:extLst>
  </p:cSld>
  <p:clrMap bg1="lt1" tx1="dk1" bg2="lt2" tx2="dk2" accent1="accent1" accent2="accent2" accent3="accent3" accent4="accent4" accent5="accent5" accent6="accent6" hlink="hlink" folHlink="folHlink"/>
  <p:sldLayoutIdLst>
    <p:sldLayoutId id="2147483705" r:id="rId1"/>
    <p:sldLayoutId id="2147483698" r:id="rId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tm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www.srf.ch/news/schweiz/gesetze-gegen-vapes-australien-verbietet-die-einfuhr-von-einweg-e-zigaretten" TargetMode="External"/><Relationship Id="rId3" Type="http://schemas.openxmlformats.org/officeDocument/2006/relationships/hyperlink" Target="https://www.zfps.ch/" TargetMode="External"/><Relationship Id="rId7" Type="http://schemas.openxmlformats.org/officeDocument/2006/relationships/hyperlink" Target="https://www.parlament.ch/de/services/news/Seiten/2024/20240612192750721194158159026_bsd176.aspx#:~:text=(sda)%20Der%20Nationalrat%20will%20elektronische,Stimmen%20bei%20vier%20Enthaltungen%20angenommen." TargetMode="External"/><Relationship Id="rId12" Type="http://schemas.openxmlformats.org/officeDocument/2006/relationships/hyperlink" Target="https://www.bag.admin.ch/bag/de/home/gesund-leben/sucht-und-gesundheit/tabak/e-zigaretten.htm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www.watson.ch/schweiz/waadt/587637012-e-zigaretten-waadt-verbietet-verkauf-an-minderjaehrige" TargetMode="External"/><Relationship Id="rId11" Type="http://schemas.openxmlformats.org/officeDocument/2006/relationships/hyperlink" Target="https://www.srf.ch/news/schweiz/alle-altersgruppen-im-kanton-jura-wird-der-verkauf-von-wegwerf-vapes-verboten#:~:text=Elektronische%20Einwegzigaretten%20sollen%20im%20Kanton,als%20%C2%ABgesundheitspolitischer%20Irrweg%C2%BB%20bezeichnet." TargetMode="External"/><Relationship Id="rId5" Type="http://schemas.openxmlformats.org/officeDocument/2006/relationships/hyperlink" Target="https://www.suchtschweiz.ch/zahlen-und-fakten/neue-nikotinhaltige-produkte/neue-nikotinhaltige-produkte-konsum/#Infografiken" TargetMode="External"/><Relationship Id="rId10" Type="http://schemas.openxmlformats.org/officeDocument/2006/relationships/hyperlink" Target="https://www.euractiv.de/section/gesundheit/news/frankreich-verbietet-e-zigaretten/" TargetMode="External"/><Relationship Id="rId4" Type="http://schemas.openxmlformats.org/officeDocument/2006/relationships/hyperlink" Target="https://www.at-schweiz.ch/de/wissen/produkte/e-zigaretten/" TargetMode="External"/><Relationship Id="rId9" Type="http://schemas.openxmlformats.org/officeDocument/2006/relationships/hyperlink" Target="https://www.euractiv.de/section/gesundheit/news/verbot-von-einweg-e-zigaretten-in-belgien-eu-kommission-gibt-gruenes-lich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A0300C-4F8B-AE92-B253-F58889DB8DFF}"/>
              </a:ext>
            </a:extLst>
          </p:cNvPr>
          <p:cNvSpPr>
            <a:spLocks noGrp="1"/>
          </p:cNvSpPr>
          <p:nvPr>
            <p:ph type="title"/>
          </p:nvPr>
        </p:nvSpPr>
        <p:spPr>
          <a:xfrm>
            <a:off x="3604351" y="5232954"/>
            <a:ext cx="4705268" cy="833257"/>
          </a:xfrm>
          <a:solidFill>
            <a:schemeClr val="bg1"/>
          </a:solidFill>
        </p:spPr>
        <p:txBody>
          <a:bodyPr/>
          <a:lstStyle/>
          <a:p>
            <a:pPr algn="ctr"/>
            <a:r>
              <a:rPr lang="de-CH" sz="2000" b="1" err="1">
                <a:solidFill>
                  <a:srgbClr val="FF0000"/>
                </a:solidFill>
                <a:ea typeface="+mj-lt"/>
                <a:cs typeface="+mj-lt"/>
              </a:rPr>
              <a:t>ปกป้องลูกหลาน</a:t>
            </a:r>
            <a:br>
              <a:rPr lang="de-CH" sz="2000" b="1" dirty="0">
                <a:ea typeface="+mj-lt"/>
                <a:cs typeface="+mj-lt"/>
              </a:rPr>
            </a:br>
            <a:r>
              <a:rPr lang="de-CH" sz="2000" b="1" dirty="0">
                <a:solidFill>
                  <a:srgbClr val="FF0000"/>
                </a:solidFill>
                <a:ea typeface="+mj-lt"/>
                <a:cs typeface="+mj-lt"/>
              </a:rPr>
              <a:t> </a:t>
            </a:r>
            <a:r>
              <a:rPr lang="de-CH" sz="2000" b="1" err="1">
                <a:solidFill>
                  <a:srgbClr val="FF0000"/>
                </a:solidFill>
                <a:ea typeface="+mj-lt"/>
                <a:cs typeface="+mj-lt"/>
              </a:rPr>
              <a:t>จากภัย</a:t>
            </a:r>
            <a:r>
              <a:rPr lang="de-CH" sz="2000" b="1" dirty="0">
                <a:solidFill>
                  <a:srgbClr val="FF0000"/>
                </a:solidFill>
                <a:ea typeface="+mj-lt"/>
                <a:cs typeface="+mj-lt"/>
              </a:rPr>
              <a:t> “</a:t>
            </a:r>
            <a:r>
              <a:rPr lang="de-CH" sz="2000" b="1" err="1">
                <a:solidFill>
                  <a:srgbClr val="FF0000"/>
                </a:solidFill>
                <a:ea typeface="+mj-lt"/>
                <a:cs typeface="+mj-lt"/>
              </a:rPr>
              <a:t>นิโคติน</a:t>
            </a:r>
            <a:r>
              <a:rPr lang="de-CH" sz="2000" b="1" dirty="0">
                <a:solidFill>
                  <a:srgbClr val="FF0000"/>
                </a:solidFill>
                <a:ea typeface="+mj-lt"/>
                <a:cs typeface="+mj-lt"/>
              </a:rPr>
              <a:t>” </a:t>
            </a:r>
            <a:br>
              <a:rPr lang="en-US" sz="2800" dirty="0"/>
            </a:br>
            <a:r>
              <a:rPr lang="de-CH" sz="2000" b="1" err="1">
                <a:solidFill>
                  <a:srgbClr val="FF0000"/>
                </a:solidFill>
                <a:ea typeface="+mj-lt"/>
                <a:cs typeface="+mj-lt"/>
              </a:rPr>
              <a:t>ในบุหรี่ไฟฟ้า</a:t>
            </a:r>
            <a:endParaRPr lang="en-US" sz="2000">
              <a:ea typeface="+mj-lt"/>
              <a:cs typeface="+mj-lt"/>
            </a:endParaRPr>
          </a:p>
        </p:txBody>
      </p:sp>
      <p:sp>
        <p:nvSpPr>
          <p:cNvPr id="4" name="Textplatzhalter 3">
            <a:extLst>
              <a:ext uri="{FF2B5EF4-FFF2-40B4-BE49-F238E27FC236}">
                <a16:creationId xmlns:a16="http://schemas.microsoft.com/office/drawing/2014/main" id="{64C1787E-0783-7D51-4107-2F2F684A46C2}"/>
              </a:ext>
            </a:extLst>
          </p:cNvPr>
          <p:cNvSpPr>
            <a:spLocks noGrp="1"/>
          </p:cNvSpPr>
          <p:nvPr>
            <p:ph type="body" sz="half" idx="4294967295"/>
          </p:nvPr>
        </p:nvSpPr>
        <p:spPr>
          <a:xfrm>
            <a:off x="1966728" y="6289312"/>
            <a:ext cx="8999947" cy="584062"/>
          </a:xfrm>
        </p:spPr>
        <p:txBody>
          <a:bodyPr vert="horz" lIns="0" tIns="45720" rIns="0" bIns="45720" rtlCol="0" anchor="t">
            <a:noAutofit/>
          </a:bodyPr>
          <a:lstStyle/>
          <a:p>
            <a:pPr algn="ctr"/>
            <a:r>
              <a:rPr lang="de-CH" dirty="0">
                <a:solidFill>
                  <a:schemeClr val="bg1"/>
                </a:solidFill>
                <a:ea typeface="+mn-lt"/>
                <a:cs typeface="+mn-lt"/>
              </a:rPr>
              <a:t>การป้องกันยาสูบนิโคตินในโรงเรียนการสอนในภาษาและวัฒนธรรมของบ้านเกิด (HSK)</a:t>
            </a:r>
            <a:endParaRPr lang="de-CH" dirty="0">
              <a:solidFill>
                <a:schemeClr val="bg1"/>
              </a:solidFill>
            </a:endParaRPr>
          </a:p>
        </p:txBody>
      </p:sp>
      <p:pic>
        <p:nvPicPr>
          <p:cNvPr id="5" name="Grafik 4">
            <a:extLst>
              <a:ext uri="{FF2B5EF4-FFF2-40B4-BE49-F238E27FC236}">
                <a16:creationId xmlns:a16="http://schemas.microsoft.com/office/drawing/2014/main" id="{E608C9F7-54AB-B09A-77AB-62F249E02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15342" y="779773"/>
            <a:ext cx="2961313" cy="2961313"/>
          </a:xfrm>
          <a:prstGeom prst="rect">
            <a:avLst/>
          </a:prstGeom>
        </p:spPr>
      </p:pic>
      <p:pic>
        <p:nvPicPr>
          <p:cNvPr id="6" name="Grafik 5">
            <a:extLst>
              <a:ext uri="{FF2B5EF4-FFF2-40B4-BE49-F238E27FC236}">
                <a16:creationId xmlns:a16="http://schemas.microsoft.com/office/drawing/2014/main" id="{261BF70C-7F2A-383A-A09D-55B925CEFA92}"/>
              </a:ext>
            </a:extLst>
          </p:cNvPr>
          <p:cNvPicPr>
            <a:picLocks noChangeAspect="1"/>
          </p:cNvPicPr>
          <p:nvPr/>
        </p:nvPicPr>
        <p:blipFill rotWithShape="1">
          <a:blip r:embed="rId4">
            <a:extLst>
              <a:ext uri="{28A0092B-C50C-407E-A947-70E740481C1C}">
                <a14:useLocalDpi xmlns:a14="http://schemas.microsoft.com/office/drawing/2010/main" val="0"/>
              </a:ext>
            </a:extLst>
          </a:blip>
          <a:srcRect l="34872" t="21671" r="58230" b="73550"/>
          <a:stretch/>
        </p:blipFill>
        <p:spPr>
          <a:xfrm>
            <a:off x="229147" y="3883675"/>
            <a:ext cx="1875604" cy="812122"/>
          </a:xfrm>
          <a:prstGeom prst="rect">
            <a:avLst/>
          </a:prstGeom>
        </p:spPr>
      </p:pic>
      <p:sp>
        <p:nvSpPr>
          <p:cNvPr id="7" name="Textfeld 6">
            <a:extLst>
              <a:ext uri="{FF2B5EF4-FFF2-40B4-BE49-F238E27FC236}">
                <a16:creationId xmlns:a16="http://schemas.microsoft.com/office/drawing/2014/main" id="{316838F1-1F80-44CB-B4DD-E64E41130024}"/>
              </a:ext>
            </a:extLst>
          </p:cNvPr>
          <p:cNvSpPr txBox="1"/>
          <p:nvPr/>
        </p:nvSpPr>
        <p:spPr>
          <a:xfrm>
            <a:off x="9870211" y="128112"/>
            <a:ext cx="2230665" cy="369332"/>
          </a:xfrm>
          <a:prstGeom prst="rect">
            <a:avLst/>
          </a:prstGeom>
          <a:noFill/>
          <a:ln w="19050">
            <a:solidFill>
              <a:schemeClr val="tx1"/>
            </a:solidFill>
          </a:ln>
        </p:spPr>
        <p:txBody>
          <a:bodyPr wrap="square" lIns="91440" tIns="45720" rIns="91440" bIns="45720" rtlCol="0" anchor="t">
            <a:spAutoFit/>
          </a:bodyPr>
          <a:lstStyle/>
          <a:p>
            <a:r>
              <a:rPr lang="de-CH" b="1" dirty="0" err="1"/>
              <a:t>สำหรับผู้ปกครอง</a:t>
            </a:r>
          </a:p>
        </p:txBody>
      </p:sp>
      <p:pic>
        <p:nvPicPr>
          <p:cNvPr id="10" name="Grafik 9" descr="Ein Bild, das Text, Schrift, weiß, Grafiken enthält.&#10;&#10;Automatisch generierte Beschreibung">
            <a:extLst>
              <a:ext uri="{FF2B5EF4-FFF2-40B4-BE49-F238E27FC236}">
                <a16:creationId xmlns:a16="http://schemas.microsoft.com/office/drawing/2014/main" id="{A9BD0974-3555-A9CB-7837-DA030FCFA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759" y="3625678"/>
            <a:ext cx="3047117" cy="1070119"/>
          </a:xfrm>
          <a:prstGeom prst="rect">
            <a:avLst/>
          </a:prstGeom>
        </p:spPr>
      </p:pic>
      <p:pic>
        <p:nvPicPr>
          <p:cNvPr id="3" name="Grafik 2" descr="Ein Bild, das Schwarz, Dunkelheit enthält.&#10;&#10;Automatisch generierte Beschreibung">
            <a:extLst>
              <a:ext uri="{FF2B5EF4-FFF2-40B4-BE49-F238E27FC236}">
                <a16:creationId xmlns:a16="http://schemas.microsoft.com/office/drawing/2014/main" id="{1A4A60EB-5D69-4FC7-CC32-5845484CEA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43" r="5213" b="12992"/>
          <a:stretch/>
        </p:blipFill>
        <p:spPr>
          <a:xfrm>
            <a:off x="9148506" y="128112"/>
            <a:ext cx="498261" cy="483076"/>
          </a:xfrm>
          <a:prstGeom prst="rect">
            <a:avLst/>
          </a:prstGeom>
        </p:spPr>
      </p:pic>
      <p:sp>
        <p:nvSpPr>
          <p:cNvPr id="8" name="Textfeld 7">
            <a:extLst>
              <a:ext uri="{FF2B5EF4-FFF2-40B4-BE49-F238E27FC236}">
                <a16:creationId xmlns:a16="http://schemas.microsoft.com/office/drawing/2014/main" id="{D2EEF075-4E7C-1FDE-6E13-E61C83DEE7F3}"/>
              </a:ext>
            </a:extLst>
          </p:cNvPr>
          <p:cNvSpPr txBox="1"/>
          <p:nvPr/>
        </p:nvSpPr>
        <p:spPr>
          <a:xfrm>
            <a:off x="3203052" y="3882710"/>
            <a:ext cx="5508990" cy="1015663"/>
          </a:xfrm>
          <a:prstGeom prst="rect">
            <a:avLst/>
          </a:prstGeom>
          <a:noFill/>
        </p:spPr>
        <p:txBody>
          <a:bodyPr wrap="square" lIns="91440" tIns="45720" rIns="91440" bIns="45720" rtlCol="0" anchor="t">
            <a:spAutoFit/>
          </a:bodyPr>
          <a:lstStyle/>
          <a:p>
            <a:pPr algn="ctr"/>
            <a:r>
              <a:rPr lang="de-CH" sz="2000" b="1" dirty="0" err="1">
                <a:ea typeface="+mn-lt"/>
                <a:cs typeface="+mn-lt"/>
              </a:rPr>
              <a:t>โครงการ</a:t>
            </a:r>
            <a:r>
              <a:rPr lang="de-CH" sz="2000" b="1" dirty="0">
                <a:ea typeface="+mn-lt"/>
                <a:cs typeface="+mn-lt"/>
              </a:rPr>
              <a:t> "</a:t>
            </a:r>
            <a:r>
              <a:rPr lang="de-CH" sz="2000" b="1" dirty="0" err="1">
                <a:effectLst/>
                <a:ea typeface="+mn-lt"/>
                <a:cs typeface="+mn-lt"/>
              </a:rPr>
              <a:t>VapeAware</a:t>
            </a:r>
            <a:r>
              <a:rPr lang="de-CH" sz="2000" b="1" dirty="0">
                <a:effectLst/>
                <a:ea typeface="+mn-lt"/>
                <a:cs typeface="+mn-lt"/>
              </a:rPr>
              <a:t> - </a:t>
            </a:r>
            <a:r>
              <a:rPr lang="de-CH" sz="2000" b="1" dirty="0">
                <a:ea typeface="+mn-lt"/>
                <a:cs typeface="+mn-lt"/>
              </a:rPr>
              <a:t>HSK Schools </a:t>
            </a:r>
            <a:r>
              <a:rPr lang="de-CH" sz="2000" b="1" dirty="0">
                <a:effectLst/>
                <a:ea typeface="+mn-lt"/>
                <a:cs typeface="+mn-lt"/>
              </a:rPr>
              <a:t>(VAHSK</a:t>
            </a:r>
            <a:r>
              <a:rPr lang="de-CH" sz="2000" b="1" dirty="0">
                <a:ea typeface="+mn-lt"/>
                <a:cs typeface="+mn-lt"/>
              </a:rPr>
              <a:t>)" </a:t>
            </a:r>
            <a:endParaRPr lang="en-US" dirty="0"/>
          </a:p>
          <a:p>
            <a:pPr algn="ctr"/>
            <a:r>
              <a:rPr lang="de-CH" sz="2000" b="1" dirty="0" err="1">
                <a:ea typeface="+mn-lt"/>
                <a:cs typeface="+mn-lt"/>
              </a:rPr>
              <a:t>สนับสนุนโดยกองทุนการป้องกันยาสูบและมูลนิธิ</a:t>
            </a:r>
            <a:r>
              <a:rPr lang="de-CH" sz="2000" b="1" dirty="0">
                <a:ea typeface="+mn-lt"/>
                <a:cs typeface="+mn-lt"/>
              </a:rPr>
              <a:t> </a:t>
            </a:r>
            <a:endParaRPr lang="de-CH" dirty="0"/>
          </a:p>
          <a:p>
            <a:pPr algn="ctr"/>
            <a:endParaRPr lang="de-CH" sz="2000" b="1" dirty="0">
              <a:cs typeface="Calibri" panose="020F0502020204030204"/>
            </a:endParaRPr>
          </a:p>
        </p:txBody>
      </p:sp>
    </p:spTree>
    <p:extLst>
      <p:ext uri="{BB962C8B-B14F-4D97-AF65-F5344CB8AC3E}">
        <p14:creationId xmlns:p14="http://schemas.microsoft.com/office/powerpoint/2010/main" val="316122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68AA3-1E77-937E-9835-24F013CF7400}"/>
              </a:ext>
            </a:extLst>
          </p:cNvPr>
          <p:cNvSpPr>
            <a:spLocks noGrp="1"/>
          </p:cNvSpPr>
          <p:nvPr>
            <p:ph type="title"/>
          </p:nvPr>
        </p:nvSpPr>
        <p:spPr>
          <a:xfrm>
            <a:off x="770709" y="524395"/>
            <a:ext cx="10058400" cy="464511"/>
          </a:xfrm>
        </p:spPr>
        <p:txBody>
          <a:bodyPr>
            <a:normAutofit/>
          </a:bodyPr>
          <a:lstStyle/>
          <a:p>
            <a:r>
              <a:rPr lang="de-CH" sz="2400" b="1" spc="300" dirty="0" err="1">
                <a:solidFill>
                  <a:schemeClr val="tx2"/>
                </a:solidFill>
              </a:rPr>
              <a:t>ข้อแนะนำสำหรับการพูดคุย</a:t>
            </a:r>
          </a:p>
        </p:txBody>
      </p:sp>
      <p:pic>
        <p:nvPicPr>
          <p:cNvPr id="3" name="Grafik 2" descr="Ein Bild, das Schwarz, Dunkelheit enthält.&#10;&#10;Automatisch generierte Beschreibung">
            <a:extLst>
              <a:ext uri="{FF2B5EF4-FFF2-40B4-BE49-F238E27FC236}">
                <a16:creationId xmlns:a16="http://schemas.microsoft.com/office/drawing/2014/main" id="{613741C1-A396-B5A4-56D3-842289EF7E51}"/>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10330004" y="444382"/>
            <a:ext cx="1215181" cy="946943"/>
          </a:xfrm>
          <a:prstGeom prst="rect">
            <a:avLst/>
          </a:prstGeom>
        </p:spPr>
      </p:pic>
      <p:sp>
        <p:nvSpPr>
          <p:cNvPr id="14" name="Textfeld 13">
            <a:extLst>
              <a:ext uri="{FF2B5EF4-FFF2-40B4-BE49-F238E27FC236}">
                <a16:creationId xmlns:a16="http://schemas.microsoft.com/office/drawing/2014/main" id="{A37093B4-28B6-4E9E-ED67-25C4DBC41A17}"/>
              </a:ext>
            </a:extLst>
          </p:cNvPr>
          <p:cNvSpPr txBox="1"/>
          <p:nvPr/>
        </p:nvSpPr>
        <p:spPr>
          <a:xfrm>
            <a:off x="647141" y="1217107"/>
            <a:ext cx="9286941" cy="5798510"/>
          </a:xfrm>
          <a:prstGeom prst="rect">
            <a:avLst/>
          </a:prstGeom>
          <a:noFill/>
        </p:spPr>
        <p:txBody>
          <a:bodyPr wrap="square" lIns="91440" tIns="45720" rIns="91440" bIns="45720" rtlCol="0" anchor="t">
            <a:spAutoFit/>
          </a:bodyPr>
          <a:lstStyle/>
          <a:p>
            <a:r>
              <a:rPr lang="de-CH" b="1" dirty="0" err="1">
                <a:ea typeface="+mn-lt"/>
                <a:cs typeface="+mn-lt"/>
              </a:rPr>
              <a:t>จะทําอย่างไรถ้า</a:t>
            </a:r>
            <a:r>
              <a:rPr lang="de-CH" b="1" dirty="0" err="1">
                <a:ea typeface="+mn-lt"/>
                <a:cs typeface="+mn-lt"/>
                <a:sym typeface="Wingdings" panose="05000000000000000000" pitchFamily="2" charset="2"/>
              </a:rPr>
              <a:t>เด็กพูดว่า</a:t>
            </a:r>
            <a:r>
              <a:rPr lang="de-CH" b="1" dirty="0">
                <a:ea typeface="+mn-lt"/>
                <a:cs typeface="+mn-lt"/>
              </a:rPr>
              <a:t>: "</a:t>
            </a:r>
            <a:r>
              <a:rPr lang="de-CH" b="1" dirty="0" err="1">
                <a:ea typeface="+mn-lt"/>
                <a:cs typeface="+mn-lt"/>
              </a:rPr>
              <a:t>การ</a:t>
            </a:r>
            <a:r>
              <a:rPr lang="de-CH" b="1" dirty="0" err="1">
                <a:ea typeface="+mn-lt"/>
                <a:cs typeface="+mn-lt"/>
                <a:sym typeface="Wingdings" panose="05000000000000000000" pitchFamily="2" charset="2"/>
              </a:rPr>
              <a:t>สูบบุหรี่ไฟฟ้าดีกว่าการสูบบุหรี่</a:t>
            </a:r>
            <a:r>
              <a:rPr lang="de-CH" b="1" dirty="0">
                <a:ea typeface="+mn-lt"/>
                <a:cs typeface="+mn-lt"/>
                <a:sym typeface="Wingdings" panose="05000000000000000000" pitchFamily="2" charset="2"/>
              </a:rPr>
              <a:t>"?</a:t>
            </a:r>
            <a:endParaRPr lang="en-US" dirty="0"/>
          </a:p>
          <a:p>
            <a:r>
              <a:rPr lang="de-CH" dirty="0" err="1">
                <a:ea typeface="+mn-lt"/>
                <a:cs typeface="+mn-lt"/>
                <a:sym typeface="Wingdings" panose="05000000000000000000" pitchFamily="2" charset="2"/>
              </a:rPr>
              <a:t>ถ้าคุณยังคงเสพนิโคตินจำนวนมาก</a:t>
            </a:r>
            <a:r>
              <a:rPr lang="de-CH" dirty="0">
                <a:ea typeface="+mn-lt"/>
                <a:cs typeface="+mn-lt"/>
                <a:sym typeface="Wingdings" panose="05000000000000000000" pitchFamily="2" charset="2"/>
              </a:rPr>
              <a:t> </a:t>
            </a:r>
            <a:r>
              <a:rPr lang="de-CH" dirty="0" err="1">
                <a:ea typeface="+mn-lt"/>
                <a:cs typeface="+mn-lt"/>
                <a:sym typeface="Wingdings" panose="05000000000000000000" pitchFamily="2" charset="2"/>
              </a:rPr>
              <a:t>ร่างกายของคุณเริ่มคุ้นชินกับมัน</a:t>
            </a:r>
            <a:r>
              <a:rPr lang="de-CH" dirty="0">
                <a:ea typeface="+mn-lt"/>
                <a:cs typeface="+mn-lt"/>
                <a:sym typeface="Wingdings" panose="05000000000000000000" pitchFamily="2" charset="2"/>
              </a:rPr>
              <a:t> </a:t>
            </a:r>
            <a:r>
              <a:rPr lang="de-CH" dirty="0" err="1">
                <a:ea typeface="+mn-lt"/>
                <a:cs typeface="+mn-lt"/>
                <a:sym typeface="Wingdings" panose="05000000000000000000" pitchFamily="2" charset="2"/>
              </a:rPr>
              <a:t>จะทำให้เสพติดได้อย่างรวดเร็ว</a:t>
            </a:r>
            <a:r>
              <a:rPr lang="de-CH" dirty="0">
                <a:ea typeface="+mn-lt"/>
                <a:cs typeface="+mn-lt"/>
                <a:sym typeface="Wingdings" panose="05000000000000000000" pitchFamily="2" charset="2"/>
              </a:rPr>
              <a:t> </a:t>
            </a:r>
            <a:r>
              <a:rPr lang="de-CH" dirty="0" err="1">
                <a:ea typeface="+mn-lt"/>
                <a:cs typeface="+mn-lt"/>
                <a:sym typeface="Wingdings" panose="05000000000000000000" pitchFamily="2" charset="2"/>
              </a:rPr>
              <a:t>มันจะทำให้คุณหยุดไม่ได้</a:t>
            </a:r>
            <a:endParaRPr lang="de-CH" dirty="0" err="1"/>
          </a:p>
          <a:p>
            <a:endParaRPr lang="de-CH" dirty="0">
              <a:ea typeface="+mn-lt"/>
              <a:cs typeface="+mn-lt"/>
            </a:endParaRPr>
          </a:p>
          <a:p>
            <a:r>
              <a:rPr lang="de-CH" b="1" dirty="0" err="1">
                <a:ea typeface="+mn-lt"/>
                <a:cs typeface="+mn-lt"/>
              </a:rPr>
              <a:t>จะทําอย่างไรถ้าลูกของฉันโกหกหรือ</a:t>
            </a:r>
            <a:r>
              <a:rPr lang="de-CH" b="1" dirty="0" err="1">
                <a:ea typeface="+mn-lt"/>
                <a:cs typeface="+mn-lt"/>
                <a:sym typeface="Wingdings" panose="05000000000000000000" pitchFamily="2" charset="2"/>
              </a:rPr>
              <a:t>แอบสูบ</a:t>
            </a:r>
            <a:r>
              <a:rPr lang="de-CH" b="1" dirty="0" err="1">
                <a:ea typeface="+mn-lt"/>
                <a:cs typeface="+mn-lt"/>
              </a:rPr>
              <a:t>บุหรี่ไฟฟ้า</a:t>
            </a:r>
            <a:r>
              <a:rPr lang="de-CH" b="1" dirty="0">
                <a:ea typeface="+mn-lt"/>
                <a:cs typeface="+mn-lt"/>
              </a:rPr>
              <a:t>?</a:t>
            </a:r>
            <a:endParaRPr lang="de-CH"/>
          </a:p>
          <a:p>
            <a:r>
              <a:rPr lang="de-CH" dirty="0" err="1">
                <a:ea typeface="+mn-lt"/>
                <a:cs typeface="+mn-lt"/>
                <a:sym typeface="Wingdings" panose="05000000000000000000" pitchFamily="2" charset="2"/>
              </a:rPr>
              <a:t>แบ่งปันความห่วงใยของคุณที่มีต่อเด็กด้วยความรัก</a:t>
            </a:r>
            <a:r>
              <a:rPr lang="de-CH" dirty="0">
                <a:ea typeface="+mn-lt"/>
                <a:cs typeface="+mn-lt"/>
                <a:sym typeface="Wingdings" panose="05000000000000000000" pitchFamily="2" charset="2"/>
              </a:rPr>
              <a:t> </a:t>
            </a:r>
            <a:r>
              <a:rPr lang="de-CH" dirty="0" err="1">
                <a:ea typeface="+mn-lt"/>
                <a:cs typeface="+mn-lt"/>
                <a:sym typeface="Wingdings" panose="05000000000000000000" pitchFamily="2" charset="2"/>
              </a:rPr>
              <a:t>ดึงความสนใจไปที่ความเสี่ยงของการบริโภค</a:t>
            </a:r>
            <a:br>
              <a:rPr lang="de-CH" dirty="0">
                <a:ea typeface="+mn-lt"/>
                <a:cs typeface="+mn-lt"/>
                <a:sym typeface="Wingdings" panose="05000000000000000000" pitchFamily="2" charset="2"/>
              </a:rPr>
            </a:br>
            <a:r>
              <a:rPr lang="de-CH" dirty="0" err="1">
                <a:ea typeface="+mn-lt"/>
                <a:cs typeface="+mn-lt"/>
                <a:sym typeface="Wingdings" panose="05000000000000000000" pitchFamily="2" charset="2"/>
              </a:rPr>
              <a:t>บุหรี่ไฟฟ้าแแสดงจุดยืนที่ชัดเจน</a:t>
            </a:r>
            <a:r>
              <a:rPr lang="de-CH" dirty="0">
                <a:ea typeface="+mn-lt"/>
                <a:cs typeface="+mn-lt"/>
                <a:sym typeface="Wingdings" panose="05000000000000000000" pitchFamily="2" charset="2"/>
              </a:rPr>
              <a:t>: "</a:t>
            </a:r>
            <a:r>
              <a:rPr lang="de-CH" dirty="0" err="1">
                <a:ea typeface="+mn-lt"/>
                <a:cs typeface="+mn-lt"/>
                <a:sym typeface="Wingdings" panose="05000000000000000000" pitchFamily="2" charset="2"/>
              </a:rPr>
              <a:t>ฉันไม่ต้องการให้คุณสูบบุหรี่ไฟฟ้าหรือไอระเหย</a:t>
            </a:r>
            <a:r>
              <a:rPr lang="de-CH" dirty="0">
                <a:ea typeface="+mn-lt"/>
                <a:cs typeface="+mn-lt"/>
                <a:sym typeface="Wingdings" panose="05000000000000000000" pitchFamily="2" charset="2"/>
              </a:rPr>
              <a:t>"</a:t>
            </a:r>
            <a:endParaRPr lang="de-CH" dirty="0"/>
          </a:p>
          <a:p>
            <a:endParaRPr lang="de-CH" dirty="0">
              <a:ea typeface="+mn-lt"/>
              <a:cs typeface="+mn-lt"/>
            </a:endParaRPr>
          </a:p>
          <a:p>
            <a:r>
              <a:rPr lang="de-CH" b="1" dirty="0" err="1">
                <a:ea typeface="+mn-lt"/>
                <a:cs typeface="+mn-lt"/>
              </a:rPr>
              <a:t>จะ</a:t>
            </a:r>
            <a:r>
              <a:rPr lang="de-CH" b="1" dirty="0" err="1">
                <a:ea typeface="+mn-lt"/>
                <a:cs typeface="+mn-lt"/>
                <a:sym typeface="Wingdings" panose="05000000000000000000" pitchFamily="2" charset="2"/>
              </a:rPr>
              <a:t>ทําอย่างไรถ้าฉันสูบบุหรี่เอง</a:t>
            </a:r>
            <a:r>
              <a:rPr lang="de-CH" b="1" dirty="0">
                <a:ea typeface="+mn-lt"/>
                <a:cs typeface="+mn-lt"/>
              </a:rPr>
              <a:t>?</a:t>
            </a:r>
            <a:endParaRPr lang="de-CH"/>
          </a:p>
          <a:p>
            <a:r>
              <a:rPr lang="de-CH" dirty="0" err="1">
                <a:ea typeface="+mn-lt"/>
                <a:cs typeface="+mn-lt"/>
                <a:sym typeface="Wingdings" panose="05000000000000000000" pitchFamily="2" charset="2"/>
              </a:rPr>
              <a:t>แสดงจุดยืนที่ชัดเจนด้วย</a:t>
            </a:r>
            <a:r>
              <a:rPr lang="de-CH" dirty="0">
                <a:ea typeface="+mn-lt"/>
                <a:cs typeface="+mn-lt"/>
                <a:sym typeface="Wingdings" panose="05000000000000000000" pitchFamily="2" charset="2"/>
              </a:rPr>
              <a:t>: "</a:t>
            </a:r>
            <a:r>
              <a:rPr lang="de-CH" dirty="0" err="1">
                <a:ea typeface="+mn-lt"/>
                <a:cs typeface="+mn-lt"/>
                <a:sym typeface="Wingdings" panose="05000000000000000000" pitchFamily="2" charset="2"/>
              </a:rPr>
              <a:t>ฉันไม่ต้องการให้คุณสูบบุหรี่ไฟฟ้า</a:t>
            </a:r>
            <a:r>
              <a:rPr lang="de-CH" dirty="0">
                <a:ea typeface="+mn-lt"/>
                <a:cs typeface="+mn-lt"/>
                <a:sym typeface="Wingdings" panose="05000000000000000000" pitchFamily="2" charset="2"/>
              </a:rPr>
              <a:t>"</a:t>
            </a:r>
            <a:endParaRPr lang="de-CH"/>
          </a:p>
          <a:p>
            <a:r>
              <a:rPr lang="de-CH" dirty="0" err="1">
                <a:ea typeface="+mn-lt"/>
                <a:cs typeface="+mn-lt"/>
                <a:sym typeface="Wingdings" panose="05000000000000000000" pitchFamily="2" charset="2"/>
              </a:rPr>
              <a:t>บอกเด็กว่าคุณพบว่ามันยากที่จะหยุด</a:t>
            </a:r>
            <a:r>
              <a:rPr lang="de-CH" dirty="0">
                <a:ea typeface="+mn-lt"/>
                <a:cs typeface="+mn-lt"/>
                <a:sym typeface="Wingdings" panose="05000000000000000000" pitchFamily="2" charset="2"/>
              </a:rPr>
              <a:t> </a:t>
            </a:r>
            <a:r>
              <a:rPr lang="de-CH" dirty="0" err="1">
                <a:ea typeface="+mn-lt"/>
                <a:cs typeface="+mn-lt"/>
                <a:sym typeface="Wingdings" panose="05000000000000000000" pitchFamily="2" charset="2"/>
              </a:rPr>
              <a:t>บอกว่ามันไม่ดีต่อสุขภาพ</a:t>
            </a:r>
            <a:endParaRPr lang="de-CH"/>
          </a:p>
          <a:p>
            <a:r>
              <a:rPr lang="de-CH" dirty="0" err="1">
                <a:ea typeface="+mn-lt"/>
                <a:cs typeface="+mn-lt"/>
                <a:sym typeface="Wingdings" panose="05000000000000000000" pitchFamily="2" charset="2"/>
              </a:rPr>
              <a:t>สร้างกฏห้ามสูบบุหรี่ที่บ้าน</a:t>
            </a:r>
            <a:endParaRPr lang="de-CH" dirty="0" err="1"/>
          </a:p>
          <a:p>
            <a:endParaRPr lang="de-CH" dirty="0">
              <a:cs typeface="Calibri"/>
            </a:endParaRPr>
          </a:p>
          <a:p>
            <a:r>
              <a:rPr lang="de-CH" b="1" dirty="0" err="1">
                <a:cs typeface="Calibri"/>
              </a:rPr>
              <a:t>การ</a:t>
            </a:r>
            <a:r>
              <a:rPr lang="de-CH" b="1" dirty="0" err="1">
                <a:ea typeface="+mn-lt"/>
                <a:cs typeface="+mn-lt"/>
              </a:rPr>
              <a:t>ควบคุม</a:t>
            </a:r>
            <a:r>
              <a:rPr lang="de-CH" b="1" dirty="0">
                <a:ea typeface="+mn-lt"/>
                <a:cs typeface="+mn-lt"/>
              </a:rPr>
              <a:t> </a:t>
            </a:r>
            <a:endParaRPr lang="de-CH"/>
          </a:p>
          <a:p>
            <a:r>
              <a:rPr lang="de-CH" dirty="0" err="1">
                <a:ea typeface="+mn-lt"/>
                <a:cs typeface="+mn-lt"/>
                <a:sym typeface="Wingdings" panose="05000000000000000000" pitchFamily="2" charset="2"/>
              </a:rPr>
              <a:t>การทําข้อตกลงที่จะบริโภคบุหรี่ไฟฟ้าเป็นสิ่งสําคัญ</a:t>
            </a:r>
            <a:r>
              <a:rPr lang="de-CH" dirty="0">
                <a:ea typeface="+mn-lt"/>
                <a:cs typeface="+mn-lt"/>
                <a:sym typeface="Wingdings" panose="05000000000000000000" pitchFamily="2" charset="2"/>
              </a:rPr>
              <a:t> (</a:t>
            </a:r>
            <a:r>
              <a:rPr lang="de-CH" dirty="0" err="1">
                <a:ea typeface="+mn-lt"/>
                <a:cs typeface="+mn-lt"/>
                <a:sym typeface="Wingdings" panose="05000000000000000000" pitchFamily="2" charset="2"/>
              </a:rPr>
              <a:t>ตัวอย่างเช่น</a:t>
            </a:r>
            <a:r>
              <a:rPr lang="de-CH" dirty="0">
                <a:ea typeface="+mn-lt"/>
                <a:cs typeface="+mn-lt"/>
                <a:sym typeface="Wingdings" panose="05000000000000000000" pitchFamily="2" charset="2"/>
              </a:rPr>
              <a:t> </a:t>
            </a:r>
            <a:r>
              <a:rPr lang="de-CH" dirty="0" err="1">
                <a:ea typeface="+mn-lt"/>
                <a:cs typeface="+mn-lt"/>
                <a:sym typeface="Wingdings" panose="05000000000000000000" pitchFamily="2" charset="2"/>
              </a:rPr>
              <a:t>ที่บ้าน</a:t>
            </a:r>
            <a:r>
              <a:rPr lang="de-CH" dirty="0">
                <a:ea typeface="+mn-lt"/>
                <a:cs typeface="+mn-lt"/>
                <a:sym typeface="Wingdings" panose="05000000000000000000" pitchFamily="2" charset="2"/>
              </a:rPr>
              <a:t>)</a:t>
            </a:r>
            <a:endParaRPr lang="de-CH"/>
          </a:p>
          <a:p>
            <a:r>
              <a:rPr lang="de-CH" dirty="0" err="1">
                <a:ea typeface="+mn-lt"/>
                <a:cs typeface="+mn-lt"/>
                <a:sym typeface="Wingdings" panose="05000000000000000000" pitchFamily="2" charset="2"/>
              </a:rPr>
              <a:t>ให้รางวัลบุตรหลานของคุณสําหรับพฤติกรรมที่ดีต่อสุขภาพ</a:t>
            </a:r>
            <a:endParaRPr lang="de-CH">
              <a:sym typeface="Wingdings" panose="05000000000000000000" pitchFamily="2" charset="2"/>
            </a:endParaRPr>
          </a:p>
          <a:p>
            <a:endParaRPr lang="de-CH" b="1" dirty="0">
              <a:cs typeface="Calibri"/>
            </a:endParaRPr>
          </a:p>
        </p:txBody>
      </p:sp>
    </p:spTree>
    <p:extLst>
      <p:ext uri="{BB962C8B-B14F-4D97-AF65-F5344CB8AC3E}">
        <p14:creationId xmlns:p14="http://schemas.microsoft.com/office/powerpoint/2010/main" val="2814005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661EC13-353D-5555-0354-ED53D83952C2}"/>
              </a:ext>
            </a:extLst>
          </p:cNvPr>
          <p:cNvSpPr>
            <a:spLocks noGrp="1"/>
          </p:cNvSpPr>
          <p:nvPr>
            <p:ph idx="1"/>
          </p:nvPr>
        </p:nvSpPr>
        <p:spPr>
          <a:xfrm>
            <a:off x="1097280" y="1367624"/>
            <a:ext cx="10058400" cy="4501469"/>
          </a:xfrm>
        </p:spPr>
        <p:txBody>
          <a:bodyPr vert="horz" lIns="0" tIns="45720" rIns="0" bIns="45720" rtlCol="0" anchor="t">
            <a:normAutofit/>
          </a:bodyPr>
          <a:lstStyle/>
          <a:p>
            <a:pPr>
              <a:buFont typeface="Wingdings" panose="020F0502020204030204" pitchFamily="34" charset="0"/>
              <a:buChar char="Ø"/>
            </a:pPr>
            <a:endParaRPr lang="de-CH" dirty="0">
              <a:cs typeface="Calibri" panose="020F0502020204030204"/>
            </a:endParaRPr>
          </a:p>
          <a:p>
            <a:pPr>
              <a:lnSpc>
                <a:spcPct val="150000"/>
              </a:lnSpc>
              <a:buClrTx/>
              <a:buFont typeface="Wingdings" panose="05000000000000000000" pitchFamily="2" charset="2"/>
              <a:buChar char="Ø"/>
            </a:pPr>
            <a:r>
              <a:rPr lang="de-CH" dirty="0"/>
              <a:t> </a:t>
            </a:r>
            <a:r>
              <a:rPr lang="de-CH" err="1">
                <a:ea typeface="+mn-lt"/>
                <a:cs typeface="+mn-lt"/>
              </a:rPr>
              <a:t>ลองนึกถึงสิ่งที่ลูกของคุณจะบอกคุณในการสนทนา</a:t>
            </a:r>
            <a:endParaRPr lang="de-CH" dirty="0" err="1">
              <a:ea typeface="+mn-lt"/>
              <a:cs typeface="+mn-lt"/>
            </a:endParaRPr>
          </a:p>
          <a:p>
            <a:pPr>
              <a:lnSpc>
                <a:spcPct val="150000"/>
              </a:lnSpc>
              <a:buClrTx/>
              <a:buFont typeface="Wingdings" panose="05000000000000000000" pitchFamily="2" charset="2"/>
              <a:buChar char="Ø"/>
            </a:pPr>
            <a:r>
              <a:rPr lang="de-CH" dirty="0">
                <a:ea typeface="+mn-lt"/>
                <a:cs typeface="+mn-lt"/>
              </a:rPr>
              <a:t> </a:t>
            </a:r>
            <a:r>
              <a:rPr lang="de-CH" err="1">
                <a:ea typeface="+mn-lt"/>
                <a:cs typeface="+mn-lt"/>
              </a:rPr>
              <a:t>คุณคิดว่าลูกของคุณสูบบุหรี่ไฟฟ้าหรือไม่</a:t>
            </a:r>
            <a:r>
              <a:rPr lang="de-CH">
                <a:ea typeface="+mn-lt"/>
                <a:cs typeface="+mn-lt"/>
              </a:rPr>
              <a:t>?</a:t>
            </a:r>
          </a:p>
          <a:p>
            <a:pPr>
              <a:lnSpc>
                <a:spcPct val="150000"/>
              </a:lnSpc>
              <a:buClrTx/>
              <a:buFont typeface="Wingdings" panose="05000000000000000000" pitchFamily="2" charset="2"/>
              <a:buChar char="Ø"/>
            </a:pPr>
            <a:r>
              <a:rPr lang="de-CH" dirty="0">
                <a:ea typeface="+mn-lt"/>
                <a:cs typeface="+mn-lt"/>
              </a:rPr>
              <a:t> </a:t>
            </a:r>
            <a:r>
              <a:rPr lang="de-CH" err="1">
                <a:ea typeface="+mn-lt"/>
                <a:cs typeface="+mn-lt"/>
              </a:rPr>
              <a:t>คุณสามารถแนะนํากฎอะไรที่บ้านได้บ้าง</a:t>
            </a:r>
            <a:r>
              <a:rPr lang="de-CH">
                <a:ea typeface="+mn-lt"/>
                <a:cs typeface="+mn-lt"/>
              </a:rPr>
              <a:t>?</a:t>
            </a:r>
          </a:p>
          <a:p>
            <a:pPr>
              <a:lnSpc>
                <a:spcPct val="150000"/>
              </a:lnSpc>
              <a:buClrTx/>
              <a:buFont typeface="Wingdings" panose="05000000000000000000" pitchFamily="2" charset="2"/>
              <a:buChar char="Ø"/>
            </a:pPr>
            <a:r>
              <a:rPr lang="de-CH" dirty="0">
                <a:ea typeface="+mn-lt"/>
                <a:cs typeface="+mn-lt"/>
              </a:rPr>
              <a:t> </a:t>
            </a:r>
            <a:r>
              <a:rPr lang="de-CH" err="1">
                <a:ea typeface="+mn-lt"/>
                <a:cs typeface="+mn-lt"/>
              </a:rPr>
              <a:t>คุณสามารถให้รางวัลอะไรแก่ลูกของคุณได้บ้าง</a:t>
            </a:r>
            <a:r>
              <a:rPr lang="de-CH">
                <a:ea typeface="+mn-lt"/>
                <a:cs typeface="+mn-lt"/>
              </a:rPr>
              <a:t>?</a:t>
            </a:r>
            <a:endParaRPr lang="de-CH">
              <a:cs typeface="Calibri"/>
            </a:endParaRPr>
          </a:p>
          <a:p>
            <a:pPr>
              <a:lnSpc>
                <a:spcPct val="150000"/>
              </a:lnSpc>
              <a:buClrTx/>
              <a:buFont typeface="Wingdings" panose="05000000000000000000" pitchFamily="2" charset="2"/>
              <a:buChar char="Ø"/>
            </a:pPr>
            <a:endParaRPr lang="de-CH" dirty="0">
              <a:cs typeface="Calibri" panose="020F0502020204030204"/>
            </a:endParaRPr>
          </a:p>
        </p:txBody>
      </p:sp>
      <p:pic>
        <p:nvPicPr>
          <p:cNvPr id="4" name="Grafik 3" descr="Ein Bild, das Schwarz, Dunkelheit enthält.&#10;&#10;Automatisch generierte Beschreibung">
            <a:extLst>
              <a:ext uri="{FF2B5EF4-FFF2-40B4-BE49-F238E27FC236}">
                <a16:creationId xmlns:a16="http://schemas.microsoft.com/office/drawing/2014/main" id="{CF53A0B5-10F4-B6F5-9AAC-49C35B421389}"/>
              </a:ext>
            </a:extLst>
          </p:cNvPr>
          <p:cNvPicPr>
            <a:picLocks noChangeAspect="1"/>
          </p:cNvPicPr>
          <p:nvPr/>
        </p:nvPicPr>
        <p:blipFill rotWithShape="1">
          <a:blip r:embed="rId3">
            <a:extLst>
              <a:ext uri="{28A0092B-C50C-407E-A947-70E740481C1C}">
                <a14:useLocalDpi xmlns:a14="http://schemas.microsoft.com/office/drawing/2010/main" val="0"/>
              </a:ext>
            </a:extLst>
          </a:blip>
          <a:srcRect l="4543" t="7738" r="6959" b="23300"/>
          <a:stretch/>
        </p:blipFill>
        <p:spPr>
          <a:xfrm>
            <a:off x="9348277" y="4418120"/>
            <a:ext cx="2347983" cy="1829691"/>
          </a:xfrm>
          <a:prstGeom prst="rect">
            <a:avLst/>
          </a:prstGeom>
        </p:spPr>
      </p:pic>
      <p:sp>
        <p:nvSpPr>
          <p:cNvPr id="7" name="Titel 1">
            <a:extLst>
              <a:ext uri="{FF2B5EF4-FFF2-40B4-BE49-F238E27FC236}">
                <a16:creationId xmlns:a16="http://schemas.microsoft.com/office/drawing/2014/main" id="{9001591C-136E-6EDB-082E-9C399A67071B}"/>
              </a:ext>
            </a:extLst>
          </p:cNvPr>
          <p:cNvSpPr>
            <a:spLocks noGrp="1"/>
          </p:cNvSpPr>
          <p:nvPr>
            <p:ph type="title"/>
          </p:nvPr>
        </p:nvSpPr>
        <p:spPr>
          <a:xfrm>
            <a:off x="770709" y="524395"/>
            <a:ext cx="10058400" cy="464511"/>
          </a:xfrm>
        </p:spPr>
        <p:txBody>
          <a:bodyPr>
            <a:normAutofit/>
          </a:bodyPr>
          <a:lstStyle/>
          <a:p>
            <a:r>
              <a:rPr lang="de-CH" sz="2400" b="1" spc="300" dirty="0" err="1">
                <a:solidFill>
                  <a:schemeClr val="tx2"/>
                </a:solidFill>
              </a:rPr>
              <a:t>การทำงานเป็นกลุ่ม</a:t>
            </a:r>
            <a:endParaRPr lang="de-CH" sz="2400" b="1" spc="300" dirty="0" err="1">
              <a:solidFill>
                <a:schemeClr val="tx2"/>
              </a:solidFill>
              <a:cs typeface="Calibri Light"/>
            </a:endParaRPr>
          </a:p>
        </p:txBody>
      </p:sp>
    </p:spTree>
    <p:extLst>
      <p:ext uri="{BB962C8B-B14F-4D97-AF65-F5344CB8AC3E}">
        <p14:creationId xmlns:p14="http://schemas.microsoft.com/office/powerpoint/2010/main" val="1868828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p:txBody>
          <a:bodyPr>
            <a:normAutofit/>
          </a:bodyPr>
          <a:lstStyle/>
          <a:p>
            <a:r>
              <a:rPr lang="de-CH" sz="4500" b="1" dirty="0" err="1">
                <a:cs typeface="Calibri Light"/>
              </a:rPr>
              <a:t>บทสรุป</a:t>
            </a:r>
            <a:endParaRPr lang="de-CH" sz="4500" b="1" dirty="0" err="1"/>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247121" y="1470835"/>
            <a:ext cx="7946002" cy="2819047"/>
          </a:xfrm>
        </p:spPr>
        <p:txBody>
          <a:bodyPr vert="horz" lIns="0" tIns="45720" rIns="0" bIns="45720" rtlCol="0" anchor="t">
            <a:noAutofit/>
          </a:bodyPr>
          <a:lstStyle/>
          <a:p>
            <a:pPr>
              <a:buClrTx/>
              <a:buFont typeface="Wingdings" panose="05000000000000000000" pitchFamily="2" charset="2"/>
              <a:buChar char="Ø"/>
            </a:pPr>
            <a:r>
              <a:rPr lang="de-CH" sz="1800" dirty="0">
                <a:solidFill>
                  <a:srgbClr val="404040"/>
                </a:solidFill>
                <a:ea typeface="+mn-lt"/>
                <a:cs typeface="+mn-lt"/>
              </a:rPr>
              <a:t> </a:t>
            </a:r>
            <a:r>
              <a:rPr lang="de-CH" sz="1800" err="1">
                <a:solidFill>
                  <a:srgbClr val="404040"/>
                </a:solidFill>
                <a:ea typeface="+mn-lt"/>
                <a:cs typeface="+mn-lt"/>
              </a:rPr>
              <a:t>บุหรี่ไฟฟ้า</a:t>
            </a:r>
            <a:r>
              <a:rPr lang="de-CH" sz="1800" dirty="0">
                <a:solidFill>
                  <a:srgbClr val="404040"/>
                </a:solidFill>
                <a:ea typeface="+mn-lt"/>
                <a:cs typeface="+mn-lt"/>
              </a:rPr>
              <a:t>/</a:t>
            </a:r>
            <a:r>
              <a:rPr lang="de-CH" sz="1800" err="1">
                <a:solidFill>
                  <a:srgbClr val="404040"/>
                </a:solidFill>
                <a:ea typeface="+mn-lt"/>
                <a:cs typeface="+mn-lt"/>
              </a:rPr>
              <a:t>ไอระเหยมีนิโคตินจํานวนมาก</a:t>
            </a:r>
            <a:r>
              <a:rPr lang="de-CH" sz="1800" dirty="0">
                <a:solidFill>
                  <a:srgbClr val="404040"/>
                </a:solidFill>
                <a:ea typeface="+mn-lt"/>
                <a:cs typeface="+mn-lt"/>
              </a:rPr>
              <a:t> </a:t>
            </a:r>
            <a:r>
              <a:rPr lang="de-CH" sz="1800" err="1">
                <a:solidFill>
                  <a:srgbClr val="404040"/>
                </a:solidFill>
                <a:ea typeface="+mn-lt"/>
                <a:cs typeface="+mn-lt"/>
              </a:rPr>
              <a:t>พวกเขาสามารถนําไปสู่การเสพติดนิโคติน</a:t>
            </a:r>
            <a:endParaRPr lang="de-CH" sz="1800" b="1">
              <a:solidFill>
                <a:srgbClr val="404040"/>
              </a:solidFill>
              <a:cs typeface="Calibri" panose="020F0502020204030204"/>
            </a:endParaRPr>
          </a:p>
          <a:p>
            <a:pPr>
              <a:buClrTx/>
              <a:buFont typeface="Wingdings" panose="05000000000000000000" pitchFamily="2" charset="2"/>
              <a:buChar char="Ø"/>
            </a:pPr>
            <a:r>
              <a:rPr lang="de-CH" sz="1800" dirty="0">
                <a:solidFill>
                  <a:srgbClr val="404040"/>
                </a:solidFill>
                <a:latin typeface="Calibri"/>
                <a:cs typeface="Calibri" panose="020F0502020204030204"/>
              </a:rPr>
              <a:t> </a:t>
            </a:r>
            <a:r>
              <a:rPr lang="de-CH" sz="1800" err="1">
                <a:solidFill>
                  <a:srgbClr val="404040"/>
                </a:solidFill>
                <a:ea typeface="+mn-lt"/>
                <a:cs typeface="+mn-lt"/>
              </a:rPr>
              <a:t>การสูบบุหรี่ไฟฟ้า</a:t>
            </a:r>
            <a:r>
              <a:rPr lang="de-CH" sz="1800" dirty="0">
                <a:solidFill>
                  <a:srgbClr val="404040"/>
                </a:solidFill>
                <a:ea typeface="+mn-lt"/>
                <a:cs typeface="+mn-lt"/>
              </a:rPr>
              <a:t>/</a:t>
            </a:r>
            <a:r>
              <a:rPr lang="de-CH" sz="1800" err="1">
                <a:solidFill>
                  <a:srgbClr val="404040"/>
                </a:solidFill>
                <a:ea typeface="+mn-lt"/>
                <a:cs typeface="+mn-lt"/>
              </a:rPr>
              <a:t>ไอระเหยไม่ดีต่อสุขภาพ</a:t>
            </a:r>
            <a:r>
              <a:rPr lang="de-CH" sz="1800" dirty="0">
                <a:solidFill>
                  <a:srgbClr val="404040"/>
                </a:solidFill>
                <a:ea typeface="+mn-lt"/>
                <a:cs typeface="+mn-lt"/>
              </a:rPr>
              <a:t> </a:t>
            </a:r>
            <a:r>
              <a:rPr lang="de-CH" sz="1800" err="1">
                <a:solidFill>
                  <a:srgbClr val="404040"/>
                </a:solidFill>
                <a:ea typeface="+mn-lt"/>
                <a:cs typeface="+mn-lt"/>
              </a:rPr>
              <a:t>เพิ่มความเสี่ยงในการบริโภคสารอื่น</a:t>
            </a:r>
            <a:r>
              <a:rPr lang="de-CH" sz="1800" dirty="0">
                <a:solidFill>
                  <a:srgbClr val="404040"/>
                </a:solidFill>
                <a:ea typeface="+mn-lt"/>
                <a:cs typeface="+mn-lt"/>
              </a:rPr>
              <a:t> ๆ </a:t>
            </a:r>
            <a:r>
              <a:rPr lang="de-CH" sz="1800" err="1">
                <a:solidFill>
                  <a:srgbClr val="404040"/>
                </a:solidFill>
                <a:ea typeface="+mn-lt"/>
                <a:cs typeface="+mn-lt"/>
              </a:rPr>
              <a:t>ด้วย</a:t>
            </a:r>
            <a:endParaRPr lang="de-CH" sz="1800">
              <a:solidFill>
                <a:srgbClr val="404040"/>
              </a:solidFill>
              <a:cs typeface="Calibri" panose="020F0502020204030204"/>
            </a:endParaRPr>
          </a:p>
          <a:p>
            <a:pPr>
              <a:buClrTx/>
              <a:buFont typeface="Wingdings" panose="05000000000000000000" pitchFamily="2" charset="2"/>
              <a:buChar char="Ø"/>
            </a:pPr>
            <a:r>
              <a:rPr lang="de-CH" sz="1800" dirty="0">
                <a:solidFill>
                  <a:srgbClr val="404040"/>
                </a:solidFill>
                <a:latin typeface="Calibri"/>
                <a:cs typeface="Calibri" panose="020F0502020204030204"/>
              </a:rPr>
              <a:t> </a:t>
            </a:r>
            <a:r>
              <a:rPr lang="de-CH" sz="1800" err="1">
                <a:solidFill>
                  <a:srgbClr val="404040"/>
                </a:solidFill>
                <a:ea typeface="+mn-lt"/>
                <a:cs typeface="+mn-lt"/>
              </a:rPr>
              <a:t>เด็กและวัยรุ่นไม่ควรสูบบุหรี่ไฟฟ้า</a:t>
            </a:r>
            <a:r>
              <a:rPr lang="de-CH" sz="1800" dirty="0">
                <a:solidFill>
                  <a:srgbClr val="404040"/>
                </a:solidFill>
                <a:ea typeface="+mn-lt"/>
                <a:cs typeface="+mn-lt"/>
              </a:rPr>
              <a:t>/</a:t>
            </a:r>
            <a:r>
              <a:rPr lang="de-CH" sz="1800" err="1">
                <a:solidFill>
                  <a:srgbClr val="404040"/>
                </a:solidFill>
                <a:ea typeface="+mn-lt"/>
                <a:cs typeface="+mn-lt"/>
              </a:rPr>
              <a:t>ไอระเหยและอย่าบริโภคนิโคติน</a:t>
            </a:r>
            <a:endParaRPr lang="de-CH" sz="1800">
              <a:solidFill>
                <a:srgbClr val="404040"/>
              </a:solidFill>
              <a:cs typeface="Calibri" panose="020F0502020204030204"/>
            </a:endParaRPr>
          </a:p>
          <a:p>
            <a:pPr>
              <a:buClrTx/>
              <a:buFont typeface="Wingdings" panose="05000000000000000000" pitchFamily="2" charset="2"/>
              <a:buChar char="Ø"/>
            </a:pPr>
            <a:r>
              <a:rPr lang="de-CH" sz="1800" dirty="0">
                <a:solidFill>
                  <a:srgbClr val="404040"/>
                </a:solidFill>
                <a:latin typeface="Calibri"/>
                <a:cs typeface="Calibri" panose="020F0502020204030204"/>
              </a:rPr>
              <a:t> </a:t>
            </a:r>
            <a:r>
              <a:rPr lang="de-CH" sz="1800" dirty="0">
                <a:solidFill>
                  <a:srgbClr val="404040"/>
                </a:solidFill>
                <a:ea typeface="+mn-lt"/>
                <a:cs typeface="+mn-lt"/>
              </a:rPr>
              <a:t>ลูกของพ่อแม่ที่สูบบุหรี่มีความเสี่ยงมากขึ้นที่จะสูบบุหรี่ในภายหลัง</a:t>
            </a:r>
            <a:endParaRPr lang="de-CH" sz="1800">
              <a:solidFill>
                <a:srgbClr val="404040"/>
              </a:solidFill>
              <a:cs typeface="Calibri" panose="020F0502020204030204"/>
            </a:endParaRPr>
          </a:p>
          <a:p>
            <a:pPr>
              <a:buClrTx/>
              <a:buFont typeface="Wingdings" panose="05000000000000000000" pitchFamily="2" charset="2"/>
              <a:buChar char="Ø"/>
            </a:pPr>
            <a:r>
              <a:rPr lang="de-CH" sz="1800" dirty="0">
                <a:solidFill>
                  <a:srgbClr val="404040"/>
                </a:solidFill>
                <a:ea typeface="+mn-lt"/>
                <a:cs typeface="+mn-lt"/>
              </a:rPr>
              <a:t> </a:t>
            </a:r>
            <a:r>
              <a:rPr lang="de-CH" sz="1800" dirty="0" err="1">
                <a:solidFill>
                  <a:srgbClr val="404040"/>
                </a:solidFill>
                <a:ea typeface="+mn-lt"/>
                <a:cs typeface="+mn-lt"/>
              </a:rPr>
              <a:t>มีจุดยืนที่ชัดเจน</a:t>
            </a:r>
            <a:r>
              <a:rPr lang="de-CH" sz="1800" dirty="0">
                <a:solidFill>
                  <a:srgbClr val="404040"/>
                </a:solidFill>
                <a:ea typeface="+mn-lt"/>
                <a:cs typeface="+mn-lt"/>
              </a:rPr>
              <a:t> "</a:t>
            </a:r>
            <a:r>
              <a:rPr lang="de-CH" sz="1800" dirty="0" err="1">
                <a:solidFill>
                  <a:srgbClr val="404040"/>
                </a:solidFill>
                <a:ea typeface="+mn-lt"/>
                <a:cs typeface="+mn-lt"/>
              </a:rPr>
              <a:t>ฉันไม่ต้องการให้คุณสูบบุหรี่ไฟฟ้า</a:t>
            </a:r>
            <a:r>
              <a:rPr lang="de-CH" sz="1800" dirty="0">
                <a:solidFill>
                  <a:srgbClr val="404040"/>
                </a:solidFill>
                <a:ea typeface="+mn-lt"/>
                <a:cs typeface="+mn-lt"/>
              </a:rPr>
              <a:t>/</a:t>
            </a:r>
            <a:r>
              <a:rPr lang="de-CH" sz="1800" dirty="0" err="1">
                <a:solidFill>
                  <a:srgbClr val="404040"/>
                </a:solidFill>
                <a:ea typeface="+mn-lt"/>
                <a:cs typeface="+mn-lt"/>
              </a:rPr>
              <a:t>ไอระเหย</a:t>
            </a:r>
            <a:r>
              <a:rPr lang="de-CH" sz="1800" dirty="0">
                <a:solidFill>
                  <a:srgbClr val="404040"/>
                </a:solidFill>
                <a:ea typeface="+mn-lt"/>
                <a:cs typeface="+mn-lt"/>
              </a:rPr>
              <a:t>"</a:t>
            </a:r>
            <a:endParaRPr lang="de-CH" sz="1800" dirty="0">
              <a:solidFill>
                <a:srgbClr val="404040"/>
              </a:solidFill>
              <a:cs typeface="Calibri" panose="020F0502020204030204"/>
            </a:endParaRPr>
          </a:p>
          <a:p>
            <a:pPr>
              <a:buClrTx/>
              <a:buFont typeface="Wingdings" panose="05000000000000000000" pitchFamily="2" charset="2"/>
              <a:buChar char="Ø"/>
            </a:pPr>
            <a:endParaRPr lang="de-CH" sz="1800" dirty="0">
              <a:solidFill>
                <a:schemeClr val="tx1"/>
              </a:solidFill>
              <a:latin typeface="Calibri" panose="020F0502020204030204"/>
              <a:cs typeface="Calibri" panose="020F0502020204030204"/>
            </a:endParaRPr>
          </a:p>
        </p:txBody>
      </p:sp>
      <p:sp>
        <p:nvSpPr>
          <p:cNvPr id="4" name="Textfeld 3">
            <a:extLst>
              <a:ext uri="{FF2B5EF4-FFF2-40B4-BE49-F238E27FC236}">
                <a16:creationId xmlns:a16="http://schemas.microsoft.com/office/drawing/2014/main" id="{FD2DCB6C-FF07-2574-6265-E424FE63A8E1}"/>
              </a:ext>
            </a:extLst>
          </p:cNvPr>
          <p:cNvSpPr txBox="1"/>
          <p:nvPr/>
        </p:nvSpPr>
        <p:spPr>
          <a:xfrm>
            <a:off x="6518774" y="4943655"/>
            <a:ext cx="5394745" cy="1791260"/>
          </a:xfrm>
          <a:prstGeom prst="rect">
            <a:avLst/>
          </a:prstGeom>
          <a:noFill/>
          <a:ln w="19050">
            <a:solidFill>
              <a:schemeClr val="accent2">
                <a:lumMod val="75000"/>
              </a:schemeClr>
            </a:solidFill>
          </a:ln>
        </p:spPr>
        <p:txBody>
          <a:bodyPr wrap="square" lIns="91440" tIns="45720" rIns="91440" bIns="45720" rtlCol="0" anchor="t">
            <a:spAutoFit/>
          </a:bodyPr>
          <a:lstStyle/>
          <a:p>
            <a:pPr algn="just"/>
            <a:r>
              <a:rPr lang="de-CH" sz="2200" dirty="0" err="1">
                <a:solidFill>
                  <a:schemeClr val="accent2">
                    <a:lumMod val="50000"/>
                  </a:schemeClr>
                </a:solidFill>
                <a:ea typeface="+mn-lt"/>
                <a:cs typeface="+mn-lt"/>
              </a:rPr>
              <a:t>เป้าหมาย</a:t>
            </a:r>
            <a:endParaRPr lang="en-US" dirty="0" err="1">
              <a:solidFill>
                <a:schemeClr val="accent2">
                  <a:lumMod val="50000"/>
                </a:schemeClr>
              </a:solidFill>
            </a:endParaRPr>
          </a:p>
          <a:p>
            <a:pPr algn="just"/>
            <a:endParaRPr lang="de-CH"/>
          </a:p>
          <a:p>
            <a:r>
              <a:rPr lang="de-CH" sz="2200" dirty="0" err="1">
                <a:solidFill>
                  <a:schemeClr val="accent2">
                    <a:lumMod val="50000"/>
                  </a:schemeClr>
                </a:solidFill>
                <a:ea typeface="+mn-lt"/>
                <a:cs typeface="+mn-lt"/>
              </a:rPr>
              <a:t>เราไม่ต้องการให้ลูก</a:t>
            </a:r>
            <a:r>
              <a:rPr lang="de-CH" sz="2200" dirty="0">
                <a:solidFill>
                  <a:schemeClr val="accent2">
                    <a:lumMod val="50000"/>
                  </a:schemeClr>
                </a:solidFill>
                <a:ea typeface="+mn-lt"/>
                <a:cs typeface="+mn-lt"/>
              </a:rPr>
              <a:t> ๆ </a:t>
            </a:r>
            <a:r>
              <a:rPr lang="de-CH" sz="2200" dirty="0" err="1">
                <a:solidFill>
                  <a:schemeClr val="accent2">
                    <a:lumMod val="50000"/>
                  </a:schemeClr>
                </a:solidFill>
                <a:ea typeface="+mn-lt"/>
                <a:cs typeface="+mn-lt"/>
              </a:rPr>
              <a:t>ของเราสูบบุหรี่ไฟฟ้า</a:t>
            </a:r>
            <a:r>
              <a:rPr lang="de-CH" sz="2200" dirty="0">
                <a:solidFill>
                  <a:schemeClr val="accent2">
                    <a:lumMod val="50000"/>
                  </a:schemeClr>
                </a:solidFill>
                <a:ea typeface="+mn-lt"/>
                <a:cs typeface="+mn-lt"/>
              </a:rPr>
              <a:t> </a:t>
            </a:r>
            <a:r>
              <a:rPr lang="de-CH" sz="2200" dirty="0" err="1">
                <a:solidFill>
                  <a:schemeClr val="accent2">
                    <a:lumMod val="50000"/>
                  </a:schemeClr>
                </a:solidFill>
                <a:ea typeface="+mn-lt"/>
                <a:cs typeface="+mn-lt"/>
              </a:rPr>
              <a:t>และเป็นหน้าที่ของเราที่จะต้องปกป้องพวกเขา</a:t>
            </a:r>
            <a:endParaRPr lang="de-CH" dirty="0" err="1">
              <a:solidFill>
                <a:schemeClr val="accent2">
                  <a:lumMod val="50000"/>
                </a:schemeClr>
              </a:solidFill>
              <a:cs typeface="Calibri" panose="020F0502020204030204"/>
            </a:endParaRPr>
          </a:p>
        </p:txBody>
      </p:sp>
      <p:pic>
        <p:nvPicPr>
          <p:cNvPr id="6" name="Grafik 5" descr="Ein Bild, das Schwarz, Dunkelheit enthält.&#10;&#10;Automatisch generierte Beschreibung">
            <a:extLst>
              <a:ext uri="{FF2B5EF4-FFF2-40B4-BE49-F238E27FC236}">
                <a16:creationId xmlns:a16="http://schemas.microsoft.com/office/drawing/2014/main" id="{41B91927-9D30-0E03-3CCC-B6CBBA861942}"/>
              </a:ext>
            </a:extLst>
          </p:cNvPr>
          <p:cNvPicPr>
            <a:picLocks noChangeAspect="1"/>
          </p:cNvPicPr>
          <p:nvPr/>
        </p:nvPicPr>
        <p:blipFill rotWithShape="1">
          <a:blip r:embed="rId3">
            <a:extLst>
              <a:ext uri="{28A0092B-C50C-407E-A947-70E740481C1C}">
                <a14:useLocalDpi xmlns:a14="http://schemas.microsoft.com/office/drawing/2010/main" val="0"/>
              </a:ext>
            </a:extLst>
          </a:blip>
          <a:srcRect l="17257" t="3180" r="15954" b="16819"/>
          <a:stretch/>
        </p:blipFill>
        <p:spPr>
          <a:xfrm>
            <a:off x="7864963" y="259343"/>
            <a:ext cx="708072" cy="848130"/>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A1B45EAF-B8BC-480E-0A50-9D96B4D3E2AB}"/>
              </a:ext>
            </a:extLst>
          </p:cNvPr>
          <p:cNvPicPr>
            <a:picLocks noChangeAspect="1"/>
          </p:cNvPicPr>
          <p:nvPr/>
        </p:nvPicPr>
        <p:blipFill rotWithShape="1">
          <a:blip r:embed="rId4">
            <a:extLst>
              <a:ext uri="{28A0092B-C50C-407E-A947-70E740481C1C}">
                <a14:useLocalDpi xmlns:a14="http://schemas.microsoft.com/office/drawing/2010/main" val="0"/>
              </a:ext>
            </a:extLst>
          </a:blip>
          <a:srcRect l="5502" t="-548" r="7179" b="14110"/>
          <a:stretch/>
        </p:blipFill>
        <p:spPr>
          <a:xfrm>
            <a:off x="5315455" y="5192511"/>
            <a:ext cx="998289" cy="988220"/>
          </a:xfrm>
          <a:prstGeom prst="rect">
            <a:avLst/>
          </a:prstGeom>
        </p:spPr>
      </p:pic>
    </p:spTree>
    <p:extLst>
      <p:ext uri="{BB962C8B-B14F-4D97-AF65-F5344CB8AC3E}">
        <p14:creationId xmlns:p14="http://schemas.microsoft.com/office/powerpoint/2010/main" val="1444054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0F69BCF-9242-C348-8F9F-8B7E60EB0F52}"/>
              </a:ext>
            </a:extLst>
          </p:cNvPr>
          <p:cNvSpPr txBox="1">
            <a:spLocks/>
          </p:cNvSpPr>
          <p:nvPr/>
        </p:nvSpPr>
        <p:spPr>
          <a:xfrm>
            <a:off x="770709" y="524395"/>
            <a:ext cx="10058400" cy="46451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de-CH" sz="2400" b="1" spc="300" dirty="0">
                <a:solidFill>
                  <a:schemeClr val="accent2">
                    <a:lumMod val="50000"/>
                  </a:schemeClr>
                </a:solidFill>
              </a:rPr>
              <a:t>ANLAUFSTELLEN</a:t>
            </a:r>
          </a:p>
        </p:txBody>
      </p:sp>
      <p:pic>
        <p:nvPicPr>
          <p:cNvPr id="5" name="Grafik 4" descr="Ein Bild, das Handschuhe, Hand enthält.&#10;&#10;Automatisch generierte Beschreibung">
            <a:extLst>
              <a:ext uri="{FF2B5EF4-FFF2-40B4-BE49-F238E27FC236}">
                <a16:creationId xmlns:a16="http://schemas.microsoft.com/office/drawing/2014/main" id="{1F1E9F78-A0F8-5992-CE8B-FC1719FF5E8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140803" y="3030912"/>
            <a:ext cx="1334387" cy="1932086"/>
          </a:xfrm>
          <a:prstGeom prst="rect">
            <a:avLst/>
          </a:prstGeom>
        </p:spPr>
      </p:pic>
      <p:sp>
        <p:nvSpPr>
          <p:cNvPr id="6" name="Textfeld 5">
            <a:extLst>
              <a:ext uri="{FF2B5EF4-FFF2-40B4-BE49-F238E27FC236}">
                <a16:creationId xmlns:a16="http://schemas.microsoft.com/office/drawing/2014/main" id="{3149CE54-8A26-5FBB-82D1-7C65AB35B811}"/>
              </a:ext>
            </a:extLst>
          </p:cNvPr>
          <p:cNvSpPr txBox="1"/>
          <p:nvPr/>
        </p:nvSpPr>
        <p:spPr>
          <a:xfrm rot="14118513">
            <a:off x="1395606" y="3228840"/>
            <a:ext cx="921488" cy="350865"/>
          </a:xfrm>
          <a:prstGeom prst="rect">
            <a:avLst/>
          </a:prstGeom>
          <a:solidFill>
            <a:schemeClr val="accent5">
              <a:lumMod val="60000"/>
              <a:lumOff val="40000"/>
            </a:schemeClr>
          </a:solidFill>
          <a:ln w="28575">
            <a:noFill/>
          </a:ln>
        </p:spPr>
        <p:txBody>
          <a:bodyPr wrap="square" lIns="91440" tIns="45720" rIns="91440" bIns="45720" rtlCol="0" anchor="t">
            <a:spAutoFit/>
          </a:bodyPr>
          <a:lstStyle/>
          <a:p>
            <a:r>
              <a:rPr lang="de-CH" sz="1200" dirty="0" err="1">
                <a:solidFill>
                  <a:schemeClr val="bg1"/>
                </a:solidFill>
                <a:cs typeface="Calibri"/>
              </a:rPr>
              <a:t>ข่าวสาร</a:t>
            </a:r>
            <a:endParaRPr lang="de-CH" sz="1200" dirty="0" err="1">
              <a:solidFill>
                <a:schemeClr val="bg1"/>
              </a:solidFill>
            </a:endParaRPr>
          </a:p>
        </p:txBody>
      </p:sp>
      <p:sp>
        <p:nvSpPr>
          <p:cNvPr id="7" name="Textfeld 6">
            <a:extLst>
              <a:ext uri="{FF2B5EF4-FFF2-40B4-BE49-F238E27FC236}">
                <a16:creationId xmlns:a16="http://schemas.microsoft.com/office/drawing/2014/main" id="{439FA288-BF71-2E39-8849-9A62DF531C80}"/>
              </a:ext>
            </a:extLst>
          </p:cNvPr>
          <p:cNvSpPr txBox="1"/>
          <p:nvPr/>
        </p:nvSpPr>
        <p:spPr>
          <a:xfrm rot="15848186">
            <a:off x="1881189" y="2421772"/>
            <a:ext cx="1031673" cy="276999"/>
          </a:xfrm>
          <a:prstGeom prst="rect">
            <a:avLst/>
          </a:prstGeom>
          <a:solidFill>
            <a:schemeClr val="accent5">
              <a:lumMod val="60000"/>
              <a:lumOff val="40000"/>
            </a:schemeClr>
          </a:solidFill>
        </p:spPr>
        <p:txBody>
          <a:bodyPr wrap="square" lIns="91440" tIns="45720" rIns="91440" bIns="45720" rtlCol="0" anchor="t">
            <a:spAutoFit/>
          </a:bodyPr>
          <a:lstStyle/>
          <a:p>
            <a:r>
              <a:rPr lang="de-CH" sz="1200" dirty="0" err="1">
                <a:solidFill>
                  <a:schemeClr val="bg1"/>
                </a:solidFill>
              </a:rPr>
              <a:t>ความเข้าใจ</a:t>
            </a:r>
          </a:p>
        </p:txBody>
      </p:sp>
      <p:sp>
        <p:nvSpPr>
          <p:cNvPr id="8" name="Textfeld 7">
            <a:extLst>
              <a:ext uri="{FF2B5EF4-FFF2-40B4-BE49-F238E27FC236}">
                <a16:creationId xmlns:a16="http://schemas.microsoft.com/office/drawing/2014/main" id="{6F377BF1-557E-3553-1B30-345199B26A07}"/>
              </a:ext>
            </a:extLst>
          </p:cNvPr>
          <p:cNvSpPr txBox="1"/>
          <p:nvPr/>
        </p:nvSpPr>
        <p:spPr>
          <a:xfrm rot="16397315">
            <a:off x="2643166" y="2486462"/>
            <a:ext cx="1027288" cy="276999"/>
          </a:xfrm>
          <a:prstGeom prst="rect">
            <a:avLst/>
          </a:prstGeom>
          <a:solidFill>
            <a:schemeClr val="accent5">
              <a:lumMod val="60000"/>
              <a:lumOff val="40000"/>
            </a:schemeClr>
          </a:solidFill>
          <a:ln w="19050">
            <a:noFill/>
          </a:ln>
        </p:spPr>
        <p:txBody>
          <a:bodyPr wrap="square" lIns="91440" tIns="45720" rIns="91440" bIns="45720" rtlCol="0" anchor="t">
            <a:spAutoFit/>
          </a:bodyPr>
          <a:lstStyle/>
          <a:p>
            <a:r>
              <a:rPr lang="de-CH" sz="1200" dirty="0" err="1">
                <a:solidFill>
                  <a:schemeClr val="bg1"/>
                </a:solidFill>
              </a:rPr>
              <a:t>การปฏิบัติ</a:t>
            </a:r>
          </a:p>
        </p:txBody>
      </p:sp>
      <p:sp>
        <p:nvSpPr>
          <p:cNvPr id="9" name="Textfeld 8">
            <a:extLst>
              <a:ext uri="{FF2B5EF4-FFF2-40B4-BE49-F238E27FC236}">
                <a16:creationId xmlns:a16="http://schemas.microsoft.com/office/drawing/2014/main" id="{EC0BDB03-6281-9E9A-72CD-D3108FB3B369}"/>
              </a:ext>
            </a:extLst>
          </p:cNvPr>
          <p:cNvSpPr txBox="1"/>
          <p:nvPr/>
        </p:nvSpPr>
        <p:spPr>
          <a:xfrm rot="16835369">
            <a:off x="2962181" y="2650984"/>
            <a:ext cx="1157055" cy="276999"/>
          </a:xfrm>
          <a:prstGeom prst="rect">
            <a:avLst/>
          </a:prstGeom>
          <a:solidFill>
            <a:schemeClr val="accent5">
              <a:lumMod val="60000"/>
              <a:lumOff val="40000"/>
            </a:schemeClr>
          </a:solidFill>
          <a:ln w="19050">
            <a:solidFill>
              <a:srgbClr val="C00000"/>
            </a:solidFill>
          </a:ln>
        </p:spPr>
        <p:txBody>
          <a:bodyPr wrap="square" lIns="91440" tIns="45720" rIns="91440" bIns="45720" rtlCol="0" anchor="t">
            <a:spAutoFit/>
          </a:bodyPr>
          <a:lstStyle/>
          <a:p>
            <a:r>
              <a:rPr lang="de-CH" sz="1200" dirty="0" err="1">
                <a:solidFill>
                  <a:srgbClr val="C00000"/>
                </a:solidFill>
              </a:rPr>
              <a:t>การช่วยเหลือ</a:t>
            </a:r>
            <a:endParaRPr lang="en-US" dirty="0" err="1"/>
          </a:p>
        </p:txBody>
      </p:sp>
      <p:sp>
        <p:nvSpPr>
          <p:cNvPr id="10" name="Textfeld 9">
            <a:extLst>
              <a:ext uri="{FF2B5EF4-FFF2-40B4-BE49-F238E27FC236}">
                <a16:creationId xmlns:a16="http://schemas.microsoft.com/office/drawing/2014/main" id="{D5B19D82-3370-B882-A600-2190175A4698}"/>
              </a:ext>
            </a:extLst>
          </p:cNvPr>
          <p:cNvSpPr txBox="1"/>
          <p:nvPr/>
        </p:nvSpPr>
        <p:spPr>
          <a:xfrm rot="16200000">
            <a:off x="2427203" y="2407518"/>
            <a:ext cx="811618" cy="350865"/>
          </a:xfrm>
          <a:prstGeom prst="rect">
            <a:avLst/>
          </a:prstGeom>
          <a:solidFill>
            <a:schemeClr val="accent5">
              <a:lumMod val="60000"/>
              <a:lumOff val="40000"/>
            </a:schemeClr>
          </a:solidFill>
        </p:spPr>
        <p:txBody>
          <a:bodyPr wrap="square" lIns="91440" tIns="45720" rIns="91440" bIns="45720" rtlCol="0" anchor="t">
            <a:spAutoFit/>
          </a:bodyPr>
          <a:lstStyle/>
          <a:p>
            <a:r>
              <a:rPr lang="de-CH" sz="1200" dirty="0" err="1">
                <a:solidFill>
                  <a:schemeClr val="bg1"/>
                </a:solidFill>
                <a:cs typeface="Calibri"/>
              </a:rPr>
              <a:t>ความรู้</a:t>
            </a:r>
          </a:p>
        </p:txBody>
      </p:sp>
      <p:sp>
        <p:nvSpPr>
          <p:cNvPr id="11" name="Inhaltsplatzhalter 10">
            <a:extLst>
              <a:ext uri="{FF2B5EF4-FFF2-40B4-BE49-F238E27FC236}">
                <a16:creationId xmlns:a16="http://schemas.microsoft.com/office/drawing/2014/main" id="{7D7812B7-1E02-C395-5ABC-010BE57BAC34}"/>
              </a:ext>
            </a:extLst>
          </p:cNvPr>
          <p:cNvSpPr txBox="1">
            <a:spLocks noGrp="1"/>
          </p:cNvSpPr>
          <p:nvPr>
            <p:ph idx="1"/>
          </p:nvPr>
        </p:nvSpPr>
        <p:spPr>
          <a:xfrm>
            <a:off x="4805552" y="1611339"/>
            <a:ext cx="6275388" cy="4266937"/>
          </a:xfrm>
          <a:prstGeom prst="rect">
            <a:avLst/>
          </a:prstGeom>
          <a:noFill/>
        </p:spPr>
        <p:txBody>
          <a:bodyPr vert="horz" wrap="square" lIns="0" tIns="45720" rIns="0" bIns="45720" rtlCol="0" anchor="t">
            <a:spAutoFit/>
          </a:bodyPr>
          <a:lstStyle/>
          <a:p>
            <a:pPr>
              <a:spcBef>
                <a:spcPts val="0"/>
              </a:spcBef>
              <a:spcAft>
                <a:spcPts val="0"/>
              </a:spcAft>
            </a:pPr>
            <a:r>
              <a:rPr lang="de-CH" sz="1600" b="1" dirty="0" err="1">
                <a:cs typeface="Calibri"/>
              </a:rPr>
              <a:t>เว็ปไซด์</a:t>
            </a:r>
            <a:endParaRPr lang="de-CH" sz="1600" b="1" dirty="0" err="1"/>
          </a:p>
          <a:p>
            <a:pPr>
              <a:spcBef>
                <a:spcPts val="0"/>
              </a:spcBef>
              <a:spcAft>
                <a:spcPts val="0"/>
              </a:spcAft>
            </a:pPr>
            <a:r>
              <a:rPr lang="de-CH" sz="1600" dirty="0"/>
              <a:t>VAHSK.ch</a:t>
            </a:r>
          </a:p>
          <a:p>
            <a:pPr>
              <a:spcBef>
                <a:spcPts val="0"/>
              </a:spcBef>
              <a:spcAft>
                <a:spcPts val="0"/>
              </a:spcAft>
            </a:pPr>
            <a:r>
              <a:rPr lang="de-CH" sz="1600" dirty="0"/>
              <a:t>Vapefree.info</a:t>
            </a:r>
          </a:p>
          <a:p>
            <a:pPr>
              <a:spcBef>
                <a:spcPts val="0"/>
              </a:spcBef>
              <a:spcAft>
                <a:spcPts val="0"/>
              </a:spcAft>
            </a:pPr>
            <a:r>
              <a:rPr lang="de-CH" sz="1600" dirty="0"/>
              <a:t>feel-ok.ch/de_CH/eltern/themen/vapes/ressourcen/vapes/</a:t>
            </a:r>
            <a:r>
              <a:rPr lang="de-CH" sz="1600" dirty="0" err="1"/>
              <a:t>kind-vapes.cfm</a:t>
            </a:r>
            <a:endParaRPr lang="de-CH" sz="1600" dirty="0"/>
          </a:p>
          <a:p>
            <a:pPr>
              <a:spcBef>
                <a:spcPts val="0"/>
              </a:spcBef>
              <a:spcAft>
                <a:spcPts val="0"/>
              </a:spcAft>
            </a:pPr>
            <a:r>
              <a:rPr lang="de-CH" sz="1600" dirty="0"/>
              <a:t>bernergesundheit.ch/</a:t>
            </a:r>
            <a:r>
              <a:rPr lang="de-CH" sz="1600" dirty="0" err="1"/>
              <a:t>vapes</a:t>
            </a:r>
            <a:endParaRPr lang="de-CH" sz="1600" dirty="0"/>
          </a:p>
          <a:p>
            <a:pPr>
              <a:spcBef>
                <a:spcPts val="0"/>
              </a:spcBef>
              <a:spcAft>
                <a:spcPts val="0"/>
              </a:spcAft>
            </a:pPr>
            <a:r>
              <a:rPr lang="de-CH" sz="1600" dirty="0"/>
              <a:t>Lungenliga</a:t>
            </a:r>
          </a:p>
          <a:p>
            <a:pPr>
              <a:spcBef>
                <a:spcPts val="0"/>
              </a:spcBef>
              <a:spcAft>
                <a:spcPts val="0"/>
              </a:spcAft>
            </a:pPr>
            <a:r>
              <a:rPr lang="de-CH" sz="1600" dirty="0"/>
              <a:t>At Schweiz</a:t>
            </a:r>
          </a:p>
          <a:p>
            <a:pPr>
              <a:spcBef>
                <a:spcPts val="0"/>
              </a:spcBef>
              <a:spcAft>
                <a:spcPts val="0"/>
              </a:spcAft>
            </a:pPr>
            <a:endParaRPr lang="de-CH" sz="1600" dirty="0"/>
          </a:p>
          <a:p>
            <a:pPr>
              <a:spcBef>
                <a:spcPts val="0"/>
              </a:spcBef>
              <a:spcAft>
                <a:spcPts val="0"/>
              </a:spcAft>
            </a:pPr>
            <a:r>
              <a:rPr lang="de-CH" sz="1600" b="1" dirty="0" err="1">
                <a:cs typeface="Calibri"/>
              </a:rPr>
              <a:t>หน่วยงานที่ให้คำปรึกษา</a:t>
            </a:r>
            <a:endParaRPr lang="de-CH" sz="1600" b="1">
              <a:cs typeface="Calibri"/>
            </a:endParaRPr>
          </a:p>
          <a:p>
            <a:pPr>
              <a:spcBef>
                <a:spcPts val="0"/>
              </a:spcBef>
              <a:spcAft>
                <a:spcPts val="0"/>
              </a:spcAft>
            </a:pPr>
            <a:r>
              <a:rPr lang="de-CH" sz="1600" u="sng" dirty="0"/>
              <a:t>Suchtindex.ch</a:t>
            </a:r>
          </a:p>
          <a:p>
            <a:pPr>
              <a:spcBef>
                <a:spcPts val="0"/>
              </a:spcBef>
              <a:spcAft>
                <a:spcPts val="0"/>
              </a:spcAft>
            </a:pPr>
            <a:r>
              <a:rPr lang="de-CH" sz="1600" dirty="0"/>
              <a:t>Kantonale Suchtberatungsstelle (z. B.: zfps.ch/</a:t>
            </a:r>
            <a:r>
              <a:rPr lang="de-CH" sz="1600" dirty="0" err="1"/>
              <a:t>angebot</a:t>
            </a:r>
            <a:r>
              <a:rPr lang="de-CH" sz="1600" dirty="0"/>
              <a:t>/</a:t>
            </a:r>
            <a:r>
              <a:rPr lang="de-CH" sz="1600" dirty="0" err="1"/>
              <a:t>tabak</a:t>
            </a:r>
            <a:r>
              <a:rPr lang="de-CH" sz="1600" dirty="0"/>
              <a:t>/</a:t>
            </a:r>
            <a:r>
              <a:rPr lang="de-CH" sz="1600" dirty="0" err="1"/>
              <a:t>beratung</a:t>
            </a:r>
            <a:r>
              <a:rPr lang="de-CH" sz="1600" dirty="0"/>
              <a:t>)</a:t>
            </a:r>
          </a:p>
          <a:p>
            <a:pPr>
              <a:spcBef>
                <a:spcPts val="0"/>
              </a:spcBef>
              <a:spcAft>
                <a:spcPts val="0"/>
              </a:spcAft>
            </a:pPr>
            <a:r>
              <a:rPr lang="de-CH" sz="1600" dirty="0"/>
              <a:t>safezone.ch</a:t>
            </a:r>
          </a:p>
          <a:p>
            <a:pPr>
              <a:spcBef>
                <a:spcPts val="0"/>
              </a:spcBef>
              <a:spcAft>
                <a:spcPts val="0"/>
              </a:spcAft>
            </a:pPr>
            <a:r>
              <a:rPr lang="de-CH" sz="1600" dirty="0"/>
              <a:t>no-zoff.ch</a:t>
            </a:r>
          </a:p>
          <a:p>
            <a:pPr>
              <a:spcBef>
                <a:spcPts val="0"/>
              </a:spcBef>
              <a:spcAft>
                <a:spcPts val="0"/>
              </a:spcAft>
            </a:pPr>
            <a:r>
              <a:rPr lang="de-CH" sz="1600" dirty="0"/>
              <a:t>Rauchstopplinie</a:t>
            </a:r>
          </a:p>
          <a:p>
            <a:pPr>
              <a:spcBef>
                <a:spcPts val="0"/>
              </a:spcBef>
              <a:spcAft>
                <a:spcPts val="0"/>
              </a:spcAft>
            </a:pPr>
            <a:endParaRPr lang="de-CH" sz="1600" b="1" dirty="0"/>
          </a:p>
          <a:p>
            <a:pPr>
              <a:spcBef>
                <a:spcPts val="0"/>
              </a:spcBef>
              <a:spcAft>
                <a:spcPts val="0"/>
              </a:spcAft>
            </a:pPr>
            <a:r>
              <a:rPr lang="de-CH" sz="1600" b="1" dirty="0" err="1">
                <a:cs typeface="Calibri"/>
              </a:rPr>
              <a:t>บุคคลทั่วไป</a:t>
            </a:r>
            <a:endParaRPr lang="de-CH" sz="1600" b="1">
              <a:cs typeface="Calibri"/>
            </a:endParaRPr>
          </a:p>
          <a:p>
            <a:pPr>
              <a:spcBef>
                <a:spcPts val="0"/>
              </a:spcBef>
              <a:spcAft>
                <a:spcPts val="0"/>
              </a:spcAft>
            </a:pPr>
            <a:r>
              <a:rPr lang="de-CH" sz="1600" err="1">
                <a:cs typeface="Calibri"/>
              </a:rPr>
              <a:t>ญาติพี่น้องและเพื่อน</a:t>
            </a:r>
            <a:r>
              <a:rPr lang="de-CH" sz="1600" dirty="0">
                <a:cs typeface="Calibri"/>
              </a:rPr>
              <a:t> </a:t>
            </a:r>
            <a:r>
              <a:rPr lang="de-CH" sz="1600" err="1">
                <a:cs typeface="Calibri"/>
              </a:rPr>
              <a:t>ที่มีความรู้</a:t>
            </a:r>
            <a:r>
              <a:rPr lang="de-CH" sz="1600" dirty="0">
                <a:cs typeface="Calibri"/>
              </a:rPr>
              <a:t> </a:t>
            </a:r>
            <a:r>
              <a:rPr lang="de-CH" sz="1600" err="1">
                <a:cs typeface="Calibri"/>
              </a:rPr>
              <a:t>ความเข้าใจกับบุุหรี่ไฟฟ้า</a:t>
            </a:r>
            <a:endParaRPr lang="de-CH" sz="1600">
              <a:cs typeface="Calibri"/>
            </a:endParaRPr>
          </a:p>
          <a:p>
            <a:pPr>
              <a:spcBef>
                <a:spcPts val="0"/>
              </a:spcBef>
              <a:spcAft>
                <a:spcPts val="0"/>
              </a:spcAft>
            </a:pPr>
            <a:r>
              <a:rPr lang="de-CH" sz="1600" err="1">
                <a:cs typeface="Calibri"/>
              </a:rPr>
              <a:t>หมอ</a:t>
            </a:r>
            <a:r>
              <a:rPr lang="de-CH" sz="1600" dirty="0">
                <a:cs typeface="Calibri"/>
              </a:rPr>
              <a:t> </a:t>
            </a:r>
            <a:r>
              <a:rPr lang="de-CH" sz="1600" err="1">
                <a:cs typeface="Calibri"/>
              </a:rPr>
              <a:t>และครู</a:t>
            </a:r>
            <a:endParaRPr lang="de-CH" sz="1600">
              <a:cs typeface="Calibri"/>
            </a:endParaRPr>
          </a:p>
        </p:txBody>
      </p:sp>
      <p:pic>
        <p:nvPicPr>
          <p:cNvPr id="3" name="Grafik 2">
            <a:extLst>
              <a:ext uri="{FF2B5EF4-FFF2-40B4-BE49-F238E27FC236}">
                <a16:creationId xmlns:a16="http://schemas.microsoft.com/office/drawing/2014/main" id="{7278D139-B1F1-79A1-6025-AF3CDEB44B0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0957" y="5595259"/>
            <a:ext cx="959503" cy="959503"/>
          </a:xfrm>
          <a:prstGeom prst="rect">
            <a:avLst/>
          </a:prstGeom>
        </p:spPr>
      </p:pic>
      <p:pic>
        <p:nvPicPr>
          <p:cNvPr id="12" name="Grafik 11" descr="Ein Bild, das Schwarz, Dunkelheit enthält.&#10;&#10;Automatisch generierte Beschreibung">
            <a:extLst>
              <a:ext uri="{FF2B5EF4-FFF2-40B4-BE49-F238E27FC236}">
                <a16:creationId xmlns:a16="http://schemas.microsoft.com/office/drawing/2014/main" id="{EE720897-E77A-F50C-3AB3-8327986AE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26368">
            <a:off x="10506070" y="13875"/>
            <a:ext cx="1485549" cy="1485549"/>
          </a:xfrm>
          <a:prstGeom prst="rect">
            <a:avLst/>
          </a:prstGeom>
        </p:spPr>
      </p:pic>
    </p:spTree>
    <p:extLst>
      <p:ext uri="{BB962C8B-B14F-4D97-AF65-F5344CB8AC3E}">
        <p14:creationId xmlns:p14="http://schemas.microsoft.com/office/powerpoint/2010/main" val="650256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218619" y="1508760"/>
            <a:ext cx="3646714" cy="1243914"/>
          </a:xfrm>
        </p:spPr>
        <p:txBody>
          <a:bodyPr/>
          <a:lstStyle/>
          <a:p>
            <a:r>
              <a:rPr lang="de-CH" b="1" dirty="0" err="1">
                <a:cs typeface="Calibri Light"/>
              </a:rPr>
              <a:t>รายละเอียด</a:t>
            </a:r>
            <a:br>
              <a:rPr lang="de-CH" b="1" dirty="0">
                <a:cs typeface="Calibri Light"/>
              </a:rPr>
            </a:br>
            <a:r>
              <a:rPr lang="de-CH" b="1" dirty="0" err="1">
                <a:cs typeface="Calibri Light"/>
              </a:rPr>
              <a:t>เพิ่มเติม</a:t>
            </a: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76736"/>
            <a:ext cx="921488" cy="276999"/>
          </a:xfrm>
          <a:prstGeom prst="rect">
            <a:avLst/>
          </a:prstGeom>
          <a:solidFill>
            <a:schemeClr val="accent5">
              <a:lumMod val="60000"/>
              <a:lumOff val="40000"/>
            </a:schemeClr>
          </a:solidFill>
          <a:ln w="28575">
            <a:noFill/>
          </a:ln>
        </p:spPr>
        <p:txBody>
          <a:bodyPr wrap="square" rtlCol="0">
            <a:spAutoFit/>
          </a:bodyPr>
          <a:lstStyle/>
          <a:p>
            <a:r>
              <a:rPr lang="de-CH" sz="1200" dirty="0">
                <a:solidFill>
                  <a:schemeClr val="bg1"/>
                </a:solidFill>
              </a:rPr>
              <a:t>Informieren</a:t>
            </a: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1003740" y="4167825"/>
            <a:ext cx="850604"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Verstehen</a:t>
            </a: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841860" y="4238717"/>
            <a:ext cx="717962"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a:solidFill>
                  <a:srgbClr val="C00000"/>
                </a:solidFill>
              </a:rPr>
              <a:t>Handeln</a:t>
            </a:r>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2101971" y="4419071"/>
            <a:ext cx="870362" cy="276999"/>
          </a:xfrm>
          <a:prstGeom prst="rect">
            <a:avLst/>
          </a:prstGeom>
          <a:solidFill>
            <a:schemeClr val="accent5">
              <a:lumMod val="60000"/>
              <a:lumOff val="40000"/>
            </a:schemeClr>
          </a:solidFill>
        </p:spPr>
        <p:txBody>
          <a:bodyPr wrap="square" rtlCol="0">
            <a:spAutoFit/>
          </a:bodyPr>
          <a:lstStyle/>
          <a:p>
            <a:r>
              <a:rPr lang="de-CH" sz="1200" dirty="0">
                <a:solidFill>
                  <a:schemeClr val="bg1"/>
                </a:solidFill>
              </a:rPr>
              <a:t>Hilfe holen</a:t>
            </a: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45347" y="4055414"/>
            <a:ext cx="811618" cy="276999"/>
          </a:xfrm>
          <a:prstGeom prst="rect">
            <a:avLst/>
          </a:prstGeom>
          <a:solidFill>
            <a:schemeClr val="accent5">
              <a:lumMod val="60000"/>
              <a:lumOff val="40000"/>
            </a:schemeClr>
          </a:solidFill>
          <a:ln w="19050">
            <a:solidFill>
              <a:srgbClr val="C00000"/>
            </a:solidFill>
          </a:ln>
        </p:spPr>
        <p:txBody>
          <a:bodyPr wrap="square" rtlCol="0">
            <a:spAutoFit/>
          </a:bodyPr>
          <a:lstStyle/>
          <a:p>
            <a:r>
              <a:rPr lang="de-CH" sz="1200" dirty="0">
                <a:solidFill>
                  <a:srgbClr val="C00000"/>
                </a:solidFill>
              </a:rPr>
              <a:t>Erkennen</a:t>
            </a:r>
          </a:p>
        </p:txBody>
      </p:sp>
      <p:sp>
        <p:nvSpPr>
          <p:cNvPr id="4" name="Untertitel 2">
            <a:extLst>
              <a:ext uri="{FF2B5EF4-FFF2-40B4-BE49-F238E27FC236}">
                <a16:creationId xmlns:a16="http://schemas.microsoft.com/office/drawing/2014/main" id="{1142565B-F4EC-C333-2A69-1EECAF346CC1}"/>
              </a:ext>
            </a:extLst>
          </p:cNvPr>
          <p:cNvSpPr txBox="1">
            <a:spLocks/>
          </p:cNvSpPr>
          <p:nvPr/>
        </p:nvSpPr>
        <p:spPr>
          <a:xfrm>
            <a:off x="4862573" y="847437"/>
            <a:ext cx="6360725" cy="537656"/>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dirty="0" err="1">
                <a:solidFill>
                  <a:schemeClr val="accent1">
                    <a:lumMod val="50000"/>
                  </a:schemeClr>
                </a:solidFill>
                <a:ea typeface="+mj-lt"/>
                <a:cs typeface="+mj-lt"/>
              </a:rPr>
              <a:t>ฉันจะรู้ได้อย่างไรว่าลูกของฉันกําลังสูบบุหรี่ไฟฟ้า</a:t>
            </a:r>
            <a:endParaRPr lang="en-US" dirty="0" err="1">
              <a:solidFill>
                <a:schemeClr val="accent1">
                  <a:lumMod val="50000"/>
                </a:schemeClr>
              </a:solidFill>
            </a:endParaRPr>
          </a:p>
        </p:txBody>
      </p:sp>
      <p:sp>
        <p:nvSpPr>
          <p:cNvPr id="6" name="Textfeld 5">
            <a:extLst>
              <a:ext uri="{FF2B5EF4-FFF2-40B4-BE49-F238E27FC236}">
                <a16:creationId xmlns:a16="http://schemas.microsoft.com/office/drawing/2014/main" id="{E8BAA210-4285-E665-6153-AB1B2AFAD14C}"/>
              </a:ext>
            </a:extLst>
          </p:cNvPr>
          <p:cNvSpPr txBox="1"/>
          <p:nvPr/>
        </p:nvSpPr>
        <p:spPr>
          <a:xfrm>
            <a:off x="4965443" y="1395390"/>
            <a:ext cx="6451350" cy="5170646"/>
          </a:xfrm>
          <a:prstGeom prst="rect">
            <a:avLst/>
          </a:prstGeom>
          <a:noFill/>
        </p:spPr>
        <p:txBody>
          <a:bodyPr wrap="square" lIns="91440" tIns="45720" rIns="91440" bIns="45720" rtlCol="0" anchor="t">
            <a:spAutoFit/>
          </a:bodyPr>
          <a:lstStyle/>
          <a:p>
            <a:pPr marL="342900" indent="-342900">
              <a:buFont typeface="Arial"/>
              <a:buChar char="•"/>
            </a:pPr>
            <a:r>
              <a:rPr lang="de-CH" sz="2000" dirty="0" err="1">
                <a:ea typeface="+mn-lt"/>
                <a:cs typeface="+mn-lt"/>
              </a:rPr>
              <a:t>กลิ่นหอมหวานผิดปกติ</a:t>
            </a:r>
            <a:endParaRPr lang="en-US" dirty="0" err="1">
              <a:cs typeface="Calibri"/>
            </a:endParaRPr>
          </a:p>
          <a:p>
            <a:pPr marL="285750" indent="-285750">
              <a:buFont typeface="Arial"/>
              <a:buChar char="•"/>
            </a:pPr>
            <a:endParaRPr lang="de-CH" dirty="0">
              <a:latin typeface="Arial"/>
              <a:cs typeface="Arial"/>
            </a:endParaRPr>
          </a:p>
          <a:p>
            <a:pPr marL="342900" indent="-342900">
              <a:buFont typeface="Arial"/>
              <a:buChar char="•"/>
            </a:pPr>
            <a:r>
              <a:rPr lang="de-CH" sz="2000" dirty="0" err="1">
                <a:ea typeface="+mn-lt"/>
                <a:cs typeface="+mn-lt"/>
              </a:rPr>
              <a:t>การเปลี่ยนแปลงพฤติกรรม</a:t>
            </a:r>
            <a:endParaRPr lang="de-CH" dirty="0" err="1">
              <a:cs typeface="Calibri" panose="020F0502020204030204"/>
            </a:endParaRPr>
          </a:p>
          <a:p>
            <a:pPr marL="285750" indent="-285750">
              <a:buFont typeface="Arial"/>
              <a:buChar char="•"/>
            </a:pPr>
            <a:endParaRPr lang="de-CH" dirty="0">
              <a:latin typeface="Arial"/>
              <a:cs typeface="Arial"/>
            </a:endParaRPr>
          </a:p>
          <a:p>
            <a:pPr marL="342900" indent="-342900">
              <a:buFont typeface="Arial"/>
              <a:buChar char="•"/>
            </a:pPr>
            <a:r>
              <a:rPr lang="de-CH" sz="2000" err="1">
                <a:ea typeface="+mn-lt"/>
                <a:cs typeface="+mn-lt"/>
              </a:rPr>
              <a:t>อุปกรณ์อิเล็กทรอนิกส์ที่ไม่รู้จัก</a:t>
            </a:r>
            <a:endParaRPr lang="de-CH" err="1">
              <a:cs typeface="Calibri" panose="020F0502020204030204"/>
            </a:endParaRPr>
          </a:p>
          <a:p>
            <a:pPr marL="285750" indent="-285750">
              <a:buFont typeface="Arial"/>
              <a:buChar char="•"/>
            </a:pPr>
            <a:endParaRPr lang="de-CH" dirty="0">
              <a:latin typeface="Arial"/>
              <a:cs typeface="Arial"/>
            </a:endParaRPr>
          </a:p>
          <a:p>
            <a:pPr marL="342900" indent="-342900">
              <a:buFont typeface="Arial"/>
              <a:buChar char="•"/>
            </a:pPr>
            <a:r>
              <a:rPr lang="de-CH" sz="2000" dirty="0" err="1">
                <a:ea typeface="+mn-lt"/>
                <a:cs typeface="+mn-lt"/>
              </a:rPr>
              <a:t>กระหายน้ําบ่อยหรือปากแห้ง</a:t>
            </a:r>
            <a:endParaRPr lang="de-CH" dirty="0" err="1">
              <a:cs typeface="Calibri" panose="020F0502020204030204"/>
            </a:endParaRPr>
          </a:p>
          <a:p>
            <a:pPr marL="342900" indent="-342900">
              <a:buFont typeface="Arial"/>
              <a:buChar char="•"/>
            </a:pPr>
            <a:endParaRPr lang="de-CH" sz="2000" dirty="0">
              <a:latin typeface="Arial"/>
              <a:cs typeface="Arial"/>
            </a:endParaRPr>
          </a:p>
          <a:p>
            <a:pPr marL="342900" indent="-342900">
              <a:buFont typeface="Arial"/>
              <a:buChar char="•"/>
            </a:pPr>
            <a:r>
              <a:rPr lang="de-CH" sz="2000" dirty="0" err="1">
                <a:ea typeface="+mn-lt"/>
                <a:cs typeface="+mn-lt"/>
              </a:rPr>
              <a:t>การเปลี่ยนแปลงของความอดทนหรือการหายใจ</a:t>
            </a:r>
            <a:r>
              <a:rPr lang="de-CH" sz="2000" dirty="0">
                <a:ea typeface="+mn-lt"/>
                <a:cs typeface="+mn-lt"/>
              </a:rPr>
              <a:t> (</a:t>
            </a:r>
            <a:r>
              <a:rPr lang="de-CH" sz="2000" dirty="0" err="1">
                <a:ea typeface="+mn-lt"/>
                <a:cs typeface="+mn-lt"/>
              </a:rPr>
              <a:t>ไอ</a:t>
            </a:r>
            <a:r>
              <a:rPr lang="de-CH" sz="2000" dirty="0">
                <a:ea typeface="+mn-lt"/>
                <a:cs typeface="+mn-lt"/>
              </a:rPr>
              <a:t>)</a:t>
            </a:r>
            <a:endParaRPr lang="de-CH" dirty="0">
              <a:cs typeface="Calibri" panose="020F0502020204030204"/>
            </a:endParaRPr>
          </a:p>
          <a:p>
            <a:pPr marL="342900" indent="-342900">
              <a:buFont typeface="Arial"/>
              <a:buChar char="•"/>
            </a:pPr>
            <a:endParaRPr lang="de-CH" sz="2000" dirty="0">
              <a:latin typeface="Arial"/>
              <a:ea typeface="+mn-lt"/>
              <a:cs typeface="Arial"/>
            </a:endParaRPr>
          </a:p>
          <a:p>
            <a:pPr marL="342900" indent="-342900">
              <a:buFont typeface="Arial"/>
              <a:buChar char="•"/>
            </a:pPr>
            <a:r>
              <a:rPr lang="de-CH" sz="2000" dirty="0" err="1">
                <a:ea typeface="+mn-lt"/>
                <a:cs typeface="+mn-lt"/>
              </a:rPr>
              <a:t>พฤติกรรมที่เปลี่ยนไปในการจัดการกับเงิน</a:t>
            </a:r>
            <a:endParaRPr lang="de-CH" dirty="0" err="1">
              <a:cs typeface="Calibri" panose="020F0502020204030204"/>
            </a:endParaRPr>
          </a:p>
          <a:p>
            <a:pPr marL="342900" indent="-342900">
              <a:buFont typeface="Arial"/>
              <a:buChar char="•"/>
            </a:pPr>
            <a:endParaRPr lang="de-CH" sz="2000" dirty="0">
              <a:latin typeface="Arial"/>
              <a:cs typeface="Arial"/>
            </a:endParaRPr>
          </a:p>
          <a:p>
            <a:pPr marL="342900" indent="-342900">
              <a:buFont typeface="Arial"/>
              <a:buChar char="•"/>
            </a:pPr>
            <a:r>
              <a:rPr lang="de-CH" sz="2000" dirty="0" err="1">
                <a:ea typeface="+mn-lt"/>
                <a:cs typeface="+mn-lt"/>
              </a:rPr>
              <a:t>อารมณ์แปรปรวน</a:t>
            </a:r>
            <a:endParaRPr lang="de-CH" dirty="0" err="1">
              <a:cs typeface="Calibri" panose="020F0502020204030204"/>
            </a:endParaRPr>
          </a:p>
          <a:p>
            <a:pPr>
              <a:buFont typeface="Arial" panose="020B0604020202020204" pitchFamily="34" charset="0"/>
              <a:buChar char="•"/>
            </a:pPr>
            <a:endParaRPr lang="de-CH" sz="2000" dirty="0">
              <a:cs typeface="Calibri"/>
            </a:endParaRPr>
          </a:p>
        </p:txBody>
      </p:sp>
    </p:spTree>
    <p:extLst>
      <p:ext uri="{BB962C8B-B14F-4D97-AF65-F5344CB8AC3E}">
        <p14:creationId xmlns:p14="http://schemas.microsoft.com/office/powerpoint/2010/main" val="169806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CF296A16-5649-B6AD-88D3-5FFBECEA9E91}"/>
              </a:ext>
            </a:extLst>
          </p:cNvPr>
          <p:cNvSpPr>
            <a:spLocks noGrp="1"/>
          </p:cNvSpPr>
          <p:nvPr>
            <p:ph type="subTitle" idx="1"/>
          </p:nvPr>
        </p:nvSpPr>
        <p:spPr>
          <a:xfrm>
            <a:off x="745209" y="620600"/>
            <a:ext cx="2516606" cy="443925"/>
          </a:xfrm>
        </p:spPr>
        <p:txBody>
          <a:bodyPr vert="horz" lIns="91440" tIns="45720" rIns="91440" bIns="45720" rtlCol="0" anchor="t">
            <a:normAutofit/>
          </a:bodyPr>
          <a:lstStyle/>
          <a:p>
            <a:r>
              <a:rPr lang="de-CH" b="1" dirty="0" err="1"/>
              <a:t>การตอบรับ</a:t>
            </a:r>
            <a:endParaRPr lang="en-US" dirty="0" err="1"/>
          </a:p>
        </p:txBody>
      </p:sp>
      <p:sp>
        <p:nvSpPr>
          <p:cNvPr id="4" name="Textfeld 3">
            <a:extLst>
              <a:ext uri="{FF2B5EF4-FFF2-40B4-BE49-F238E27FC236}">
                <a16:creationId xmlns:a16="http://schemas.microsoft.com/office/drawing/2014/main" id="{2BD08C1C-E67C-26D7-5095-01BFAEDEE70C}"/>
              </a:ext>
            </a:extLst>
          </p:cNvPr>
          <p:cNvSpPr txBox="1"/>
          <p:nvPr/>
        </p:nvSpPr>
        <p:spPr>
          <a:xfrm>
            <a:off x="1224951" y="1915064"/>
            <a:ext cx="8885208" cy="2646878"/>
          </a:xfrm>
          <a:prstGeom prst="rect">
            <a:avLst/>
          </a:prstGeom>
          <a:noFill/>
        </p:spPr>
        <p:txBody>
          <a:bodyPr wrap="square" lIns="91440" tIns="45720" rIns="91440" bIns="45720" rtlCol="0" anchor="t">
            <a:spAutoFit/>
          </a:bodyPr>
          <a:lstStyle/>
          <a:p>
            <a:r>
              <a:rPr lang="de-CH" sz="2000" dirty="0" err="1"/>
              <a:t>วันนี้คุณได้เรียนรู้อะไรบ้างง</a:t>
            </a:r>
          </a:p>
          <a:p>
            <a:endParaRPr lang="de-CH" sz="2000" dirty="0"/>
          </a:p>
          <a:p>
            <a:endParaRPr lang="de-CH" sz="2000" dirty="0"/>
          </a:p>
          <a:p>
            <a:r>
              <a:rPr lang="de-CH" sz="2000" dirty="0" err="1"/>
              <a:t>คุณอยากได้รับข่าว</a:t>
            </a:r>
            <a:r>
              <a:rPr lang="de-CH" sz="2000" dirty="0"/>
              <a:t>?</a:t>
            </a:r>
            <a:endParaRPr lang="de-CH" sz="2000">
              <a:ea typeface="Calibri"/>
              <a:cs typeface="Calibri"/>
            </a:endParaRPr>
          </a:p>
          <a:p>
            <a:endParaRPr lang="de-CH" sz="2000" dirty="0"/>
          </a:p>
          <a:p>
            <a:endParaRPr lang="de-CH" sz="2000" dirty="0"/>
          </a:p>
          <a:p>
            <a:r>
              <a:rPr lang="de-CH" sz="2000" dirty="0" err="1">
                <a:ea typeface="+mn-lt"/>
                <a:cs typeface="+mn-lt"/>
              </a:rPr>
              <a:t>คุณคิดอย่างไรกับงานนี้</a:t>
            </a:r>
            <a:r>
              <a:rPr lang="de-CH" sz="2000" dirty="0">
                <a:ea typeface="+mn-lt"/>
                <a:cs typeface="+mn-lt"/>
              </a:rPr>
              <a:t>?</a:t>
            </a:r>
            <a:endParaRPr lang="de-CH" dirty="0">
              <a:ea typeface="+mn-lt"/>
              <a:cs typeface="+mn-lt"/>
            </a:endParaRPr>
          </a:p>
          <a:p>
            <a:endParaRPr lang="de-CH" dirty="0"/>
          </a:p>
        </p:txBody>
      </p:sp>
      <p:pic>
        <p:nvPicPr>
          <p:cNvPr id="5" name="Grafik 4" descr="Ein Bild, das Schwarz, Dunkelheit enthält.&#10;&#10;Automatisch generierte Beschreibung">
            <a:extLst>
              <a:ext uri="{FF2B5EF4-FFF2-40B4-BE49-F238E27FC236}">
                <a16:creationId xmlns:a16="http://schemas.microsoft.com/office/drawing/2014/main" id="{3DCA7B36-9656-12F3-8938-4F0DFFC959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43" t="-1665" r="13590" b="16366"/>
          <a:stretch/>
        </p:blipFill>
        <p:spPr>
          <a:xfrm>
            <a:off x="8048744" y="1915064"/>
            <a:ext cx="2061415" cy="2071412"/>
          </a:xfrm>
          <a:prstGeom prst="rect">
            <a:avLst/>
          </a:prstGeom>
        </p:spPr>
      </p:pic>
    </p:spTree>
    <p:extLst>
      <p:ext uri="{BB962C8B-B14F-4D97-AF65-F5344CB8AC3E}">
        <p14:creationId xmlns:p14="http://schemas.microsoft.com/office/powerpoint/2010/main" val="132005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62595" y="653142"/>
            <a:ext cx="9034548" cy="685801"/>
          </a:xfrm>
        </p:spPr>
        <p:txBody>
          <a:bodyPr vert="horz" lIns="91440" tIns="45720" rIns="91440" bIns="45720" rtlCol="0" anchor="t">
            <a:normAutofit/>
          </a:bodyPr>
          <a:lstStyle/>
          <a:p>
            <a:r>
              <a:rPr lang="de-CH" sz="3000" b="1" dirty="0" err="1"/>
              <a:t>แหล่งข้อมูลเพิ่มเติม</a:t>
            </a:r>
          </a:p>
        </p:txBody>
      </p:sp>
      <p:sp>
        <p:nvSpPr>
          <p:cNvPr id="7" name="Inhaltsplatzhalter 2">
            <a:extLst>
              <a:ext uri="{FF2B5EF4-FFF2-40B4-BE49-F238E27FC236}">
                <a16:creationId xmlns:a16="http://schemas.microsoft.com/office/drawing/2014/main" id="{1F4AF3AC-CE79-5BFF-29D9-41C2BF73D8B4}"/>
              </a:ext>
            </a:extLst>
          </p:cNvPr>
          <p:cNvSpPr txBox="1">
            <a:spLocks/>
          </p:cNvSpPr>
          <p:nvPr/>
        </p:nvSpPr>
        <p:spPr>
          <a:xfrm>
            <a:off x="939091" y="1729272"/>
            <a:ext cx="6013743" cy="435133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de-CH" sz="2600" dirty="0"/>
          </a:p>
          <a:p>
            <a:pPr marL="0" indent="0">
              <a:buNone/>
            </a:pPr>
            <a:endParaRPr lang="de-CH" sz="2600" dirty="0"/>
          </a:p>
        </p:txBody>
      </p:sp>
      <p:sp>
        <p:nvSpPr>
          <p:cNvPr id="2" name="Textfeld 1">
            <a:extLst>
              <a:ext uri="{FF2B5EF4-FFF2-40B4-BE49-F238E27FC236}">
                <a16:creationId xmlns:a16="http://schemas.microsoft.com/office/drawing/2014/main" id="{1B89B82F-9799-7D9A-2F4D-CD26F3809A18}"/>
              </a:ext>
            </a:extLst>
          </p:cNvPr>
          <p:cNvSpPr txBox="1"/>
          <p:nvPr/>
        </p:nvSpPr>
        <p:spPr>
          <a:xfrm>
            <a:off x="939091" y="1257108"/>
            <a:ext cx="9680895" cy="4154984"/>
          </a:xfrm>
          <a:prstGeom prst="rect">
            <a:avLst/>
          </a:prstGeom>
          <a:noFill/>
        </p:spPr>
        <p:txBody>
          <a:bodyPr wrap="square" rtlCol="0">
            <a:spAutoFit/>
          </a:bodyPr>
          <a:lstStyle/>
          <a:p>
            <a:r>
              <a:rPr lang="de-DE" sz="1200" dirty="0">
                <a:hlinkClick r:id="rId3">
                  <a:extLst>
                    <a:ext uri="{A12FA001-AC4F-418D-AE19-62706E023703}">
                      <ahyp:hlinkClr xmlns:ahyp="http://schemas.microsoft.com/office/drawing/2018/hyperlinkcolor" val="tx"/>
                    </a:ext>
                  </a:extLst>
                </a:hlinkClick>
              </a:rPr>
              <a:t>Mit Unterstützung der Zürcher Fachstelle zur Prävention des Suchtmittelmissbrauchs: </a:t>
            </a:r>
            <a:r>
              <a:rPr lang="de-DE" sz="1200" dirty="0">
                <a:solidFill>
                  <a:srgbClr val="0066FF"/>
                </a:solidFill>
                <a:hlinkClick r:id="rId3">
                  <a:extLst>
                    <a:ext uri="{A12FA001-AC4F-418D-AE19-62706E023703}">
                      <ahyp:hlinkClr xmlns:ahyp="http://schemas.microsoft.com/office/drawing/2018/hyperlinkcolor" val="tx"/>
                    </a:ext>
                  </a:extLst>
                </a:hlinkClick>
              </a:rPr>
              <a:t>Home - ZFPS – Zürcher Fachstelle zur Prävention des Suchtmittelmissbrauchs</a:t>
            </a:r>
            <a:endParaRPr lang="de-DE" sz="1200" dirty="0"/>
          </a:p>
          <a:p>
            <a:r>
              <a:rPr lang="de-DE" sz="1200" dirty="0">
                <a:hlinkClick r:id="rId4"/>
              </a:rPr>
              <a:t>E-Zigaretten bei AT Schweiz - AT Schweiz (at-schweiz.ch)</a:t>
            </a:r>
            <a:endParaRPr lang="de-DE" sz="1200" dirty="0"/>
          </a:p>
          <a:p>
            <a:r>
              <a:rPr lang="de-DE" sz="1200" dirty="0">
                <a:hlinkClick r:id="rId5"/>
              </a:rPr>
              <a:t>Neue nikotinhaltige Produkte - Konsum - Sucht Schweiz</a:t>
            </a:r>
            <a:endParaRPr lang="de-DE" sz="1200" dirty="0"/>
          </a:p>
          <a:p>
            <a:endParaRPr lang="de-DE" sz="1200" dirty="0"/>
          </a:p>
          <a:p>
            <a:r>
              <a:rPr lang="de-DE" sz="1200" dirty="0">
                <a:hlinkClick r:id="rId6"/>
              </a:rPr>
              <a:t>E-Zigaretten: Waadt verbietet Verkauf an Minderjährige (watson.ch)</a:t>
            </a:r>
            <a:endParaRPr lang="de-DE" sz="1200" dirty="0"/>
          </a:p>
          <a:p>
            <a:r>
              <a:rPr lang="de-DE" sz="1200" dirty="0">
                <a:hlinkClick r:id="rId7"/>
              </a:rPr>
              <a:t>Nationalrat will elektronische Einwegzigaretten verbieten (parlament.ch)</a:t>
            </a:r>
            <a:endParaRPr lang="de-DE" sz="1200" dirty="0"/>
          </a:p>
          <a:p>
            <a:r>
              <a:rPr lang="de-DE" sz="1200" dirty="0">
                <a:hlinkClick r:id="rId8"/>
              </a:rPr>
              <a:t>https://www.srf.ch/news/schweiz/gesetze-gegen-vapes-australien-verbietet-die-einfuhr-von-einweg-e-zigaretten</a:t>
            </a:r>
            <a:endParaRPr lang="de-DE" sz="1200" dirty="0"/>
          </a:p>
          <a:p>
            <a:r>
              <a:rPr lang="de-DE" sz="1200" dirty="0">
                <a:hlinkClick r:id="rId9"/>
              </a:rPr>
              <a:t>Verbot von Einweg-E-Zigaretten in Belgien: EU-Kommission gibt grünes Licht – </a:t>
            </a:r>
            <a:r>
              <a:rPr lang="de-DE" sz="1200" dirty="0" err="1">
                <a:hlinkClick r:id="rId9"/>
              </a:rPr>
              <a:t>Euractiv</a:t>
            </a:r>
            <a:r>
              <a:rPr lang="de-DE" sz="1200" dirty="0">
                <a:hlinkClick r:id="rId9"/>
              </a:rPr>
              <a:t> DE</a:t>
            </a:r>
            <a:endParaRPr lang="de-CH" sz="1200" dirty="0"/>
          </a:p>
          <a:p>
            <a:r>
              <a:rPr lang="de-DE" sz="1200" dirty="0">
                <a:hlinkClick r:id="rId10"/>
              </a:rPr>
              <a:t>Frankreich verbietet E-Zigaretten – </a:t>
            </a:r>
            <a:r>
              <a:rPr lang="de-DE" sz="1200" dirty="0" err="1">
                <a:hlinkClick r:id="rId10"/>
              </a:rPr>
              <a:t>Euractiv</a:t>
            </a:r>
            <a:r>
              <a:rPr lang="de-DE" sz="1200" dirty="0">
                <a:hlinkClick r:id="rId10"/>
              </a:rPr>
              <a:t> DE</a:t>
            </a:r>
            <a:endParaRPr lang="de-DE" sz="1200" dirty="0"/>
          </a:p>
          <a:p>
            <a:r>
              <a:rPr lang="de-DE" sz="1200" dirty="0">
                <a:hlinkClick r:id="rId11"/>
              </a:rPr>
              <a:t>Im Jura soll der Verkauf von Wegwerf-</a:t>
            </a:r>
            <a:r>
              <a:rPr lang="de-DE" sz="1200" dirty="0" err="1">
                <a:hlinkClick r:id="rId11"/>
              </a:rPr>
              <a:t>Vapes</a:t>
            </a:r>
            <a:r>
              <a:rPr lang="de-DE" sz="1200" dirty="0">
                <a:hlinkClick r:id="rId11"/>
              </a:rPr>
              <a:t> verboten werden - News - SRF</a:t>
            </a:r>
            <a:endParaRPr lang="de-DE" sz="1200" dirty="0"/>
          </a:p>
          <a:p>
            <a:endParaRPr lang="de-DE" sz="1200" dirty="0"/>
          </a:p>
          <a:p>
            <a:r>
              <a:rPr lang="de-CH" sz="1200" dirty="0">
                <a:hlinkClick r:id="rId12"/>
              </a:rPr>
              <a:t>E-Zigaretten (admin.ch)</a:t>
            </a:r>
            <a:endParaRPr lang="de-CH" sz="1200" dirty="0"/>
          </a:p>
          <a:p>
            <a:endParaRPr lang="de-DE" sz="1200" dirty="0"/>
          </a:p>
          <a:p>
            <a:endParaRPr lang="de-DE" sz="1200" dirty="0"/>
          </a:p>
          <a:p>
            <a:r>
              <a:rPr lang="de-DE" sz="1200" dirty="0"/>
              <a:t>Alle Icons wurden bei thenounpoject.com erworben.</a:t>
            </a:r>
          </a:p>
          <a:p>
            <a:r>
              <a:rPr lang="de-DE" sz="1200" dirty="0"/>
              <a:t>Alle Grafiken, sofern nicht anders beschrieben wurden bei istock.com erworben.</a:t>
            </a:r>
          </a:p>
          <a:p>
            <a:endParaRPr lang="de-DE" sz="1200" dirty="0"/>
          </a:p>
          <a:p>
            <a:endParaRPr lang="de-DE" sz="1200" dirty="0"/>
          </a:p>
          <a:p>
            <a:endParaRPr lang="de-DE" sz="1200" dirty="0"/>
          </a:p>
          <a:p>
            <a:endParaRPr lang="de-DE" sz="1200" dirty="0"/>
          </a:p>
          <a:p>
            <a:endParaRPr lang="de-DE" sz="1200" dirty="0"/>
          </a:p>
        </p:txBody>
      </p:sp>
    </p:spTree>
    <p:extLst>
      <p:ext uri="{BB962C8B-B14F-4D97-AF65-F5344CB8AC3E}">
        <p14:creationId xmlns:p14="http://schemas.microsoft.com/office/powerpoint/2010/main" val="319376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88091" y="594359"/>
            <a:ext cx="3169509" cy="1235676"/>
          </a:xfrm>
        </p:spPr>
        <p:txBody>
          <a:bodyPr>
            <a:normAutofit/>
          </a:bodyPr>
          <a:lstStyle/>
          <a:p>
            <a:r>
              <a:rPr lang="de-CH" b="1" dirty="0" err="1"/>
              <a:t>Vapes</a:t>
            </a:r>
            <a:r>
              <a:rPr lang="de-CH" b="1" dirty="0"/>
              <a:t> </a:t>
            </a:r>
            <a:r>
              <a:rPr lang="de-CH" b="1" dirty="0" err="1"/>
              <a:t>คืออะไร</a:t>
            </a:r>
            <a:endParaRPr lang="de-CH" b="1" dirty="0" err="1">
              <a:cs typeface="Calibri Light"/>
            </a:endParaRP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479040" y="4013334"/>
            <a:ext cx="7708841" cy="2302571"/>
          </a:xfrm>
        </p:spPr>
        <p:txBody>
          <a:bodyPr vert="horz" lIns="0" tIns="45720" rIns="0" bIns="45720" rtlCol="0" anchor="t">
            <a:noAutofit/>
          </a:bodyPr>
          <a:lstStyle/>
          <a:p>
            <a:pPr>
              <a:buFont typeface="Calibri" panose="05000000000000000000" pitchFamily="2" charset="2"/>
              <a:buChar char=" "/>
            </a:pPr>
            <a:r>
              <a:rPr lang="de-CH" sz="2800" dirty="0">
                <a:solidFill>
                  <a:srgbClr val="1CADE4"/>
                </a:solidFill>
                <a:latin typeface="Wingdings"/>
                <a:sym typeface="Wingdings"/>
              </a:rPr>
              <a:t>Ø</a:t>
            </a:r>
            <a:r>
              <a:rPr lang="de-CH" sz="2800" dirty="0"/>
              <a:t> </a:t>
            </a:r>
            <a:r>
              <a:rPr lang="de-CH" sz="2800" dirty="0" err="1">
                <a:solidFill>
                  <a:srgbClr val="333333"/>
                </a:solidFill>
                <a:ea typeface="+mn-lt"/>
                <a:cs typeface="+mn-lt"/>
              </a:rPr>
              <a:t>คืออุปกรณ์อิเล็กทรอนิกส์ชนิดหนึ่งหรือบุหรี่ไฟฟ้า</a:t>
            </a:r>
            <a:endParaRPr lang="de-CH" sz="2800" dirty="0" err="1">
              <a:solidFill>
                <a:srgbClr val="333333"/>
              </a:solidFill>
              <a:ea typeface="Calibri"/>
              <a:cs typeface="Calibri"/>
            </a:endParaRPr>
          </a:p>
          <a:p>
            <a:pPr>
              <a:buFont typeface="Calibri" panose="05000000000000000000" pitchFamily="2" charset="2"/>
              <a:buChar char=" "/>
            </a:pPr>
            <a:r>
              <a:rPr lang="de-CH" sz="2800" dirty="0">
                <a:solidFill>
                  <a:srgbClr val="1CADE4"/>
                </a:solidFill>
                <a:latin typeface="Wingdings"/>
                <a:sym typeface="Wingdings"/>
              </a:rPr>
              <a:t>Ø</a:t>
            </a:r>
            <a:r>
              <a:rPr lang="de-CH" sz="2800" dirty="0">
                <a:solidFill>
                  <a:schemeClr val="tx1"/>
                </a:solidFill>
              </a:rPr>
              <a:t> </a:t>
            </a:r>
            <a:r>
              <a:rPr lang="de-CH" sz="2800" dirty="0" err="1">
                <a:solidFill>
                  <a:schemeClr val="tx1"/>
                </a:solidFill>
                <a:ea typeface="+mn-lt"/>
                <a:cs typeface="+mn-lt"/>
              </a:rPr>
              <a:t>ส่วนใหญ่มักจะมีของเหลวที่มีนิโคตินในปริมาณสูง</a:t>
            </a:r>
            <a:endParaRPr lang="de-CH" dirty="0" err="1">
              <a:solidFill>
                <a:schemeClr val="tx1"/>
              </a:solidFill>
            </a:endParaRPr>
          </a:p>
          <a:p>
            <a:pPr>
              <a:buFont typeface="Calibri" panose="05000000000000000000" pitchFamily="2" charset="2"/>
              <a:buChar char=" "/>
            </a:pPr>
            <a:r>
              <a:rPr lang="de-CH" sz="2800" dirty="0">
                <a:solidFill>
                  <a:srgbClr val="1CADE4"/>
                </a:solidFill>
                <a:latin typeface="Wingdings"/>
                <a:ea typeface="+mn-lt"/>
                <a:cs typeface="+mn-lt"/>
                <a:sym typeface="Wingdings"/>
              </a:rPr>
              <a:t>Ø</a:t>
            </a:r>
            <a:r>
              <a:rPr lang="de-CH" sz="2800" dirty="0">
                <a:solidFill>
                  <a:srgbClr val="404040"/>
                </a:solidFill>
                <a:ea typeface="+mn-lt"/>
                <a:cs typeface="+mn-lt"/>
              </a:rPr>
              <a:t> </a:t>
            </a:r>
            <a:r>
              <a:rPr lang="de-CH" sz="2800" dirty="0" err="1">
                <a:solidFill>
                  <a:schemeClr val="tx1"/>
                </a:solidFill>
                <a:ea typeface="+mn-lt"/>
                <a:cs typeface="+mn-lt"/>
              </a:rPr>
              <a:t>ของเหลวถูกทําให้ร้อนและระเหยเป็นไอน้ำ</a:t>
            </a:r>
            <a:endParaRPr lang="de-CH" dirty="0" err="1">
              <a:solidFill>
                <a:schemeClr val="tx1"/>
              </a:solidFill>
            </a:endParaRPr>
          </a:p>
          <a:p>
            <a:pPr>
              <a:buFont typeface="Calibri" panose="05000000000000000000" pitchFamily="2" charset="2"/>
              <a:buChar char=" "/>
            </a:pPr>
            <a:r>
              <a:rPr lang="de-CH" sz="2800" dirty="0" err="1">
                <a:solidFill>
                  <a:srgbClr val="1CADE4"/>
                </a:solidFill>
                <a:latin typeface="Wingdings"/>
                <a:ea typeface="+mn-lt"/>
                <a:cs typeface="+mn-lt"/>
                <a:sym typeface="Wingdings"/>
              </a:rPr>
              <a:t>Ø</a:t>
            </a:r>
            <a:r>
              <a:rPr lang="de-CH" sz="2800" dirty="0" err="1">
                <a:solidFill>
                  <a:schemeClr val="tx1"/>
                </a:solidFill>
                <a:ea typeface="+mn-lt"/>
                <a:cs typeface="+mn-lt"/>
              </a:rPr>
              <a:t>ไอน้ำนี้จะถูกสูบเข้าไปทางปากซึ่งคล้ายกับบุหรี่</a:t>
            </a:r>
            <a:r>
              <a:rPr lang="de-CH" sz="2800" dirty="0">
                <a:solidFill>
                  <a:schemeClr val="tx1"/>
                </a:solidFill>
              </a:rPr>
              <a:t> </a:t>
            </a:r>
            <a:endParaRPr lang="de-CH" dirty="0">
              <a:solidFill>
                <a:schemeClr val="tx1"/>
              </a:solidFill>
            </a:endParaRPr>
          </a:p>
          <a:p>
            <a:pPr>
              <a:lnSpc>
                <a:spcPct val="150000"/>
              </a:lnSpc>
              <a:spcBef>
                <a:spcPts val="200"/>
              </a:spcBef>
              <a:buFont typeface="Wingdings" panose="05000000000000000000" pitchFamily="2" charset="2"/>
              <a:buChar char="Ø"/>
            </a:pPr>
            <a:endParaRPr lang="de-CH" sz="2800" dirty="0">
              <a:solidFill>
                <a:srgbClr val="333333"/>
              </a:solidFill>
              <a:ea typeface="Calibri"/>
              <a:cs typeface="Calibri"/>
            </a:endParaRPr>
          </a:p>
        </p:txBody>
      </p:sp>
      <p:pic>
        <p:nvPicPr>
          <p:cNvPr id="5" name="Grafik 4" descr="Ein Bild, das Handschuhe, Hand enthält.&#10;&#10;Automatisch generierte Beschreibung">
            <a:extLst>
              <a:ext uri="{FF2B5EF4-FFF2-40B4-BE49-F238E27FC236}">
                <a16:creationId xmlns:a16="http://schemas.microsoft.com/office/drawing/2014/main" id="{54C15E91-A350-AC83-C4C6-7B8CC3D0A9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4578F134-0AFC-EB87-88FB-758249D8B58B}"/>
              </a:ext>
            </a:extLst>
          </p:cNvPr>
          <p:cNvSpPr txBox="1"/>
          <p:nvPr/>
        </p:nvSpPr>
        <p:spPr>
          <a:xfrm rot="14118513">
            <a:off x="413750" y="4876736"/>
            <a:ext cx="921488" cy="276999"/>
          </a:xfrm>
          <a:prstGeom prst="rect">
            <a:avLst/>
          </a:prstGeom>
          <a:solidFill>
            <a:schemeClr val="tx2">
              <a:lumMod val="60000"/>
              <a:lumOff val="40000"/>
            </a:schemeClr>
          </a:solidFill>
          <a:ln w="28575">
            <a:solidFill>
              <a:srgbClr val="C00000"/>
            </a:solidFill>
          </a:ln>
        </p:spPr>
        <p:txBody>
          <a:bodyPr wrap="square" lIns="91440" tIns="45720" rIns="91440" bIns="45720" rtlCol="0" anchor="t">
            <a:spAutoFit/>
          </a:bodyPr>
          <a:lstStyle/>
          <a:p>
            <a:r>
              <a:rPr lang="de-CH" sz="1200" dirty="0" err="1">
                <a:solidFill>
                  <a:srgbClr val="C00000"/>
                </a:solidFill>
              </a:rPr>
              <a:t>ข่าวสาร</a:t>
            </a:r>
          </a:p>
        </p:txBody>
      </p:sp>
      <p:sp>
        <p:nvSpPr>
          <p:cNvPr id="9" name="Textfeld 8">
            <a:extLst>
              <a:ext uri="{FF2B5EF4-FFF2-40B4-BE49-F238E27FC236}">
                <a16:creationId xmlns:a16="http://schemas.microsoft.com/office/drawing/2014/main" id="{1F44566B-C251-14AD-1825-82A322CD28E9}"/>
              </a:ext>
            </a:extLst>
          </p:cNvPr>
          <p:cNvSpPr txBox="1"/>
          <p:nvPr/>
        </p:nvSpPr>
        <p:spPr>
          <a:xfrm rot="15848186">
            <a:off x="940868" y="4098103"/>
            <a:ext cx="962028" cy="276999"/>
          </a:xfrm>
          <a:prstGeom prst="rect">
            <a:avLst/>
          </a:prstGeom>
          <a:solidFill>
            <a:schemeClr val="tx2">
              <a:lumMod val="60000"/>
              <a:lumOff val="40000"/>
            </a:schemeClr>
          </a:solidFill>
        </p:spPr>
        <p:txBody>
          <a:bodyPr wrap="square" lIns="91440" tIns="45720" rIns="91440" bIns="45720" rtlCol="0" anchor="t">
            <a:spAutoFit/>
          </a:bodyPr>
          <a:lstStyle/>
          <a:p>
            <a:r>
              <a:rPr lang="de-CH" sz="1200" dirty="0" err="1">
                <a:solidFill>
                  <a:schemeClr val="bg1"/>
                </a:solidFill>
              </a:rPr>
              <a:t>ความเข้าใจ</a:t>
            </a:r>
          </a:p>
        </p:txBody>
      </p:sp>
      <p:sp>
        <p:nvSpPr>
          <p:cNvPr id="10" name="Textfeld 9">
            <a:extLst>
              <a:ext uri="{FF2B5EF4-FFF2-40B4-BE49-F238E27FC236}">
                <a16:creationId xmlns:a16="http://schemas.microsoft.com/office/drawing/2014/main" id="{E6BCD768-D7CC-00FB-1E1C-9AED8D920DE1}"/>
              </a:ext>
            </a:extLst>
          </p:cNvPr>
          <p:cNvSpPr txBox="1"/>
          <p:nvPr/>
        </p:nvSpPr>
        <p:spPr>
          <a:xfrm rot="16200000">
            <a:off x="1309213" y="3962867"/>
            <a:ext cx="1091474" cy="350865"/>
          </a:xfrm>
          <a:prstGeom prst="rect">
            <a:avLst/>
          </a:prstGeom>
          <a:solidFill>
            <a:schemeClr val="tx2">
              <a:lumMod val="60000"/>
              <a:lumOff val="40000"/>
            </a:schemeClr>
          </a:solidFill>
        </p:spPr>
        <p:txBody>
          <a:bodyPr wrap="square" lIns="91440" tIns="45720" rIns="91440" bIns="45720" rtlCol="0" anchor="t">
            <a:spAutoFit/>
          </a:bodyPr>
          <a:lstStyle/>
          <a:p>
            <a:r>
              <a:rPr lang="de-CH" sz="1200" dirty="0" err="1">
                <a:solidFill>
                  <a:schemeClr val="bg1"/>
                </a:solidFill>
                <a:cs typeface="Calibri"/>
              </a:rPr>
              <a:t>ความรู้</a:t>
            </a:r>
            <a:endParaRPr lang="en-US" dirty="0" err="1">
              <a:solidFill>
                <a:schemeClr val="bg1"/>
              </a:solidFill>
            </a:endParaRPr>
          </a:p>
        </p:txBody>
      </p:sp>
      <p:sp>
        <p:nvSpPr>
          <p:cNvPr id="11" name="Textfeld 10">
            <a:extLst>
              <a:ext uri="{FF2B5EF4-FFF2-40B4-BE49-F238E27FC236}">
                <a16:creationId xmlns:a16="http://schemas.microsoft.com/office/drawing/2014/main" id="{F2B8E01C-66C0-3D35-0984-36E4762635BC}"/>
              </a:ext>
            </a:extLst>
          </p:cNvPr>
          <p:cNvSpPr txBox="1"/>
          <p:nvPr/>
        </p:nvSpPr>
        <p:spPr>
          <a:xfrm rot="16397315">
            <a:off x="1700975" y="3991238"/>
            <a:ext cx="1131311" cy="350865"/>
          </a:xfrm>
          <a:prstGeom prst="rect">
            <a:avLst/>
          </a:prstGeom>
          <a:solidFill>
            <a:schemeClr val="tx2">
              <a:lumMod val="60000"/>
              <a:lumOff val="40000"/>
            </a:schemeClr>
          </a:solidFill>
        </p:spPr>
        <p:txBody>
          <a:bodyPr wrap="square" lIns="91440" tIns="45720" rIns="91440" bIns="45720" rtlCol="0" anchor="t">
            <a:spAutoFit/>
          </a:bodyPr>
          <a:lstStyle/>
          <a:p>
            <a:r>
              <a:rPr lang="de-CH" sz="1200" dirty="0" err="1">
                <a:solidFill>
                  <a:schemeClr val="bg1"/>
                </a:solidFill>
                <a:cs typeface="Calibri"/>
              </a:rPr>
              <a:t>การนำไปใช้</a:t>
            </a:r>
          </a:p>
        </p:txBody>
      </p:sp>
      <p:sp>
        <p:nvSpPr>
          <p:cNvPr id="12" name="Textfeld 11">
            <a:extLst>
              <a:ext uri="{FF2B5EF4-FFF2-40B4-BE49-F238E27FC236}">
                <a16:creationId xmlns:a16="http://schemas.microsoft.com/office/drawing/2014/main" id="{B40E6A15-2F72-7B67-4E6E-28022A480A6E}"/>
              </a:ext>
            </a:extLst>
          </p:cNvPr>
          <p:cNvSpPr txBox="1"/>
          <p:nvPr/>
        </p:nvSpPr>
        <p:spPr>
          <a:xfrm rot="16835369">
            <a:off x="2047926" y="4153553"/>
            <a:ext cx="1334031" cy="350865"/>
          </a:xfrm>
          <a:prstGeom prst="rect">
            <a:avLst/>
          </a:prstGeom>
          <a:solidFill>
            <a:schemeClr val="tx2">
              <a:lumMod val="60000"/>
              <a:lumOff val="40000"/>
            </a:schemeClr>
          </a:solidFill>
        </p:spPr>
        <p:txBody>
          <a:bodyPr wrap="square" lIns="91440" tIns="45720" rIns="91440" bIns="45720" rtlCol="0" anchor="t">
            <a:spAutoFit/>
          </a:bodyPr>
          <a:lstStyle/>
          <a:p>
            <a:r>
              <a:rPr lang="de-CH" sz="1200" dirty="0" err="1">
                <a:solidFill>
                  <a:schemeClr val="bg1"/>
                </a:solidFill>
                <a:cs typeface="Calibri"/>
              </a:rPr>
              <a:t>การช่วยเหลือ</a:t>
            </a:r>
          </a:p>
        </p:txBody>
      </p:sp>
      <p:pic>
        <p:nvPicPr>
          <p:cNvPr id="14" name="Grafik 13" descr="Ein Bild, das Zylinder, Kosmetik, Schreibwaren, Stift enthält.&#10;&#10;Automatisch generierte Beschreibung">
            <a:extLst>
              <a:ext uri="{FF2B5EF4-FFF2-40B4-BE49-F238E27FC236}">
                <a16:creationId xmlns:a16="http://schemas.microsoft.com/office/drawing/2014/main" id="{1B742250-0B99-EF59-72B5-F9A290FE45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572" y1="41946" x2="14120" y2="57004"/>
                        <a14:foregroundMark x1="14120" y1="57004" x2="14524" y2="73476"/>
                        <a14:foregroundMark x1="14524" y1="73476" x2="22096" y2="62616"/>
                        <a14:foregroundMark x1="22096" y1="62616" x2="20022" y2="34518"/>
                        <a14:foregroundMark x1="20022" y1="34518" x2="17662" y2="38750"/>
                        <a14:foregroundMark x1="59930" y1="27735" x2="59607" y2="73476"/>
                        <a14:foregroundMark x1="64208" y1="81195" x2="66128" y2="84417"/>
                        <a14:foregroundMark x1="59607" y1="73476" x2="63817" y2="80539"/>
                        <a14:foregroundMark x1="66128" y1="84417" x2="69577" y2="68793"/>
                        <a14:foregroundMark x1="69577" y1="68793" x2="69712" y2="52321"/>
                        <a14:foregroundMark x1="65795" y1="42596" x2="60119" y2="28502"/>
                        <a14:foregroundMark x1="69712" y1="52321" x2="65871" y2="42785"/>
                        <a14:foregroundMark x1="76637" y1="34316" x2="72945" y2="50303"/>
                        <a14:foregroundMark x1="72945" y1="50303" x2="72352" y2="65442"/>
                        <a14:foregroundMark x1="72352" y1="65442" x2="75802" y2="51433"/>
                        <a14:foregroundMark x1="75802" y1="51433" x2="75532" y2="36455"/>
                        <a14:foregroundMark x1="81946" y1="38434" x2="80032" y2="71538"/>
                        <a14:foregroundMark x1="80032" y1="71538" x2="84182" y2="56157"/>
                        <a14:foregroundMark x1="84182" y1="56157" x2="82242" y2="39806"/>
                        <a14:foregroundMark x1="36163" y1="32338" x2="28079" y2="41017"/>
                        <a14:foregroundMark x1="28079" y1="41017" x2="25384" y2="54824"/>
                        <a14:foregroundMark x1="25384" y1="54824" x2="25842" y2="72911"/>
                        <a14:foregroundMark x1="25842" y1="72911" x2="34007" y2="64110"/>
                        <a14:foregroundMark x1="34007" y1="64110" x2="36055" y2="31853"/>
                        <a14:foregroundMark x1="36271" y1="31692" x2="36863" y2="54461"/>
                        <a14:foregroundMark x1="41876" y1="42390" x2="42387" y2="58135"/>
                        <a14:foregroundMark x1="64511" y1="32943" x2="65535" y2="42874"/>
                        <a14:foregroundMark x1="77242" y1="45127" x2="77257" y2="45297"/>
                        <a14:foregroundMark x1="76341" y1="34598" x2="76865" y2="40716"/>
                        <a14:backgroundMark x1="16977" y1="40129" x2="16896" y2="39201"/>
                        <a14:backgroundMark x1="17489" y1="40129" x2="17084" y2="39362"/>
                        <a14:backgroundMark x1="17192" y1="38878" x2="17381" y2="40412"/>
                        <a14:backgroundMark x1="31070" y1="84255" x2="34330" y2="69964"/>
                        <a14:backgroundMark x1="34330" y1="69964" x2="37780" y2="83488"/>
                        <a14:backgroundMark x1="37780" y1="83488" x2="50121" y2="85507"/>
                        <a14:backgroundMark x1="64214" y1="81833" x2="64214" y2="81227"/>
                        <a14:backgroundMark x1="64403" y1="81348" x2="64511" y2="80904"/>
                        <a14:backgroundMark x1="64214" y1="82277" x2="63891" y2="80743"/>
                        <a14:backgroundMark x1="77661" y1="46992" x2="77041" y2="41502"/>
                      </a14:backgroundRemoval>
                    </a14:imgEffect>
                  </a14:imgLayer>
                </a14:imgProps>
              </a:ext>
              <a:ext uri="{28A0092B-C50C-407E-A947-70E740481C1C}">
                <a14:useLocalDpi xmlns:a14="http://schemas.microsoft.com/office/drawing/2010/main" val="0"/>
              </a:ext>
            </a:extLst>
          </a:blip>
          <a:stretch>
            <a:fillRect/>
          </a:stretch>
        </p:blipFill>
        <p:spPr>
          <a:xfrm>
            <a:off x="5905490" y="829122"/>
            <a:ext cx="4766301" cy="3181759"/>
          </a:xfrm>
          <a:prstGeom prst="rect">
            <a:avLst/>
          </a:prstGeom>
        </p:spPr>
      </p:pic>
    </p:spTree>
    <p:extLst>
      <p:ext uri="{BB962C8B-B14F-4D97-AF65-F5344CB8AC3E}">
        <p14:creationId xmlns:p14="http://schemas.microsoft.com/office/powerpoint/2010/main" val="3108849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01917" y="414271"/>
            <a:ext cx="10058400" cy="606237"/>
          </a:xfrm>
        </p:spPr>
        <p:txBody>
          <a:bodyPr vert="horz" lIns="91440" tIns="45720" rIns="91440" bIns="45720" rtlCol="0" anchor="t">
            <a:normAutofit/>
          </a:bodyPr>
          <a:lstStyle/>
          <a:p>
            <a:r>
              <a:rPr lang="de-CH" b="1" dirty="0" err="1"/>
              <a:t>ใช้แล้วทิ้ง-บุหรี่ไฟฟ้า</a:t>
            </a:r>
            <a:endParaRPr lang="de-CH" b="1" dirty="0" err="1">
              <a:cs typeface="Calibri Light"/>
            </a:endParaRPr>
          </a:p>
        </p:txBody>
      </p:sp>
      <p:sp>
        <p:nvSpPr>
          <p:cNvPr id="4" name="Textfeld 3">
            <a:extLst>
              <a:ext uri="{FF2B5EF4-FFF2-40B4-BE49-F238E27FC236}">
                <a16:creationId xmlns:a16="http://schemas.microsoft.com/office/drawing/2014/main" id="{FF300292-99DF-60E7-62C6-019DEDBDE567}"/>
              </a:ext>
            </a:extLst>
          </p:cNvPr>
          <p:cNvSpPr txBox="1"/>
          <p:nvPr/>
        </p:nvSpPr>
        <p:spPr>
          <a:xfrm>
            <a:off x="6283077" y="1514638"/>
            <a:ext cx="4715166" cy="1975926"/>
          </a:xfrm>
          <a:prstGeom prst="rect">
            <a:avLst/>
          </a:prstGeom>
          <a:noFill/>
          <a:ln w="19050">
            <a:solidFill>
              <a:schemeClr val="accent2">
                <a:lumMod val="50000"/>
              </a:schemeClr>
            </a:solidFill>
          </a:ln>
        </p:spPr>
        <p:txBody>
          <a:bodyPr wrap="square" lIns="91440" tIns="45720" rIns="91440" bIns="45720" anchor="t">
            <a:spAutoFit/>
          </a:bodyPr>
          <a:lstStyle/>
          <a:p>
            <a:r>
              <a:rPr lang="de-CH" b="1" err="1">
                <a:ea typeface="Calibri"/>
                <a:cs typeface="Calibri"/>
              </a:rPr>
              <a:t>บุหรี่ไฟฟ้า</a:t>
            </a:r>
            <a:r>
              <a:rPr lang="de-CH" b="1" dirty="0">
                <a:ea typeface="Calibri"/>
                <a:cs typeface="Calibri"/>
              </a:rPr>
              <a:t> </a:t>
            </a:r>
            <a:r>
              <a:rPr lang="de-CH" b="1" err="1">
                <a:ea typeface="Calibri"/>
                <a:cs typeface="Calibri"/>
              </a:rPr>
              <a:t>ประกอบด้วย</a:t>
            </a:r>
            <a:endParaRPr lang="en-US">
              <a:ea typeface="Calibri"/>
              <a:cs typeface="Calibri"/>
            </a:endParaRPr>
          </a:p>
          <a:p>
            <a:r>
              <a:rPr lang="de-CH" err="1">
                <a:latin typeface="Wingdings"/>
                <a:sym typeface="Wingdings"/>
              </a:rPr>
              <a:t>Ø</a:t>
            </a:r>
            <a:r>
              <a:rPr lang="de-CH" err="1"/>
              <a:t>แบตเตอรี่</a:t>
            </a:r>
            <a:r>
              <a:rPr lang="de-CH" dirty="0"/>
              <a:t> </a:t>
            </a:r>
            <a:r>
              <a:rPr lang="de-CH" err="1"/>
              <a:t>หรือ</a:t>
            </a:r>
            <a:r>
              <a:rPr lang="de-CH" dirty="0"/>
              <a:t> </a:t>
            </a:r>
            <a:r>
              <a:rPr lang="de-CH" err="1"/>
              <a:t>เครื่องเก็บบรรจุไฟฟ้า</a:t>
            </a:r>
            <a:endParaRPr lang="de-CH">
              <a:ea typeface="Calibri"/>
              <a:cs typeface="Calibri"/>
            </a:endParaRPr>
          </a:p>
          <a:p>
            <a:r>
              <a:rPr lang="de-CH" err="1">
                <a:latin typeface="Wingdings"/>
                <a:ea typeface="Calibri"/>
                <a:cs typeface="Calibri"/>
                <a:sym typeface="Wingdings"/>
              </a:rPr>
              <a:t>Ø</a:t>
            </a:r>
            <a:r>
              <a:rPr lang="de-CH" err="1">
                <a:ea typeface="Calibri"/>
                <a:cs typeface="Calibri"/>
              </a:rPr>
              <a:t>เครื่องระเหย</a:t>
            </a:r>
            <a:endParaRPr lang="de-CH">
              <a:ea typeface="Calibri"/>
              <a:cs typeface="Calibri"/>
            </a:endParaRPr>
          </a:p>
          <a:p>
            <a:r>
              <a:rPr lang="de-CH" err="1">
                <a:latin typeface="Wingdings"/>
                <a:sym typeface="Wingdings"/>
              </a:rPr>
              <a:t>Ø</a:t>
            </a:r>
            <a:r>
              <a:rPr lang="de-CH" err="1"/>
              <a:t>กระบอกสูบ</a:t>
            </a:r>
            <a:endParaRPr lang="de-CH">
              <a:ea typeface="Calibri"/>
              <a:cs typeface="Calibri"/>
            </a:endParaRPr>
          </a:p>
          <a:p>
            <a:r>
              <a:rPr lang="de-CH" dirty="0" err="1">
                <a:latin typeface="Wingdings"/>
                <a:ea typeface="Calibri"/>
                <a:cs typeface="Calibri"/>
                <a:sym typeface="Wingdings"/>
              </a:rPr>
              <a:t>Ø</a:t>
            </a:r>
            <a:r>
              <a:rPr lang="de-CH" dirty="0" err="1">
                <a:ea typeface="Calibri"/>
                <a:cs typeface="Calibri"/>
              </a:rPr>
              <a:t>ถังเก็บของเหลว</a:t>
            </a:r>
          </a:p>
          <a:p>
            <a:endParaRPr lang="de-CH" b="1" dirty="0">
              <a:ea typeface="Calibri"/>
              <a:cs typeface="Calibri"/>
            </a:endParaRPr>
          </a:p>
        </p:txBody>
      </p:sp>
      <p:sp>
        <p:nvSpPr>
          <p:cNvPr id="6" name="Textfeld 5">
            <a:extLst>
              <a:ext uri="{FF2B5EF4-FFF2-40B4-BE49-F238E27FC236}">
                <a16:creationId xmlns:a16="http://schemas.microsoft.com/office/drawing/2014/main" id="{78C0D6FE-6929-9526-EBAF-F04BAC7E0CD3}"/>
              </a:ext>
            </a:extLst>
          </p:cNvPr>
          <p:cNvSpPr txBox="1"/>
          <p:nvPr/>
        </p:nvSpPr>
        <p:spPr>
          <a:xfrm>
            <a:off x="431652" y="3798134"/>
            <a:ext cx="6913800" cy="2419124"/>
          </a:xfrm>
          <a:prstGeom prst="rect">
            <a:avLst/>
          </a:prstGeom>
          <a:noFill/>
        </p:spPr>
        <p:txBody>
          <a:bodyPr wrap="square" lIns="91440" tIns="45720" rIns="91440" bIns="45720" rtlCol="0" anchor="t">
            <a:spAutoFit/>
          </a:bodyPr>
          <a:lstStyle/>
          <a:p>
            <a:pPr marL="285750" indent="-285750">
              <a:buFont typeface="Arial"/>
              <a:buChar char="•"/>
            </a:pPr>
            <a:r>
              <a:rPr lang="de-CH" err="1">
                <a:cs typeface="Calibri"/>
              </a:rPr>
              <a:t>สะดวกง่ายต่อการใช้งาน</a:t>
            </a:r>
            <a:endParaRPr lang="de-CH">
              <a:ea typeface="Calibri"/>
              <a:cs typeface="Calibri"/>
            </a:endParaRPr>
          </a:p>
          <a:p>
            <a:pPr marL="285750" indent="-285750">
              <a:buFont typeface="Arial"/>
              <a:buChar char="•"/>
            </a:pPr>
            <a:r>
              <a:rPr lang="de-CH" err="1">
                <a:cs typeface="Calibri"/>
              </a:rPr>
              <a:t>มีกลิ่นผลไม้หลายรสชาติเข้มขน</a:t>
            </a:r>
            <a:endParaRPr lang="de-CH">
              <a:ea typeface="Calibri"/>
              <a:cs typeface="Calibri"/>
            </a:endParaRPr>
          </a:p>
          <a:p>
            <a:pPr marL="285750" indent="-285750">
              <a:buFont typeface="Arial"/>
              <a:buChar char="•"/>
            </a:pPr>
            <a:r>
              <a:rPr lang="de-CH" err="1">
                <a:cs typeface="Calibri"/>
              </a:rPr>
              <a:t>สามารถใช้ได้เพียงครั้งเดียวเท่านั้น</a:t>
            </a:r>
            <a:endParaRPr lang="de-CH">
              <a:ea typeface="Calibri"/>
              <a:cs typeface="Calibri"/>
            </a:endParaRPr>
          </a:p>
          <a:p>
            <a:pPr marL="285750" indent="-285750">
              <a:buFont typeface="Arial"/>
              <a:buChar char="•"/>
            </a:pPr>
            <a:r>
              <a:rPr lang="de-CH" err="1">
                <a:cs typeface="Calibri"/>
              </a:rPr>
              <a:t>ปริมาณคำสูบ</a:t>
            </a:r>
            <a:r>
              <a:rPr lang="de-CH" dirty="0">
                <a:cs typeface="Calibri"/>
              </a:rPr>
              <a:t> 600 – 10000 </a:t>
            </a:r>
            <a:r>
              <a:rPr lang="de-CH" err="1">
                <a:cs typeface="Calibri"/>
              </a:rPr>
              <a:t>ครั้ง</a:t>
            </a:r>
            <a:endParaRPr lang="de-CH">
              <a:ea typeface="Calibri"/>
              <a:cs typeface="Calibri"/>
            </a:endParaRPr>
          </a:p>
          <a:p>
            <a:pPr marL="285750" indent="-285750">
              <a:buFont typeface="Arial"/>
              <a:buChar char="•"/>
            </a:pPr>
            <a:r>
              <a:rPr lang="de-CH" err="1">
                <a:cs typeface="Calibri"/>
              </a:rPr>
              <a:t>ราคาตั้งแต่</a:t>
            </a:r>
            <a:r>
              <a:rPr lang="de-CH" dirty="0">
                <a:cs typeface="Calibri"/>
              </a:rPr>
              <a:t> 6.90 </a:t>
            </a:r>
            <a:r>
              <a:rPr lang="de-CH" err="1">
                <a:cs typeface="Calibri"/>
              </a:rPr>
              <a:t>สวิตฟรังก์</a:t>
            </a:r>
            <a:endParaRPr lang="de-CH">
              <a:ea typeface="Calibri"/>
              <a:cs typeface="Calibri"/>
            </a:endParaRPr>
          </a:p>
          <a:p>
            <a:pPr marL="285750" indent="-285750">
              <a:buFont typeface="Arial"/>
              <a:buChar char="•"/>
            </a:pPr>
            <a:r>
              <a:rPr lang="de-CH" err="1">
                <a:cs typeface="Calibri"/>
              </a:rPr>
              <a:t>มีจำหน่ายทางออนไลน์</a:t>
            </a:r>
            <a:r>
              <a:rPr lang="de-CH" dirty="0">
                <a:cs typeface="Calibri"/>
              </a:rPr>
              <a:t> </a:t>
            </a:r>
            <a:r>
              <a:rPr lang="de-CH" err="1">
                <a:cs typeface="Calibri"/>
              </a:rPr>
              <a:t>ร้านขายบุหรี่ไฟฟ้าและร้านของเบ็ดเตล็ดทั่วไป</a:t>
            </a:r>
            <a:endParaRPr lang="de-CH">
              <a:ea typeface="Calibri"/>
              <a:cs typeface="Calibri"/>
            </a:endParaRPr>
          </a:p>
        </p:txBody>
      </p:sp>
      <p:sp>
        <p:nvSpPr>
          <p:cNvPr id="2" name="Textfeld 1">
            <a:extLst>
              <a:ext uri="{FF2B5EF4-FFF2-40B4-BE49-F238E27FC236}">
                <a16:creationId xmlns:a16="http://schemas.microsoft.com/office/drawing/2014/main" id="{6808F2E0-3DAA-6BD4-7353-5D208A762E29}"/>
              </a:ext>
            </a:extLst>
          </p:cNvPr>
          <p:cNvSpPr txBox="1"/>
          <p:nvPr/>
        </p:nvSpPr>
        <p:spPr>
          <a:xfrm>
            <a:off x="7748926" y="3802963"/>
            <a:ext cx="4448280" cy="2419124"/>
          </a:xfrm>
          <a:prstGeom prst="rect">
            <a:avLst/>
          </a:prstGeom>
          <a:noFill/>
        </p:spPr>
        <p:txBody>
          <a:bodyPr wrap="square" lIns="91440" tIns="45720" rIns="91440" bIns="45720" rtlCol="0" anchor="t">
            <a:spAutoFit/>
          </a:bodyPr>
          <a:lstStyle/>
          <a:p>
            <a:r>
              <a:rPr lang="de-CH" b="1" dirty="0"/>
              <a:t>*</a:t>
            </a:r>
            <a:r>
              <a:rPr lang="de-CH" err="1">
                <a:cs typeface="Calibri"/>
              </a:rPr>
              <a:t>ส่วนประกอบของเหลว</a:t>
            </a:r>
            <a:endParaRPr lang="en-US">
              <a:ea typeface="Calibri"/>
              <a:cs typeface="Calibri"/>
            </a:endParaRPr>
          </a:p>
          <a:p>
            <a:pPr marL="285750" indent="-285750">
              <a:buFont typeface="Arial"/>
              <a:buChar char="•"/>
            </a:pPr>
            <a:r>
              <a:rPr lang="de-CH" err="1">
                <a:cs typeface="Calibri"/>
              </a:rPr>
              <a:t>มีน้ำยาสารเคมีหลากหลาย</a:t>
            </a:r>
            <a:endParaRPr lang="de-CH">
              <a:ea typeface="Calibri"/>
              <a:cs typeface="Calibri"/>
            </a:endParaRPr>
          </a:p>
          <a:p>
            <a:pPr marL="285750" indent="-285750">
              <a:buFont typeface="Arial"/>
              <a:buChar char="•"/>
            </a:pPr>
            <a:r>
              <a:rPr lang="de-CH" err="1">
                <a:cs typeface="Calibri"/>
              </a:rPr>
              <a:t>มีกลิ่นอโรมา</a:t>
            </a:r>
            <a:endParaRPr lang="de-CH">
              <a:ea typeface="Calibri"/>
              <a:cs typeface="Calibri"/>
            </a:endParaRPr>
          </a:p>
          <a:p>
            <a:pPr marL="285750" indent="-285750">
              <a:buFont typeface="Arial"/>
              <a:buChar char="•"/>
            </a:pPr>
            <a:r>
              <a:rPr lang="de-CH" err="1">
                <a:cs typeface="Calibri"/>
              </a:rPr>
              <a:t>นิโคตินที่มีปริมาณสูงมาก</a:t>
            </a:r>
            <a:endParaRPr lang="de-CH">
              <a:ea typeface="Calibri"/>
              <a:cs typeface="Calibri"/>
            </a:endParaRPr>
          </a:p>
          <a:p>
            <a:pPr marL="285750" indent="-285750">
              <a:buFont typeface="Arial"/>
              <a:buChar char="•"/>
            </a:pPr>
            <a:r>
              <a:rPr lang="de-CH" err="1">
                <a:cs typeface="Calibri"/>
              </a:rPr>
              <a:t>มีบุหรี่ไฟฟ้าที่ไม่มีนิโคติน</a:t>
            </a:r>
            <a:endParaRPr lang="de-CH">
              <a:ea typeface="Calibri"/>
              <a:cs typeface="Calibri"/>
            </a:endParaRPr>
          </a:p>
          <a:p>
            <a:pPr marL="285750" indent="-285750">
              <a:buFont typeface="Arial"/>
              <a:buChar char="•"/>
            </a:pPr>
            <a:r>
              <a:rPr lang="de-CH" err="1">
                <a:cs typeface="Calibri"/>
              </a:rPr>
              <a:t>สารเคมีเหล่านี้บางชนิดเป็นสารก่อมะเร็ง</a:t>
            </a:r>
            <a:endParaRPr lang="de-CH">
              <a:ea typeface="Calibri"/>
              <a:cs typeface="Calibri"/>
            </a:endParaRPr>
          </a:p>
        </p:txBody>
      </p:sp>
      <p:pic>
        <p:nvPicPr>
          <p:cNvPr id="7" name="Grafik 6" descr="Ein Bild, das Feuerzeug, Plastik, Boden, Im Haus enthält.">
            <a:extLst>
              <a:ext uri="{FF2B5EF4-FFF2-40B4-BE49-F238E27FC236}">
                <a16:creationId xmlns:a16="http://schemas.microsoft.com/office/drawing/2014/main" id="{AE53D0E4-AB4E-A789-8D9A-308C57153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728" y="1117437"/>
            <a:ext cx="3959677" cy="2271731"/>
          </a:xfrm>
          <a:prstGeom prst="rect">
            <a:avLst/>
          </a:prstGeom>
        </p:spPr>
      </p:pic>
      <p:sp>
        <p:nvSpPr>
          <p:cNvPr id="5" name="Textfeld 4">
            <a:extLst>
              <a:ext uri="{FF2B5EF4-FFF2-40B4-BE49-F238E27FC236}">
                <a16:creationId xmlns:a16="http://schemas.microsoft.com/office/drawing/2014/main" id="{29A52195-C45F-A18A-2A1D-0E2FFF343869}"/>
              </a:ext>
            </a:extLst>
          </p:cNvPr>
          <p:cNvSpPr txBox="1"/>
          <p:nvPr/>
        </p:nvSpPr>
        <p:spPr>
          <a:xfrm>
            <a:off x="1057851" y="1032225"/>
            <a:ext cx="1092641" cy="338554"/>
          </a:xfrm>
          <a:prstGeom prst="rect">
            <a:avLst/>
          </a:prstGeom>
          <a:solidFill>
            <a:schemeClr val="accent4">
              <a:lumMod val="40000"/>
              <a:lumOff val="60000"/>
            </a:schemeClr>
          </a:solidFill>
        </p:spPr>
        <p:txBody>
          <a:bodyPr wrap="square" lIns="91440" tIns="45720" rIns="91440" bIns="45720" rtlCol="0" anchor="t">
            <a:spAutoFit/>
          </a:bodyPr>
          <a:lstStyle/>
          <a:p>
            <a:r>
              <a:rPr lang="de-DE" sz="1600" b="1" dirty="0" err="1">
                <a:ea typeface="Calibri"/>
                <a:cs typeface="Calibri"/>
              </a:rPr>
              <a:t>ปากสูบ</a:t>
            </a:r>
          </a:p>
        </p:txBody>
      </p:sp>
      <p:sp>
        <p:nvSpPr>
          <p:cNvPr id="8" name="Textfeld 7">
            <a:extLst>
              <a:ext uri="{FF2B5EF4-FFF2-40B4-BE49-F238E27FC236}">
                <a16:creationId xmlns:a16="http://schemas.microsoft.com/office/drawing/2014/main" id="{D2F901ED-0D34-24BD-29ED-41F96851220E}"/>
              </a:ext>
            </a:extLst>
          </p:cNvPr>
          <p:cNvSpPr txBox="1"/>
          <p:nvPr/>
        </p:nvSpPr>
        <p:spPr>
          <a:xfrm>
            <a:off x="1054818" y="3209098"/>
            <a:ext cx="4093183" cy="323165"/>
          </a:xfrm>
          <a:prstGeom prst="rect">
            <a:avLst/>
          </a:prstGeom>
          <a:solidFill>
            <a:schemeClr val="accent4">
              <a:lumMod val="40000"/>
              <a:lumOff val="60000"/>
            </a:schemeClr>
          </a:solidFill>
        </p:spPr>
        <p:txBody>
          <a:bodyPr wrap="square" lIns="91440" tIns="45720" rIns="91440" bIns="45720" rtlCol="0" anchor="t">
            <a:spAutoFit/>
          </a:bodyPr>
          <a:lstStyle/>
          <a:p>
            <a:r>
              <a:rPr lang="de-DE" sz="1500" b="1" dirty="0" err="1"/>
              <a:t>เครื่องระเหย</a:t>
            </a:r>
            <a:r>
              <a:rPr lang="de-DE" sz="1500" b="1" dirty="0"/>
              <a:t> </a:t>
            </a:r>
            <a:r>
              <a:rPr lang="de-DE" sz="1500" b="1" dirty="0" err="1"/>
              <a:t>และตัวถังที่บรรจุด้วยของเหลว</a:t>
            </a:r>
            <a:endParaRPr lang="de-CH" sz="1500" b="1" dirty="0" err="1"/>
          </a:p>
        </p:txBody>
      </p:sp>
      <p:sp>
        <p:nvSpPr>
          <p:cNvPr id="9" name="Textfeld 8">
            <a:extLst>
              <a:ext uri="{FF2B5EF4-FFF2-40B4-BE49-F238E27FC236}">
                <a16:creationId xmlns:a16="http://schemas.microsoft.com/office/drawing/2014/main" id="{0ECA1F9B-8EF7-BE79-E9DF-60BAFC3C96DC}"/>
              </a:ext>
            </a:extLst>
          </p:cNvPr>
          <p:cNvSpPr txBox="1"/>
          <p:nvPr/>
        </p:nvSpPr>
        <p:spPr>
          <a:xfrm>
            <a:off x="3360454" y="2081922"/>
            <a:ext cx="1363656" cy="338554"/>
          </a:xfrm>
          <a:prstGeom prst="rect">
            <a:avLst/>
          </a:prstGeom>
          <a:solidFill>
            <a:schemeClr val="accent4">
              <a:lumMod val="40000"/>
              <a:lumOff val="60000"/>
            </a:schemeClr>
          </a:solidFill>
        </p:spPr>
        <p:txBody>
          <a:bodyPr wrap="square" lIns="91440" tIns="45720" rIns="91440" bIns="45720" rtlCol="0" anchor="t">
            <a:spAutoFit/>
          </a:bodyPr>
          <a:lstStyle/>
          <a:p>
            <a:r>
              <a:rPr lang="de-DE" sz="1600" b="1" dirty="0" err="1"/>
              <a:t>แบตเตอรี่</a:t>
            </a:r>
            <a:endParaRPr lang="de-CH" sz="1600" b="1" dirty="0" err="1"/>
          </a:p>
        </p:txBody>
      </p:sp>
    </p:spTree>
    <p:extLst>
      <p:ext uri="{BB962C8B-B14F-4D97-AF65-F5344CB8AC3E}">
        <p14:creationId xmlns:p14="http://schemas.microsoft.com/office/powerpoint/2010/main" val="345538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477197" y="1308323"/>
            <a:ext cx="3200400" cy="1323702"/>
          </a:xfrm>
        </p:spPr>
        <p:txBody>
          <a:bodyPr/>
          <a:lstStyle/>
          <a:p>
            <a:pPr algn="ctr"/>
            <a:r>
              <a:rPr lang="de-CH" b="1" dirty="0" err="1"/>
              <a:t>ผลกระทบ</a:t>
            </a:r>
            <a:br>
              <a:rPr lang="de-CH" b="1" dirty="0"/>
            </a:br>
            <a:r>
              <a:rPr lang="de-CH" b="1" dirty="0" err="1"/>
              <a:t>ต่อสุขภาพ</a:t>
            </a:r>
            <a:endParaRPr lang="en-US" dirty="0" err="1">
              <a:cs typeface="Calibri Light" panose="020F0302020204030204"/>
            </a:endParaRPr>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5242560" y="917190"/>
            <a:ext cx="6492240" cy="5752069"/>
          </a:xfrm>
        </p:spPr>
        <p:txBody>
          <a:bodyPr vert="horz" lIns="0" tIns="45720" rIns="0" bIns="45720" rtlCol="0" anchor="t">
            <a:normAutofit/>
          </a:bodyPr>
          <a:lstStyle/>
          <a:p>
            <a:pPr>
              <a:buNone/>
            </a:pPr>
            <a:r>
              <a:rPr lang="de-CH" b="1" dirty="0" err="1"/>
              <a:t>นิโคติน-การเสพติด</a:t>
            </a:r>
            <a:r>
              <a:rPr lang="de-CH" b="1" dirty="0"/>
              <a:t>: </a:t>
            </a:r>
            <a:r>
              <a:rPr lang="de-CH" sz="1600" dirty="0" err="1"/>
              <a:t>บุหรี่ไฟฟ้า</a:t>
            </a:r>
            <a:r>
              <a:rPr lang="de-CH" sz="1600" dirty="0"/>
              <a:t> </a:t>
            </a:r>
            <a:r>
              <a:rPr lang="de-CH" sz="1600" dirty="0" err="1"/>
              <a:t>ประกอบด้วยของเหลวที่มีนิโคตินในปริมาณสูง</a:t>
            </a:r>
            <a:r>
              <a:rPr lang="de-CH" sz="1600" dirty="0"/>
              <a:t> </a:t>
            </a:r>
            <a:r>
              <a:rPr lang="de-CH" sz="1600" dirty="0" err="1">
                <a:ea typeface="+mn-lt"/>
                <a:cs typeface="+mn-lt"/>
              </a:rPr>
              <a:t>นิโคตินเสพติดได้อย่างรวดเร็ว</a:t>
            </a:r>
            <a:endParaRPr lang="en-US" sz="1600" dirty="0" err="1"/>
          </a:p>
          <a:p>
            <a:pPr>
              <a:buNone/>
            </a:pPr>
            <a:endParaRPr lang="de-CH" sz="1600" dirty="0">
              <a:solidFill>
                <a:srgbClr val="404040"/>
              </a:solidFill>
              <a:ea typeface="+mn-lt"/>
              <a:cs typeface="+mn-lt"/>
            </a:endParaRPr>
          </a:p>
          <a:p>
            <a:pPr>
              <a:buNone/>
            </a:pPr>
            <a:r>
              <a:rPr lang="de-CH" b="1" err="1">
                <a:solidFill>
                  <a:schemeClr val="tx1"/>
                </a:solidFill>
                <a:ea typeface="+mn-lt"/>
                <a:cs typeface="+mn-lt"/>
              </a:rPr>
              <a:t>การระคายเคืองของระบบทางเดินหายใจ</a:t>
            </a:r>
            <a:r>
              <a:rPr lang="de-CH" b="1" dirty="0">
                <a:solidFill>
                  <a:schemeClr val="tx1"/>
                </a:solidFill>
                <a:ea typeface="+mn-lt"/>
                <a:cs typeface="+mn-lt"/>
              </a:rPr>
              <a:t>: </a:t>
            </a:r>
            <a:r>
              <a:rPr lang="de-CH" sz="1600" err="1">
                <a:solidFill>
                  <a:schemeClr val="tx1"/>
                </a:solidFill>
                <a:ea typeface="+mn-lt"/>
                <a:cs typeface="+mn-lt"/>
              </a:rPr>
              <a:t>ไอเจ็บคอและ</a:t>
            </a:r>
            <a:endParaRPr lang="de-CH" sz="1600">
              <a:solidFill>
                <a:schemeClr val="tx1"/>
              </a:solidFill>
              <a:ea typeface="+mn-lt"/>
              <a:cs typeface="+mn-lt"/>
            </a:endParaRPr>
          </a:p>
          <a:p>
            <a:pPr>
              <a:buNone/>
            </a:pPr>
            <a:r>
              <a:rPr lang="de-CH" sz="1600" dirty="0" err="1">
                <a:solidFill>
                  <a:schemeClr val="tx1"/>
                </a:solidFill>
                <a:ea typeface="+mn-lt"/>
                <a:cs typeface="+mn-lt"/>
              </a:rPr>
              <a:t>หายใจลําบาก</a:t>
            </a:r>
            <a:endParaRPr lang="de-CH" sz="1600" dirty="0" err="1">
              <a:solidFill>
                <a:schemeClr val="tx1"/>
              </a:solidFill>
              <a:cs typeface="Calibri"/>
            </a:endParaRPr>
          </a:p>
          <a:p>
            <a:pPr>
              <a:buNone/>
            </a:pPr>
            <a:endParaRPr lang="de-CH" sz="1600" dirty="0">
              <a:solidFill>
                <a:schemeClr val="tx1"/>
              </a:solidFill>
              <a:ea typeface="+mn-lt"/>
              <a:cs typeface="+mn-lt"/>
            </a:endParaRPr>
          </a:p>
          <a:p>
            <a:pPr>
              <a:buNone/>
            </a:pPr>
            <a:r>
              <a:rPr lang="de-CH" b="1" dirty="0" err="1">
                <a:solidFill>
                  <a:schemeClr val="tx1"/>
                </a:solidFill>
                <a:ea typeface="+mn-lt"/>
                <a:cs typeface="+mn-lt"/>
              </a:rPr>
              <a:t>การติดเชื้อในช่องปากและลําคอ</a:t>
            </a:r>
            <a:r>
              <a:rPr lang="de-CH" b="1" dirty="0">
                <a:solidFill>
                  <a:schemeClr val="tx1"/>
                </a:solidFill>
                <a:ea typeface="+mn-lt"/>
                <a:cs typeface="+mn-lt"/>
              </a:rPr>
              <a:t>:</a:t>
            </a:r>
            <a:r>
              <a:rPr lang="de-CH" dirty="0">
                <a:solidFill>
                  <a:schemeClr val="tx1"/>
                </a:solidFill>
                <a:ea typeface="+mn-lt"/>
                <a:cs typeface="+mn-lt"/>
              </a:rPr>
              <a:t> </a:t>
            </a:r>
            <a:r>
              <a:rPr lang="de-CH" sz="1600" dirty="0" err="1">
                <a:solidFill>
                  <a:schemeClr val="tx1"/>
                </a:solidFill>
                <a:ea typeface="+mn-lt"/>
                <a:cs typeface="+mn-lt"/>
              </a:rPr>
              <a:t>ปากแห้ง</a:t>
            </a:r>
            <a:r>
              <a:rPr lang="de-CH" sz="1600" dirty="0">
                <a:solidFill>
                  <a:schemeClr val="tx1"/>
                </a:solidFill>
                <a:ea typeface="+mn-lt"/>
                <a:cs typeface="+mn-lt"/>
              </a:rPr>
              <a:t> </a:t>
            </a:r>
            <a:r>
              <a:rPr lang="de-CH" sz="1600" dirty="0" err="1">
                <a:solidFill>
                  <a:schemeClr val="tx1"/>
                </a:solidFill>
                <a:ea typeface="+mn-lt"/>
                <a:cs typeface="+mn-lt"/>
              </a:rPr>
              <a:t>ระคายเคืองเหงือก</a:t>
            </a:r>
            <a:r>
              <a:rPr lang="de-CH" sz="1600" dirty="0">
                <a:solidFill>
                  <a:schemeClr val="tx1"/>
                </a:solidFill>
                <a:ea typeface="+mn-lt"/>
                <a:cs typeface="+mn-lt"/>
              </a:rPr>
              <a:t> </a:t>
            </a:r>
            <a:br>
              <a:rPr lang="de-CH" sz="1600" dirty="0">
                <a:solidFill>
                  <a:schemeClr val="tx1"/>
                </a:solidFill>
                <a:ea typeface="+mn-lt"/>
                <a:cs typeface="+mn-lt"/>
              </a:rPr>
            </a:br>
            <a:r>
              <a:rPr lang="de-CH" sz="1600" dirty="0" err="1">
                <a:solidFill>
                  <a:schemeClr val="tx1"/>
                </a:solidFill>
                <a:ea typeface="+mn-lt"/>
                <a:cs typeface="+mn-lt"/>
              </a:rPr>
              <a:t>และแผลในปาก</a:t>
            </a:r>
            <a:endParaRPr lang="de-CH" sz="1600" dirty="0" err="1">
              <a:solidFill>
                <a:schemeClr val="tx1"/>
              </a:solidFill>
            </a:endParaRPr>
          </a:p>
          <a:p>
            <a:pPr>
              <a:buNone/>
            </a:pPr>
            <a:endParaRPr lang="de-CH" sz="1600" dirty="0">
              <a:solidFill>
                <a:schemeClr val="tx1"/>
              </a:solidFill>
              <a:ea typeface="+mn-lt"/>
              <a:cs typeface="+mn-lt"/>
            </a:endParaRPr>
          </a:p>
          <a:p>
            <a:pPr>
              <a:buNone/>
            </a:pPr>
            <a:r>
              <a:rPr lang="de-CH" b="1" dirty="0" err="1">
                <a:ea typeface="+mn-lt"/>
                <a:cs typeface="+mn-lt"/>
              </a:rPr>
              <a:t>ระบบหัวใจและหลอดเลือด</a:t>
            </a:r>
            <a:r>
              <a:rPr lang="de-CH" b="1" dirty="0">
                <a:ea typeface="+mn-lt"/>
                <a:cs typeface="+mn-lt"/>
              </a:rPr>
              <a:t>: </a:t>
            </a:r>
            <a:r>
              <a:rPr lang="de-CH" sz="1600" dirty="0" err="1">
                <a:ea typeface="+mn-lt"/>
                <a:cs typeface="+mn-lt"/>
              </a:rPr>
              <a:t>ชีพจรและความดันโลหิตเพิ่มขึ้นในช่วงเวลาสั้น</a:t>
            </a:r>
            <a:r>
              <a:rPr lang="de-CH" sz="1600" dirty="0">
                <a:ea typeface="+mn-lt"/>
                <a:cs typeface="+mn-lt"/>
              </a:rPr>
              <a:t> ๆ </a:t>
            </a:r>
            <a:r>
              <a:rPr lang="de-CH" sz="1600" dirty="0" err="1">
                <a:ea typeface="+mn-lt"/>
                <a:cs typeface="+mn-lt"/>
              </a:rPr>
              <a:t>เพิ่มความเสี่ยงของปัญหาหัวใจในช่วงเวลาสั้น</a:t>
            </a:r>
            <a:r>
              <a:rPr lang="de-CH" sz="1600" dirty="0">
                <a:ea typeface="+mn-lt"/>
                <a:cs typeface="+mn-lt"/>
              </a:rPr>
              <a:t> ๆ</a:t>
            </a:r>
            <a:endParaRPr lang="de-CH" sz="1600" dirty="0"/>
          </a:p>
          <a:p>
            <a:pPr>
              <a:buNone/>
            </a:pPr>
            <a:r>
              <a:rPr lang="de-CH" dirty="0" err="1">
                <a:ea typeface="+mn-lt"/>
                <a:cs typeface="+mn-lt"/>
              </a:rPr>
              <a:t>ความเสี่ยงมะเร็ง</a:t>
            </a:r>
            <a:r>
              <a:rPr lang="de-CH" dirty="0">
                <a:ea typeface="+mn-lt"/>
                <a:cs typeface="+mn-lt"/>
              </a:rPr>
              <a:t>: </a:t>
            </a:r>
            <a:r>
              <a:rPr lang="de-CH" dirty="0" err="1">
                <a:ea typeface="+mn-lt"/>
                <a:cs typeface="+mn-lt"/>
              </a:rPr>
              <a:t>เพิ่มขึ้น</a:t>
            </a:r>
            <a:endParaRPr lang="de-CH" dirty="0" err="1"/>
          </a:p>
          <a:p>
            <a:pPr marL="0" indent="0">
              <a:buClrTx/>
              <a:buNone/>
            </a:pPr>
            <a:endParaRPr lang="de-CH" dirty="0">
              <a:cs typeface="Calibri"/>
            </a:endParaRPr>
          </a:p>
        </p:txBody>
      </p:sp>
      <p:pic>
        <p:nvPicPr>
          <p:cNvPr id="11" name="Grafik 10" descr="Ein Bild, das Handschuhe, Hand enthält.&#10;&#10;Automatisch generierte Beschreibung">
            <a:extLst>
              <a:ext uri="{FF2B5EF4-FFF2-40B4-BE49-F238E27FC236}">
                <a16:creationId xmlns:a16="http://schemas.microsoft.com/office/drawing/2014/main" id="{D22F6F2C-EE4A-37FA-2862-33307B68CE0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234053" y="4737567"/>
            <a:ext cx="1334387" cy="1932086"/>
          </a:xfrm>
          <a:prstGeom prst="rect">
            <a:avLst/>
          </a:prstGeom>
        </p:spPr>
      </p:pic>
      <p:sp>
        <p:nvSpPr>
          <p:cNvPr id="12" name="Textfeld 11">
            <a:extLst>
              <a:ext uri="{FF2B5EF4-FFF2-40B4-BE49-F238E27FC236}">
                <a16:creationId xmlns:a16="http://schemas.microsoft.com/office/drawing/2014/main" id="{1E733DA5-4D3E-82DA-F8C9-63CFC239E963}"/>
              </a:ext>
            </a:extLst>
          </p:cNvPr>
          <p:cNvSpPr txBox="1"/>
          <p:nvPr/>
        </p:nvSpPr>
        <p:spPr>
          <a:xfrm rot="14118513">
            <a:off x="488856" y="4935495"/>
            <a:ext cx="921488" cy="350865"/>
          </a:xfrm>
          <a:prstGeom prst="rect">
            <a:avLst/>
          </a:prstGeom>
          <a:solidFill>
            <a:schemeClr val="accent2">
              <a:lumMod val="60000"/>
              <a:lumOff val="40000"/>
            </a:schemeClr>
          </a:solidFill>
          <a:ln w="28575">
            <a:solidFill>
              <a:srgbClr val="0070C0"/>
            </a:solidFill>
          </a:ln>
        </p:spPr>
        <p:txBody>
          <a:bodyPr wrap="square" lIns="91440" tIns="45720" rIns="91440" bIns="45720" rtlCol="0" anchor="t">
            <a:spAutoFit/>
          </a:bodyPr>
          <a:lstStyle/>
          <a:p>
            <a:r>
              <a:rPr lang="de-CH" sz="1200" err="1">
                <a:solidFill>
                  <a:schemeClr val="bg1">
                    <a:lumMod val="95000"/>
                  </a:schemeClr>
                </a:solidFill>
                <a:cs typeface="Calibri" panose="020F0502020204030204"/>
              </a:rPr>
              <a:t>ข่าวสาร</a:t>
            </a:r>
            <a:endParaRPr lang="de-CH" sz="1200">
              <a:solidFill>
                <a:schemeClr val="bg1">
                  <a:lumMod val="95000"/>
                </a:schemeClr>
              </a:solidFill>
              <a:cs typeface="Calibri" panose="020F0502020204030204"/>
            </a:endParaRPr>
          </a:p>
        </p:txBody>
      </p:sp>
      <p:sp>
        <p:nvSpPr>
          <p:cNvPr id="13" name="Textfeld 12">
            <a:extLst>
              <a:ext uri="{FF2B5EF4-FFF2-40B4-BE49-F238E27FC236}">
                <a16:creationId xmlns:a16="http://schemas.microsoft.com/office/drawing/2014/main" id="{717174E9-1AC0-6AA3-3604-F2E21DC81B41}"/>
              </a:ext>
            </a:extLst>
          </p:cNvPr>
          <p:cNvSpPr txBox="1"/>
          <p:nvPr/>
        </p:nvSpPr>
        <p:spPr>
          <a:xfrm rot="15848186">
            <a:off x="877916" y="4082165"/>
            <a:ext cx="1215216" cy="276999"/>
          </a:xfrm>
          <a:prstGeom prst="rect">
            <a:avLst/>
          </a:prstGeom>
          <a:solidFill>
            <a:schemeClr val="accent2">
              <a:lumMod val="60000"/>
              <a:lumOff val="40000"/>
            </a:schemeClr>
          </a:solidFill>
          <a:ln w="28575">
            <a:noFill/>
          </a:ln>
        </p:spPr>
        <p:txBody>
          <a:bodyPr wrap="square" lIns="91440" tIns="45720" rIns="91440" bIns="45720" rtlCol="0" anchor="t">
            <a:spAutoFit/>
          </a:bodyPr>
          <a:lstStyle/>
          <a:p>
            <a:r>
              <a:rPr lang="de-CH" sz="1200" dirty="0" err="1">
                <a:solidFill>
                  <a:schemeClr val="bg1"/>
                </a:solidFill>
              </a:rPr>
              <a:t>ความเข้าใจ</a:t>
            </a:r>
          </a:p>
        </p:txBody>
      </p:sp>
      <p:sp>
        <p:nvSpPr>
          <p:cNvPr id="14" name="Textfeld 13">
            <a:extLst>
              <a:ext uri="{FF2B5EF4-FFF2-40B4-BE49-F238E27FC236}">
                <a16:creationId xmlns:a16="http://schemas.microsoft.com/office/drawing/2014/main" id="{0DE115BC-11B6-87F5-5F1B-1D9A5335A6D2}"/>
              </a:ext>
            </a:extLst>
          </p:cNvPr>
          <p:cNvSpPr txBox="1"/>
          <p:nvPr/>
        </p:nvSpPr>
        <p:spPr>
          <a:xfrm rot="16200000">
            <a:off x="1349779" y="3993000"/>
            <a:ext cx="1180468" cy="276999"/>
          </a:xfrm>
          <a:prstGeom prst="rect">
            <a:avLst/>
          </a:prstGeom>
          <a:solidFill>
            <a:schemeClr val="accent2">
              <a:lumMod val="60000"/>
              <a:lumOff val="40000"/>
            </a:schemeClr>
          </a:solidFill>
        </p:spPr>
        <p:txBody>
          <a:bodyPr wrap="square" lIns="91440" tIns="45720" rIns="91440" bIns="45720" rtlCol="0" anchor="t">
            <a:spAutoFit/>
          </a:bodyPr>
          <a:lstStyle/>
          <a:p>
            <a:r>
              <a:rPr lang="de-CH" sz="1200" dirty="0" err="1">
                <a:solidFill>
                  <a:schemeClr val="bg1"/>
                </a:solidFill>
              </a:rPr>
              <a:t>ความรู้</a:t>
            </a:r>
            <a:endParaRPr lang="en-US" dirty="0" err="1"/>
          </a:p>
        </p:txBody>
      </p:sp>
      <p:sp>
        <p:nvSpPr>
          <p:cNvPr id="15" name="Textfeld 14">
            <a:extLst>
              <a:ext uri="{FF2B5EF4-FFF2-40B4-BE49-F238E27FC236}">
                <a16:creationId xmlns:a16="http://schemas.microsoft.com/office/drawing/2014/main" id="{D0FFA826-BCE0-1733-84EC-BA4EBA2B99F3}"/>
              </a:ext>
            </a:extLst>
          </p:cNvPr>
          <p:cNvSpPr txBox="1"/>
          <p:nvPr/>
        </p:nvSpPr>
        <p:spPr>
          <a:xfrm rot="16397315">
            <a:off x="1640036" y="4041110"/>
            <a:ext cx="1305528" cy="276999"/>
          </a:xfrm>
          <a:prstGeom prst="rect">
            <a:avLst/>
          </a:prstGeom>
          <a:solidFill>
            <a:schemeClr val="accent2">
              <a:lumMod val="60000"/>
              <a:lumOff val="40000"/>
            </a:schemeClr>
          </a:solidFill>
        </p:spPr>
        <p:txBody>
          <a:bodyPr wrap="square" lIns="91440" tIns="45720" rIns="91440" bIns="45720" rtlCol="0" anchor="t">
            <a:spAutoFit/>
          </a:bodyPr>
          <a:lstStyle/>
          <a:p>
            <a:r>
              <a:rPr lang="de-CH" sz="1200" dirty="0" err="1">
                <a:solidFill>
                  <a:schemeClr val="bg1"/>
                </a:solidFill>
              </a:rPr>
              <a:t>การปฏบัติใช้</a:t>
            </a:r>
            <a:endParaRPr lang="en-US" dirty="0" err="1"/>
          </a:p>
        </p:txBody>
      </p:sp>
      <p:sp>
        <p:nvSpPr>
          <p:cNvPr id="16" name="Textfeld 15">
            <a:extLst>
              <a:ext uri="{FF2B5EF4-FFF2-40B4-BE49-F238E27FC236}">
                <a16:creationId xmlns:a16="http://schemas.microsoft.com/office/drawing/2014/main" id="{DEBC25FB-BC3C-816D-4B28-3876DBB3294D}"/>
              </a:ext>
            </a:extLst>
          </p:cNvPr>
          <p:cNvSpPr txBox="1"/>
          <p:nvPr/>
        </p:nvSpPr>
        <p:spPr>
          <a:xfrm rot="16835369">
            <a:off x="2016308" y="4293401"/>
            <a:ext cx="1242181" cy="350865"/>
          </a:xfrm>
          <a:prstGeom prst="rect">
            <a:avLst/>
          </a:prstGeom>
          <a:solidFill>
            <a:schemeClr val="accent2">
              <a:lumMod val="60000"/>
              <a:lumOff val="40000"/>
            </a:schemeClr>
          </a:solidFill>
        </p:spPr>
        <p:txBody>
          <a:bodyPr wrap="square" lIns="91440" tIns="45720" rIns="91440" bIns="45720" rtlCol="0" anchor="t">
            <a:spAutoFit/>
          </a:bodyPr>
          <a:lstStyle/>
          <a:p>
            <a:r>
              <a:rPr lang="de-CH" sz="1200" dirty="0" err="1">
                <a:solidFill>
                  <a:schemeClr val="bg1"/>
                </a:solidFill>
                <a:cs typeface="Calibri"/>
              </a:rPr>
              <a:t>การช่วยเหลือ</a:t>
            </a:r>
          </a:p>
        </p:txBody>
      </p:sp>
      <p:sp>
        <p:nvSpPr>
          <p:cNvPr id="5" name="Textfeld 4">
            <a:extLst>
              <a:ext uri="{FF2B5EF4-FFF2-40B4-BE49-F238E27FC236}">
                <a16:creationId xmlns:a16="http://schemas.microsoft.com/office/drawing/2014/main" id="{C6E6797B-2743-17E4-BE45-222616330D5E}"/>
              </a:ext>
            </a:extLst>
          </p:cNvPr>
          <p:cNvSpPr txBox="1"/>
          <p:nvPr/>
        </p:nvSpPr>
        <p:spPr>
          <a:xfrm>
            <a:off x="5005360" y="5578939"/>
            <a:ext cx="7189477" cy="480131"/>
          </a:xfrm>
          <a:prstGeom prst="rect">
            <a:avLst/>
          </a:prstGeom>
          <a:noFill/>
          <a:ln>
            <a:solidFill>
              <a:schemeClr val="accent2">
                <a:lumMod val="75000"/>
              </a:schemeClr>
            </a:solidFill>
          </a:ln>
        </p:spPr>
        <p:txBody>
          <a:bodyPr wrap="square" lIns="91440" tIns="45720" rIns="91440" bIns="45720" rtlCol="0" anchor="t">
            <a:spAutoFit/>
          </a:bodyPr>
          <a:lstStyle/>
          <a:p>
            <a:pPr algn="ctr"/>
            <a:r>
              <a:rPr lang="de-CH" dirty="0">
                <a:solidFill>
                  <a:schemeClr val="accent2">
                    <a:lumMod val="75000"/>
                  </a:schemeClr>
                </a:solidFill>
                <a:ea typeface="+mn-lt"/>
                <a:cs typeface="+mn-lt"/>
              </a:rPr>
              <a:t>ผลที่ตามมาในระยะยาวจําเป็นต้องได้รับการตรวจสอบในรายละเอียดเพิ่มเติม</a:t>
            </a:r>
            <a:endParaRPr lang="en-US" dirty="0"/>
          </a:p>
        </p:txBody>
      </p:sp>
      <p:pic>
        <p:nvPicPr>
          <p:cNvPr id="6" name="Grafik 5" descr="Ein Bild, das Schwarz, Dunkelheit enthält.&#10;&#10;Automatisch generierte Beschreibung">
            <a:extLst>
              <a:ext uri="{FF2B5EF4-FFF2-40B4-BE49-F238E27FC236}">
                <a16:creationId xmlns:a16="http://schemas.microsoft.com/office/drawing/2014/main" id="{81C17C24-C6EB-2E3A-8FE6-1D13DD0113E6}"/>
              </a:ext>
            </a:extLst>
          </p:cNvPr>
          <p:cNvPicPr>
            <a:picLocks noChangeAspect="1"/>
          </p:cNvPicPr>
          <p:nvPr/>
        </p:nvPicPr>
        <p:blipFill rotWithShape="1">
          <a:blip r:embed="rId5">
            <a:extLst>
              <a:ext uri="{28A0092B-C50C-407E-A947-70E740481C1C}">
                <a14:useLocalDpi xmlns:a14="http://schemas.microsoft.com/office/drawing/2010/main" val="0"/>
              </a:ext>
            </a:extLst>
          </a:blip>
          <a:srcRect l="4858" t="12222" r="7500" b="22699"/>
          <a:stretch/>
        </p:blipFill>
        <p:spPr>
          <a:xfrm>
            <a:off x="4487637" y="731839"/>
            <a:ext cx="508314" cy="377452"/>
          </a:xfrm>
          <a:prstGeom prst="rect">
            <a:avLst/>
          </a:prstGeom>
        </p:spPr>
      </p:pic>
      <p:pic>
        <p:nvPicPr>
          <p:cNvPr id="7" name="Grafik 6" descr="Ein Bild, das Schwarz, Dunkelheit enthält.&#10;&#10;Automatisch generierte Beschreibung">
            <a:extLst>
              <a:ext uri="{FF2B5EF4-FFF2-40B4-BE49-F238E27FC236}">
                <a16:creationId xmlns:a16="http://schemas.microsoft.com/office/drawing/2014/main" id="{9874AA38-1336-442A-0766-5F042F79F528}"/>
              </a:ext>
            </a:extLst>
          </p:cNvPr>
          <p:cNvPicPr>
            <a:picLocks noChangeAspect="1"/>
          </p:cNvPicPr>
          <p:nvPr/>
        </p:nvPicPr>
        <p:blipFill rotWithShape="1">
          <a:blip r:embed="rId6">
            <a:extLst>
              <a:ext uri="{28A0092B-C50C-407E-A947-70E740481C1C}">
                <a14:useLocalDpi xmlns:a14="http://schemas.microsoft.com/office/drawing/2010/main" val="0"/>
              </a:ext>
            </a:extLst>
          </a:blip>
          <a:srcRect l="30592" t="22508" r="30509" b="37247"/>
          <a:stretch/>
        </p:blipFill>
        <p:spPr>
          <a:xfrm>
            <a:off x="4578711" y="5456205"/>
            <a:ext cx="350282" cy="362399"/>
          </a:xfrm>
          <a:prstGeom prst="rect">
            <a:avLst/>
          </a:prstGeom>
        </p:spPr>
      </p:pic>
      <p:pic>
        <p:nvPicPr>
          <p:cNvPr id="8" name="Grafik 7" descr="Ein Bild, das Schwarz, Dunkelheit enthält.&#10;&#10;Automatisch generierte Beschreibung">
            <a:extLst>
              <a:ext uri="{FF2B5EF4-FFF2-40B4-BE49-F238E27FC236}">
                <a16:creationId xmlns:a16="http://schemas.microsoft.com/office/drawing/2014/main" id="{472C1439-E963-5396-7A18-2B21502F56B3}"/>
              </a:ext>
            </a:extLst>
          </p:cNvPr>
          <p:cNvPicPr>
            <a:picLocks noChangeAspect="1"/>
          </p:cNvPicPr>
          <p:nvPr/>
        </p:nvPicPr>
        <p:blipFill rotWithShape="1">
          <a:blip r:embed="rId7">
            <a:extLst>
              <a:ext uri="{28A0092B-C50C-407E-A947-70E740481C1C}">
                <a14:useLocalDpi xmlns:a14="http://schemas.microsoft.com/office/drawing/2010/main" val="0"/>
              </a:ext>
            </a:extLst>
          </a:blip>
          <a:srcRect b="13355"/>
          <a:stretch/>
        </p:blipFill>
        <p:spPr>
          <a:xfrm>
            <a:off x="4538726" y="1970990"/>
            <a:ext cx="435631" cy="377452"/>
          </a:xfrm>
          <a:prstGeom prst="rect">
            <a:avLst/>
          </a:prstGeom>
        </p:spPr>
      </p:pic>
      <p:pic>
        <p:nvPicPr>
          <p:cNvPr id="9" name="Grafik 8" descr="Ein Bild, das Schwarz, Dunkelheit enthält.&#10;&#10;Automatisch generierte Beschreibung">
            <a:extLst>
              <a:ext uri="{FF2B5EF4-FFF2-40B4-BE49-F238E27FC236}">
                <a16:creationId xmlns:a16="http://schemas.microsoft.com/office/drawing/2014/main" id="{DFF4C59B-6A43-61E5-4151-1E96A2FC9ACF}"/>
              </a:ext>
            </a:extLst>
          </p:cNvPr>
          <p:cNvPicPr>
            <a:picLocks noChangeAspect="1"/>
          </p:cNvPicPr>
          <p:nvPr/>
        </p:nvPicPr>
        <p:blipFill rotWithShape="1">
          <a:blip r:embed="rId8">
            <a:extLst>
              <a:ext uri="{28A0092B-C50C-407E-A947-70E740481C1C}">
                <a14:useLocalDpi xmlns:a14="http://schemas.microsoft.com/office/drawing/2010/main" val="0"/>
              </a:ext>
            </a:extLst>
          </a:blip>
          <a:srcRect b="15675"/>
          <a:stretch/>
        </p:blipFill>
        <p:spPr>
          <a:xfrm flipH="1">
            <a:off x="4531506" y="4286190"/>
            <a:ext cx="442851" cy="373435"/>
          </a:xfrm>
          <a:prstGeom prst="rect">
            <a:avLst/>
          </a:prstGeom>
        </p:spPr>
      </p:pic>
      <p:pic>
        <p:nvPicPr>
          <p:cNvPr id="10" name="Grafik 9" descr="Ein Bild, das Schwarz, Dunkelheit enthält.&#10;&#10;Automatisch generierte Beschreibung">
            <a:extLst>
              <a:ext uri="{FF2B5EF4-FFF2-40B4-BE49-F238E27FC236}">
                <a16:creationId xmlns:a16="http://schemas.microsoft.com/office/drawing/2014/main" id="{B7341A5A-2330-5D64-28D6-BFB89106782D}"/>
              </a:ext>
            </a:extLst>
          </p:cNvPr>
          <p:cNvPicPr>
            <a:picLocks noChangeAspect="1"/>
          </p:cNvPicPr>
          <p:nvPr/>
        </p:nvPicPr>
        <p:blipFill rotWithShape="1">
          <a:blip r:embed="rId9">
            <a:extLst>
              <a:ext uri="{28A0092B-C50C-407E-A947-70E740481C1C}">
                <a14:useLocalDpi xmlns:a14="http://schemas.microsoft.com/office/drawing/2010/main" val="0"/>
              </a:ext>
            </a:extLst>
          </a:blip>
          <a:srcRect b="14768"/>
          <a:stretch/>
        </p:blipFill>
        <p:spPr>
          <a:xfrm>
            <a:off x="4539520" y="3184622"/>
            <a:ext cx="442851" cy="377452"/>
          </a:xfrm>
          <a:prstGeom prst="rect">
            <a:avLst/>
          </a:prstGeom>
        </p:spPr>
      </p:pic>
    </p:spTree>
    <p:extLst>
      <p:ext uri="{BB962C8B-B14F-4D97-AF65-F5344CB8AC3E}">
        <p14:creationId xmlns:p14="http://schemas.microsoft.com/office/powerpoint/2010/main" val="18357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774071" y="428379"/>
            <a:ext cx="3200400" cy="2286000"/>
          </a:xfrm>
        </p:spPr>
        <p:txBody>
          <a:bodyPr/>
          <a:lstStyle/>
          <a:p>
            <a:r>
              <a:rPr lang="de-CH" b="1" dirty="0" err="1">
                <a:cs typeface="Calibri Light"/>
              </a:rPr>
              <a:t>สิ่งแวดล้อม</a:t>
            </a:r>
            <a:endParaRPr lang="de-CH" b="1" dirty="0" err="1"/>
          </a:p>
        </p:txBody>
      </p:sp>
      <p:sp>
        <p:nvSpPr>
          <p:cNvPr id="3" name="Inhaltsplatzhalter 2">
            <a:extLst>
              <a:ext uri="{FF2B5EF4-FFF2-40B4-BE49-F238E27FC236}">
                <a16:creationId xmlns:a16="http://schemas.microsoft.com/office/drawing/2014/main" id="{DD3927A0-1EC7-4C2C-C6F7-D3E5BA97AD23}"/>
              </a:ext>
            </a:extLst>
          </p:cNvPr>
          <p:cNvSpPr>
            <a:spLocks noGrp="1"/>
          </p:cNvSpPr>
          <p:nvPr>
            <p:ph idx="1"/>
          </p:nvPr>
        </p:nvSpPr>
        <p:spPr>
          <a:xfrm>
            <a:off x="4913513" y="1398080"/>
            <a:ext cx="6941451" cy="2608201"/>
          </a:xfrm>
        </p:spPr>
        <p:txBody>
          <a:bodyPr vert="horz" lIns="0" tIns="45720" rIns="0" bIns="45720" rtlCol="0" anchor="t">
            <a:noAutofit/>
          </a:bodyPr>
          <a:lstStyle/>
          <a:p>
            <a:pPr>
              <a:buNone/>
            </a:pPr>
            <a:r>
              <a:rPr lang="de-CH" b="1" err="1">
                <a:ea typeface="+mn-lt"/>
                <a:cs typeface="+mn-lt"/>
              </a:rPr>
              <a:t>แบตเตอรี่ลิเธียมไอออนและแบตเตอรี่</a:t>
            </a:r>
            <a:r>
              <a:rPr lang="de-CH" b="1">
                <a:ea typeface="+mn-lt"/>
                <a:cs typeface="+mn-lt"/>
              </a:rPr>
              <a:t> </a:t>
            </a:r>
            <a:r>
              <a:rPr lang="de-CH" sz="1800" err="1">
                <a:ea typeface="+mn-lt"/>
                <a:cs typeface="+mn-lt"/>
              </a:rPr>
              <a:t>เป็นวัตถุดิบที่มีคุณค่า</a:t>
            </a:r>
            <a:endParaRPr lang="en-US" err="1"/>
          </a:p>
          <a:p>
            <a:pPr>
              <a:buNone/>
            </a:pPr>
            <a:r>
              <a:rPr lang="de-CH" sz="1800" err="1">
                <a:solidFill>
                  <a:srgbClr val="FF0000"/>
                </a:solidFill>
                <a:ea typeface="+mn-lt"/>
                <a:cs typeface="+mn-lt"/>
              </a:rPr>
              <a:t>จะเป็นอันตรายต่อสิ่งแวดล้อมหากกําจัดอย่างไม่ถูกต้อง</a:t>
            </a:r>
            <a:endParaRPr lang="de-CH" sz="1800" err="1">
              <a:solidFill>
                <a:srgbClr val="FF0000"/>
              </a:solidFill>
            </a:endParaRPr>
          </a:p>
          <a:p>
            <a:pPr>
              <a:buNone/>
            </a:pPr>
            <a:endParaRPr lang="de-CH" dirty="0">
              <a:cs typeface="Calibri"/>
            </a:endParaRPr>
          </a:p>
        </p:txBody>
      </p:sp>
      <p:sp>
        <p:nvSpPr>
          <p:cNvPr id="5" name="Untertitel 2">
            <a:extLst>
              <a:ext uri="{FF2B5EF4-FFF2-40B4-BE49-F238E27FC236}">
                <a16:creationId xmlns:a16="http://schemas.microsoft.com/office/drawing/2014/main" id="{BFF4D808-2E8D-BCB0-0E2B-71D27FD2DE3A}"/>
              </a:ext>
            </a:extLst>
          </p:cNvPr>
          <p:cNvSpPr txBox="1">
            <a:spLocks/>
          </p:cNvSpPr>
          <p:nvPr/>
        </p:nvSpPr>
        <p:spPr>
          <a:xfrm>
            <a:off x="4898571" y="725175"/>
            <a:ext cx="3734440" cy="458482"/>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2200" b="1" dirty="0" err="1">
                <a:solidFill>
                  <a:schemeClr val="accent3">
                    <a:lumMod val="75000"/>
                  </a:schemeClr>
                </a:solidFill>
                <a:latin typeface="+mj-lt"/>
                <a:cs typeface="Calibri Light"/>
              </a:rPr>
              <a:t>การบริโภค</a:t>
            </a:r>
          </a:p>
        </p:txBody>
      </p:sp>
      <p:sp>
        <p:nvSpPr>
          <p:cNvPr id="6" name="Untertitel 2">
            <a:extLst>
              <a:ext uri="{FF2B5EF4-FFF2-40B4-BE49-F238E27FC236}">
                <a16:creationId xmlns:a16="http://schemas.microsoft.com/office/drawing/2014/main" id="{6A7B3063-F6C2-3E14-0E2A-B908EDB98CA9}"/>
              </a:ext>
            </a:extLst>
          </p:cNvPr>
          <p:cNvSpPr txBox="1">
            <a:spLocks/>
          </p:cNvSpPr>
          <p:nvPr/>
        </p:nvSpPr>
        <p:spPr>
          <a:xfrm>
            <a:off x="4934107" y="3634848"/>
            <a:ext cx="1817661" cy="359156"/>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CH" sz="2200" b="1" err="1">
                <a:solidFill>
                  <a:schemeClr val="accent3">
                    <a:lumMod val="75000"/>
                  </a:schemeClr>
                </a:solidFill>
                <a:latin typeface="+mj-lt"/>
                <a:cs typeface="Calibri Light"/>
              </a:rPr>
              <a:t>การกำจัด</a:t>
            </a:r>
            <a:endParaRPr lang="de-CH" sz="2200" b="1">
              <a:solidFill>
                <a:schemeClr val="accent3">
                  <a:lumMod val="75000"/>
                </a:schemeClr>
              </a:solidFill>
              <a:latin typeface="+mj-lt"/>
              <a:ea typeface="Calibri Light"/>
              <a:cs typeface="Calibri Light"/>
            </a:endParaRPr>
          </a:p>
        </p:txBody>
      </p:sp>
      <p:sp>
        <p:nvSpPr>
          <p:cNvPr id="7" name="Inhaltsplatzhalter 2">
            <a:extLst>
              <a:ext uri="{FF2B5EF4-FFF2-40B4-BE49-F238E27FC236}">
                <a16:creationId xmlns:a16="http://schemas.microsoft.com/office/drawing/2014/main" id="{12926D83-7B7D-9DB3-E3DD-FCDCBEC58E0F}"/>
              </a:ext>
            </a:extLst>
          </p:cNvPr>
          <p:cNvSpPr txBox="1">
            <a:spLocks/>
          </p:cNvSpPr>
          <p:nvPr/>
        </p:nvSpPr>
        <p:spPr>
          <a:xfrm>
            <a:off x="4905353" y="4183978"/>
            <a:ext cx="5825533" cy="832131"/>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None/>
            </a:pPr>
            <a:r>
              <a:rPr lang="de-CH" err="1">
                <a:solidFill>
                  <a:srgbClr val="000000"/>
                </a:solidFill>
                <a:ea typeface="+mn-lt"/>
                <a:cs typeface="+mn-lt"/>
              </a:rPr>
              <a:t>บุหรี่ไฟฟ้าจัดอยู่ในขยะ</a:t>
            </a:r>
            <a:r>
              <a:rPr lang="de-CH" dirty="0">
                <a:solidFill>
                  <a:srgbClr val="000000"/>
                </a:solidFill>
                <a:ea typeface="+mn-lt"/>
                <a:cs typeface="+mn-lt"/>
              </a:rPr>
              <a:t> </a:t>
            </a:r>
            <a:r>
              <a:rPr lang="de-CH" err="1">
                <a:solidFill>
                  <a:srgbClr val="000000"/>
                </a:solidFill>
                <a:ea typeface="+mn-lt"/>
                <a:cs typeface="+mn-lt"/>
              </a:rPr>
              <a:t>หมวดอิเล็กทรอนิกส์</a:t>
            </a:r>
            <a:endParaRPr lang="en-US">
              <a:solidFill>
                <a:srgbClr val="000000"/>
              </a:solidFill>
              <a:ea typeface="Calibri"/>
              <a:cs typeface="Calibri"/>
            </a:endParaRPr>
          </a:p>
          <a:p>
            <a:pPr>
              <a:buNone/>
            </a:pPr>
            <a:r>
              <a:rPr lang="de-CH" err="1">
                <a:solidFill>
                  <a:srgbClr val="000000"/>
                </a:solidFill>
                <a:ea typeface="+mn-lt"/>
                <a:cs typeface="+mn-lt"/>
              </a:rPr>
              <a:t>ส่วนใหญ่สิ่งเหล่านี้จะไม่ได้รับการกำจัดในหมวดที่ถูกต้อง</a:t>
            </a:r>
            <a:endParaRPr lang="de-CH">
              <a:solidFill>
                <a:srgbClr val="000000"/>
              </a:solidFill>
              <a:ea typeface="Calibri"/>
              <a:cs typeface="Calibri"/>
            </a:endParaRPr>
          </a:p>
          <a:p>
            <a:pPr marL="0" indent="0">
              <a:buNone/>
            </a:pPr>
            <a:endParaRPr lang="de-CH" dirty="0">
              <a:ea typeface="Calibri"/>
              <a:cs typeface="Calibri"/>
            </a:endParaRPr>
          </a:p>
        </p:txBody>
      </p:sp>
      <p:pic>
        <p:nvPicPr>
          <p:cNvPr id="15" name="Grafik 14" descr="Ein Bild, das Handschuhe, Hand enthält.&#10;&#10;Automatisch generierte Beschreibung">
            <a:extLst>
              <a:ext uri="{FF2B5EF4-FFF2-40B4-BE49-F238E27FC236}">
                <a16:creationId xmlns:a16="http://schemas.microsoft.com/office/drawing/2014/main" id="{FC478CC1-A3A0-1E3A-A447-4EA09F4ECFF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16" name="Textfeld 15">
            <a:extLst>
              <a:ext uri="{FF2B5EF4-FFF2-40B4-BE49-F238E27FC236}">
                <a16:creationId xmlns:a16="http://schemas.microsoft.com/office/drawing/2014/main" id="{E6AC125C-9ED6-4705-A555-5E7724E97D37}"/>
              </a:ext>
            </a:extLst>
          </p:cNvPr>
          <p:cNvSpPr txBox="1"/>
          <p:nvPr/>
        </p:nvSpPr>
        <p:spPr>
          <a:xfrm rot="14118513">
            <a:off x="210529" y="4743843"/>
            <a:ext cx="1208181" cy="276999"/>
          </a:xfrm>
          <a:prstGeom prst="rect">
            <a:avLst/>
          </a:prstGeom>
          <a:solidFill>
            <a:schemeClr val="accent1">
              <a:lumMod val="75000"/>
            </a:schemeClr>
          </a:solidFill>
          <a:ln w="28575">
            <a:solidFill>
              <a:srgbClr val="92D050"/>
            </a:solidFill>
          </a:ln>
        </p:spPr>
        <p:txBody>
          <a:bodyPr wrap="square" lIns="91440" tIns="45720" rIns="91440" bIns="45720" rtlCol="0" anchor="t">
            <a:spAutoFit/>
          </a:bodyPr>
          <a:lstStyle/>
          <a:p>
            <a:r>
              <a:rPr lang="de-CH" sz="1200" dirty="0" err="1">
                <a:solidFill>
                  <a:srgbClr val="92D050"/>
                </a:solidFill>
              </a:rPr>
              <a:t>ข่าวสารข้อมูล</a:t>
            </a:r>
            <a:endParaRPr lang="en-US" dirty="0" err="1"/>
          </a:p>
        </p:txBody>
      </p:sp>
      <p:sp>
        <p:nvSpPr>
          <p:cNvPr id="17" name="Textfeld 16">
            <a:extLst>
              <a:ext uri="{FF2B5EF4-FFF2-40B4-BE49-F238E27FC236}">
                <a16:creationId xmlns:a16="http://schemas.microsoft.com/office/drawing/2014/main" id="{97D9F460-3C01-2A6C-3D54-478E60F241C3}"/>
              </a:ext>
            </a:extLst>
          </p:cNvPr>
          <p:cNvSpPr txBox="1"/>
          <p:nvPr/>
        </p:nvSpPr>
        <p:spPr>
          <a:xfrm rot="15848186">
            <a:off x="919079" y="4078437"/>
            <a:ext cx="1001566" cy="276999"/>
          </a:xfrm>
          <a:prstGeom prst="rect">
            <a:avLst/>
          </a:prstGeom>
          <a:solidFill>
            <a:schemeClr val="accent1">
              <a:lumMod val="75000"/>
            </a:schemeClr>
          </a:solidFill>
        </p:spPr>
        <p:txBody>
          <a:bodyPr wrap="square" lIns="91440" tIns="45720" rIns="91440" bIns="45720" rtlCol="0" anchor="t">
            <a:spAutoFit/>
          </a:bodyPr>
          <a:lstStyle/>
          <a:p>
            <a:r>
              <a:rPr lang="de-CH" sz="1200" dirty="0" err="1">
                <a:solidFill>
                  <a:schemeClr val="bg1"/>
                </a:solidFill>
              </a:rPr>
              <a:t>ความเข้าใจ</a:t>
            </a:r>
          </a:p>
        </p:txBody>
      </p:sp>
      <p:sp>
        <p:nvSpPr>
          <p:cNvPr id="18" name="Textfeld 17">
            <a:extLst>
              <a:ext uri="{FF2B5EF4-FFF2-40B4-BE49-F238E27FC236}">
                <a16:creationId xmlns:a16="http://schemas.microsoft.com/office/drawing/2014/main" id="{BC8B3954-1C1C-0B24-69D2-754166FF6459}"/>
              </a:ext>
            </a:extLst>
          </p:cNvPr>
          <p:cNvSpPr txBox="1"/>
          <p:nvPr/>
        </p:nvSpPr>
        <p:spPr>
          <a:xfrm rot="16200000">
            <a:off x="1267127" y="4074189"/>
            <a:ext cx="1022863" cy="276999"/>
          </a:xfrm>
          <a:prstGeom prst="rect">
            <a:avLst/>
          </a:prstGeom>
          <a:solidFill>
            <a:schemeClr val="accent1">
              <a:lumMod val="75000"/>
            </a:schemeClr>
          </a:solidFill>
        </p:spPr>
        <p:txBody>
          <a:bodyPr wrap="square" lIns="91440" tIns="45720" rIns="91440" bIns="45720" rtlCol="0" anchor="t">
            <a:spAutoFit/>
          </a:bodyPr>
          <a:lstStyle/>
          <a:p>
            <a:r>
              <a:rPr lang="de-CH" sz="1200" dirty="0" err="1">
                <a:solidFill>
                  <a:schemeClr val="bg1"/>
                </a:solidFill>
              </a:rPr>
              <a:t>ความรู้</a:t>
            </a:r>
            <a:endParaRPr lang="de-CH" sz="1200" dirty="0" err="1">
              <a:solidFill>
                <a:schemeClr val="bg1"/>
              </a:solidFill>
              <a:cs typeface="Calibri"/>
            </a:endParaRPr>
          </a:p>
        </p:txBody>
      </p:sp>
      <p:sp>
        <p:nvSpPr>
          <p:cNvPr id="19" name="Textfeld 18">
            <a:extLst>
              <a:ext uri="{FF2B5EF4-FFF2-40B4-BE49-F238E27FC236}">
                <a16:creationId xmlns:a16="http://schemas.microsoft.com/office/drawing/2014/main" id="{3CD430CA-F94F-AB03-FFF8-8501A77CE5FB}"/>
              </a:ext>
            </a:extLst>
          </p:cNvPr>
          <p:cNvSpPr txBox="1"/>
          <p:nvPr/>
        </p:nvSpPr>
        <p:spPr>
          <a:xfrm rot="16397315">
            <a:off x="1690843" y="4051913"/>
            <a:ext cx="1034264" cy="276999"/>
          </a:xfrm>
          <a:prstGeom prst="rect">
            <a:avLst/>
          </a:prstGeom>
          <a:solidFill>
            <a:schemeClr val="accent1">
              <a:lumMod val="75000"/>
            </a:schemeClr>
          </a:solidFill>
        </p:spPr>
        <p:txBody>
          <a:bodyPr wrap="square" lIns="91440" tIns="45720" rIns="91440" bIns="45720" rtlCol="0" anchor="t">
            <a:spAutoFit/>
          </a:bodyPr>
          <a:lstStyle/>
          <a:p>
            <a:r>
              <a:rPr lang="de-CH" sz="1200" dirty="0" err="1">
                <a:solidFill>
                  <a:schemeClr val="bg1"/>
                </a:solidFill>
              </a:rPr>
              <a:t>การปฏิบัติใช้</a:t>
            </a:r>
            <a:endParaRPr lang="de-CH" sz="1200" dirty="0" err="1">
              <a:solidFill>
                <a:schemeClr val="bg1"/>
              </a:solidFill>
              <a:cs typeface="Calibri"/>
            </a:endParaRPr>
          </a:p>
        </p:txBody>
      </p:sp>
      <p:sp>
        <p:nvSpPr>
          <p:cNvPr id="20" name="Textfeld 19">
            <a:extLst>
              <a:ext uri="{FF2B5EF4-FFF2-40B4-BE49-F238E27FC236}">
                <a16:creationId xmlns:a16="http://schemas.microsoft.com/office/drawing/2014/main" id="{BDB58FDD-9C84-A88D-F989-D0830E45E16F}"/>
              </a:ext>
            </a:extLst>
          </p:cNvPr>
          <p:cNvSpPr txBox="1"/>
          <p:nvPr/>
        </p:nvSpPr>
        <p:spPr>
          <a:xfrm rot="16835369">
            <a:off x="2014282" y="4217403"/>
            <a:ext cx="1121965" cy="350865"/>
          </a:xfrm>
          <a:prstGeom prst="rect">
            <a:avLst/>
          </a:prstGeom>
          <a:solidFill>
            <a:schemeClr val="accent1">
              <a:lumMod val="75000"/>
            </a:schemeClr>
          </a:solidFill>
        </p:spPr>
        <p:txBody>
          <a:bodyPr wrap="square" lIns="91440" tIns="45720" rIns="91440" bIns="45720" rtlCol="0" anchor="t">
            <a:spAutoFit/>
          </a:bodyPr>
          <a:lstStyle/>
          <a:p>
            <a:r>
              <a:rPr lang="de-CH" sz="1200" dirty="0" err="1">
                <a:solidFill>
                  <a:schemeClr val="bg1"/>
                </a:solidFill>
                <a:cs typeface="Calibri"/>
              </a:rPr>
              <a:t>การช่วยเหลือ</a:t>
            </a:r>
          </a:p>
        </p:txBody>
      </p:sp>
      <p:pic>
        <p:nvPicPr>
          <p:cNvPr id="9" name="Grafik 8" descr="Ein Bild, das Schwarz, Dunkelheit enthält.&#10;&#10;Automatisch generierte Beschreibung">
            <a:extLst>
              <a:ext uri="{FF2B5EF4-FFF2-40B4-BE49-F238E27FC236}">
                <a16:creationId xmlns:a16="http://schemas.microsoft.com/office/drawing/2014/main" id="{6D0F7A64-A0A6-F5BC-29E8-E33B9A77319F}"/>
              </a:ext>
            </a:extLst>
          </p:cNvPr>
          <p:cNvPicPr>
            <a:picLocks noChangeAspect="1"/>
          </p:cNvPicPr>
          <p:nvPr/>
        </p:nvPicPr>
        <p:blipFill rotWithShape="1">
          <a:blip r:embed="rId5">
            <a:extLst>
              <a:ext uri="{28A0092B-C50C-407E-A947-70E740481C1C}">
                <a14:useLocalDpi xmlns:a14="http://schemas.microsoft.com/office/drawing/2010/main" val="0"/>
              </a:ext>
            </a:extLst>
          </a:blip>
          <a:srcRect l="9919" t="5015" r="8124" b="20197"/>
          <a:stretch/>
        </p:blipFill>
        <p:spPr>
          <a:xfrm>
            <a:off x="10205726" y="4770729"/>
            <a:ext cx="1989464" cy="1815433"/>
          </a:xfrm>
          <a:prstGeom prst="rect">
            <a:avLst/>
          </a:prstGeom>
        </p:spPr>
      </p:pic>
    </p:spTree>
    <p:extLst>
      <p:ext uri="{BB962C8B-B14F-4D97-AF65-F5344CB8AC3E}">
        <p14:creationId xmlns:p14="http://schemas.microsoft.com/office/powerpoint/2010/main" val="2506886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730044" y="656507"/>
            <a:ext cx="9960321" cy="51915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err="1">
                <a:solidFill>
                  <a:schemeClr val="accent1">
                    <a:lumMod val="50000"/>
                  </a:schemeClr>
                </a:solidFill>
              </a:rPr>
              <a:t>คำถาม</a:t>
            </a:r>
            <a:endParaRPr lang="en-US" dirty="0" err="1">
              <a:solidFill>
                <a:schemeClr val="accent1">
                  <a:lumMod val="50000"/>
                </a:schemeClr>
              </a:solidFill>
            </a:endParaRPr>
          </a:p>
        </p:txBody>
      </p:sp>
      <p:sp>
        <p:nvSpPr>
          <p:cNvPr id="11" name="Textfeld 10">
            <a:extLst>
              <a:ext uri="{FF2B5EF4-FFF2-40B4-BE49-F238E27FC236}">
                <a16:creationId xmlns:a16="http://schemas.microsoft.com/office/drawing/2014/main" id="{E64C5AF8-5B1F-8083-7357-D4CF7AD7510A}"/>
              </a:ext>
            </a:extLst>
          </p:cNvPr>
          <p:cNvSpPr txBox="1"/>
          <p:nvPr/>
        </p:nvSpPr>
        <p:spPr>
          <a:xfrm>
            <a:off x="2360203" y="2243827"/>
            <a:ext cx="6902905" cy="830997"/>
          </a:xfrm>
          <a:prstGeom prst="rect">
            <a:avLst/>
          </a:prstGeom>
          <a:noFill/>
          <a:ln w="12700">
            <a:solidFill>
              <a:schemeClr val="accent1">
                <a:lumMod val="50000"/>
              </a:schemeClr>
            </a:solidFill>
          </a:ln>
        </p:spPr>
        <p:txBody>
          <a:bodyPr wrap="square" lIns="91440" tIns="45720" rIns="91440" bIns="45720" rtlCol="0" anchor="t">
            <a:spAutoFit/>
          </a:bodyPr>
          <a:lstStyle/>
          <a:p>
            <a:r>
              <a:rPr lang="de-CH" sz="2400" b="1" dirty="0" err="1">
                <a:cs typeface="Calibri"/>
              </a:rPr>
              <a:t>ใครบ้างรู้จักคนที่สูบบุหรี่ไฟฟ้า</a:t>
            </a:r>
            <a:r>
              <a:rPr lang="de-CH" sz="2400" b="1" dirty="0">
                <a:cs typeface="Calibri"/>
              </a:rPr>
              <a:t> </a:t>
            </a:r>
            <a:r>
              <a:rPr lang="de-CH" sz="2400" b="1" dirty="0" err="1">
                <a:cs typeface="Calibri"/>
              </a:rPr>
              <a:t>อย่างน้อย</a:t>
            </a:r>
            <a:r>
              <a:rPr lang="de-CH" sz="2400" b="1" dirty="0">
                <a:cs typeface="Calibri"/>
              </a:rPr>
              <a:t> 1 </a:t>
            </a:r>
            <a:r>
              <a:rPr lang="de-CH" sz="2400" b="1" dirty="0" err="1">
                <a:cs typeface="Calibri"/>
              </a:rPr>
              <a:t>คน</a:t>
            </a:r>
            <a:endParaRPr lang="en-US" dirty="0" err="1"/>
          </a:p>
          <a:p>
            <a:endParaRPr lang="de-CH" sz="2400" b="1" dirty="0">
              <a:cs typeface="Calibri"/>
            </a:endParaRPr>
          </a:p>
        </p:txBody>
      </p:sp>
      <p:pic>
        <p:nvPicPr>
          <p:cNvPr id="13" name="Grafik 12" descr="Ein Bild, das Handschuhe, Hand enthält.&#10;&#10;Automatisch generierte Beschreibung">
            <a:extLst>
              <a:ext uri="{FF2B5EF4-FFF2-40B4-BE49-F238E27FC236}">
                <a16:creationId xmlns:a16="http://schemas.microsoft.com/office/drawing/2014/main" id="{24D4F5A5-E23D-ADA1-24C6-9FC63105D61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957887" y="3384045"/>
            <a:ext cx="1411892" cy="2044307"/>
          </a:xfrm>
          <a:prstGeom prst="rect">
            <a:avLst/>
          </a:prstGeom>
        </p:spPr>
      </p:pic>
      <p:pic>
        <p:nvPicPr>
          <p:cNvPr id="14" name="Grafik 13" descr="Ein Bild, das Handschuhe, Hand enthält.&#10;&#10;Automatisch generierte Beschreibung">
            <a:extLst>
              <a:ext uri="{FF2B5EF4-FFF2-40B4-BE49-F238E27FC236}">
                <a16:creationId xmlns:a16="http://schemas.microsoft.com/office/drawing/2014/main" id="{EAAC37C0-EA0D-0CA5-9F89-2EC0F0A28FC4}"/>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2944779" y="3177313"/>
            <a:ext cx="970671" cy="1405454"/>
          </a:xfrm>
          <a:prstGeom prst="rect">
            <a:avLst/>
          </a:prstGeom>
        </p:spPr>
      </p:pic>
      <p:pic>
        <p:nvPicPr>
          <p:cNvPr id="15" name="Grafik 14" descr="Ein Bild, das Handschuhe, Hand enthält.&#10;&#10;Automatisch generierte Beschreibung">
            <a:extLst>
              <a:ext uri="{FF2B5EF4-FFF2-40B4-BE49-F238E27FC236}">
                <a16:creationId xmlns:a16="http://schemas.microsoft.com/office/drawing/2014/main" id="{581417A8-97E5-A55D-12E9-DA4CCB4A6FC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4893822" y="3778299"/>
            <a:ext cx="970430" cy="1405105"/>
          </a:xfrm>
          <a:prstGeom prst="rect">
            <a:avLst/>
          </a:prstGeom>
        </p:spPr>
      </p:pic>
      <p:pic>
        <p:nvPicPr>
          <p:cNvPr id="16" name="Grafik 15" descr="Ein Bild, das Handschuhe, Hand enthält.&#10;&#10;Automatisch generierte Beschreibung">
            <a:extLst>
              <a:ext uri="{FF2B5EF4-FFF2-40B4-BE49-F238E27FC236}">
                <a16:creationId xmlns:a16="http://schemas.microsoft.com/office/drawing/2014/main" id="{F828445A-3333-4385-5643-14BD79C3F205}"/>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6439493" y="4087928"/>
            <a:ext cx="1321820" cy="1913890"/>
          </a:xfrm>
          <a:prstGeom prst="rect">
            <a:avLst/>
          </a:prstGeom>
        </p:spPr>
      </p:pic>
      <p:pic>
        <p:nvPicPr>
          <p:cNvPr id="17" name="Grafik 16" descr="Ein Bild, das Handschuhe, Hand enthält.&#10;&#10;Automatisch generierte Beschreibung">
            <a:extLst>
              <a:ext uri="{FF2B5EF4-FFF2-40B4-BE49-F238E27FC236}">
                <a16:creationId xmlns:a16="http://schemas.microsoft.com/office/drawing/2014/main" id="{70C2761B-0705-6FB9-31E8-B9A6A45C5F2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8388295" y="3568136"/>
            <a:ext cx="887144" cy="1284514"/>
          </a:xfrm>
          <a:prstGeom prst="rect">
            <a:avLst/>
          </a:prstGeom>
        </p:spPr>
      </p:pic>
      <p:pic>
        <p:nvPicPr>
          <p:cNvPr id="2" name="Grafik 1" descr="Ein Bild, das Handschuhe, Hand enthält.&#10;&#10;Automatisch generierte Beschreibung">
            <a:extLst>
              <a:ext uri="{FF2B5EF4-FFF2-40B4-BE49-F238E27FC236}">
                <a16:creationId xmlns:a16="http://schemas.microsoft.com/office/drawing/2014/main" id="{F95C3A3C-6009-05CC-32D2-2A0EE8237FC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flipH="1">
            <a:off x="10119652" y="2753506"/>
            <a:ext cx="1141425" cy="1652692"/>
          </a:xfrm>
          <a:prstGeom prst="rect">
            <a:avLst/>
          </a:prstGeom>
        </p:spPr>
      </p:pic>
    </p:spTree>
    <p:extLst>
      <p:ext uri="{BB962C8B-B14F-4D97-AF65-F5344CB8AC3E}">
        <p14:creationId xmlns:p14="http://schemas.microsoft.com/office/powerpoint/2010/main" val="165960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tertitel 2">
            <a:extLst>
              <a:ext uri="{FF2B5EF4-FFF2-40B4-BE49-F238E27FC236}">
                <a16:creationId xmlns:a16="http://schemas.microsoft.com/office/drawing/2014/main" id="{F5906461-B31C-E6E8-7D43-A00CB5AC7E46}"/>
              </a:ext>
            </a:extLst>
          </p:cNvPr>
          <p:cNvSpPr txBox="1">
            <a:spLocks/>
          </p:cNvSpPr>
          <p:nvPr/>
        </p:nvSpPr>
        <p:spPr>
          <a:xfrm>
            <a:off x="631965" y="656507"/>
            <a:ext cx="10058400" cy="51915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b="1" dirty="0" err="1">
                <a:solidFill>
                  <a:schemeClr val="accent1">
                    <a:lumMod val="50000"/>
                  </a:schemeClr>
                </a:solidFill>
              </a:rPr>
              <a:t>ความเสี่ยงในวัยรุ่น</a:t>
            </a:r>
            <a:endParaRPr lang="en-US" dirty="0" err="1">
              <a:solidFill>
                <a:schemeClr val="accent1">
                  <a:lumMod val="50000"/>
                </a:schemeClr>
              </a:solidFill>
            </a:endParaRPr>
          </a:p>
        </p:txBody>
      </p:sp>
      <p:sp>
        <p:nvSpPr>
          <p:cNvPr id="10" name="Textfeld 9">
            <a:extLst>
              <a:ext uri="{FF2B5EF4-FFF2-40B4-BE49-F238E27FC236}">
                <a16:creationId xmlns:a16="http://schemas.microsoft.com/office/drawing/2014/main" id="{CDCA0EF9-AF73-45CF-9749-59A8F586B1BA}"/>
              </a:ext>
            </a:extLst>
          </p:cNvPr>
          <p:cNvSpPr txBox="1"/>
          <p:nvPr/>
        </p:nvSpPr>
        <p:spPr>
          <a:xfrm>
            <a:off x="631965" y="1541141"/>
            <a:ext cx="8568364" cy="6063198"/>
          </a:xfrm>
          <a:prstGeom prst="rect">
            <a:avLst/>
          </a:prstGeom>
          <a:noFill/>
        </p:spPr>
        <p:txBody>
          <a:bodyPr wrap="square" lIns="91440" tIns="45720" rIns="91440" bIns="45720" rtlCol="0" anchor="t">
            <a:spAutoFit/>
          </a:bodyPr>
          <a:lstStyle/>
          <a:p>
            <a:pPr marL="457200" indent="-457200">
              <a:buAutoNum type="arabicPeriod"/>
            </a:pPr>
            <a:r>
              <a:rPr lang="de-CH" sz="2000" b="1" dirty="0" err="1"/>
              <a:t>ด้านอุตสาหกรรม</a:t>
            </a:r>
            <a:r>
              <a:rPr lang="de-CH" sz="2000" b="1" dirty="0"/>
              <a:t>: </a:t>
            </a:r>
            <a:r>
              <a:rPr lang="de-CH" sz="2000" dirty="0"/>
              <a:t>มุ่งเน้นกลุ่มเป้าหมายไปที่วัยรุ่นเนื่องจากการติดยาเสพติดและเป็นลูกค้าที่ใช้บริการในระยะยาว </a:t>
            </a:r>
            <a:r>
              <a:rPr lang="de-CH" sz="2000" dirty="0">
                <a:ea typeface="+mn-lt"/>
                <a:cs typeface="+mn-lt"/>
              </a:rPr>
              <a:t>(</a:t>
            </a:r>
            <a:r>
              <a:rPr lang="de-CH" sz="2000" dirty="0" err="1">
                <a:ea typeface="+mn-lt"/>
                <a:cs typeface="+mn-lt"/>
              </a:rPr>
              <a:t>ดูจากโฆษณาบนโซเชียลมีเดีย</a:t>
            </a:r>
            <a:r>
              <a:rPr lang="de-CH" sz="2000" dirty="0">
                <a:ea typeface="+mn-lt"/>
                <a:cs typeface="+mn-lt"/>
              </a:rPr>
              <a:t> </a:t>
            </a:r>
            <a:r>
              <a:rPr lang="de-CH" sz="2000" dirty="0" err="1">
                <a:ea typeface="+mn-lt"/>
                <a:cs typeface="+mn-lt"/>
              </a:rPr>
              <a:t>เช่น</a:t>
            </a:r>
            <a:r>
              <a:rPr lang="de-CH" sz="2000" dirty="0">
                <a:ea typeface="+mn-lt"/>
                <a:cs typeface="+mn-lt"/>
              </a:rPr>
              <a:t> TikTok)</a:t>
            </a:r>
            <a:endParaRPr lang="de-CH">
              <a:cs typeface="Calibri" panose="020F0502020204030204"/>
            </a:endParaRPr>
          </a:p>
          <a:p>
            <a:pPr marL="457200" indent="-457200">
              <a:buAutoNum type="arabicPeriod"/>
            </a:pPr>
            <a:endParaRPr lang="de-CH" sz="2000" dirty="0">
              <a:cs typeface="Calibri"/>
            </a:endParaRPr>
          </a:p>
          <a:p>
            <a:pPr marL="457200" indent="-457200">
              <a:buAutoNum type="arabicPeriod"/>
            </a:pPr>
            <a:r>
              <a:rPr lang="de-CH" sz="2000" b="1" dirty="0" err="1"/>
              <a:t>อโรมา:</a:t>
            </a:r>
            <a:r>
              <a:rPr lang="de-CH" sz="2000" dirty="0" err="1"/>
              <a:t>มีรสชาติและกลิ่นหอม</a:t>
            </a:r>
            <a:r>
              <a:rPr lang="de-CH" sz="2000" dirty="0" err="1">
                <a:ea typeface="+mn-lt"/>
                <a:cs typeface="+mn-lt"/>
              </a:rPr>
              <a:t>ทําให้ไอระเหยของบุหรี่ไฟฟ้าน่าสนใจ</a:t>
            </a:r>
            <a:br>
              <a:rPr lang="de-CH" sz="2000" dirty="0">
                <a:ea typeface="+mn-lt"/>
                <a:cs typeface="+mn-lt"/>
              </a:rPr>
            </a:br>
            <a:r>
              <a:rPr lang="de-CH" sz="2000" dirty="0" err="1">
                <a:ea typeface="+mn-lt"/>
                <a:cs typeface="+mn-lt"/>
              </a:rPr>
              <a:t>ในกลุ่มวัยรุ่น</a:t>
            </a:r>
            <a:endParaRPr lang="de-CH" dirty="0" err="1">
              <a:cs typeface="Calibri" panose="020F0502020204030204"/>
            </a:endParaRPr>
          </a:p>
          <a:p>
            <a:pPr marL="457200" indent="-457200">
              <a:buAutoNum type="arabicPeriod"/>
            </a:pPr>
            <a:endParaRPr lang="de-CH" sz="2000" dirty="0">
              <a:cs typeface="Calibri" panose="020F0502020204030204"/>
            </a:endParaRPr>
          </a:p>
          <a:p>
            <a:pPr marL="457200" indent="-457200">
              <a:buAutoNum type="arabicPeriod"/>
            </a:pPr>
            <a:r>
              <a:rPr lang="de-CH" sz="2000" b="1" dirty="0" err="1">
                <a:cs typeface="Calibri" panose="020F0502020204030204"/>
              </a:rPr>
              <a:t>นิโคตินในไอระเหย</a:t>
            </a:r>
            <a:r>
              <a:rPr lang="de-CH" sz="2000" b="1" dirty="0">
                <a:cs typeface="Calibri" panose="020F0502020204030204"/>
              </a:rPr>
              <a:t>/</a:t>
            </a:r>
            <a:r>
              <a:rPr lang="de-CH" sz="2000" b="1" dirty="0" err="1">
                <a:cs typeface="Calibri" panose="020F0502020204030204"/>
              </a:rPr>
              <a:t>บุหรี่ไฟฟ้า</a:t>
            </a:r>
            <a:r>
              <a:rPr lang="de-CH" sz="2000" b="1" dirty="0">
                <a:cs typeface="Calibri" panose="020F0502020204030204"/>
              </a:rPr>
              <a:t> </a:t>
            </a:r>
            <a:r>
              <a:rPr lang="de-CH" sz="2000" dirty="0" err="1">
                <a:cs typeface="Calibri" panose="020F0502020204030204"/>
              </a:rPr>
              <a:t>ทำให้เกิดความรู้สึกมีความสุขอย่างรวดเร็ว</a:t>
            </a:r>
            <a:r>
              <a:rPr lang="de-CH" sz="2000" dirty="0">
                <a:cs typeface="Calibri" panose="020F0502020204030204"/>
              </a:rPr>
              <a:t> การสูบไอระเหยเล็กน้อยสามารถช่วยปรับปรุงสภาวะทางอารมณ์ของคุณได้โดยตรง </a:t>
            </a:r>
            <a:r>
              <a:rPr lang="de-CH" sz="2000" dirty="0" err="1">
                <a:cs typeface="Calibri" panose="020F0502020204030204"/>
              </a:rPr>
              <a:t>แต่สมองของวัยรุ่นยังพัฒนาไม่เต็มที่</a:t>
            </a:r>
            <a:r>
              <a:rPr lang="de-CH" sz="2000" dirty="0">
                <a:cs typeface="Calibri" panose="020F0502020204030204"/>
              </a:rPr>
              <a:t> </a:t>
            </a:r>
            <a:r>
              <a:rPr lang="de-CH" sz="2000" dirty="0" err="1">
                <a:cs typeface="Calibri" panose="020F0502020204030204"/>
              </a:rPr>
              <a:t>ดังนั้นการสูบไอระเหยจึงเป็นความเสี่ยง</a:t>
            </a:r>
            <a:r>
              <a:rPr lang="de-CH" sz="2000" dirty="0">
                <a:cs typeface="Calibri" panose="020F0502020204030204"/>
              </a:rPr>
              <a:t> </a:t>
            </a:r>
            <a:r>
              <a:rPr lang="de-CH" sz="2000" dirty="0" err="1">
                <a:cs typeface="Calibri" panose="020F0502020204030204"/>
              </a:rPr>
              <a:t>เพราะสามารถส่งผลต่อพัฒนาการของสมองได้</a:t>
            </a:r>
            <a:r>
              <a:rPr lang="de-CH" sz="2000" dirty="0">
                <a:cs typeface="Calibri" panose="020F0502020204030204"/>
              </a:rPr>
              <a:t> </a:t>
            </a:r>
            <a:r>
              <a:rPr lang="de-CH" sz="2000" dirty="0" err="1">
                <a:cs typeface="Calibri" panose="020F0502020204030204"/>
              </a:rPr>
              <a:t>และคนหนุ่มสาวก็สามารถติดนิโคตินได้เร็วยิ่งขึ้น</a:t>
            </a:r>
            <a:r>
              <a:rPr lang="de-CH" sz="2000" dirty="0">
                <a:cs typeface="Calibri" panose="020F0502020204030204"/>
              </a:rPr>
              <a:t> </a:t>
            </a:r>
            <a:endParaRPr lang="de-CH" dirty="0">
              <a:cs typeface="Calibri" panose="020F0502020204030204"/>
            </a:endParaRPr>
          </a:p>
          <a:p>
            <a:pPr marL="457200" indent="-457200">
              <a:buAutoNum type="arabicPeriod"/>
            </a:pPr>
            <a:endParaRPr lang="de-CH" sz="2000" dirty="0">
              <a:ea typeface="+mn-lt"/>
              <a:cs typeface="+mn-lt"/>
            </a:endParaRPr>
          </a:p>
          <a:p>
            <a:pPr marL="457200" indent="-457200">
              <a:buAutoNum type="arabicPeriod"/>
            </a:pPr>
            <a:r>
              <a:rPr lang="de-CH" sz="2000" b="1" dirty="0" err="1">
                <a:ea typeface="+mn-lt"/>
                <a:cs typeface="+mn-lt"/>
              </a:rPr>
              <a:t>ผู้ปกครองที่สูบบุหรี่เอง</a:t>
            </a:r>
            <a:r>
              <a:rPr lang="de-CH" sz="2000" b="1" dirty="0">
                <a:ea typeface="+mn-lt"/>
                <a:cs typeface="+mn-lt"/>
              </a:rPr>
              <a:t>: </a:t>
            </a:r>
            <a:r>
              <a:rPr lang="de-CH" sz="2000" dirty="0" err="1">
                <a:ea typeface="+mn-lt"/>
                <a:cs typeface="+mn-lt"/>
              </a:rPr>
              <a:t>เพิ่มความเสี่ยงที่บุตรหลานจะเริ่มสูบบุหรี่หรือ</a:t>
            </a:r>
            <a:br>
              <a:rPr lang="de-CH" sz="2000" dirty="0">
                <a:ea typeface="+mn-lt"/>
                <a:cs typeface="+mn-lt"/>
              </a:rPr>
            </a:br>
            <a:r>
              <a:rPr lang="de-CH" sz="2000" dirty="0">
                <a:ea typeface="+mn-lt"/>
                <a:cs typeface="+mn-lt"/>
              </a:rPr>
              <a:t> </a:t>
            </a:r>
            <a:r>
              <a:rPr lang="de-CH" sz="2000" dirty="0" err="1">
                <a:ea typeface="+mn-lt"/>
                <a:cs typeface="+mn-lt"/>
              </a:rPr>
              <a:t>สูบไอระเหย</a:t>
            </a:r>
            <a:r>
              <a:rPr lang="de-CH" sz="2000" dirty="0">
                <a:ea typeface="+mn-lt"/>
                <a:cs typeface="+mn-lt"/>
              </a:rPr>
              <a:t>/</a:t>
            </a:r>
            <a:r>
              <a:rPr lang="de-CH" sz="2000" dirty="0" err="1">
                <a:ea typeface="+mn-lt"/>
                <a:cs typeface="+mn-lt"/>
              </a:rPr>
              <a:t>บุหรี่ไฟฟ้า</a:t>
            </a:r>
            <a:endParaRPr lang="de-CH" dirty="0" err="1">
              <a:cs typeface="Calibri" panose="020F0502020204030204"/>
            </a:endParaRPr>
          </a:p>
          <a:p>
            <a:pPr marL="457200" indent="-457200">
              <a:buAutoNum type="arabicPeriod"/>
            </a:pPr>
            <a:endParaRPr lang="de-CH" sz="2000" dirty="0">
              <a:cs typeface="Calibri" panose="020F0502020204030204"/>
            </a:endParaRPr>
          </a:p>
        </p:txBody>
      </p:sp>
      <p:pic>
        <p:nvPicPr>
          <p:cNvPr id="12" name="Grafik 11" descr="Ein Bild, das Cartoon, Clipart, Schuhwerk, Darstellung enthält.&#10;&#10;Automatisch generierte Beschreibung">
            <a:extLst>
              <a:ext uri="{FF2B5EF4-FFF2-40B4-BE49-F238E27FC236}">
                <a16:creationId xmlns:a16="http://schemas.microsoft.com/office/drawing/2014/main" id="{C269CC45-D233-0B86-7E77-1BCEA702C82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6177" b="89988" l="6056" r="93218">
                        <a14:foregroundMark x1="33064" y1="10375" x2="40937" y2="6217"/>
                        <a14:foregroundMark x1="40937" y1="6217" x2="32620" y2="11546"/>
                        <a14:foregroundMark x1="32620" y1="11546" x2="32055" y2="11465"/>
                        <a14:foregroundMark x1="87848" y1="23496" x2="88010" y2="23415"/>
                        <a14:foregroundMark x1="88252" y1="23173" x2="88090" y2="23092"/>
                        <a14:foregroundMark x1="92895" y1="22325" x2="93056" y2="22164"/>
                        <a14:foregroundMark x1="93218" y1="35285" x2="93056" y2="36294"/>
                        <a14:foregroundMark x1="10012" y1="33791" x2="9931" y2="34356"/>
                        <a14:foregroundMark x1="10174" y1="41098" x2="7348" y2="47800"/>
                        <a14:foregroundMark x1="7348" y1="47800" x2="10416" y2="41461"/>
                        <a14:foregroundMark x1="10416" y1="41461" x2="10254" y2="41098"/>
                        <a14:foregroundMark x1="7549" y1="40089" x2="7388" y2="40170"/>
                        <a14:foregroundMark x1="7549" y1="63585" x2="7549" y2="63181"/>
                        <a14:foregroundMark x1="7549" y1="63181" x2="7549" y2="63181"/>
                        <a14:foregroundMark x1="7549" y1="63181" x2="6621" y2="64635"/>
                        <a14:foregroundMark x1="6459" y1="43197" x2="6056" y2="41784"/>
                      </a14:backgroundRemoval>
                    </a14:imgEffect>
                  </a14:imgLayer>
                </a14:imgProps>
              </a:ext>
              <a:ext uri="{28A0092B-C50C-407E-A947-70E740481C1C}">
                <a14:useLocalDpi xmlns:a14="http://schemas.microsoft.com/office/drawing/2010/main" val="0"/>
              </a:ext>
            </a:extLst>
          </a:blip>
          <a:srcRect l="4988" t="4883" r="3850" b="10233"/>
          <a:stretch/>
        </p:blipFill>
        <p:spPr>
          <a:xfrm>
            <a:off x="8989349" y="1541141"/>
            <a:ext cx="3200400" cy="2979964"/>
          </a:xfrm>
          <a:prstGeom prst="rect">
            <a:avLst/>
          </a:prstGeom>
        </p:spPr>
      </p:pic>
    </p:spTree>
    <p:extLst>
      <p:ext uri="{BB962C8B-B14F-4D97-AF65-F5344CB8AC3E}">
        <p14:creationId xmlns:p14="http://schemas.microsoft.com/office/powerpoint/2010/main" val="607081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EF96810C-323A-0FC4-E6CB-E7444703B9EC}"/>
              </a:ext>
            </a:extLst>
          </p:cNvPr>
          <p:cNvSpPr>
            <a:spLocks noGrp="1"/>
          </p:cNvSpPr>
          <p:nvPr>
            <p:ph type="subTitle" idx="1"/>
          </p:nvPr>
        </p:nvSpPr>
        <p:spPr>
          <a:xfrm>
            <a:off x="740822" y="725862"/>
            <a:ext cx="10058400" cy="547767"/>
          </a:xfrm>
        </p:spPr>
        <p:txBody>
          <a:bodyPr vert="horz" lIns="91440" tIns="45720" rIns="91440" bIns="45720" rtlCol="0" anchor="t">
            <a:normAutofit lnSpcReduction="10000"/>
          </a:bodyPr>
          <a:lstStyle/>
          <a:p>
            <a:r>
              <a:rPr lang="de-CH" dirty="0" err="1">
                <a:solidFill>
                  <a:schemeClr val="accent1">
                    <a:lumMod val="50000"/>
                  </a:schemeClr>
                </a:solidFill>
                <a:ea typeface="+mj-lt"/>
                <a:cs typeface="+mj-lt"/>
              </a:rPr>
              <a:t>กฎหมายและการคุ้มครองผู้เยาว์</a:t>
            </a:r>
            <a:endParaRPr lang="en-US" dirty="0" err="1"/>
          </a:p>
        </p:txBody>
      </p:sp>
      <p:sp>
        <p:nvSpPr>
          <p:cNvPr id="4" name="Textfeld 3">
            <a:extLst>
              <a:ext uri="{FF2B5EF4-FFF2-40B4-BE49-F238E27FC236}">
                <a16:creationId xmlns:a16="http://schemas.microsoft.com/office/drawing/2014/main" id="{5BB68C88-81A3-64DC-B4A0-03DE6822BAF4}"/>
              </a:ext>
            </a:extLst>
          </p:cNvPr>
          <p:cNvSpPr txBox="1"/>
          <p:nvPr/>
        </p:nvSpPr>
        <p:spPr>
          <a:xfrm>
            <a:off x="665988" y="1343080"/>
            <a:ext cx="10732721" cy="1015663"/>
          </a:xfrm>
          <a:prstGeom prst="rect">
            <a:avLst/>
          </a:prstGeom>
          <a:noFill/>
        </p:spPr>
        <p:txBody>
          <a:bodyPr wrap="square" rtlCol="0">
            <a:spAutoFit/>
          </a:bodyPr>
          <a:lstStyle/>
          <a:p>
            <a:endParaRPr lang="de-CH" sz="2000" dirty="0"/>
          </a:p>
          <a:p>
            <a:pPr marL="285750" indent="-285750">
              <a:buFont typeface="Wingdings" panose="05000000000000000000" pitchFamily="2" charset="2"/>
              <a:buChar char="à"/>
            </a:pPr>
            <a:endParaRPr lang="de-CH" sz="2000" b="1" dirty="0">
              <a:sym typeface="Wingdings" panose="05000000000000000000" pitchFamily="2" charset="2"/>
            </a:endParaRPr>
          </a:p>
          <a:p>
            <a:endParaRPr lang="de-CH" sz="2000" dirty="0"/>
          </a:p>
        </p:txBody>
      </p:sp>
      <p:sp>
        <p:nvSpPr>
          <p:cNvPr id="2" name="Textfeld 1">
            <a:extLst>
              <a:ext uri="{FF2B5EF4-FFF2-40B4-BE49-F238E27FC236}">
                <a16:creationId xmlns:a16="http://schemas.microsoft.com/office/drawing/2014/main" id="{69AB7E23-B732-4373-EBEC-DF0A887F446A}"/>
              </a:ext>
            </a:extLst>
          </p:cNvPr>
          <p:cNvSpPr txBox="1"/>
          <p:nvPr/>
        </p:nvSpPr>
        <p:spPr>
          <a:xfrm>
            <a:off x="2634613" y="1656614"/>
            <a:ext cx="7887178" cy="1661993"/>
          </a:xfrm>
          <a:prstGeom prst="rect">
            <a:avLst/>
          </a:prstGeom>
          <a:noFill/>
          <a:ln w="19050">
            <a:solidFill>
              <a:schemeClr val="accent2">
                <a:lumMod val="75000"/>
              </a:schemeClr>
            </a:solidFill>
          </a:ln>
        </p:spPr>
        <p:txBody>
          <a:bodyPr wrap="square" lIns="91440" tIns="45720" rIns="91440" bIns="45720" rtlCol="0" anchor="t">
            <a:spAutoFit/>
          </a:bodyPr>
          <a:lstStyle/>
          <a:p>
            <a:r>
              <a:rPr lang="de-CH" sz="2000" dirty="0" err="1">
                <a:solidFill>
                  <a:schemeClr val="accent5">
                    <a:lumMod val="75000"/>
                  </a:schemeClr>
                </a:solidFill>
                <a:ea typeface="+mn-lt"/>
                <a:cs typeface="+mn-lt"/>
              </a:rPr>
              <a:t>ในสวิตเซอร์แลนด์</a:t>
            </a:r>
            <a:r>
              <a:rPr lang="de-CH" sz="2000" dirty="0">
                <a:solidFill>
                  <a:schemeClr val="accent5">
                    <a:lumMod val="75000"/>
                  </a:schemeClr>
                </a:solidFill>
                <a:ea typeface="+mn-lt"/>
                <a:cs typeface="+mn-lt"/>
              </a:rPr>
              <a:t> </a:t>
            </a:r>
            <a:r>
              <a:rPr lang="de-CH" sz="2000" dirty="0" err="1">
                <a:solidFill>
                  <a:schemeClr val="accent5">
                    <a:lumMod val="75000"/>
                  </a:schemeClr>
                </a:solidFill>
                <a:ea typeface="+mn-lt"/>
                <a:cs typeface="+mn-lt"/>
              </a:rPr>
              <a:t>พระราชบัญญัติผลิตภัณฑ์ยาสูบฉบับใหม่จะมีผลบังคับใช้ตั้งแต่วันที่</a:t>
            </a:r>
            <a:r>
              <a:rPr lang="de-CH" sz="2000" dirty="0">
                <a:solidFill>
                  <a:schemeClr val="accent5">
                    <a:lumMod val="75000"/>
                  </a:schemeClr>
                </a:solidFill>
                <a:ea typeface="+mn-lt"/>
                <a:cs typeface="+mn-lt"/>
              </a:rPr>
              <a:t> 1 </a:t>
            </a:r>
            <a:r>
              <a:rPr lang="de-CH" sz="2000" dirty="0" err="1">
                <a:solidFill>
                  <a:schemeClr val="accent5">
                    <a:lumMod val="75000"/>
                  </a:schemeClr>
                </a:solidFill>
                <a:ea typeface="+mn-lt"/>
                <a:cs typeface="+mn-lt"/>
              </a:rPr>
              <a:t>ตุลาคม</a:t>
            </a:r>
            <a:r>
              <a:rPr lang="de-CH" sz="2000" dirty="0">
                <a:solidFill>
                  <a:schemeClr val="accent5">
                    <a:lumMod val="75000"/>
                  </a:schemeClr>
                </a:solidFill>
                <a:ea typeface="+mn-lt"/>
                <a:cs typeface="+mn-lt"/>
              </a:rPr>
              <a:t> </a:t>
            </a:r>
            <a:r>
              <a:rPr lang="de-CH" sz="2000" dirty="0" err="1">
                <a:solidFill>
                  <a:schemeClr val="accent5">
                    <a:lumMod val="75000"/>
                  </a:schemeClr>
                </a:solidFill>
                <a:ea typeface="+mn-lt"/>
                <a:cs typeface="+mn-lt"/>
              </a:rPr>
              <a:t>พ.ศ</a:t>
            </a:r>
            <a:r>
              <a:rPr lang="de-CH" sz="2000" dirty="0">
                <a:solidFill>
                  <a:schemeClr val="accent5">
                    <a:lumMod val="75000"/>
                  </a:schemeClr>
                </a:solidFill>
                <a:ea typeface="+mn-lt"/>
                <a:cs typeface="+mn-lt"/>
              </a:rPr>
              <a:t>. 2567</a:t>
            </a:r>
            <a:endParaRPr lang="en-US" dirty="0">
              <a:solidFill>
                <a:schemeClr val="accent5">
                  <a:lumMod val="75000"/>
                </a:schemeClr>
              </a:solidFill>
            </a:endParaRPr>
          </a:p>
          <a:p>
            <a:endParaRPr lang="de-CH"/>
          </a:p>
          <a:p>
            <a:pPr>
              <a:spcAft>
                <a:spcPts val="600"/>
              </a:spcAft>
            </a:pPr>
            <a:r>
              <a:rPr lang="de-CH" sz="2000" dirty="0" err="1">
                <a:solidFill>
                  <a:schemeClr val="accent5">
                    <a:lumMod val="75000"/>
                  </a:schemeClr>
                </a:solidFill>
                <a:ea typeface="+mn-lt"/>
                <a:cs typeface="+mn-lt"/>
              </a:rPr>
              <a:t>สิ่งนี้ห้ามไม่ให้ขายบุหรี่ไฟฟ้าให้กับผู้เยาว์</a:t>
            </a:r>
            <a:endParaRPr lang="de-CH" dirty="0" err="1"/>
          </a:p>
        </p:txBody>
      </p:sp>
      <p:pic>
        <p:nvPicPr>
          <p:cNvPr id="7" name="Grafik 6" descr="Ein Bild, das Text, Schrift, Screenshot, Typografie enthält.&#10;&#10;Automatisch generierte Beschreibung">
            <a:extLst>
              <a:ext uri="{FF2B5EF4-FFF2-40B4-BE49-F238E27FC236}">
                <a16:creationId xmlns:a16="http://schemas.microsoft.com/office/drawing/2014/main" id="{2EA4D4A0-10CA-1562-3B96-7CBFB7A3B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8137" y="4622841"/>
            <a:ext cx="3096057" cy="604922"/>
          </a:xfrm>
          <a:prstGeom prst="rect">
            <a:avLst/>
          </a:prstGeom>
        </p:spPr>
      </p:pic>
      <p:pic>
        <p:nvPicPr>
          <p:cNvPr id="11" name="Grafik 10" descr="Ein Bild, das Text, Screenshot, Software, Webseite enthält.">
            <a:extLst>
              <a:ext uri="{FF2B5EF4-FFF2-40B4-BE49-F238E27FC236}">
                <a16:creationId xmlns:a16="http://schemas.microsoft.com/office/drawing/2014/main" id="{E6C5A3E8-8273-09DB-ADFD-E71433419B48}"/>
              </a:ext>
            </a:extLst>
          </p:cNvPr>
          <p:cNvPicPr>
            <a:picLocks noChangeAspect="1"/>
          </p:cNvPicPr>
          <p:nvPr/>
        </p:nvPicPr>
        <p:blipFill rotWithShape="1">
          <a:blip r:embed="rId4">
            <a:extLst>
              <a:ext uri="{28A0092B-C50C-407E-A947-70E740481C1C}">
                <a14:useLocalDpi xmlns:a14="http://schemas.microsoft.com/office/drawing/2010/main" val="0"/>
              </a:ext>
            </a:extLst>
          </a:blip>
          <a:srcRect l="6384" t="18572" r="31426" b="50000"/>
          <a:stretch/>
        </p:blipFill>
        <p:spPr>
          <a:xfrm rot="21446432">
            <a:off x="233287" y="3616356"/>
            <a:ext cx="3393322" cy="1071805"/>
          </a:xfrm>
          <a:prstGeom prst="rect">
            <a:avLst/>
          </a:prstGeom>
        </p:spPr>
      </p:pic>
      <p:pic>
        <p:nvPicPr>
          <p:cNvPr id="9" name="Grafik 8" descr="Ein Bild, das Text, Software, Multimedia-Software, Computersymbol enthält.&#10;&#10;Automatisch generierte Beschreibung">
            <a:extLst>
              <a:ext uri="{FF2B5EF4-FFF2-40B4-BE49-F238E27FC236}">
                <a16:creationId xmlns:a16="http://schemas.microsoft.com/office/drawing/2014/main" id="{675F7C84-5842-8C63-2C34-7EC813422C93}"/>
              </a:ext>
            </a:extLst>
          </p:cNvPr>
          <p:cNvPicPr>
            <a:picLocks noChangeAspect="1"/>
          </p:cNvPicPr>
          <p:nvPr/>
        </p:nvPicPr>
        <p:blipFill rotWithShape="1">
          <a:blip r:embed="rId5">
            <a:extLst>
              <a:ext uri="{28A0092B-C50C-407E-A947-70E740481C1C}">
                <a14:useLocalDpi xmlns:a14="http://schemas.microsoft.com/office/drawing/2010/main" val="0"/>
              </a:ext>
            </a:extLst>
          </a:blip>
          <a:srcRect l="70475" t="12201" r="12988" b="77299"/>
          <a:stretch/>
        </p:blipFill>
        <p:spPr>
          <a:xfrm>
            <a:off x="0" y="4869397"/>
            <a:ext cx="6119973" cy="1457136"/>
          </a:xfrm>
          <a:prstGeom prst="rect">
            <a:avLst/>
          </a:prstGeom>
        </p:spPr>
      </p:pic>
      <p:pic>
        <p:nvPicPr>
          <p:cNvPr id="6" name="Grafik 5" descr="Ein Bild, das Text, Screenshot, Website, Software enthält.&#10;&#10;Automatisch generierte Beschreibung">
            <a:extLst>
              <a:ext uri="{FF2B5EF4-FFF2-40B4-BE49-F238E27FC236}">
                <a16:creationId xmlns:a16="http://schemas.microsoft.com/office/drawing/2014/main" id="{8E6EFE40-F910-6C56-4C6A-9D05632D27AC}"/>
              </a:ext>
            </a:extLst>
          </p:cNvPr>
          <p:cNvPicPr>
            <a:picLocks noChangeAspect="1"/>
          </p:cNvPicPr>
          <p:nvPr/>
        </p:nvPicPr>
        <p:blipFill rotWithShape="1">
          <a:blip r:embed="rId6">
            <a:extLst>
              <a:ext uri="{28A0092B-C50C-407E-A947-70E740481C1C}">
                <a14:useLocalDpi xmlns:a14="http://schemas.microsoft.com/office/drawing/2010/main" val="0"/>
              </a:ext>
            </a:extLst>
          </a:blip>
          <a:srcRect l="9370" t="34129" r="17869" b="48656"/>
          <a:stretch/>
        </p:blipFill>
        <p:spPr>
          <a:xfrm rot="435124">
            <a:off x="7427565" y="3899367"/>
            <a:ext cx="4416411" cy="653065"/>
          </a:xfrm>
          <a:prstGeom prst="rect">
            <a:avLst/>
          </a:prstGeom>
        </p:spPr>
      </p:pic>
      <p:pic>
        <p:nvPicPr>
          <p:cNvPr id="10" name="Grafik 9" descr="Ein Bild, das Text, Schrift, Screenshot, weiß enthält.&#10;&#10;Automatisch generierte Beschreibung">
            <a:extLst>
              <a:ext uri="{FF2B5EF4-FFF2-40B4-BE49-F238E27FC236}">
                <a16:creationId xmlns:a16="http://schemas.microsoft.com/office/drawing/2014/main" id="{4C45EA36-8567-D7E6-639E-5B8D95C6B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5180302"/>
            <a:ext cx="5625298" cy="990738"/>
          </a:xfrm>
          <a:prstGeom prst="rect">
            <a:avLst/>
          </a:prstGeom>
        </p:spPr>
      </p:pic>
      <p:sp>
        <p:nvSpPr>
          <p:cNvPr id="13" name="Textfeld 12">
            <a:extLst>
              <a:ext uri="{FF2B5EF4-FFF2-40B4-BE49-F238E27FC236}">
                <a16:creationId xmlns:a16="http://schemas.microsoft.com/office/drawing/2014/main" id="{D02A4394-EBB9-16B6-5205-B30B9F12EE6B}"/>
              </a:ext>
            </a:extLst>
          </p:cNvPr>
          <p:cNvSpPr txBox="1"/>
          <p:nvPr/>
        </p:nvSpPr>
        <p:spPr>
          <a:xfrm>
            <a:off x="8823960" y="6459307"/>
            <a:ext cx="3368040" cy="246221"/>
          </a:xfrm>
          <a:prstGeom prst="rect">
            <a:avLst/>
          </a:prstGeom>
          <a:noFill/>
        </p:spPr>
        <p:txBody>
          <a:bodyPr wrap="square">
            <a:spAutoFit/>
          </a:bodyPr>
          <a:lstStyle/>
          <a:p>
            <a:pPr algn="r"/>
            <a:r>
              <a:rPr lang="de-CH" sz="1000" dirty="0">
                <a:solidFill>
                  <a:schemeClr val="bg1"/>
                </a:solidFill>
              </a:rPr>
              <a:t> srf.ch; euractiv.de; watson.ch; parlament.ch; bag.admin.ch</a:t>
            </a:r>
          </a:p>
        </p:txBody>
      </p:sp>
      <p:sp>
        <p:nvSpPr>
          <p:cNvPr id="14" name="Textfeld 13">
            <a:extLst>
              <a:ext uri="{FF2B5EF4-FFF2-40B4-BE49-F238E27FC236}">
                <a16:creationId xmlns:a16="http://schemas.microsoft.com/office/drawing/2014/main" id="{98A094A2-A596-7957-9007-1CA65EA4F356}"/>
              </a:ext>
            </a:extLst>
          </p:cNvPr>
          <p:cNvSpPr txBox="1"/>
          <p:nvPr/>
        </p:nvSpPr>
        <p:spPr>
          <a:xfrm>
            <a:off x="1988933" y="1676345"/>
            <a:ext cx="523677" cy="861774"/>
          </a:xfrm>
          <a:prstGeom prst="rect">
            <a:avLst/>
          </a:prstGeom>
          <a:noFill/>
        </p:spPr>
        <p:txBody>
          <a:bodyPr wrap="square" rtlCol="0">
            <a:spAutoFit/>
          </a:bodyPr>
          <a:lstStyle/>
          <a:p>
            <a:r>
              <a:rPr lang="de-CH" sz="5000" dirty="0">
                <a:solidFill>
                  <a:schemeClr val="accent5">
                    <a:lumMod val="75000"/>
                  </a:schemeClr>
                </a:solidFill>
              </a:rPr>
              <a:t>§</a:t>
            </a:r>
          </a:p>
        </p:txBody>
      </p:sp>
      <p:pic>
        <p:nvPicPr>
          <p:cNvPr id="8" name="Grafik 7" descr="Ein Bild, das Text, Elektronik, Screenshot, Software enthält.">
            <a:extLst>
              <a:ext uri="{FF2B5EF4-FFF2-40B4-BE49-F238E27FC236}">
                <a16:creationId xmlns:a16="http://schemas.microsoft.com/office/drawing/2014/main" id="{C0F1E747-3D9F-9144-CBEC-51ED1E781A12}"/>
              </a:ext>
            </a:extLst>
          </p:cNvPr>
          <p:cNvPicPr>
            <a:picLocks noChangeAspect="1"/>
          </p:cNvPicPr>
          <p:nvPr/>
        </p:nvPicPr>
        <p:blipFill rotWithShape="1">
          <a:blip r:embed="rId8">
            <a:extLst>
              <a:ext uri="{28A0092B-C50C-407E-A947-70E740481C1C}">
                <a14:useLocalDpi xmlns:a14="http://schemas.microsoft.com/office/drawing/2010/main" val="0"/>
              </a:ext>
            </a:extLst>
          </a:blip>
          <a:srcRect l="24879" t="24812" r="29034" b="50966"/>
          <a:stretch/>
        </p:blipFill>
        <p:spPr>
          <a:xfrm rot="21345998">
            <a:off x="3716784" y="3699306"/>
            <a:ext cx="3206270" cy="1053186"/>
          </a:xfrm>
          <a:prstGeom prst="rect">
            <a:avLst/>
          </a:prstGeom>
        </p:spPr>
      </p:pic>
    </p:spTree>
    <p:extLst>
      <p:ext uri="{BB962C8B-B14F-4D97-AF65-F5344CB8AC3E}">
        <p14:creationId xmlns:p14="http://schemas.microsoft.com/office/powerpoint/2010/main" val="39101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881E-49E6-1CEA-1D1A-7F0A61082889}"/>
              </a:ext>
            </a:extLst>
          </p:cNvPr>
          <p:cNvSpPr>
            <a:spLocks noGrp="1"/>
          </p:cNvSpPr>
          <p:nvPr>
            <p:ph type="title"/>
          </p:nvPr>
        </p:nvSpPr>
        <p:spPr>
          <a:xfrm>
            <a:off x="190500" y="1390996"/>
            <a:ext cx="3646714" cy="2286000"/>
          </a:xfrm>
        </p:spPr>
        <p:txBody>
          <a:bodyPr/>
          <a:lstStyle/>
          <a:p>
            <a:r>
              <a:rPr lang="de-CH" b="1" dirty="0" err="1"/>
              <a:t>ฉันจะทำอย่างไร</a:t>
            </a:r>
            <a:endParaRPr lang="en-US" dirty="0" err="1"/>
          </a:p>
        </p:txBody>
      </p:sp>
      <p:sp>
        <p:nvSpPr>
          <p:cNvPr id="5" name="Textfeld 4">
            <a:extLst>
              <a:ext uri="{FF2B5EF4-FFF2-40B4-BE49-F238E27FC236}">
                <a16:creationId xmlns:a16="http://schemas.microsoft.com/office/drawing/2014/main" id="{6573F6AF-F25A-B44C-008C-55DFE2F02415}"/>
              </a:ext>
            </a:extLst>
          </p:cNvPr>
          <p:cNvSpPr txBox="1"/>
          <p:nvPr/>
        </p:nvSpPr>
        <p:spPr>
          <a:xfrm>
            <a:off x="5055606" y="1254924"/>
            <a:ext cx="5888576" cy="5106013"/>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de-CH" dirty="0" err="1"/>
              <a:t>หาข้อมูลเพิ่มเติม</a:t>
            </a:r>
            <a:endParaRPr lang="de-CH" dirty="0" err="1">
              <a:cs typeface="Calibri"/>
            </a:endParaRPr>
          </a:p>
          <a:p>
            <a:pPr marL="285750" indent="-285750">
              <a:lnSpc>
                <a:spcPct val="150000"/>
              </a:lnSpc>
              <a:buFont typeface="Arial" panose="020B0604020202020204" pitchFamily="34" charset="0"/>
              <a:buChar char="•"/>
            </a:pPr>
            <a:r>
              <a:rPr lang="de-CH" dirty="0" err="1">
                <a:ea typeface="+mn-lt"/>
                <a:cs typeface="+mn-lt"/>
              </a:rPr>
              <a:t>ใช้ช่วงเวลาที่สงบ</a:t>
            </a:r>
            <a:r>
              <a:rPr lang="de-CH" dirty="0">
                <a:ea typeface="+mn-lt"/>
                <a:cs typeface="+mn-lt"/>
              </a:rPr>
              <a:t>: </a:t>
            </a:r>
            <a:r>
              <a:rPr lang="de-CH" dirty="0" err="1">
                <a:ea typeface="+mn-lt"/>
                <a:cs typeface="+mn-lt"/>
              </a:rPr>
              <a:t>เวลาที่ไม่เครียดหรือโต้เถียงกัน</a:t>
            </a:r>
            <a:endParaRPr lang="de-CH" dirty="0" err="1">
              <a:cs typeface="Calibri" panose="020F0502020204030204"/>
            </a:endParaRPr>
          </a:p>
          <a:p>
            <a:pPr marL="285750" indent="-285750">
              <a:lnSpc>
                <a:spcPct val="150000"/>
              </a:lnSpc>
              <a:buFont typeface="Arial" panose="020B0604020202020204" pitchFamily="34" charset="0"/>
              <a:buChar char="•"/>
            </a:pPr>
            <a:r>
              <a:rPr lang="de-CH" dirty="0" err="1">
                <a:sym typeface="Wingdings" panose="05000000000000000000" pitchFamily="2" charset="2"/>
              </a:rPr>
              <a:t>ถามคำถามของลูก</a:t>
            </a:r>
            <a:r>
              <a:rPr lang="de-CH" dirty="0">
                <a:sym typeface="Wingdings" panose="05000000000000000000" pitchFamily="2" charset="2"/>
              </a:rPr>
              <a:t> </a:t>
            </a:r>
            <a:r>
              <a:rPr lang="de-CH" dirty="0" err="1">
                <a:sym typeface="Wingdings" panose="05000000000000000000" pitchFamily="2" charset="2"/>
              </a:rPr>
              <a:t>รับฟังลูก</a:t>
            </a:r>
            <a:r>
              <a:rPr lang="de-CH" dirty="0">
                <a:sym typeface="Wingdings" panose="05000000000000000000" pitchFamily="2" charset="2"/>
              </a:rPr>
              <a:t> </a:t>
            </a:r>
            <a:endParaRPr lang="de-CH" dirty="0">
              <a:cs typeface="Calibri" panose="020F0502020204030204"/>
            </a:endParaRPr>
          </a:p>
          <a:p>
            <a:pPr marL="285750" indent="-285750">
              <a:lnSpc>
                <a:spcPct val="150000"/>
              </a:lnSpc>
              <a:buFont typeface="Arial" panose="020B0604020202020204" pitchFamily="34" charset="0"/>
              <a:buChar char="•"/>
            </a:pPr>
            <a:r>
              <a:rPr lang="de-CH" dirty="0" err="1">
                <a:cs typeface="Calibri" panose="020F0502020204030204"/>
              </a:rPr>
              <a:t>อย่าพูดบรรยาย</a:t>
            </a:r>
            <a:endParaRPr lang="de-CH">
              <a:cs typeface="Calibri" panose="020F0502020204030204"/>
            </a:endParaRPr>
          </a:p>
          <a:p>
            <a:pPr marL="285750" indent="-285750">
              <a:lnSpc>
                <a:spcPct val="150000"/>
              </a:lnSpc>
              <a:buFont typeface="Arial" panose="020B0604020202020204" pitchFamily="34" charset="0"/>
              <a:buChar char="•"/>
            </a:pPr>
            <a:r>
              <a:rPr lang="de-CH" dirty="0" err="1">
                <a:ea typeface="+mn-lt"/>
                <a:cs typeface="+mn-lt"/>
                <a:sym typeface="Wingdings" panose="05000000000000000000" pitchFamily="2" charset="2"/>
              </a:rPr>
              <a:t>หลีกเลี่ยงการวิพากษ์วิจารณ์เด็ก</a:t>
            </a:r>
            <a:endParaRPr lang="de-CH" dirty="0" err="1">
              <a:ea typeface="+mn-lt"/>
              <a:cs typeface="+mn-lt"/>
            </a:endParaRPr>
          </a:p>
          <a:p>
            <a:pPr marL="285750" indent="-285750">
              <a:lnSpc>
                <a:spcPct val="150000"/>
              </a:lnSpc>
              <a:buFont typeface="Arial" panose="020B0604020202020204" pitchFamily="34" charset="0"/>
              <a:buChar char="•"/>
            </a:pPr>
            <a:r>
              <a:rPr lang="de-CH" dirty="0" err="1">
                <a:ea typeface="+mn-lt"/>
                <a:cs typeface="+mn-lt"/>
                <a:sym typeface="Wingdings" panose="05000000000000000000" pitchFamily="2" charset="2"/>
              </a:rPr>
              <a:t>สร้างกฎเกณฑ์และทําข้อตกลง</a:t>
            </a:r>
            <a:endParaRPr lang="de-CH" dirty="0" err="1">
              <a:ea typeface="+mn-lt"/>
              <a:cs typeface="+mn-lt"/>
            </a:endParaRPr>
          </a:p>
          <a:p>
            <a:pPr marL="285750" indent="-285750">
              <a:lnSpc>
                <a:spcPct val="150000"/>
              </a:lnSpc>
              <a:buFont typeface="Arial" panose="020B0604020202020204" pitchFamily="34" charset="0"/>
              <a:buChar char="•"/>
            </a:pPr>
            <a:r>
              <a:rPr lang="de-CH" err="1">
                <a:sym typeface="Wingdings" panose="05000000000000000000" pitchFamily="2" charset="2"/>
              </a:rPr>
              <a:t>เป็นตัวอย่างที่ดีให้แก่ลูก</a:t>
            </a:r>
            <a:endParaRPr lang="de-CH" err="1">
              <a:ea typeface="+mn-lt"/>
              <a:cs typeface="+mn-lt"/>
              <a:sym typeface="Wingdings" panose="05000000000000000000" pitchFamily="2" charset="2"/>
            </a:endParaRPr>
          </a:p>
          <a:p>
            <a:pPr marL="285750" indent="-285750">
              <a:lnSpc>
                <a:spcPct val="150000"/>
              </a:lnSpc>
              <a:buFont typeface="Arial" panose="020B0604020202020204" pitchFamily="34" charset="0"/>
              <a:buChar char="•"/>
            </a:pPr>
            <a:r>
              <a:rPr lang="de-CH" dirty="0" err="1">
                <a:ea typeface="+mn-lt"/>
                <a:cs typeface="+mn-lt"/>
                <a:sym typeface="Wingdings" panose="05000000000000000000" pitchFamily="2" charset="2"/>
              </a:rPr>
              <a:t>ผู้ปกครองหลายคนรู้สึกเช่นเดียวกัน</a:t>
            </a:r>
            <a:endParaRPr lang="de-CH" dirty="0" err="1">
              <a:ea typeface="+mn-lt"/>
              <a:cs typeface="+mn-lt"/>
            </a:endParaRPr>
          </a:p>
          <a:p>
            <a:pPr marL="285750" indent="-285750">
              <a:lnSpc>
                <a:spcPct val="150000"/>
              </a:lnSpc>
              <a:buFont typeface="Arial" panose="020B0604020202020204" pitchFamily="34" charset="0"/>
              <a:buChar char="•"/>
            </a:pPr>
            <a:r>
              <a:rPr lang="de-CH" dirty="0" err="1">
                <a:ea typeface="+mn-lt"/>
                <a:cs typeface="+mn-lt"/>
                <a:sym typeface="Wingdings" panose="05000000000000000000" pitchFamily="2" charset="2"/>
              </a:rPr>
              <a:t>ขอความช่วยเหลือ</a:t>
            </a:r>
            <a:endParaRPr lang="de-CH" dirty="0" err="1"/>
          </a:p>
          <a:p>
            <a:r>
              <a:rPr lang="de-CH" dirty="0">
                <a:sym typeface="Wingdings" panose="05000000000000000000" pitchFamily="2" charset="2"/>
              </a:rPr>
              <a:t>    </a:t>
            </a:r>
            <a:endParaRPr lang="de-CH" dirty="0">
              <a:cs typeface="Calibri"/>
              <a:sym typeface="Wingdings" panose="05000000000000000000" pitchFamily="2" charset="2"/>
            </a:endParaRPr>
          </a:p>
        </p:txBody>
      </p:sp>
      <p:sp>
        <p:nvSpPr>
          <p:cNvPr id="7" name="Textfeld 6">
            <a:extLst>
              <a:ext uri="{FF2B5EF4-FFF2-40B4-BE49-F238E27FC236}">
                <a16:creationId xmlns:a16="http://schemas.microsoft.com/office/drawing/2014/main" id="{82159282-2307-2CBC-0177-86763DDC8803}"/>
              </a:ext>
            </a:extLst>
          </p:cNvPr>
          <p:cNvSpPr txBox="1"/>
          <p:nvPr/>
        </p:nvSpPr>
        <p:spPr>
          <a:xfrm>
            <a:off x="4692084" y="5618843"/>
            <a:ext cx="7491973" cy="867930"/>
          </a:xfrm>
          <a:prstGeom prst="rect">
            <a:avLst/>
          </a:prstGeom>
          <a:noFill/>
          <a:ln w="19050">
            <a:solidFill>
              <a:schemeClr val="accent2">
                <a:lumMod val="50000"/>
              </a:schemeClr>
            </a:solidFill>
          </a:ln>
        </p:spPr>
        <p:txBody>
          <a:bodyPr wrap="square" lIns="91440" tIns="45720" rIns="91440" bIns="45720" rtlCol="0" anchor="t">
            <a:spAutoFit/>
          </a:bodyPr>
          <a:lstStyle/>
          <a:p>
            <a:r>
              <a:rPr lang="de-CH" dirty="0">
                <a:solidFill>
                  <a:schemeClr val="accent1">
                    <a:lumMod val="50000"/>
                  </a:schemeClr>
                </a:solidFill>
                <a:ea typeface="+mn-lt"/>
                <a:cs typeface="+mn-lt"/>
              </a:rPr>
              <a:t>ติดต่อและหาข้อมูลเพิ่มเติมได้ที่แพลตฟอร์มข้อมูลสามารถพบได้ในโบรชัวร์และบนเว็บไซต์: "VAHSK.ch"</a:t>
            </a:r>
            <a:endParaRPr lang="en-US" dirty="0">
              <a:solidFill>
                <a:schemeClr val="accent1">
                  <a:lumMod val="50000"/>
                </a:schemeClr>
              </a:solidFill>
            </a:endParaRPr>
          </a:p>
        </p:txBody>
      </p:sp>
      <p:pic>
        <p:nvPicPr>
          <p:cNvPr id="3" name="Grafik 2" descr="Ein Bild, das Handschuhe, Hand enthält.&#10;&#10;Automatisch generierte Beschreibung">
            <a:extLst>
              <a:ext uri="{FF2B5EF4-FFF2-40B4-BE49-F238E27FC236}">
                <a16:creationId xmlns:a16="http://schemas.microsoft.com/office/drawing/2014/main" id="{8D69B1BC-898B-2BDA-E523-5DAD51172CC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551" b="92690" l="9461" r="43647">
                        <a14:foregroundMark x1="10011" y1="47886" x2="13421" y2="47294"/>
                        <a14:foregroundMark x1="27200" y1="19305" x2="27860" y2="11591"/>
                        <a14:foregroundMark x1="27860" y1="11591" x2="30996" y2="16761"/>
                        <a14:foregroundMark x1="40869" y1="38530" x2="42437" y2="30654"/>
                        <a14:foregroundMark x1="42437" y1="30654" x2="43647" y2="37399"/>
                        <a14:foregroundMark x1="43647" y1="37399" x2="42464" y2="45598"/>
                        <a14:foregroundMark x1="24505" y1="91236" x2="35699" y2="90065"/>
                        <a14:foregroundMark x1="35699" y1="90065" x2="37926" y2="90792"/>
                        <a14:foregroundMark x1="24505" y1="91559" x2="30308" y2="92084"/>
                        <a14:foregroundMark x1="31178" y1="91931" x2="36744" y2="90953"/>
                        <a14:foregroundMark x1="36744" y1="90953" x2="37816" y2="90994"/>
                        <a14:foregroundMark x1="24367" y1="91842" x2="27263" y2="92341"/>
                        <a14:foregroundMark x1="33354" y1="92116" x2="37871" y2="91478"/>
                        <a14:foregroundMark x1="27008" y1="92246" x2="31821" y2="92488"/>
                        <a14:foregroundMark x1="31821" y1="92488" x2="33553" y2="92407"/>
                        <a14:foregroundMark x1="24505" y1="91801" x2="29510" y2="92569"/>
                        <a14:foregroundMark x1="29510" y1="92569" x2="37981" y2="91922"/>
                        <a14:backgroundMark x1="9241" y1="48667" x2="12541" y2="54321"/>
                        <a14:backgroundMark x1="12541" y1="54321" x2="12624" y2="54725"/>
                      </a14:backgroundRemoval>
                    </a14:imgEffect>
                  </a14:imgLayer>
                </a14:imgProps>
              </a:ext>
              <a:ext uri="{28A0092B-C50C-407E-A947-70E740481C1C}">
                <a14:useLocalDpi xmlns:a14="http://schemas.microsoft.com/office/drawing/2010/main" val="0"/>
              </a:ext>
            </a:extLst>
          </a:blip>
          <a:srcRect l="9148" t="7518" r="53626" b="5814"/>
          <a:stretch/>
        </p:blipFill>
        <p:spPr>
          <a:xfrm>
            <a:off x="1158947" y="4641875"/>
            <a:ext cx="1334387" cy="1932086"/>
          </a:xfrm>
          <a:prstGeom prst="rect">
            <a:avLst/>
          </a:prstGeom>
        </p:spPr>
      </p:pic>
      <p:sp>
        <p:nvSpPr>
          <p:cNvPr id="8" name="Textfeld 7">
            <a:extLst>
              <a:ext uri="{FF2B5EF4-FFF2-40B4-BE49-F238E27FC236}">
                <a16:creationId xmlns:a16="http://schemas.microsoft.com/office/drawing/2014/main" id="{26826598-B68A-8D0E-2B2C-5B7B202B6448}"/>
              </a:ext>
            </a:extLst>
          </p:cNvPr>
          <p:cNvSpPr txBox="1"/>
          <p:nvPr/>
        </p:nvSpPr>
        <p:spPr>
          <a:xfrm rot="14118513">
            <a:off x="413750" y="4839803"/>
            <a:ext cx="921488" cy="350865"/>
          </a:xfrm>
          <a:prstGeom prst="rect">
            <a:avLst/>
          </a:prstGeom>
          <a:solidFill>
            <a:schemeClr val="accent5">
              <a:lumMod val="60000"/>
              <a:lumOff val="40000"/>
            </a:schemeClr>
          </a:solidFill>
          <a:ln w="28575">
            <a:noFill/>
          </a:ln>
        </p:spPr>
        <p:txBody>
          <a:bodyPr wrap="square" lIns="91440" tIns="45720" rIns="91440" bIns="45720" rtlCol="0" anchor="t">
            <a:spAutoFit/>
          </a:bodyPr>
          <a:lstStyle/>
          <a:p>
            <a:r>
              <a:rPr lang="de-CH" sz="1200" dirty="0" err="1">
                <a:solidFill>
                  <a:schemeClr val="bg1"/>
                </a:solidFill>
                <a:cs typeface="Calibri"/>
              </a:rPr>
              <a:t>ข่าวสาร</a:t>
            </a:r>
          </a:p>
        </p:txBody>
      </p:sp>
      <p:sp>
        <p:nvSpPr>
          <p:cNvPr id="9" name="Textfeld 8">
            <a:extLst>
              <a:ext uri="{FF2B5EF4-FFF2-40B4-BE49-F238E27FC236}">
                <a16:creationId xmlns:a16="http://schemas.microsoft.com/office/drawing/2014/main" id="{3EB2FAA9-BF24-BB02-B54A-95C38F78C62B}"/>
              </a:ext>
            </a:extLst>
          </p:cNvPr>
          <p:cNvSpPr txBox="1"/>
          <p:nvPr/>
        </p:nvSpPr>
        <p:spPr>
          <a:xfrm rot="15848186">
            <a:off x="933769" y="4070626"/>
            <a:ext cx="963773" cy="284543"/>
          </a:xfrm>
          <a:prstGeom prst="rect">
            <a:avLst/>
          </a:prstGeom>
          <a:solidFill>
            <a:schemeClr val="accent5">
              <a:lumMod val="60000"/>
              <a:lumOff val="40000"/>
            </a:schemeClr>
          </a:solidFill>
        </p:spPr>
        <p:txBody>
          <a:bodyPr wrap="square" lIns="91440" tIns="45720" rIns="91440" bIns="45720" rtlCol="0" anchor="t">
            <a:spAutoFit/>
          </a:bodyPr>
          <a:lstStyle/>
          <a:p>
            <a:r>
              <a:rPr lang="de-CH" sz="1200" dirty="0" err="1">
                <a:solidFill>
                  <a:schemeClr val="bg1"/>
                </a:solidFill>
              </a:rPr>
              <a:t>ความเข้าใจ</a:t>
            </a:r>
          </a:p>
        </p:txBody>
      </p:sp>
      <p:sp>
        <p:nvSpPr>
          <p:cNvPr id="10" name="Textfeld 9">
            <a:extLst>
              <a:ext uri="{FF2B5EF4-FFF2-40B4-BE49-F238E27FC236}">
                <a16:creationId xmlns:a16="http://schemas.microsoft.com/office/drawing/2014/main" id="{1D25E60C-F95C-09BC-D47B-081F5EE4DD16}"/>
              </a:ext>
            </a:extLst>
          </p:cNvPr>
          <p:cNvSpPr txBox="1"/>
          <p:nvPr/>
        </p:nvSpPr>
        <p:spPr>
          <a:xfrm rot="16397315">
            <a:off x="1651260" y="4075911"/>
            <a:ext cx="1087644" cy="276999"/>
          </a:xfrm>
          <a:prstGeom prst="rect">
            <a:avLst/>
          </a:prstGeom>
          <a:solidFill>
            <a:schemeClr val="accent5">
              <a:lumMod val="60000"/>
              <a:lumOff val="40000"/>
            </a:schemeClr>
          </a:solidFill>
          <a:ln w="19050">
            <a:solidFill>
              <a:srgbClr val="C00000"/>
            </a:solidFill>
          </a:ln>
        </p:spPr>
        <p:txBody>
          <a:bodyPr wrap="square" lIns="91440" tIns="45720" rIns="91440" bIns="45720" rtlCol="0" anchor="t">
            <a:spAutoFit/>
          </a:bodyPr>
          <a:lstStyle/>
          <a:p>
            <a:r>
              <a:rPr lang="de-CH" sz="1200" dirty="0" err="1">
                <a:solidFill>
                  <a:srgbClr val="C00000"/>
                </a:solidFill>
              </a:rPr>
              <a:t>การปฏิบัติใช้</a:t>
            </a:r>
            <a:endParaRPr lang="en-US" dirty="0" err="1"/>
          </a:p>
        </p:txBody>
      </p:sp>
      <p:sp>
        <p:nvSpPr>
          <p:cNvPr id="11" name="Textfeld 10">
            <a:extLst>
              <a:ext uri="{FF2B5EF4-FFF2-40B4-BE49-F238E27FC236}">
                <a16:creationId xmlns:a16="http://schemas.microsoft.com/office/drawing/2014/main" id="{F4C0664B-1EF1-E4A1-FD9E-7FAC113A9C16}"/>
              </a:ext>
            </a:extLst>
          </p:cNvPr>
          <p:cNvSpPr txBox="1"/>
          <p:nvPr/>
        </p:nvSpPr>
        <p:spPr>
          <a:xfrm rot="16835369">
            <a:off x="1986806" y="4210876"/>
            <a:ext cx="1157055" cy="350865"/>
          </a:xfrm>
          <a:prstGeom prst="rect">
            <a:avLst/>
          </a:prstGeom>
          <a:solidFill>
            <a:schemeClr val="accent5">
              <a:lumMod val="60000"/>
              <a:lumOff val="40000"/>
            </a:schemeClr>
          </a:solidFill>
        </p:spPr>
        <p:txBody>
          <a:bodyPr wrap="square" lIns="91440" tIns="45720" rIns="91440" bIns="45720" rtlCol="0" anchor="t">
            <a:spAutoFit/>
          </a:bodyPr>
          <a:lstStyle/>
          <a:p>
            <a:r>
              <a:rPr lang="de-CH" sz="1200" dirty="0" err="1">
                <a:solidFill>
                  <a:schemeClr val="bg1"/>
                </a:solidFill>
                <a:cs typeface="Calibri"/>
              </a:rPr>
              <a:t>การช่วยเหลือ</a:t>
            </a:r>
          </a:p>
        </p:txBody>
      </p:sp>
      <p:sp>
        <p:nvSpPr>
          <p:cNvPr id="12" name="Textfeld 11">
            <a:extLst>
              <a:ext uri="{FF2B5EF4-FFF2-40B4-BE49-F238E27FC236}">
                <a16:creationId xmlns:a16="http://schemas.microsoft.com/office/drawing/2014/main" id="{089DCFDF-887E-4D7E-865B-FAB23B0E9916}"/>
              </a:ext>
            </a:extLst>
          </p:cNvPr>
          <p:cNvSpPr txBox="1"/>
          <p:nvPr/>
        </p:nvSpPr>
        <p:spPr>
          <a:xfrm rot="16200000">
            <a:off x="1445347" y="4055414"/>
            <a:ext cx="811618" cy="276999"/>
          </a:xfrm>
          <a:prstGeom prst="rect">
            <a:avLst/>
          </a:prstGeom>
          <a:solidFill>
            <a:schemeClr val="accent5">
              <a:lumMod val="60000"/>
              <a:lumOff val="40000"/>
            </a:schemeClr>
          </a:solidFill>
          <a:ln w="19050">
            <a:noFill/>
          </a:ln>
        </p:spPr>
        <p:txBody>
          <a:bodyPr wrap="square" lIns="91440" tIns="45720" rIns="91440" bIns="45720" rtlCol="0" anchor="t">
            <a:spAutoFit/>
          </a:bodyPr>
          <a:lstStyle/>
          <a:p>
            <a:r>
              <a:rPr lang="de-CH" sz="1200" dirty="0" err="1">
                <a:solidFill>
                  <a:schemeClr val="bg1"/>
                </a:solidFill>
              </a:rPr>
              <a:t>ความรู้</a:t>
            </a:r>
            <a:endParaRPr lang="en-US" dirty="0" err="1"/>
          </a:p>
        </p:txBody>
      </p:sp>
      <p:sp>
        <p:nvSpPr>
          <p:cNvPr id="13" name="Untertitel 2">
            <a:extLst>
              <a:ext uri="{FF2B5EF4-FFF2-40B4-BE49-F238E27FC236}">
                <a16:creationId xmlns:a16="http://schemas.microsoft.com/office/drawing/2014/main" id="{F7031F7A-7A53-14EB-E7E7-8D2D0FA1FEEE}"/>
              </a:ext>
            </a:extLst>
          </p:cNvPr>
          <p:cNvSpPr txBox="1">
            <a:spLocks/>
          </p:cNvSpPr>
          <p:nvPr/>
        </p:nvSpPr>
        <p:spPr>
          <a:xfrm>
            <a:off x="4954013" y="600441"/>
            <a:ext cx="6360725" cy="537656"/>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de-CH" dirty="0" err="1">
                <a:solidFill>
                  <a:schemeClr val="accent1">
                    <a:lumMod val="50000"/>
                  </a:schemeClr>
                </a:solidFill>
                <a:ea typeface="+mj-lt"/>
                <a:cs typeface="+mj-lt"/>
              </a:rPr>
              <a:t>การสนทนากับบุตรหลานของคุณ</a:t>
            </a:r>
            <a:endParaRPr lang="en-US" dirty="0" err="1">
              <a:solidFill>
                <a:schemeClr val="accent1">
                  <a:lumMod val="50000"/>
                </a:schemeClr>
              </a:solidFill>
            </a:endParaRPr>
          </a:p>
        </p:txBody>
      </p:sp>
    </p:spTree>
    <p:extLst>
      <p:ext uri="{BB962C8B-B14F-4D97-AF65-F5344CB8AC3E}">
        <p14:creationId xmlns:p14="http://schemas.microsoft.com/office/powerpoint/2010/main" val="1471267045"/>
      </p:ext>
    </p:extLst>
  </p:cSld>
  <p:clrMapOvr>
    <a:masterClrMapping/>
  </p:clrMapOvr>
</p:sld>
</file>

<file path=ppt/theme/theme1.xml><?xml version="1.0" encoding="utf-8"?>
<a:theme xmlns:a="http://schemas.openxmlformats.org/drawingml/2006/main" name="Rückblick">
  <a:themeElements>
    <a:clrScheme name="Benutzerdefiniert 12">
      <a:dk1>
        <a:sysClr val="windowText" lastClr="000000"/>
      </a:dk1>
      <a:lt1>
        <a:sysClr val="window" lastClr="FFFFFF"/>
      </a:lt1>
      <a:dk2>
        <a:srgbClr val="344068"/>
      </a:dk2>
      <a:lt2>
        <a:srgbClr val="D9E0E6"/>
      </a:lt2>
      <a:accent1>
        <a:srgbClr val="1CADE4"/>
      </a:accent1>
      <a:accent2>
        <a:srgbClr val="0070C0"/>
      </a:accent2>
      <a:accent3>
        <a:srgbClr val="28C4CC"/>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Rückblick">
  <a:themeElements>
    <a:clrScheme name="Benutzerdefiniert 8">
      <a:dk1>
        <a:sysClr val="windowText" lastClr="000000"/>
      </a:dk1>
      <a:lt1>
        <a:sysClr val="window" lastClr="FFFFFF"/>
      </a:lt1>
      <a:dk2>
        <a:srgbClr val="696464"/>
      </a:dk2>
      <a:lt2>
        <a:srgbClr val="E9E5DC"/>
      </a:lt2>
      <a:accent1>
        <a:srgbClr val="EE8C69"/>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3.xml><?xml version="1.0" encoding="utf-8"?>
<a:theme xmlns:a="http://schemas.openxmlformats.org/drawingml/2006/main" name="Rückblick">
  <a:themeElements>
    <a:clrScheme name="Benutzerdefiniert 3">
      <a:dk1>
        <a:sysClr val="windowText" lastClr="000000"/>
      </a:dk1>
      <a:lt1>
        <a:sysClr val="window" lastClr="FFFFFF"/>
      </a:lt1>
      <a:dk2>
        <a:srgbClr val="335B74"/>
      </a:dk2>
      <a:lt2>
        <a:srgbClr val="DFE3E5"/>
      </a:lt2>
      <a:accent1>
        <a:srgbClr val="1CADE4"/>
      </a:accent1>
      <a:accent2>
        <a:srgbClr val="C264B2"/>
      </a:accent2>
      <a:accent3>
        <a:srgbClr val="27CED7"/>
      </a:accent3>
      <a:accent4>
        <a:srgbClr val="42BA97"/>
      </a:accent4>
      <a:accent5>
        <a:srgbClr val="3E8853"/>
      </a:accent5>
      <a:accent6>
        <a:srgbClr val="62A39F"/>
      </a:accent6>
      <a:hlink>
        <a:srgbClr val="6EAC1C"/>
      </a:hlink>
      <a:folHlink>
        <a:srgbClr val="B26B0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4.xml><?xml version="1.0" encoding="utf-8"?>
<a:theme xmlns:a="http://schemas.openxmlformats.org/drawingml/2006/main" name="Rückblick">
  <a:themeElements>
    <a:clrScheme name="Benutzerdefiniert 7">
      <a:dk1>
        <a:sysClr val="windowText" lastClr="000000"/>
      </a:dk1>
      <a:lt1>
        <a:sysClr val="window" lastClr="FFFFFF"/>
      </a:lt1>
      <a:dk2>
        <a:srgbClr val="632E62"/>
      </a:dk2>
      <a:lt2>
        <a:srgbClr val="EAE5EB"/>
      </a:lt2>
      <a:accent1>
        <a:srgbClr val="92278F"/>
      </a:accent1>
      <a:accent2>
        <a:srgbClr val="4E1E76"/>
      </a:accent2>
      <a:accent3>
        <a:srgbClr val="755DD9"/>
      </a:accent3>
      <a:accent4>
        <a:srgbClr val="665EB8"/>
      </a:accent4>
      <a:accent5>
        <a:srgbClr val="45A5ED"/>
      </a:accent5>
      <a:accent6>
        <a:srgbClr val="5982DB"/>
      </a:accent6>
      <a:hlink>
        <a:srgbClr val="0066FF"/>
      </a:hlink>
      <a:folHlink>
        <a:srgbClr val="666699"/>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5.xml><?xml version="1.0" encoding="utf-8"?>
<a:theme xmlns:a="http://schemas.openxmlformats.org/drawingml/2006/main" name="Rückblick">
  <a:themeElements>
    <a:clrScheme name="Benutzerdefiniert 1">
      <a:dk1>
        <a:srgbClr val="000000"/>
      </a:dk1>
      <a:lt1>
        <a:srgbClr val="FFFFFF"/>
      </a:lt1>
      <a:dk2>
        <a:srgbClr val="44546A"/>
      </a:dk2>
      <a:lt2>
        <a:srgbClr val="E7E6E6"/>
      </a:lt2>
      <a:accent1>
        <a:srgbClr val="A22002"/>
      </a:accent1>
      <a:accent2>
        <a:srgbClr val="FF8628"/>
      </a:accent2>
      <a:accent3>
        <a:srgbClr val="692523"/>
      </a:accent3>
      <a:accent4>
        <a:srgbClr val="00936B"/>
      </a:accent4>
      <a:accent5>
        <a:srgbClr val="F8EEE0"/>
      </a:accent5>
      <a:accent6>
        <a:srgbClr val="FF8983"/>
      </a:accent6>
      <a:hlink>
        <a:srgbClr val="0563C1"/>
      </a:hlink>
      <a:folHlink>
        <a:srgbClr val="954F72"/>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6.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ückblic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cf74307-ab38-4ec6-8b23-277809490d5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AC4CFC8BE70E40BAE8772000E553EA" ma:contentTypeVersion="13" ma:contentTypeDescription="Create a new document." ma:contentTypeScope="" ma:versionID="f97499c2458da1917d5582281e483eb6">
  <xsd:schema xmlns:xsd="http://www.w3.org/2001/XMLSchema" xmlns:xs="http://www.w3.org/2001/XMLSchema" xmlns:p="http://schemas.microsoft.com/office/2006/metadata/properties" xmlns:ns3="fcf74307-ab38-4ec6-8b23-277809490d5a" xmlns:ns4="87dd3bcb-0961-48ba-a0f8-0498d83c744c" targetNamespace="http://schemas.microsoft.com/office/2006/metadata/properties" ma:root="true" ma:fieldsID="7eb56ad8b9686a1b689860893013f3dc" ns3:_="" ns4:_="">
    <xsd:import namespace="fcf74307-ab38-4ec6-8b23-277809490d5a"/>
    <xsd:import namespace="87dd3bcb-0961-48ba-a0f8-0498d83c744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74307-ab38-4ec6-8b23-277809490d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dd3bcb-0961-48ba-a0f8-0498d83c744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427F87-DA76-4B31-81E2-8192152C3BAA}">
  <ds:schemaRefs>
    <ds:schemaRef ds:uri="http://purl.org/dc/terms/"/>
    <ds:schemaRef ds:uri="http://purl.org/dc/elements/1.1/"/>
    <ds:schemaRef ds:uri="http://www.w3.org/XML/1998/namespace"/>
    <ds:schemaRef ds:uri="http://schemas.openxmlformats.org/package/2006/metadata/core-properties"/>
    <ds:schemaRef ds:uri="fcf74307-ab38-4ec6-8b23-277809490d5a"/>
    <ds:schemaRef ds:uri="http://schemas.microsoft.com/office/infopath/2007/PartnerControls"/>
    <ds:schemaRef ds:uri="http://schemas.microsoft.com/office/2006/documentManagement/types"/>
    <ds:schemaRef ds:uri="87dd3bcb-0961-48ba-a0f8-0498d83c744c"/>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78C3643-E273-420F-8182-5936F381F72A}">
  <ds:schemaRefs>
    <ds:schemaRef ds:uri="http://schemas.microsoft.com/sharepoint/v3/contenttype/forms"/>
  </ds:schemaRefs>
</ds:datastoreItem>
</file>

<file path=customXml/itemProps3.xml><?xml version="1.0" encoding="utf-8"?>
<ds:datastoreItem xmlns:ds="http://schemas.openxmlformats.org/officeDocument/2006/customXml" ds:itemID="{B58227D3-501A-4334-96E2-1B2F70990A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74307-ab38-4ec6-8b23-277809490d5a"/>
    <ds:schemaRef ds:uri="87dd3bcb-0961-48ba-a0f8-0498d83c7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4060</Words>
  <Application>Microsoft Macintosh PowerPoint</Application>
  <PresentationFormat>Breitbild</PresentationFormat>
  <Paragraphs>367</Paragraphs>
  <Slides>16</Slides>
  <Notes>16</Notes>
  <HiddenSlides>0</HiddenSlides>
  <MMClips>0</MMClips>
  <ScaleCrop>false</ScaleCrop>
  <HeadingPairs>
    <vt:vector size="6" baseType="variant">
      <vt:variant>
        <vt:lpstr>Verwendete Schriftarten</vt:lpstr>
      </vt:variant>
      <vt:variant>
        <vt:i4>7</vt:i4>
      </vt:variant>
      <vt:variant>
        <vt:lpstr>Design</vt:lpstr>
      </vt:variant>
      <vt:variant>
        <vt:i4>6</vt:i4>
      </vt:variant>
      <vt:variant>
        <vt:lpstr>Folientitel</vt:lpstr>
      </vt:variant>
      <vt:variant>
        <vt:i4>16</vt:i4>
      </vt:variant>
    </vt:vector>
  </HeadingPairs>
  <TitlesOfParts>
    <vt:vector size="29" baseType="lpstr">
      <vt:lpstr>Aptos</vt:lpstr>
      <vt:lpstr>Arial</vt:lpstr>
      <vt:lpstr>Calibri</vt:lpstr>
      <vt:lpstr>Calibri Light</vt:lpstr>
      <vt:lpstr>Symbol</vt:lpstr>
      <vt:lpstr>Times New Roman</vt:lpstr>
      <vt:lpstr>Wingdings</vt:lpstr>
      <vt:lpstr>Rückblick</vt:lpstr>
      <vt:lpstr>Rückblick</vt:lpstr>
      <vt:lpstr>Rückblick</vt:lpstr>
      <vt:lpstr>Rückblick</vt:lpstr>
      <vt:lpstr>Rückblick</vt:lpstr>
      <vt:lpstr>Rückblick</vt:lpstr>
      <vt:lpstr>ปกป้องลูกหลาน  จากภัย “นิโคติน”  ในบุหรี่ไฟฟ้า</vt:lpstr>
      <vt:lpstr>Vapes คืออะไร</vt:lpstr>
      <vt:lpstr>PowerPoint-Präsentation</vt:lpstr>
      <vt:lpstr>ผลกระทบ ต่อสุขภาพ</vt:lpstr>
      <vt:lpstr>สิ่งแวดล้อม</vt:lpstr>
      <vt:lpstr>PowerPoint-Präsentation</vt:lpstr>
      <vt:lpstr>PowerPoint-Präsentation</vt:lpstr>
      <vt:lpstr>PowerPoint-Präsentation</vt:lpstr>
      <vt:lpstr>ฉันจะทำอย่างไร</vt:lpstr>
      <vt:lpstr>ข้อแนะนำสำหรับการพูดคุย</vt:lpstr>
      <vt:lpstr>การทำงานเป็นกลุ่ม</vt:lpstr>
      <vt:lpstr>บทสรุป</vt:lpstr>
      <vt:lpstr>PowerPoint-Präsentation</vt:lpstr>
      <vt:lpstr>รายละเอียด เพิ่มเติม</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Olivia Studhalter</dc:creator>
  <cp:lastModifiedBy>T. Apóstol</cp:lastModifiedBy>
  <cp:revision>1005</cp:revision>
  <cp:lastPrinted>2024-09-08T16:07:29Z</cp:lastPrinted>
  <dcterms:created xsi:type="dcterms:W3CDTF">2024-06-27T09:03:35Z</dcterms:created>
  <dcterms:modified xsi:type="dcterms:W3CDTF">2024-11-18T14:01:30Z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0x01010012AC4CFC8BE70E40BAE8772000E553EA</vt:lpwstr>
  </property>
</Properties>
</file>