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  <p:sldMasterId id="2147483672" r:id="rId5"/>
    <p:sldMasterId id="2147483706" r:id="rId6"/>
    <p:sldMasterId id="2147483709" r:id="rId7"/>
    <p:sldMasterId id="2147483712" r:id="rId8"/>
    <p:sldMasterId id="2147483697" r:id="rId9"/>
  </p:sldMasterIdLst>
  <p:notesMasterIdLst>
    <p:notesMasterId r:id="rId26"/>
  </p:notesMasterIdLst>
  <p:sldIdLst>
    <p:sldId id="264" r:id="rId10"/>
    <p:sldId id="288" r:id="rId11"/>
    <p:sldId id="261" r:id="rId12"/>
    <p:sldId id="290" r:id="rId13"/>
    <p:sldId id="267" r:id="rId14"/>
    <p:sldId id="314" r:id="rId15"/>
    <p:sldId id="312" r:id="rId16"/>
    <p:sldId id="268" r:id="rId17"/>
    <p:sldId id="258" r:id="rId18"/>
    <p:sldId id="280" r:id="rId19"/>
    <p:sldId id="315" r:id="rId20"/>
    <p:sldId id="304" r:id="rId21"/>
    <p:sldId id="293" r:id="rId22"/>
    <p:sldId id="313" r:id="rId23"/>
    <p:sldId id="317" r:id="rId24"/>
    <p:sldId id="294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FB0A69-E7E1-C9BB-066C-FA5A54EAC60A}" name="Olivia Studhalter" initials="OS" userId="S::olivia.studhalter@uzh.ch::59b39a87-bc4f-4a1c-9527-8499db86d2cd" providerId="AD"/>
  <p188:author id="{CD6E486E-CB09-7FF4-9380-8FB10014A759}" name="Corina Salis Gross" initials="CSG" userId="Corina Salis Gros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a Studhalter" initials="OS" lastIdx="1" clrIdx="0">
    <p:extLst>
      <p:ext uri="{19B8F6BF-5375-455C-9EA6-DF929625EA0E}">
        <p15:presenceInfo xmlns:p15="http://schemas.microsoft.com/office/powerpoint/2012/main" userId="S::olivia.studhalter@uzh.ch::59b39a87-bc4f-4a1c-9527-8499db86d2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67684" autoAdjust="0"/>
  </p:normalViewPr>
  <p:slideViewPr>
    <p:cSldViewPr snapToGrid="0">
      <p:cViewPr varScale="1">
        <p:scale>
          <a:sx n="60" d="100"/>
          <a:sy n="60" d="100"/>
        </p:scale>
        <p:origin x="129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29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C6A80-9D45-4234-82EC-800303B97362}" type="datetimeFigureOut">
              <a:rPr lang="de-CH" smtClean="0"/>
              <a:t>16.10.2024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143-95B9-4571-9396-B55E307319C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477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184913" cy="4284664"/>
          </a:xfrm>
        </p:spPr>
        <p:txBody>
          <a:bodyPr/>
          <a:lstStyle/>
          <a:p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Dobar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dan. Drago mi je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danas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ovde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Govorimo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aktuelnoj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važnoj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 vape. Oni se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takođe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nazivaju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elektronske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isparivači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cigarete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U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poslednjih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nekoliko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vapes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postali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popularniji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Švajcarskoj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Međutim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već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zabranjeni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nekim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kantonima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Ali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vapes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tačno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Kako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I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kakve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efekte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imaju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zdravlje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Ova i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pitanja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će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pratiti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narednih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vremena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de-CH" sz="1800" i="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Projekat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VapeAware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finansijski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podržavaju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Fond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prevenciju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duvana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Fondacija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Ernst </a:t>
            </a:r>
            <a:r>
              <a:rPr lang="de-CH" sz="1800" i="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Gohner</a:t>
            </a:r>
            <a:r>
              <a:rPr lang="de-CH" sz="1800" i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CH" sz="1800" b="1" i="1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sz="1800" b="1" i="1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97CE-A906-443F-9946-3F5D776DEFD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7775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Mila </a:t>
            </a:r>
            <a:r>
              <a:rPr lang="de-DE" b="0" dirty="0" err="1"/>
              <a:t>takođe</a:t>
            </a:r>
            <a:r>
              <a:rPr lang="de-DE" b="0" dirty="0"/>
              <a:t> </a:t>
            </a:r>
            <a:r>
              <a:rPr lang="de-DE" b="0" dirty="0" err="1"/>
              <a:t>razmišlja</a:t>
            </a:r>
            <a:r>
              <a:rPr lang="de-DE" b="0" dirty="0"/>
              <a:t> o </a:t>
            </a:r>
            <a:r>
              <a:rPr lang="de-DE" b="0" dirty="0" err="1"/>
              <a:t>različitim</a:t>
            </a:r>
            <a:r>
              <a:rPr lang="de-DE" b="0" dirty="0"/>
              <a:t> </a:t>
            </a:r>
            <a:r>
              <a:rPr lang="de-DE" b="0" dirty="0" err="1"/>
              <a:t>situacijama</a:t>
            </a:r>
            <a:r>
              <a:rPr lang="de-DE" b="0" dirty="0"/>
              <a:t>. </a:t>
            </a:r>
            <a:r>
              <a:rPr lang="de-DE" b="0" dirty="0" err="1"/>
              <a:t>Šta</a:t>
            </a:r>
            <a:r>
              <a:rPr lang="de-DE" b="0" dirty="0"/>
              <a:t> bi </a:t>
            </a:r>
            <a:r>
              <a:rPr lang="de-DE" b="0" dirty="0" err="1"/>
              <a:t>trebalo</a:t>
            </a:r>
            <a:r>
              <a:rPr lang="de-DE" b="0" dirty="0"/>
              <a:t> da </a:t>
            </a:r>
            <a:r>
              <a:rPr lang="de-DE" b="0" dirty="0" err="1"/>
              <a:t>uradi</a:t>
            </a:r>
            <a:r>
              <a:rPr lang="de-DE" b="0" dirty="0"/>
              <a:t> </a:t>
            </a:r>
            <a:r>
              <a:rPr lang="de-DE" b="0" dirty="0" err="1"/>
              <a:t>kada</a:t>
            </a:r>
            <a:r>
              <a:rPr lang="de-DE" b="0" dirty="0"/>
              <a:t> je Kai </a:t>
            </a:r>
            <a:r>
              <a:rPr lang="de-DE" b="0" dirty="0" err="1"/>
              <a:t>laže</a:t>
            </a:r>
            <a:r>
              <a:rPr lang="de-DE" b="0" dirty="0"/>
              <a:t> i </a:t>
            </a:r>
            <a:r>
              <a:rPr lang="de-DE" b="0" dirty="0" err="1"/>
              <a:t>kaže</a:t>
            </a:r>
            <a:r>
              <a:rPr lang="de-DE" b="0" dirty="0"/>
              <a:t> da </a:t>
            </a:r>
            <a:r>
              <a:rPr lang="de-DE" b="0" dirty="0" err="1"/>
              <a:t>nikada</a:t>
            </a:r>
            <a:r>
              <a:rPr lang="de-DE" b="0" dirty="0"/>
              <a:t> </a:t>
            </a:r>
            <a:r>
              <a:rPr lang="de-DE" b="0" dirty="0" err="1"/>
              <a:t>ranije</a:t>
            </a:r>
            <a:r>
              <a:rPr lang="de-DE" b="0" dirty="0"/>
              <a:t> </a:t>
            </a:r>
            <a:r>
              <a:rPr lang="de-DE" b="0" dirty="0" err="1"/>
              <a:t>nije</a:t>
            </a:r>
            <a:r>
              <a:rPr lang="de-DE" b="0" dirty="0"/>
              <a:t> </a:t>
            </a:r>
            <a:r>
              <a:rPr lang="de-DE" b="0" dirty="0" err="1"/>
              <a:t>vaped</a:t>
            </a:r>
            <a:r>
              <a:rPr lang="de-DE" b="0" dirty="0"/>
              <a:t>?</a:t>
            </a:r>
          </a:p>
          <a:p>
            <a:endParaRPr lang="de-DE" b="0" dirty="0"/>
          </a:p>
          <a:p>
            <a:r>
              <a:rPr lang="de-DE" b="1" dirty="0" err="1"/>
              <a:t>Šta</a:t>
            </a:r>
            <a:r>
              <a:rPr lang="de-DE" b="1" dirty="0"/>
              <a:t> </a:t>
            </a:r>
            <a:r>
              <a:rPr lang="de-DE" b="1" dirty="0" err="1"/>
              <a:t>učiniti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dijete</a:t>
            </a:r>
            <a:r>
              <a:rPr lang="de-DE" b="1" dirty="0"/>
              <a:t> </a:t>
            </a:r>
            <a:r>
              <a:rPr lang="de-DE" b="1" dirty="0" err="1"/>
              <a:t>kaže</a:t>
            </a:r>
            <a:r>
              <a:rPr lang="de-DE" b="1" dirty="0"/>
              <a:t>: "</a:t>
            </a:r>
            <a:r>
              <a:rPr lang="de-DE" b="1" dirty="0" err="1"/>
              <a:t>Bolje</a:t>
            </a:r>
            <a:r>
              <a:rPr lang="de-DE" b="1" dirty="0"/>
              <a:t> je </a:t>
            </a:r>
            <a:r>
              <a:rPr lang="de-DE" b="1" dirty="0" err="1"/>
              <a:t>od</a:t>
            </a:r>
            <a:r>
              <a:rPr lang="de-DE" b="1" dirty="0"/>
              <a:t> </a:t>
            </a:r>
            <a:r>
              <a:rPr lang="de-DE" b="1" dirty="0" err="1"/>
              <a:t>pušenja</a:t>
            </a:r>
            <a:r>
              <a:rPr lang="de-DE" b="1" dirty="0"/>
              <a:t>"?</a:t>
            </a:r>
            <a:br>
              <a:rPr lang="de-DE" b="0" dirty="0"/>
            </a:br>
            <a:r>
              <a:rPr lang="de-DE" b="0" dirty="0"/>
              <a:t>I </a:t>
            </a:r>
            <a:r>
              <a:rPr lang="de-DE" b="0" dirty="0" err="1"/>
              <a:t>dalje</a:t>
            </a:r>
            <a:r>
              <a:rPr lang="de-DE" b="0" dirty="0"/>
              <a:t> </a:t>
            </a:r>
            <a:r>
              <a:rPr lang="de-DE" b="0" dirty="0" err="1"/>
              <a:t>ima</a:t>
            </a:r>
            <a:r>
              <a:rPr lang="de-DE" b="0" dirty="0"/>
              <a:t> </a:t>
            </a:r>
            <a:r>
              <a:rPr lang="de-DE" b="0" dirty="0" err="1"/>
              <a:t>štetan</a:t>
            </a:r>
            <a:r>
              <a:rPr lang="de-DE" b="0" dirty="0"/>
              <a:t> </a:t>
            </a:r>
            <a:r>
              <a:rPr lang="de-DE" b="0" dirty="0" err="1"/>
              <a:t>sadržaj</a:t>
            </a:r>
            <a:r>
              <a:rPr lang="de-DE" b="0" dirty="0"/>
              <a:t> u </a:t>
            </a:r>
            <a:r>
              <a:rPr lang="de-DE" b="0" dirty="0" err="1"/>
              <a:t>vapes</a:t>
            </a:r>
            <a:r>
              <a:rPr lang="de-DE" b="0" dirty="0"/>
              <a:t>, </a:t>
            </a:r>
            <a:r>
              <a:rPr lang="de-DE" b="0" dirty="0" err="1"/>
              <a:t>kao</a:t>
            </a:r>
            <a:r>
              <a:rPr lang="de-DE" b="0" dirty="0"/>
              <a:t> i. I </a:t>
            </a:r>
            <a:r>
              <a:rPr lang="de-DE" b="0" dirty="0" err="1"/>
              <a:t>takođe</a:t>
            </a:r>
            <a:r>
              <a:rPr lang="de-DE" b="0" dirty="0"/>
              <a:t> </a:t>
            </a:r>
            <a:r>
              <a:rPr lang="de-DE" b="0" dirty="0" err="1"/>
              <a:t>ima</a:t>
            </a:r>
            <a:r>
              <a:rPr lang="de-DE" b="0" dirty="0"/>
              <a:t> </a:t>
            </a:r>
            <a:r>
              <a:rPr lang="de-DE" b="0" dirty="0" err="1"/>
              <a:t>puno</a:t>
            </a:r>
            <a:r>
              <a:rPr lang="de-DE" b="0" dirty="0"/>
              <a:t> </a:t>
            </a:r>
            <a:r>
              <a:rPr lang="de-DE" b="0" dirty="0" err="1"/>
              <a:t>nikotina</a:t>
            </a:r>
            <a:r>
              <a:rPr lang="de-DE" b="0" dirty="0"/>
              <a:t> u </a:t>
            </a:r>
            <a:r>
              <a:rPr lang="de-DE" b="0" dirty="0" err="1"/>
              <a:t>sebi</a:t>
            </a:r>
            <a:r>
              <a:rPr lang="de-DE" b="0" dirty="0"/>
              <a:t>.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može</a:t>
            </a:r>
            <a:r>
              <a:rPr lang="de-DE" b="0" dirty="0"/>
              <a:t> </a:t>
            </a:r>
            <a:r>
              <a:rPr lang="de-DE" b="0" dirty="0" err="1"/>
              <a:t>dovesti</a:t>
            </a:r>
            <a:r>
              <a:rPr lang="de-DE" b="0" dirty="0"/>
              <a:t> do </a:t>
            </a:r>
            <a:r>
              <a:rPr lang="de-DE" b="0" dirty="0" err="1"/>
              <a:t>zavisnosti</a:t>
            </a:r>
            <a:r>
              <a:rPr lang="de-DE" b="0" dirty="0"/>
              <a:t>. </a:t>
            </a:r>
            <a:r>
              <a:rPr lang="de-DE" b="0" dirty="0" err="1"/>
              <a:t>Može</a:t>
            </a:r>
            <a:r>
              <a:rPr lang="de-DE" b="0" dirty="0"/>
              <a:t> </a:t>
            </a:r>
            <a:r>
              <a:rPr lang="de-DE" b="0" dirty="0" err="1"/>
              <a:t>biti</a:t>
            </a:r>
            <a:r>
              <a:rPr lang="de-DE" b="0" dirty="0"/>
              <a:t> </a:t>
            </a:r>
            <a:r>
              <a:rPr lang="de-DE" b="0" dirty="0" err="1"/>
              <a:t>teško</a:t>
            </a:r>
            <a:r>
              <a:rPr lang="de-DE" b="0" dirty="0"/>
              <a:t> </a:t>
            </a:r>
            <a:r>
              <a:rPr lang="de-DE" b="0" dirty="0" err="1"/>
              <a:t>zaustaviti</a:t>
            </a:r>
            <a:r>
              <a:rPr lang="de-DE" b="0" dirty="0"/>
              <a:t> </a:t>
            </a:r>
            <a:r>
              <a:rPr lang="de-DE" b="0" dirty="0" err="1"/>
              <a:t>nakon</a:t>
            </a:r>
            <a:r>
              <a:rPr lang="de-DE" b="0" dirty="0"/>
              <a:t> </a:t>
            </a:r>
            <a:r>
              <a:rPr lang="de-DE" b="0" dirty="0" err="1"/>
              <a:t>toga</a:t>
            </a:r>
            <a:r>
              <a:rPr lang="de-DE" b="0" dirty="0"/>
              <a:t>. </a:t>
            </a:r>
          </a:p>
          <a:p>
            <a:endParaRPr lang="de-DE" b="0" dirty="0"/>
          </a:p>
          <a:p>
            <a:r>
              <a:rPr lang="de-DE" b="1" dirty="0" err="1"/>
              <a:t>Šta</a:t>
            </a:r>
            <a:r>
              <a:rPr lang="de-DE" b="1" dirty="0"/>
              <a:t> da </a:t>
            </a:r>
            <a:r>
              <a:rPr lang="de-DE" b="1" dirty="0" err="1"/>
              <a:t>radim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moje</a:t>
            </a:r>
            <a:r>
              <a:rPr lang="de-DE" b="1" dirty="0"/>
              <a:t> </a:t>
            </a:r>
            <a:r>
              <a:rPr lang="de-DE" b="1" dirty="0" err="1"/>
              <a:t>dete</a:t>
            </a:r>
            <a:r>
              <a:rPr lang="de-DE" b="1" dirty="0"/>
              <a:t> </a:t>
            </a:r>
            <a:r>
              <a:rPr lang="de-DE" b="1" dirty="0" err="1"/>
              <a:t>laže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vaping</a:t>
            </a:r>
            <a:r>
              <a:rPr lang="de-DE" b="1" dirty="0"/>
              <a:t> </a:t>
            </a:r>
            <a:r>
              <a:rPr lang="de-DE" b="1" dirty="0" err="1"/>
              <a:t>tajno</a:t>
            </a:r>
            <a:r>
              <a:rPr lang="de-DE" b="1" dirty="0"/>
              <a:t>?</a:t>
            </a:r>
            <a:br>
              <a:rPr lang="de-DE" b="0" dirty="0"/>
            </a:br>
            <a:r>
              <a:rPr lang="de-DE" b="0" dirty="0"/>
              <a:t>U </a:t>
            </a:r>
            <a:r>
              <a:rPr lang="de-DE" b="0" dirty="0" err="1"/>
              <a:t>takvim</a:t>
            </a:r>
            <a:r>
              <a:rPr lang="de-DE" b="0" dirty="0"/>
              <a:t> </a:t>
            </a:r>
            <a:r>
              <a:rPr lang="de-DE" b="0" dirty="0" err="1"/>
              <a:t>situacijama</a:t>
            </a:r>
            <a:r>
              <a:rPr lang="de-DE" b="0" dirty="0"/>
              <a:t>, </a:t>
            </a:r>
            <a:r>
              <a:rPr lang="de-DE" b="0" dirty="0" err="1"/>
              <a:t>međutim</a:t>
            </a:r>
            <a:r>
              <a:rPr lang="de-DE" b="0" dirty="0"/>
              <a:t>, s </a:t>
            </a:r>
            <a:r>
              <a:rPr lang="de-DE" b="0" dirty="0" err="1"/>
              <a:t>ljubavlju</a:t>
            </a:r>
            <a:r>
              <a:rPr lang="de-DE" b="0" dirty="0"/>
              <a:t> </a:t>
            </a:r>
            <a:r>
              <a:rPr lang="de-DE" b="0" dirty="0" err="1"/>
              <a:t>podelite</a:t>
            </a:r>
            <a:r>
              <a:rPr lang="de-DE" b="0" dirty="0"/>
              <a:t> </a:t>
            </a:r>
            <a:r>
              <a:rPr lang="de-DE" b="0" dirty="0" err="1"/>
              <a:t>svoju</a:t>
            </a:r>
            <a:r>
              <a:rPr lang="de-DE" b="0" dirty="0"/>
              <a:t> </a:t>
            </a:r>
            <a:r>
              <a:rPr lang="de-DE" b="0" dirty="0" err="1"/>
              <a:t>brigu</a:t>
            </a:r>
            <a:r>
              <a:rPr lang="de-DE" b="0" dirty="0"/>
              <a:t> </a:t>
            </a:r>
            <a:r>
              <a:rPr lang="de-DE" b="0" dirty="0" err="1"/>
              <a:t>za</a:t>
            </a:r>
            <a:r>
              <a:rPr lang="de-DE" b="0" dirty="0"/>
              <a:t> </a:t>
            </a:r>
            <a:r>
              <a:rPr lang="de-DE" b="0" dirty="0" err="1"/>
              <a:t>dijete</a:t>
            </a:r>
            <a:r>
              <a:rPr lang="de-DE" b="0" dirty="0"/>
              <a:t>. </a:t>
            </a:r>
            <a:r>
              <a:rPr lang="de-DE" b="0" dirty="0" err="1"/>
              <a:t>Obavestite</a:t>
            </a:r>
            <a:r>
              <a:rPr lang="de-DE" b="0" dirty="0"/>
              <a:t> </a:t>
            </a:r>
            <a:r>
              <a:rPr lang="de-DE" b="0" dirty="0" err="1"/>
              <a:t>dete</a:t>
            </a:r>
            <a:r>
              <a:rPr lang="de-DE" b="0" dirty="0"/>
              <a:t> o </a:t>
            </a:r>
            <a:r>
              <a:rPr lang="de-DE" b="0" dirty="0" err="1"/>
              <a:t>zdravstvenim</a:t>
            </a:r>
            <a:r>
              <a:rPr lang="de-DE" b="0" dirty="0"/>
              <a:t> </a:t>
            </a:r>
            <a:r>
              <a:rPr lang="de-DE" b="0" dirty="0" err="1"/>
              <a:t>posledicama</a:t>
            </a:r>
            <a:r>
              <a:rPr lang="de-DE" b="0" dirty="0"/>
              <a:t> </a:t>
            </a:r>
            <a:r>
              <a:rPr lang="de-DE" b="0" dirty="0" err="1"/>
              <a:t>vapinga</a:t>
            </a:r>
            <a:r>
              <a:rPr lang="de-DE" b="0" dirty="0"/>
              <a:t>. </a:t>
            </a:r>
            <a:r>
              <a:rPr lang="de-DE" b="0" dirty="0" err="1"/>
              <a:t>Zauzmite</a:t>
            </a:r>
            <a:r>
              <a:rPr lang="de-DE" b="0" dirty="0"/>
              <a:t> </a:t>
            </a:r>
            <a:r>
              <a:rPr lang="de-DE" b="0" dirty="0" err="1"/>
              <a:t>jasan</a:t>
            </a:r>
            <a:r>
              <a:rPr lang="de-DE" b="0" dirty="0"/>
              <a:t> </a:t>
            </a:r>
            <a:r>
              <a:rPr lang="de-DE" b="0" dirty="0" err="1"/>
              <a:t>stav</a:t>
            </a:r>
            <a:r>
              <a:rPr lang="de-DE" b="0" dirty="0"/>
              <a:t> da ne </a:t>
            </a:r>
            <a:r>
              <a:rPr lang="de-DE" b="0" dirty="0" err="1"/>
              <a:t>volite</a:t>
            </a:r>
            <a:r>
              <a:rPr lang="de-DE" b="0" dirty="0"/>
              <a:t> </a:t>
            </a:r>
            <a:r>
              <a:rPr lang="de-DE" b="0" dirty="0" err="1"/>
              <a:t>vaping</a:t>
            </a:r>
            <a:r>
              <a:rPr lang="de-DE" b="0" dirty="0"/>
              <a:t>. </a:t>
            </a:r>
          </a:p>
          <a:p>
            <a:endParaRPr lang="de-DE" b="1" dirty="0"/>
          </a:p>
          <a:p>
            <a:r>
              <a:rPr lang="de-DE" b="1" strike="noStrike" dirty="0" err="1">
                <a:solidFill>
                  <a:srgbClr val="FF0000"/>
                </a:solidFill>
              </a:rPr>
              <a:t>Šta</a:t>
            </a:r>
            <a:r>
              <a:rPr lang="de-DE" b="1" strike="noStrike" dirty="0">
                <a:solidFill>
                  <a:srgbClr val="FF0000"/>
                </a:solidFill>
              </a:rPr>
              <a:t> da </a:t>
            </a:r>
            <a:r>
              <a:rPr lang="de-DE" b="1" strike="noStrike" dirty="0" err="1">
                <a:solidFill>
                  <a:srgbClr val="FF0000"/>
                </a:solidFill>
              </a:rPr>
              <a:t>radim</a:t>
            </a:r>
            <a:r>
              <a:rPr lang="de-DE" b="1" strike="noStrike" dirty="0">
                <a:solidFill>
                  <a:srgbClr val="FF0000"/>
                </a:solidFill>
              </a:rPr>
              <a:t> </a:t>
            </a:r>
            <a:r>
              <a:rPr lang="de-DE" b="1" strike="noStrike" dirty="0" err="1">
                <a:solidFill>
                  <a:srgbClr val="FF0000"/>
                </a:solidFill>
              </a:rPr>
              <a:t>ako</a:t>
            </a:r>
            <a:r>
              <a:rPr lang="de-DE" b="1" strike="noStrike" dirty="0">
                <a:solidFill>
                  <a:srgbClr val="FF0000"/>
                </a:solidFill>
              </a:rPr>
              <a:t> se </a:t>
            </a:r>
            <a:r>
              <a:rPr lang="de-DE" b="1" strike="noStrike" dirty="0" err="1">
                <a:solidFill>
                  <a:srgbClr val="FF0000"/>
                </a:solidFill>
              </a:rPr>
              <a:t>pušim</a:t>
            </a:r>
            <a:r>
              <a:rPr lang="de-DE" b="1" strike="noStrike" dirty="0">
                <a:solidFill>
                  <a:srgbClr val="FF0000"/>
                </a:solidFill>
              </a:rPr>
              <a:t>?</a:t>
            </a:r>
            <a:br>
              <a:rPr lang="de-DE" b="0" strike="noStrike" dirty="0">
                <a:solidFill>
                  <a:srgbClr val="FF0000"/>
                </a:solidFill>
              </a:rPr>
            </a:br>
            <a:r>
              <a:rPr lang="de-DE" b="0" strike="noStrike" dirty="0" err="1">
                <a:solidFill>
                  <a:srgbClr val="FF0000"/>
                </a:solidFill>
              </a:rPr>
              <a:t>Ipak</a:t>
            </a:r>
            <a:r>
              <a:rPr lang="de-DE" b="0" strike="noStrike" dirty="0">
                <a:solidFill>
                  <a:srgbClr val="FF0000"/>
                </a:solidFill>
              </a:rPr>
              <a:t>, </a:t>
            </a:r>
            <a:r>
              <a:rPr lang="de-DE" b="0" strike="noStrike" dirty="0" err="1">
                <a:solidFill>
                  <a:srgbClr val="FF0000"/>
                </a:solidFill>
              </a:rPr>
              <a:t>zauzmite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jasan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stav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prema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detetu</a:t>
            </a:r>
            <a:r>
              <a:rPr lang="de-DE" b="0" strike="noStrike" dirty="0">
                <a:solidFill>
                  <a:srgbClr val="FF0000"/>
                </a:solidFill>
              </a:rPr>
              <a:t>. Deca i </a:t>
            </a:r>
            <a:r>
              <a:rPr lang="de-DE" b="0" strike="noStrike" dirty="0" err="1">
                <a:solidFill>
                  <a:srgbClr val="FF0000"/>
                </a:solidFill>
              </a:rPr>
              <a:t>adolescenti</a:t>
            </a:r>
            <a:r>
              <a:rPr lang="de-DE" b="0" strike="noStrike" dirty="0">
                <a:solidFill>
                  <a:srgbClr val="FF0000"/>
                </a:solidFill>
              </a:rPr>
              <a:t> ne bi </a:t>
            </a:r>
            <a:r>
              <a:rPr lang="de-DE" b="0" strike="noStrike" dirty="0" err="1">
                <a:solidFill>
                  <a:srgbClr val="FF0000"/>
                </a:solidFill>
              </a:rPr>
              <a:t>trebalo</a:t>
            </a:r>
            <a:r>
              <a:rPr lang="de-DE" b="0" strike="noStrike" dirty="0">
                <a:solidFill>
                  <a:srgbClr val="FF0000"/>
                </a:solidFill>
              </a:rPr>
              <a:t> da </a:t>
            </a:r>
            <a:r>
              <a:rPr lang="de-DE" b="0" strike="noStrike" dirty="0" err="1">
                <a:solidFill>
                  <a:srgbClr val="FF0000"/>
                </a:solidFill>
              </a:rPr>
              <a:t>konzumiraju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nikotin</a:t>
            </a:r>
            <a:r>
              <a:rPr lang="de-DE" b="0" strike="noStrike" dirty="0">
                <a:solidFill>
                  <a:srgbClr val="FF0000"/>
                </a:solidFill>
              </a:rPr>
              <a:t>. </a:t>
            </a:r>
            <a:r>
              <a:rPr lang="de-DE" b="0" strike="noStrike" dirty="0" err="1">
                <a:solidFill>
                  <a:srgbClr val="FF0000"/>
                </a:solidFill>
              </a:rPr>
              <a:t>To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može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biti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zarazna</a:t>
            </a:r>
            <a:r>
              <a:rPr lang="de-DE" b="0" strike="noStrike" dirty="0">
                <a:solidFill>
                  <a:srgbClr val="FF0000"/>
                </a:solidFill>
              </a:rPr>
              <a:t>. </a:t>
            </a:r>
            <a:r>
              <a:rPr lang="de-DE" b="0" strike="noStrike" dirty="0" err="1">
                <a:solidFill>
                  <a:srgbClr val="FF0000"/>
                </a:solidFill>
              </a:rPr>
              <a:t>Takođe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možete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otvoreno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razgovarati</a:t>
            </a:r>
            <a:r>
              <a:rPr lang="de-DE" b="0" strike="noStrike" dirty="0">
                <a:solidFill>
                  <a:srgbClr val="FF0000"/>
                </a:solidFill>
              </a:rPr>
              <a:t> o </a:t>
            </a:r>
            <a:r>
              <a:rPr lang="de-DE" b="0" strike="noStrike" dirty="0" err="1">
                <a:solidFill>
                  <a:srgbClr val="FF0000"/>
                </a:solidFill>
              </a:rPr>
              <a:t>tome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koliko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vam</a:t>
            </a:r>
            <a:r>
              <a:rPr lang="de-DE" b="0" strike="noStrike" dirty="0">
                <a:solidFill>
                  <a:srgbClr val="FF0000"/>
                </a:solidFill>
              </a:rPr>
              <a:t> je </a:t>
            </a:r>
            <a:r>
              <a:rPr lang="de-DE" b="0" strike="noStrike" dirty="0" err="1">
                <a:solidFill>
                  <a:srgbClr val="FF0000"/>
                </a:solidFill>
              </a:rPr>
              <a:t>teško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prestati</a:t>
            </a:r>
            <a:r>
              <a:rPr lang="de-DE" b="0" strike="noStrike" dirty="0">
                <a:solidFill>
                  <a:srgbClr val="FF0000"/>
                </a:solidFill>
              </a:rPr>
              <a:t> </a:t>
            </a:r>
            <a:r>
              <a:rPr lang="de-DE" b="0" strike="noStrike" dirty="0" err="1">
                <a:solidFill>
                  <a:srgbClr val="FF0000"/>
                </a:solidFill>
              </a:rPr>
              <a:t>pušiti</a:t>
            </a:r>
            <a:r>
              <a:rPr lang="de-DE" b="0" strike="noStrike" dirty="0">
                <a:solidFill>
                  <a:srgbClr val="FF0000"/>
                </a:solidFill>
              </a:rPr>
              <a:t>.</a:t>
            </a:r>
          </a:p>
          <a:p>
            <a:endParaRPr lang="de-DE" b="0" strike="sngStrike" dirty="0">
              <a:solidFill>
                <a:srgbClr val="FF0000"/>
              </a:solidFill>
            </a:endParaRPr>
          </a:p>
          <a:p>
            <a:r>
              <a:rPr lang="de-CH" b="1" dirty="0" err="1"/>
              <a:t>Reguliše</a:t>
            </a:r>
            <a:r>
              <a:rPr lang="de-CH" b="1" dirty="0"/>
              <a:t>?</a:t>
            </a:r>
            <a:br>
              <a:rPr lang="de-CH" dirty="0"/>
            </a:br>
            <a:r>
              <a:rPr lang="de-CH" dirty="0"/>
              <a:t>Dobra je </a:t>
            </a:r>
            <a:r>
              <a:rPr lang="de-CH" dirty="0" err="1"/>
              <a:t>ideja</a:t>
            </a:r>
            <a:r>
              <a:rPr lang="de-CH" dirty="0"/>
              <a:t> da se </a:t>
            </a:r>
            <a:r>
              <a:rPr lang="de-CH" dirty="0" err="1"/>
              <a:t>dogovore</a:t>
            </a:r>
            <a:r>
              <a:rPr lang="de-CH" dirty="0"/>
              <a:t> </a:t>
            </a:r>
            <a:r>
              <a:rPr lang="de-CH" dirty="0" err="1"/>
              <a:t>zajedno</a:t>
            </a:r>
            <a:r>
              <a:rPr lang="de-CH" dirty="0"/>
              <a:t>. </a:t>
            </a:r>
            <a:r>
              <a:rPr lang="de-CH" dirty="0" err="1"/>
              <a:t>Razgovarajte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svojim</a:t>
            </a:r>
            <a:r>
              <a:rPr lang="de-CH" dirty="0"/>
              <a:t> </a:t>
            </a:r>
            <a:r>
              <a:rPr lang="de-CH" dirty="0" err="1"/>
              <a:t>djetetom</a:t>
            </a:r>
            <a:r>
              <a:rPr lang="de-CH" dirty="0"/>
              <a:t> o </a:t>
            </a:r>
            <a:r>
              <a:rPr lang="de-CH" dirty="0" err="1"/>
              <a:t>pravilima</a:t>
            </a:r>
            <a:r>
              <a:rPr lang="de-CH" dirty="0"/>
              <a:t> o </a:t>
            </a:r>
            <a:r>
              <a:rPr lang="de-CH" dirty="0" err="1"/>
              <a:t>potrošnji</a:t>
            </a:r>
            <a:r>
              <a:rPr lang="de-CH" dirty="0"/>
              <a:t> </a:t>
            </a:r>
            <a:r>
              <a:rPr lang="de-CH" dirty="0" err="1"/>
              <a:t>vapea</a:t>
            </a:r>
            <a:r>
              <a:rPr lang="de-CH" dirty="0"/>
              <a:t>. Na primer, </a:t>
            </a:r>
            <a:r>
              <a:rPr lang="de-CH" dirty="0" err="1"/>
              <a:t>možete</a:t>
            </a:r>
            <a:r>
              <a:rPr lang="de-CH" dirty="0"/>
              <a:t> </a:t>
            </a:r>
            <a:r>
              <a:rPr lang="de-CH" dirty="0" err="1"/>
              <a:t>odrediti</a:t>
            </a:r>
            <a:r>
              <a:rPr lang="de-CH" dirty="0"/>
              <a:t> da </a:t>
            </a:r>
            <a:r>
              <a:rPr lang="de-CH" dirty="0" err="1"/>
              <a:t>vaping</a:t>
            </a:r>
            <a:r>
              <a:rPr lang="de-CH" dirty="0"/>
              <a:t> </a:t>
            </a:r>
            <a:r>
              <a:rPr lang="de-CH" dirty="0" err="1"/>
              <a:t>kod</a:t>
            </a:r>
            <a:r>
              <a:rPr lang="de-CH" dirty="0"/>
              <a:t> </a:t>
            </a:r>
            <a:r>
              <a:rPr lang="de-CH" dirty="0" err="1"/>
              <a:t>kuće</a:t>
            </a:r>
            <a:r>
              <a:rPr lang="de-CH" dirty="0"/>
              <a:t> </a:t>
            </a:r>
            <a:r>
              <a:rPr lang="de-CH" dirty="0" err="1"/>
              <a:t>nije</a:t>
            </a:r>
            <a:r>
              <a:rPr lang="de-CH" dirty="0"/>
              <a:t> </a:t>
            </a:r>
            <a:r>
              <a:rPr lang="de-CH" dirty="0" err="1"/>
              <a:t>dozvoljeno</a:t>
            </a:r>
            <a:r>
              <a:rPr lang="de-CH" dirty="0"/>
              <a:t>. Ili da </a:t>
            </a:r>
            <a:r>
              <a:rPr lang="de-CH" dirty="0" err="1"/>
              <a:t>vam</a:t>
            </a:r>
            <a:r>
              <a:rPr lang="de-CH" dirty="0"/>
              <a:t> je </a:t>
            </a:r>
            <a:r>
              <a:rPr lang="de-CH" dirty="0" err="1"/>
              <a:t>dozvoljeno</a:t>
            </a:r>
            <a:r>
              <a:rPr lang="de-CH" dirty="0"/>
              <a:t> da vape </a:t>
            </a:r>
            <a:r>
              <a:rPr lang="de-CH" dirty="0" err="1"/>
              <a:t>kod</a:t>
            </a:r>
            <a:r>
              <a:rPr lang="de-CH" dirty="0"/>
              <a:t> </a:t>
            </a:r>
            <a:r>
              <a:rPr lang="de-CH" dirty="0" err="1"/>
              <a:t>kuće</a:t>
            </a:r>
            <a:r>
              <a:rPr lang="de-CH" dirty="0"/>
              <a:t> </a:t>
            </a:r>
            <a:r>
              <a:rPr lang="de-CH" dirty="0" err="1"/>
              <a:t>samo</a:t>
            </a:r>
            <a:r>
              <a:rPr lang="de-CH" dirty="0"/>
              <a:t> na </a:t>
            </a:r>
            <a:r>
              <a:rPr lang="de-CH" dirty="0" err="1"/>
              <a:t>određenom</a:t>
            </a:r>
            <a:r>
              <a:rPr lang="de-CH" dirty="0"/>
              <a:t> </a:t>
            </a:r>
            <a:r>
              <a:rPr lang="de-CH" dirty="0" err="1"/>
              <a:t>mestu</a:t>
            </a:r>
            <a:r>
              <a:rPr lang="de-CH" dirty="0"/>
              <a:t>. </a:t>
            </a:r>
            <a:r>
              <a:rPr lang="de-CH" dirty="0" err="1"/>
              <a:t>Takođe</a:t>
            </a:r>
            <a:r>
              <a:rPr lang="de-CH" dirty="0"/>
              <a:t> se </a:t>
            </a:r>
            <a:r>
              <a:rPr lang="de-CH" dirty="0" err="1"/>
              <a:t>možete</a:t>
            </a:r>
            <a:r>
              <a:rPr lang="de-CH" dirty="0"/>
              <a:t> </a:t>
            </a:r>
            <a:r>
              <a:rPr lang="de-CH" dirty="0" err="1"/>
              <a:t>složiti</a:t>
            </a:r>
            <a:r>
              <a:rPr lang="de-CH" dirty="0"/>
              <a:t> da </a:t>
            </a:r>
            <a:r>
              <a:rPr lang="de-CH" dirty="0" err="1"/>
              <a:t>nema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/ </a:t>
            </a:r>
            <a:r>
              <a:rPr lang="de-CH" dirty="0" err="1"/>
              <a:t>pakovanja</a:t>
            </a:r>
            <a:r>
              <a:rPr lang="de-CH" dirty="0"/>
              <a:t> </a:t>
            </a:r>
            <a:r>
              <a:rPr lang="de-CH" dirty="0" err="1"/>
              <a:t>cigareta</a:t>
            </a:r>
            <a:r>
              <a:rPr lang="de-CH" dirty="0"/>
              <a:t> </a:t>
            </a:r>
            <a:r>
              <a:rPr lang="de-CH" dirty="0" err="1"/>
              <a:t>treba</a:t>
            </a:r>
            <a:r>
              <a:rPr lang="de-CH" dirty="0"/>
              <a:t> da </a:t>
            </a:r>
            <a:r>
              <a:rPr lang="de-CH" dirty="0" err="1"/>
              <a:t>leže</a:t>
            </a:r>
            <a:r>
              <a:rPr lang="de-CH" dirty="0"/>
              <a:t> </a:t>
            </a:r>
            <a:r>
              <a:rPr lang="de-CH" dirty="0" err="1"/>
              <a:t>okolo</a:t>
            </a:r>
            <a:r>
              <a:rPr lang="de-CH" dirty="0"/>
              <a:t>. </a:t>
            </a:r>
            <a:r>
              <a:rPr lang="de-CH" dirty="0" err="1"/>
              <a:t>Takva</a:t>
            </a:r>
            <a:r>
              <a:rPr lang="de-CH" dirty="0"/>
              <a:t> </a:t>
            </a:r>
            <a:r>
              <a:rPr lang="de-CH" dirty="0" err="1"/>
              <a:t>pravila</a:t>
            </a:r>
            <a:r>
              <a:rPr lang="de-CH" dirty="0"/>
              <a:t> </a:t>
            </a:r>
            <a:r>
              <a:rPr lang="de-CH" dirty="0" err="1"/>
              <a:t>stvaraju</a:t>
            </a:r>
            <a:r>
              <a:rPr lang="de-CH" dirty="0"/>
              <a:t> </a:t>
            </a:r>
            <a:r>
              <a:rPr lang="de-CH" dirty="0" err="1"/>
              <a:t>jasnoću</a:t>
            </a:r>
            <a:r>
              <a:rPr lang="de-CH" dirty="0"/>
              <a:t> i </a:t>
            </a:r>
            <a:r>
              <a:rPr lang="de-CH" dirty="0" err="1"/>
              <a:t>orijentaciju</a:t>
            </a:r>
            <a:r>
              <a:rPr lang="de-CH" dirty="0"/>
              <a:t>. Oni </a:t>
            </a:r>
            <a:r>
              <a:rPr lang="de-CH" dirty="0" err="1"/>
              <a:t>podržavaju</a:t>
            </a:r>
            <a:r>
              <a:rPr lang="de-CH" dirty="0"/>
              <a:t> </a:t>
            </a:r>
            <a:r>
              <a:rPr lang="de-CH" dirty="0" err="1"/>
              <a:t>dete</a:t>
            </a:r>
            <a:r>
              <a:rPr lang="de-CH" dirty="0"/>
              <a:t> u </a:t>
            </a:r>
            <a:r>
              <a:rPr lang="de-CH" dirty="0" err="1"/>
              <a:t>donošenju</a:t>
            </a:r>
            <a:r>
              <a:rPr lang="de-CH" dirty="0"/>
              <a:t> </a:t>
            </a:r>
            <a:r>
              <a:rPr lang="de-CH" dirty="0" err="1"/>
              <a:t>zdravih</a:t>
            </a:r>
            <a:r>
              <a:rPr lang="de-CH" dirty="0"/>
              <a:t> </a:t>
            </a:r>
            <a:r>
              <a:rPr lang="de-CH" dirty="0" err="1"/>
              <a:t>izbora</a:t>
            </a:r>
            <a:r>
              <a:rPr lang="de-CH" dirty="0"/>
              <a:t>.</a:t>
            </a:r>
          </a:p>
          <a:p>
            <a:r>
              <a:rPr lang="de-CH" dirty="0" err="1"/>
              <a:t>Razmislite</a:t>
            </a:r>
            <a:r>
              <a:rPr lang="de-CH" dirty="0"/>
              <a:t> o </a:t>
            </a:r>
            <a:r>
              <a:rPr lang="de-CH" dirty="0" err="1"/>
              <a:t>nagrađivanju</a:t>
            </a:r>
            <a:r>
              <a:rPr lang="de-CH" dirty="0"/>
              <a:t> </a:t>
            </a:r>
            <a:r>
              <a:rPr lang="de-CH" dirty="0" err="1"/>
              <a:t>vašeg</a:t>
            </a:r>
            <a:r>
              <a:rPr lang="de-CH" dirty="0"/>
              <a:t> </a:t>
            </a:r>
            <a:r>
              <a:rPr lang="de-CH" dirty="0" err="1"/>
              <a:t>deteta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njihovo</a:t>
            </a:r>
            <a:r>
              <a:rPr lang="de-CH" dirty="0"/>
              <a:t> </a:t>
            </a:r>
            <a:r>
              <a:rPr lang="de-CH" dirty="0" err="1"/>
              <a:t>zdravo</a:t>
            </a:r>
            <a:r>
              <a:rPr lang="de-CH" dirty="0"/>
              <a:t> </a:t>
            </a:r>
            <a:r>
              <a:rPr lang="de-CH" dirty="0" err="1"/>
              <a:t>ponašanje</a:t>
            </a:r>
            <a:r>
              <a:rPr lang="de-CH" dirty="0"/>
              <a:t>. </a:t>
            </a:r>
            <a:r>
              <a:rPr lang="de-CH" dirty="0" err="1"/>
              <a:t>Kako</a:t>
            </a:r>
            <a:r>
              <a:rPr lang="de-CH" dirty="0"/>
              <a:t> biste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mogli</a:t>
            </a:r>
            <a:r>
              <a:rPr lang="de-CH" dirty="0"/>
              <a:t> </a:t>
            </a:r>
            <a:r>
              <a:rPr lang="de-CH" dirty="0" err="1"/>
              <a:t>nagraditi</a:t>
            </a:r>
            <a:r>
              <a:rPr lang="de-CH" dirty="0"/>
              <a:t>? </a:t>
            </a:r>
            <a:r>
              <a:rPr lang="de-CH" dirty="0" err="1"/>
              <a:t>Šta</a:t>
            </a:r>
            <a:r>
              <a:rPr lang="de-CH" dirty="0"/>
              <a:t> </a:t>
            </a:r>
            <a:r>
              <a:rPr lang="de-CH" dirty="0" err="1"/>
              <a:t>mora</a:t>
            </a:r>
            <a:r>
              <a:rPr lang="de-CH" dirty="0"/>
              <a:t> da </a:t>
            </a:r>
            <a:r>
              <a:rPr lang="de-CH" dirty="0" err="1"/>
              <a:t>postigne</a:t>
            </a:r>
            <a:r>
              <a:rPr lang="de-CH" dirty="0"/>
              <a:t> / </a:t>
            </a:r>
            <a:r>
              <a:rPr lang="de-CH" dirty="0" err="1"/>
              <a:t>ispuni</a:t>
            </a:r>
            <a:r>
              <a:rPr lang="de-CH" dirty="0"/>
              <a:t> da bi </a:t>
            </a:r>
            <a:r>
              <a:rPr lang="de-CH" dirty="0" err="1"/>
              <a:t>dobio</a:t>
            </a:r>
            <a:r>
              <a:rPr lang="de-CH" dirty="0"/>
              <a:t> </a:t>
            </a:r>
            <a:r>
              <a:rPr lang="de-CH" dirty="0" err="1"/>
              <a:t>nagradu</a:t>
            </a:r>
            <a:r>
              <a:rPr lang="de-CH" dirty="0"/>
              <a:t>? </a:t>
            </a:r>
            <a:r>
              <a:rPr lang="de-CH" dirty="0" err="1"/>
              <a:t>Razgovarajte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svojim</a:t>
            </a:r>
            <a:r>
              <a:rPr lang="de-CH" dirty="0"/>
              <a:t> </a:t>
            </a:r>
            <a:r>
              <a:rPr lang="de-CH" dirty="0" err="1"/>
              <a:t>djetetom</a:t>
            </a:r>
            <a:r>
              <a:rPr lang="de-CH" dirty="0"/>
              <a:t> o </a:t>
            </a:r>
            <a:r>
              <a:rPr lang="de-CH" dirty="0" err="1"/>
              <a:t>tome</a:t>
            </a:r>
            <a:r>
              <a:rPr lang="de-CH" dirty="0"/>
              <a:t>. </a:t>
            </a:r>
            <a:r>
              <a:rPr lang="de-CH" dirty="0" err="1"/>
              <a:t>Donesite</a:t>
            </a:r>
            <a:r>
              <a:rPr lang="de-CH" dirty="0"/>
              <a:t> </a:t>
            </a:r>
            <a:r>
              <a:rPr lang="de-CH" dirty="0" err="1"/>
              <a:t>odluku</a:t>
            </a:r>
            <a:r>
              <a:rPr lang="de-CH" dirty="0"/>
              <a:t> </a:t>
            </a:r>
            <a:r>
              <a:rPr lang="de-CH" dirty="0" err="1"/>
              <a:t>zajedno</a:t>
            </a:r>
            <a:r>
              <a:rPr lang="de-CH" dirty="0"/>
              <a:t>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569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Ako</a:t>
            </a:r>
            <a:r>
              <a:rPr lang="de-CH" dirty="0"/>
              <a:t> </a:t>
            </a:r>
            <a:r>
              <a:rPr lang="de-CH" dirty="0" err="1"/>
              <a:t>ima</a:t>
            </a:r>
            <a:r>
              <a:rPr lang="de-CH" dirty="0"/>
              <a:t> </a:t>
            </a:r>
            <a:r>
              <a:rPr lang="de-CH" dirty="0" err="1"/>
              <a:t>dovoljno</a:t>
            </a:r>
            <a:r>
              <a:rPr lang="de-CH" dirty="0"/>
              <a:t> </a:t>
            </a:r>
            <a:r>
              <a:rPr lang="de-CH" dirty="0" err="1"/>
              <a:t>vremena</a:t>
            </a:r>
            <a:r>
              <a:rPr lang="de-CH" dirty="0"/>
              <a:t>: </a:t>
            </a:r>
            <a:r>
              <a:rPr lang="de-CH" dirty="0" err="1"/>
              <a:t>Dajte</a:t>
            </a:r>
            <a:r>
              <a:rPr lang="de-CH" dirty="0"/>
              <a:t> </a:t>
            </a:r>
            <a:r>
              <a:rPr lang="de-CH" dirty="0" err="1"/>
              <a:t>roditeljima</a:t>
            </a:r>
            <a:r>
              <a:rPr lang="de-CH" dirty="0"/>
              <a:t> </a:t>
            </a:r>
            <a:r>
              <a:rPr lang="de-CH" dirty="0" err="1"/>
              <a:t>vremena</a:t>
            </a:r>
            <a:r>
              <a:rPr lang="de-CH" dirty="0"/>
              <a:t> da </a:t>
            </a:r>
            <a:r>
              <a:rPr lang="de-CH" dirty="0" err="1"/>
              <a:t>razmisle</a:t>
            </a:r>
            <a:r>
              <a:rPr lang="de-CH" dirty="0"/>
              <a:t> i </a:t>
            </a:r>
            <a:r>
              <a:rPr lang="de-CH" dirty="0" err="1"/>
              <a:t>razmene</a:t>
            </a:r>
            <a:r>
              <a:rPr lang="de-CH" dirty="0"/>
              <a:t> </a:t>
            </a:r>
            <a:r>
              <a:rPr lang="de-CH" dirty="0" err="1"/>
              <a:t>ideje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ljudima</a:t>
            </a:r>
            <a:r>
              <a:rPr lang="de-CH" dirty="0"/>
              <a:t> </a:t>
            </a:r>
            <a:r>
              <a:rPr lang="de-CH" dirty="0" err="1"/>
              <a:t>koji</a:t>
            </a:r>
            <a:r>
              <a:rPr lang="de-CH" dirty="0"/>
              <a:t> </a:t>
            </a:r>
            <a:r>
              <a:rPr lang="de-CH" dirty="0" err="1"/>
              <a:t>sede</a:t>
            </a:r>
            <a:r>
              <a:rPr lang="de-CH" dirty="0"/>
              <a:t> </a:t>
            </a:r>
            <a:r>
              <a:rPr lang="de-CH" dirty="0" err="1"/>
              <a:t>pored</a:t>
            </a:r>
            <a:r>
              <a:rPr lang="de-CH" dirty="0"/>
              <a:t> </a:t>
            </a:r>
            <a:r>
              <a:rPr lang="de-CH" dirty="0" err="1"/>
              <a:t>njih</a:t>
            </a:r>
            <a:r>
              <a:rPr lang="de-CH" dirty="0"/>
              <a:t>.</a:t>
            </a:r>
          </a:p>
          <a:p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/>
              <a:t>Razgovarajte</a:t>
            </a:r>
            <a:r>
              <a:rPr lang="de-CH" dirty="0"/>
              <a:t> o </a:t>
            </a:r>
            <a:r>
              <a:rPr lang="de-CH" dirty="0" err="1"/>
              <a:t>tome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celom</a:t>
            </a:r>
            <a:r>
              <a:rPr lang="de-CH" dirty="0"/>
              <a:t> </a:t>
            </a:r>
            <a:r>
              <a:rPr lang="de-CH" dirty="0" err="1"/>
              <a:t>grupom</a:t>
            </a:r>
            <a:r>
              <a:rPr lang="de-CH" dirty="0"/>
              <a:t> </a:t>
            </a:r>
            <a:r>
              <a:rPr lang="de-CH" dirty="0" err="1"/>
              <a:t>nakon</a:t>
            </a:r>
            <a:r>
              <a:rPr lang="de-CH" dirty="0"/>
              <a:t> </a:t>
            </a:r>
            <a:r>
              <a:rPr lang="de-CH" dirty="0" err="1"/>
              <a:t>toga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764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sadrže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mnogo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Oni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mogu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dovesti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zavisnosti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Vaping je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nezdravo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povećava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rizik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konzumiranja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drugih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supstanci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kasnije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vrlo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lako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decom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mladima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Ne bi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trebalo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konzumiraju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dužnost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ih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zaštitimo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ovoga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roditelja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pušača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imaju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veći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rizik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pušenja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kasnije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Kao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roditelji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zauzmite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jasan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stav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Budite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dosledni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svojim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stavom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"Ne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želim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vape." "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Ljudi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 vape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kuće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." (i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takođe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puši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kraju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krajeva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posao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zaštitimo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želimo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vape. I na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taj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način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postaju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zavisni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konzumiraju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toksične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hemikalije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97CE-A906-443F-9946-3F5D776DEFD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5921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925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 err="1"/>
              <a:t>Ovi</a:t>
            </a:r>
            <a:r>
              <a:rPr lang="de-DE" b="0" dirty="0"/>
              <a:t> </a:t>
            </a:r>
            <a:r>
              <a:rPr lang="de-DE" b="0" dirty="0" err="1"/>
              <a:t>znaci</a:t>
            </a:r>
            <a:r>
              <a:rPr lang="de-DE" b="0" dirty="0"/>
              <a:t> </a:t>
            </a:r>
            <a:r>
              <a:rPr lang="de-DE" b="0" dirty="0" err="1"/>
              <a:t>mogu</a:t>
            </a:r>
            <a:r>
              <a:rPr lang="de-DE" b="0" dirty="0"/>
              <a:t> </a:t>
            </a:r>
            <a:r>
              <a:rPr lang="de-DE" b="0" dirty="0" err="1"/>
              <a:t>pomoći</a:t>
            </a:r>
            <a:r>
              <a:rPr lang="de-DE" b="0" dirty="0"/>
              <a:t> </a:t>
            </a:r>
            <a:r>
              <a:rPr lang="de-DE" b="0" dirty="0" err="1"/>
              <a:t>roditeljima</a:t>
            </a:r>
            <a:r>
              <a:rPr lang="de-DE" b="0" dirty="0"/>
              <a:t> da </a:t>
            </a:r>
            <a:r>
              <a:rPr lang="de-DE" b="0" dirty="0" err="1"/>
              <a:t>identifikuju</a:t>
            </a:r>
            <a:r>
              <a:rPr lang="de-DE" b="0" dirty="0"/>
              <a:t> da li </a:t>
            </a:r>
            <a:r>
              <a:rPr lang="de-DE" b="0" dirty="0" err="1"/>
              <a:t>njihovo</a:t>
            </a:r>
            <a:r>
              <a:rPr lang="de-DE" b="0" dirty="0"/>
              <a:t> </a:t>
            </a:r>
            <a:r>
              <a:rPr lang="de-DE" b="0" dirty="0" err="1"/>
              <a:t>dete</a:t>
            </a:r>
            <a:r>
              <a:rPr lang="de-DE" b="0" dirty="0"/>
              <a:t> </a:t>
            </a:r>
            <a:r>
              <a:rPr lang="de-DE" b="0" dirty="0" err="1"/>
              <a:t>može</a:t>
            </a:r>
            <a:r>
              <a:rPr lang="de-DE" b="0" dirty="0"/>
              <a:t> </a:t>
            </a:r>
            <a:r>
              <a:rPr lang="de-DE" b="0" dirty="0" err="1"/>
              <a:t>biti</a:t>
            </a:r>
            <a:r>
              <a:rPr lang="de-DE" b="0" dirty="0"/>
              <a:t> </a:t>
            </a:r>
            <a:r>
              <a:rPr lang="de-DE" b="0" dirty="0" err="1"/>
              <a:t>vaping</a:t>
            </a:r>
            <a:r>
              <a:rPr lang="de-DE" b="0" dirty="0"/>
              <a:t>:</a:t>
            </a:r>
          </a:p>
          <a:p>
            <a:endParaRPr lang="de-DE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Nepoznati</a:t>
            </a:r>
            <a:r>
              <a:rPr lang="de-DE" b="1" dirty="0"/>
              <a:t> </a:t>
            </a:r>
            <a:r>
              <a:rPr lang="de-DE" b="1" dirty="0" err="1"/>
              <a:t>mirisi</a:t>
            </a:r>
            <a:r>
              <a:rPr lang="de-DE" b="1" dirty="0"/>
              <a:t>: </a:t>
            </a:r>
            <a:r>
              <a:rPr lang="de-DE" b="0" dirty="0" err="1"/>
              <a:t>Vapes</a:t>
            </a:r>
            <a:r>
              <a:rPr lang="de-DE" b="0" dirty="0"/>
              <a:t> </a:t>
            </a:r>
            <a:r>
              <a:rPr lang="de-DE" b="0" dirty="0" err="1"/>
              <a:t>koriste</a:t>
            </a:r>
            <a:r>
              <a:rPr lang="de-DE" b="0" dirty="0"/>
              <a:t> </a:t>
            </a:r>
            <a:r>
              <a:rPr lang="de-DE" b="0" dirty="0" err="1"/>
              <a:t>arome</a:t>
            </a:r>
            <a:r>
              <a:rPr lang="de-DE" b="0" dirty="0"/>
              <a:t>. </a:t>
            </a:r>
            <a:r>
              <a:rPr lang="de-DE" b="0" dirty="0" err="1"/>
              <a:t>Ovi</a:t>
            </a:r>
            <a:r>
              <a:rPr lang="de-DE" b="0" dirty="0"/>
              <a:t> </a:t>
            </a:r>
            <a:r>
              <a:rPr lang="de-DE" b="0" dirty="0" err="1"/>
              <a:t>mirisi</a:t>
            </a:r>
            <a:r>
              <a:rPr lang="de-DE" b="0" dirty="0"/>
              <a:t> </a:t>
            </a:r>
            <a:r>
              <a:rPr lang="de-DE" b="0" dirty="0" err="1"/>
              <a:t>mogu</a:t>
            </a:r>
            <a:r>
              <a:rPr lang="de-DE" b="0" dirty="0"/>
              <a:t> </a:t>
            </a:r>
            <a:r>
              <a:rPr lang="de-DE" b="0" dirty="0" err="1"/>
              <a:t>biti</a:t>
            </a:r>
            <a:r>
              <a:rPr lang="de-DE" b="0" dirty="0"/>
              <a:t> </a:t>
            </a:r>
            <a:r>
              <a:rPr lang="de-DE" b="0" dirty="0" err="1"/>
              <a:t>privlačni</a:t>
            </a:r>
            <a:r>
              <a:rPr lang="de-DE" b="0" dirty="0"/>
              <a:t>. </a:t>
            </a:r>
            <a:r>
              <a:rPr lang="de-DE" b="0" dirty="0" err="1"/>
              <a:t>Mirišu</a:t>
            </a:r>
            <a:r>
              <a:rPr lang="de-DE" b="0" dirty="0"/>
              <a:t> </a:t>
            </a:r>
            <a:r>
              <a:rPr lang="de-DE" b="0" dirty="0" err="1"/>
              <a:t>prijatno</a:t>
            </a:r>
            <a:r>
              <a:rPr lang="de-DE" b="0" dirty="0"/>
              <a:t> i </a:t>
            </a:r>
            <a:r>
              <a:rPr lang="de-DE" b="0" dirty="0" err="1"/>
              <a:t>slatko</a:t>
            </a:r>
            <a:r>
              <a:rPr lang="de-DE" b="0" dirty="0"/>
              <a:t>. Na primer, </a:t>
            </a:r>
            <a:r>
              <a:rPr lang="de-DE" b="0" dirty="0" err="1"/>
              <a:t>breskva</a:t>
            </a:r>
            <a:r>
              <a:rPr lang="de-DE" b="0" dirty="0"/>
              <a:t>, </a:t>
            </a:r>
            <a:r>
              <a:rPr lang="de-DE" b="0" dirty="0" err="1"/>
              <a:t>menta</a:t>
            </a:r>
            <a:r>
              <a:rPr lang="de-DE" b="0" dirty="0"/>
              <a:t>, </a:t>
            </a:r>
            <a:r>
              <a:rPr lang="de-DE" b="0" dirty="0" err="1"/>
              <a:t>slatkiši</a:t>
            </a:r>
            <a:r>
              <a:rPr lang="de-DE" b="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Promena</a:t>
            </a:r>
            <a:r>
              <a:rPr lang="de-DE" b="1" dirty="0"/>
              <a:t> u </a:t>
            </a:r>
            <a:r>
              <a:rPr lang="de-DE" b="1" dirty="0" err="1"/>
              <a:t>ponašanju</a:t>
            </a:r>
            <a:r>
              <a:rPr lang="de-DE" b="1" dirty="0"/>
              <a:t>: </a:t>
            </a:r>
            <a:r>
              <a:rPr lang="de-DE" b="0" dirty="0" err="1"/>
              <a:t>Promena</a:t>
            </a:r>
            <a:r>
              <a:rPr lang="de-DE" b="0" dirty="0"/>
              <a:t> u </a:t>
            </a:r>
            <a:r>
              <a:rPr lang="de-DE" b="0" dirty="0" err="1"/>
              <a:t>ponašanju</a:t>
            </a:r>
            <a:r>
              <a:rPr lang="de-DE" b="0" dirty="0"/>
              <a:t> </a:t>
            </a:r>
            <a:r>
              <a:rPr lang="de-DE" b="0" dirty="0" err="1"/>
              <a:t>takođe</a:t>
            </a:r>
            <a:r>
              <a:rPr lang="de-DE" b="0" dirty="0"/>
              <a:t> </a:t>
            </a:r>
            <a:r>
              <a:rPr lang="de-DE" b="0" dirty="0" err="1"/>
              <a:t>može</a:t>
            </a:r>
            <a:r>
              <a:rPr lang="de-DE" b="0" dirty="0"/>
              <a:t> </a:t>
            </a:r>
            <a:r>
              <a:rPr lang="de-DE" b="0" dirty="0" err="1"/>
              <a:t>ukazivati</a:t>
            </a:r>
            <a:r>
              <a:rPr lang="de-DE" b="0" dirty="0"/>
              <a:t> na </a:t>
            </a:r>
            <a:r>
              <a:rPr lang="de-DE" b="0" dirty="0" err="1"/>
              <a:t>vaping</a:t>
            </a:r>
            <a:r>
              <a:rPr lang="de-DE" b="0" dirty="0"/>
              <a:t>. Na primer, </a:t>
            </a:r>
            <a:r>
              <a:rPr lang="de-DE" b="0" dirty="0" err="1"/>
              <a:t>kada</a:t>
            </a:r>
            <a:r>
              <a:rPr lang="de-DE" b="0" dirty="0"/>
              <a:t> </a:t>
            </a:r>
            <a:r>
              <a:rPr lang="de-DE" b="0" dirty="0" err="1"/>
              <a:t>dete</a:t>
            </a:r>
            <a:r>
              <a:rPr lang="de-DE" b="0" dirty="0"/>
              <a:t> </a:t>
            </a:r>
            <a:r>
              <a:rPr lang="de-DE" b="0" dirty="0" err="1"/>
              <a:t>postane</a:t>
            </a:r>
            <a:r>
              <a:rPr lang="de-DE" b="0" dirty="0"/>
              <a:t> </a:t>
            </a:r>
            <a:r>
              <a:rPr lang="de-DE" b="0" dirty="0" err="1"/>
              <a:t>tajnovitije</a:t>
            </a:r>
            <a:r>
              <a:rPr lang="de-DE" b="0" dirty="0"/>
              <a:t>. Ili </a:t>
            </a:r>
            <a:r>
              <a:rPr lang="de-DE" b="0" dirty="0" err="1"/>
              <a:t>ako</a:t>
            </a:r>
            <a:r>
              <a:rPr lang="de-DE" b="0" dirty="0"/>
              <a:t> </a:t>
            </a:r>
            <a:r>
              <a:rPr lang="de-DE" b="0" dirty="0" err="1"/>
              <a:t>napusti</a:t>
            </a:r>
            <a:r>
              <a:rPr lang="de-DE" b="0" dirty="0"/>
              <a:t> </a:t>
            </a:r>
            <a:r>
              <a:rPr lang="de-DE" b="0" dirty="0" err="1"/>
              <a:t>sobu</a:t>
            </a:r>
            <a:r>
              <a:rPr lang="de-DE" b="0" dirty="0"/>
              <a:t> </a:t>
            </a:r>
            <a:r>
              <a:rPr lang="de-DE" b="0" dirty="0" err="1"/>
              <a:t>ili</a:t>
            </a:r>
            <a:r>
              <a:rPr lang="de-DE" b="0" dirty="0"/>
              <a:t> </a:t>
            </a:r>
            <a:r>
              <a:rPr lang="de-DE" b="0" dirty="0" err="1"/>
              <a:t>kuću</a:t>
            </a:r>
            <a:r>
              <a:rPr lang="de-DE" b="0" dirty="0"/>
              <a:t> </a:t>
            </a:r>
            <a:r>
              <a:rPr lang="de-DE" b="0" dirty="0" err="1"/>
              <a:t>neobjašnjivo</a:t>
            </a:r>
            <a:r>
              <a:rPr lang="de-DE" b="0" dirty="0"/>
              <a:t> </a:t>
            </a:r>
            <a:r>
              <a:rPr lang="de-DE" b="0" dirty="0" err="1"/>
              <a:t>često</a:t>
            </a:r>
            <a:r>
              <a:rPr lang="de-DE" b="0" dirty="0"/>
              <a:t>. </a:t>
            </a:r>
            <a:r>
              <a:rPr lang="de-DE" b="0" dirty="0" err="1"/>
              <a:t>Dete</a:t>
            </a:r>
            <a:r>
              <a:rPr lang="de-DE" b="0" dirty="0"/>
              <a:t> </a:t>
            </a:r>
            <a:r>
              <a:rPr lang="de-DE" b="0" dirty="0" err="1"/>
              <a:t>može</a:t>
            </a:r>
            <a:r>
              <a:rPr lang="de-DE" b="0" dirty="0"/>
              <a:t> </a:t>
            </a:r>
            <a:r>
              <a:rPr lang="de-DE" b="0" dirty="0" err="1"/>
              <a:t>sakriti</a:t>
            </a:r>
            <a:r>
              <a:rPr lang="de-DE" b="0" dirty="0"/>
              <a:t> </a:t>
            </a:r>
            <a:r>
              <a:rPr lang="de-DE" b="0" dirty="0" err="1"/>
              <a:t>vaping</a:t>
            </a:r>
            <a:r>
              <a:rPr lang="de-DE" b="0" dirty="0"/>
              <a:t> u </a:t>
            </a:r>
            <a:r>
              <a:rPr lang="de-DE" b="0" dirty="0" err="1"/>
              <a:t>sobi</a:t>
            </a:r>
            <a:r>
              <a:rPr lang="de-DE" b="0" dirty="0"/>
              <a:t> </a:t>
            </a:r>
            <a:r>
              <a:rPr lang="de-DE" b="0" dirty="0" err="1"/>
              <a:t>otvaranjem</a:t>
            </a:r>
            <a:r>
              <a:rPr lang="de-DE" b="0" dirty="0"/>
              <a:t> </a:t>
            </a:r>
            <a:r>
              <a:rPr lang="de-DE" b="0" dirty="0" err="1"/>
              <a:t>prozora</a:t>
            </a:r>
            <a:r>
              <a:rPr lang="de-DE" b="0" dirty="0"/>
              <a:t> </a:t>
            </a:r>
            <a:r>
              <a:rPr lang="de-DE" b="0" dirty="0" err="1"/>
              <a:t>češće</a:t>
            </a:r>
            <a:r>
              <a:rPr lang="de-DE" b="0" dirty="0"/>
              <a:t>. Ili </a:t>
            </a:r>
            <a:r>
              <a:rPr lang="de-DE" b="0" dirty="0" err="1"/>
              <a:t>provetrite</a:t>
            </a:r>
            <a:r>
              <a:rPr lang="de-DE" b="0" dirty="0"/>
              <a:t> </a:t>
            </a:r>
            <a:r>
              <a:rPr lang="de-DE" b="0" dirty="0" err="1"/>
              <a:t>jako</a:t>
            </a:r>
            <a:r>
              <a:rPr lang="de-DE" b="0" dirty="0"/>
              <a:t>. Ili je </a:t>
            </a:r>
            <a:r>
              <a:rPr lang="de-DE" b="0" dirty="0" err="1"/>
              <a:t>koristio</a:t>
            </a:r>
            <a:r>
              <a:rPr lang="de-DE" b="0" dirty="0"/>
              <a:t> </a:t>
            </a:r>
            <a:r>
              <a:rPr lang="de-DE" b="0" dirty="0" err="1"/>
              <a:t>kupatilo</a:t>
            </a:r>
            <a:r>
              <a:rPr lang="de-DE" b="0" dirty="0"/>
              <a:t> </a:t>
            </a:r>
            <a:r>
              <a:rPr lang="de-DE" b="0" dirty="0" err="1"/>
              <a:t>neobično</a:t>
            </a:r>
            <a:r>
              <a:rPr lang="de-DE" b="0" dirty="0"/>
              <a:t> </a:t>
            </a:r>
            <a:r>
              <a:rPr lang="de-DE" b="0" dirty="0" err="1"/>
              <a:t>često</a:t>
            </a:r>
            <a:r>
              <a:rPr lang="de-DE" b="0" dirty="0"/>
              <a:t> </a:t>
            </a:r>
            <a:r>
              <a:rPr lang="de-DE" b="0" dirty="0" err="1"/>
              <a:t>ili</a:t>
            </a:r>
            <a:r>
              <a:rPr lang="de-DE" b="0" dirty="0"/>
              <a:t> </a:t>
            </a:r>
            <a:r>
              <a:rPr lang="de-DE" b="0" dirty="0" err="1"/>
              <a:t>dugo</a:t>
            </a:r>
            <a:r>
              <a:rPr lang="de-DE" b="0" dirty="0"/>
              <a:t> </a:t>
            </a:r>
            <a:r>
              <a:rPr lang="de-DE" b="0" dirty="0" err="1"/>
              <a:t>vremena</a:t>
            </a:r>
            <a:r>
              <a:rPr lang="de-DE" b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Nepoznate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stavke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olovke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male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bočice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tečnosti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tipični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vape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stavke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ukazivati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na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da je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dete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vaping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Česta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žeđ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ili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suva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usta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Vaping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dovesti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do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suvih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usta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Kao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rezultat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toga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,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dete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je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žedno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češće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nego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obično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Promene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u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disanju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ili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izdržljivosti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Vaping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da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iritira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disajne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puteve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dovesti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do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kašlja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disanja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nelagodnosti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dovesti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do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pogoršanja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atletskih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performansi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Promenjeno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ponašanje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u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radu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novcem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Ako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detetu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iznenada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treba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više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novca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,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bi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moglo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biti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indikacija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je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što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vape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proizvodi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često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relativno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skupi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dete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ili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adolescenta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Razdražljivost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ili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promene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raspoloženja</a:t>
            </a:r>
            <a:r>
              <a:rPr lang="de-DE" sz="12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Kao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što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smo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čuli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,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vaping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takođe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izazvati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zavisnost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od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nikotina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Ova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zavisnost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dovesti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do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razdražljivog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raspoloženja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promena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raspoloženja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kada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dete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ne </a:t>
            </a:r>
            <a:r>
              <a:rPr lang="de-DE" sz="12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vaping</a:t>
            </a:r>
            <a:r>
              <a:rPr lang="de-DE" sz="1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endParaRPr lang="de-DE" sz="12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de-DE" sz="12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6018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Ovaj</a:t>
            </a:r>
            <a:r>
              <a:rPr lang="de-CH" dirty="0"/>
              <a:t> </a:t>
            </a:r>
            <a:r>
              <a:rPr lang="de-CH" dirty="0" err="1"/>
              <a:t>slajd</a:t>
            </a:r>
            <a:r>
              <a:rPr lang="de-CH" dirty="0"/>
              <a:t> je </a:t>
            </a:r>
            <a:r>
              <a:rPr lang="de-CH" dirty="0" err="1"/>
              <a:t>ponovo</a:t>
            </a:r>
            <a:r>
              <a:rPr lang="de-CH" dirty="0"/>
              <a:t> </a:t>
            </a:r>
            <a:r>
              <a:rPr lang="de-CH" dirty="0" err="1"/>
              <a:t>dodan</a:t>
            </a:r>
            <a:r>
              <a:rPr lang="de-CH" dirty="0"/>
              <a:t> </a:t>
            </a:r>
            <a:r>
              <a:rPr lang="de-CH" dirty="0" err="1"/>
              <a:t>nakon</a:t>
            </a:r>
            <a:r>
              <a:rPr lang="de-CH" dirty="0"/>
              <a:t> </a:t>
            </a:r>
            <a:r>
              <a:rPr lang="de-CH" dirty="0" err="1"/>
              <a:t>obnovljenih</a:t>
            </a:r>
            <a:r>
              <a:rPr lang="de-CH" dirty="0"/>
              <a:t> </a:t>
            </a:r>
            <a:r>
              <a:rPr lang="de-CH" dirty="0" err="1"/>
              <a:t>povratnih</a:t>
            </a:r>
            <a:r>
              <a:rPr lang="de-CH" dirty="0"/>
              <a:t> </a:t>
            </a:r>
            <a:r>
              <a:rPr lang="de-CH" dirty="0" err="1"/>
              <a:t>informacija</a:t>
            </a:r>
            <a:r>
              <a:rPr lang="de-CH" dirty="0"/>
              <a:t>. </a:t>
            </a:r>
            <a:r>
              <a:rPr lang="de-CH" dirty="0" err="1"/>
              <a:t>Služi</a:t>
            </a:r>
            <a:r>
              <a:rPr lang="de-CH" dirty="0"/>
              <a:t> </a:t>
            </a:r>
            <a:r>
              <a:rPr lang="de-CH" dirty="0" err="1"/>
              <a:t>kao</a:t>
            </a:r>
            <a:r>
              <a:rPr lang="de-CH" dirty="0"/>
              <a:t> </a:t>
            </a:r>
            <a:r>
              <a:rPr lang="de-CH" dirty="0" err="1"/>
              <a:t>evaluacija</a:t>
            </a:r>
            <a:r>
              <a:rPr lang="de-CH" dirty="0"/>
              <a:t> i </a:t>
            </a:r>
            <a:r>
              <a:rPr lang="de-CH" dirty="0" err="1"/>
              <a:t>pomaže</a:t>
            </a:r>
            <a:r>
              <a:rPr lang="de-CH" dirty="0"/>
              <a:t> </a:t>
            </a:r>
            <a:r>
              <a:rPr lang="de-CH" dirty="0" err="1"/>
              <a:t>nam</a:t>
            </a:r>
            <a:r>
              <a:rPr lang="de-CH" dirty="0"/>
              <a:t> da </a:t>
            </a:r>
            <a:r>
              <a:rPr lang="de-CH" dirty="0" err="1"/>
              <a:t>saznamo</a:t>
            </a:r>
            <a:r>
              <a:rPr lang="de-CH" dirty="0"/>
              <a:t> </a:t>
            </a:r>
            <a:r>
              <a:rPr lang="de-CH" dirty="0" err="1"/>
              <a:t>šta</a:t>
            </a:r>
            <a:r>
              <a:rPr lang="de-CH" dirty="0"/>
              <a:t> </a:t>
            </a:r>
            <a:r>
              <a:rPr lang="de-CH" dirty="0" err="1"/>
              <a:t>roditelji</a:t>
            </a:r>
            <a:r>
              <a:rPr lang="de-CH" dirty="0"/>
              <a:t> </a:t>
            </a:r>
            <a:r>
              <a:rPr lang="de-CH" dirty="0" err="1"/>
              <a:t>cene</a:t>
            </a:r>
            <a:r>
              <a:rPr lang="de-CH" dirty="0"/>
              <a:t> u </a:t>
            </a:r>
            <a:r>
              <a:rPr lang="de-CH" dirty="0" err="1"/>
              <a:t>vezi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ovim</a:t>
            </a:r>
            <a:r>
              <a:rPr lang="de-CH" dirty="0"/>
              <a:t> </a:t>
            </a:r>
            <a:r>
              <a:rPr lang="de-CH" dirty="0" err="1"/>
              <a:t>događajem</a:t>
            </a:r>
            <a:r>
              <a:rPr lang="de-CH" dirty="0"/>
              <a:t> i </a:t>
            </a:r>
            <a:r>
              <a:rPr lang="de-CH" dirty="0" err="1"/>
              <a:t>šta</a:t>
            </a:r>
            <a:r>
              <a:rPr lang="de-CH" dirty="0"/>
              <a:t> bi se </a:t>
            </a:r>
            <a:r>
              <a:rPr lang="de-CH" dirty="0" err="1"/>
              <a:t>moglo</a:t>
            </a:r>
            <a:r>
              <a:rPr lang="de-CH" dirty="0"/>
              <a:t> </a:t>
            </a:r>
            <a:r>
              <a:rPr lang="de-CH" dirty="0" err="1"/>
              <a:t>uraditi</a:t>
            </a:r>
            <a:r>
              <a:rPr lang="de-CH" dirty="0"/>
              <a:t> </a:t>
            </a:r>
            <a:r>
              <a:rPr lang="de-CH" dirty="0" err="1"/>
              <a:t>drugačije</a:t>
            </a:r>
            <a:r>
              <a:rPr lang="de-CH" dirty="0"/>
              <a:t> </a:t>
            </a:r>
            <a:r>
              <a:rPr lang="de-CH" dirty="0" err="1"/>
              <a:t>sledeći</a:t>
            </a:r>
            <a:r>
              <a:rPr lang="de-CH" dirty="0"/>
              <a:t> </a:t>
            </a:r>
            <a:r>
              <a:rPr lang="de-CH" dirty="0" err="1"/>
              <a:t>put</a:t>
            </a:r>
            <a:r>
              <a:rPr lang="de-CH" dirty="0"/>
              <a:t>. </a:t>
            </a:r>
          </a:p>
          <a:p>
            <a:endParaRPr lang="de-CH" dirty="0"/>
          </a:p>
          <a:p>
            <a:r>
              <a:rPr lang="de-CH" dirty="0" err="1"/>
              <a:t>Postavite</a:t>
            </a:r>
            <a:r>
              <a:rPr lang="de-CH" dirty="0"/>
              <a:t> </a:t>
            </a:r>
            <a:r>
              <a:rPr lang="de-CH" dirty="0" err="1"/>
              <a:t>ova</a:t>
            </a:r>
            <a:r>
              <a:rPr lang="de-CH" dirty="0"/>
              <a:t> </a:t>
            </a:r>
            <a:r>
              <a:rPr lang="de-CH" dirty="0" err="1"/>
              <a:t>pitanja</a:t>
            </a:r>
            <a:r>
              <a:rPr lang="de-CH" dirty="0"/>
              <a:t> u </a:t>
            </a:r>
            <a:r>
              <a:rPr lang="de-CH" dirty="0" err="1"/>
              <a:t>krugu</a:t>
            </a:r>
            <a:r>
              <a:rPr lang="de-CH" dirty="0"/>
              <a:t> i </a:t>
            </a:r>
            <a:r>
              <a:rPr lang="de-CH" dirty="0" err="1"/>
              <a:t>dobijte</a:t>
            </a:r>
            <a:r>
              <a:rPr lang="de-CH" dirty="0"/>
              <a:t> </a:t>
            </a:r>
            <a:r>
              <a:rPr lang="de-CH" dirty="0" err="1"/>
              <a:t>povratne</a:t>
            </a:r>
            <a:r>
              <a:rPr lang="de-CH" dirty="0"/>
              <a:t> </a:t>
            </a:r>
            <a:r>
              <a:rPr lang="de-CH" dirty="0" err="1"/>
              <a:t>informacije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učesnika</a:t>
            </a:r>
            <a:r>
              <a:rPr lang="de-CH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6370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259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Zamislite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Kišno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veče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Mila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dnevnoj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izgubljena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mislima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Njen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15-godišnji sin Kai je u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poslednje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vreme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mrzovoljan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povučeniji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inače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Primetila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da se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promenio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češće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razdražljiv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provodi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više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vremena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svojoj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nekoliko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primetila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čudan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miris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njegovoj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odeći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otvoren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razgovorsa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njim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jedini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sazna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dešava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Možda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vapes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objasni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Kai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ponašanje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Mila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misli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sedne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kompjuter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počne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istražuje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e-CH" sz="18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se Mila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prvo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informiše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e-CH" sz="18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b="1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de-CH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b="1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saznaje</a:t>
            </a:r>
            <a:r>
              <a:rPr lang="de-CH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Vapes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elektronski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uređaji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Oni se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takođe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nazivaju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elektronske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isparivači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cigarete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Obično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sadrže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tečnost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nikotinom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visokoj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dozi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tečnost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zagreva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se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zatim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udiše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usisava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kroz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usta</a:t>
            </a:r>
            <a:r>
              <a:rPr lang="de-CH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208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Mila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dalje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saznaje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sastoje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baterije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isparivača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pisaka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rezervoar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tečnost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tečnost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naziva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e-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tečnost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Tečnost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sadrži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hemikalije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arome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obično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veoma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visoku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dozu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Neke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hemikalija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kancerogene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takođe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otkriva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Postoje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bez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nikotina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Interaktivna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demonstracija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Prikazivanje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jednokratne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e-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cigarete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kako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funkcioniše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Prosledite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svim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učesnicima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tako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roditelji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mogu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namirišu</a:t>
            </a:r>
            <a:r>
              <a:rPr lang="de-CH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e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Mila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nastavlja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traži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informacije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saznaje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široko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dostupni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Mnogi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ljudi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vape.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odmah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spremni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upotrebu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ih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lako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koristiti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morate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zapalite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cigaretu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Umesto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uzeti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udarac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iz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vape u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trenutku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imaju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voćne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intenzivne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ukuse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obojeni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koristiti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jednom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jest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budu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prazni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Vapes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sadrže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600 – 10,000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udisaja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kupiti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vape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7 CHF.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ih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kupiti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kioscima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u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prodavnicama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na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benzinskim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pumpama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Međutim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možete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ih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kupiti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mreži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ili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vape </a:t>
            </a:r>
            <a:r>
              <a:rPr lang="de-CH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prodavnicama</a:t>
            </a:r>
            <a:r>
              <a:rPr lang="de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6743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dirty="0"/>
              <a:t>Mila je </a:t>
            </a:r>
            <a:r>
              <a:rPr lang="de-CH" dirty="0" err="1"/>
              <a:t>takođe</a:t>
            </a:r>
            <a:r>
              <a:rPr lang="de-CH" dirty="0"/>
              <a:t> </a:t>
            </a:r>
            <a:r>
              <a:rPr lang="de-CH" dirty="0" err="1"/>
              <a:t>zainteresovana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kako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utiču</a:t>
            </a:r>
            <a:r>
              <a:rPr lang="de-CH" dirty="0"/>
              <a:t> na </a:t>
            </a:r>
            <a:r>
              <a:rPr lang="de-CH" dirty="0" err="1"/>
              <a:t>zdravlje</a:t>
            </a:r>
            <a:r>
              <a:rPr lang="de-CH" dirty="0"/>
              <a:t>. </a:t>
            </a:r>
            <a:r>
              <a:rPr lang="de-CH" dirty="0" err="1"/>
              <a:t>Ona</a:t>
            </a:r>
            <a:r>
              <a:rPr lang="de-CH" dirty="0"/>
              <a:t> </a:t>
            </a:r>
            <a:r>
              <a:rPr lang="de-CH" dirty="0" err="1"/>
              <a:t>zna</a:t>
            </a:r>
            <a:r>
              <a:rPr lang="de-CH" dirty="0"/>
              <a:t> da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cigarete</a:t>
            </a:r>
            <a:r>
              <a:rPr lang="de-CH" dirty="0"/>
              <a:t> </a:t>
            </a:r>
            <a:r>
              <a:rPr lang="de-CH" dirty="0" err="1"/>
              <a:t>veoma</a:t>
            </a:r>
            <a:r>
              <a:rPr lang="de-CH" dirty="0"/>
              <a:t> </a:t>
            </a:r>
            <a:r>
              <a:rPr lang="de-CH" dirty="0" err="1"/>
              <a:t>štetne</a:t>
            </a:r>
            <a:r>
              <a:rPr lang="de-CH" dirty="0"/>
              <a:t>. Oni </a:t>
            </a:r>
            <a:r>
              <a:rPr lang="de-CH" dirty="0" err="1"/>
              <a:t>promovišu</a:t>
            </a:r>
            <a:r>
              <a:rPr lang="de-CH" dirty="0"/>
              <a:t> </a:t>
            </a:r>
            <a:r>
              <a:rPr lang="de-CH" dirty="0" err="1"/>
              <a:t>rak</a:t>
            </a:r>
            <a:r>
              <a:rPr lang="de-CH" dirty="0"/>
              <a:t>. Da li je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slučaj</a:t>
            </a:r>
            <a:r>
              <a:rPr lang="de-CH" dirty="0"/>
              <a:t> i </a:t>
            </a:r>
            <a:r>
              <a:rPr lang="de-CH" dirty="0" err="1"/>
              <a:t>sa</a:t>
            </a:r>
            <a:r>
              <a:rPr lang="de-CH" dirty="0"/>
              <a:t> vape?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dirty="0" err="1"/>
              <a:t>Zdravstveni</a:t>
            </a:r>
            <a:r>
              <a:rPr lang="de-CH" dirty="0"/>
              <a:t> </a:t>
            </a:r>
            <a:r>
              <a:rPr lang="de-CH" dirty="0" err="1"/>
              <a:t>efekti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se </a:t>
            </a:r>
            <a:r>
              <a:rPr lang="de-CH" dirty="0" err="1"/>
              <a:t>trenutno</a:t>
            </a:r>
            <a:r>
              <a:rPr lang="de-CH" dirty="0"/>
              <a:t> </a:t>
            </a:r>
            <a:r>
              <a:rPr lang="de-CH" dirty="0" err="1"/>
              <a:t>istražuju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 err="1"/>
              <a:t>Postoje</a:t>
            </a:r>
            <a:r>
              <a:rPr lang="de-CH" b="1" dirty="0"/>
              <a:t> </a:t>
            </a:r>
            <a:r>
              <a:rPr lang="de-CH" b="1" dirty="0" err="1"/>
              <a:t>mnogi</a:t>
            </a:r>
            <a:r>
              <a:rPr lang="de-CH" b="1" dirty="0"/>
              <a:t> </a:t>
            </a:r>
            <a:r>
              <a:rPr lang="de-CH" b="1" dirty="0" err="1"/>
              <a:t>rizici</a:t>
            </a:r>
            <a:r>
              <a:rPr lang="de-CH" b="1" dirty="0"/>
              <a:t> i </a:t>
            </a:r>
            <a:r>
              <a:rPr lang="de-CH" b="1" dirty="0" err="1"/>
              <a:t>zdravstveni</a:t>
            </a:r>
            <a:r>
              <a:rPr lang="de-CH" b="1" dirty="0"/>
              <a:t> </a:t>
            </a:r>
            <a:r>
              <a:rPr lang="de-CH" b="1" dirty="0" err="1"/>
              <a:t>efekti</a:t>
            </a:r>
            <a:r>
              <a:rPr lang="de-CH" b="1" dirty="0"/>
              <a:t> vape: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/>
              <a:t>Nikotin </a:t>
            </a:r>
            <a:r>
              <a:rPr lang="de-CH" b="1" dirty="0" err="1"/>
              <a:t>zavisnost</a:t>
            </a:r>
            <a:r>
              <a:rPr lang="de-CH" b="1" dirty="0"/>
              <a:t>: </a:t>
            </a:r>
            <a:r>
              <a:rPr lang="de-CH" dirty="0"/>
              <a:t>Nikotin je </a:t>
            </a:r>
            <a:r>
              <a:rPr lang="de-CH" dirty="0" err="1"/>
              <a:t>jedan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najviše</a:t>
            </a:r>
            <a:r>
              <a:rPr lang="de-CH" dirty="0"/>
              <a:t> </a:t>
            </a:r>
            <a:r>
              <a:rPr lang="de-CH" dirty="0" err="1"/>
              <a:t>zarazna</a:t>
            </a:r>
            <a:r>
              <a:rPr lang="de-CH" dirty="0"/>
              <a:t> </a:t>
            </a:r>
            <a:r>
              <a:rPr lang="de-CH" dirty="0" err="1"/>
              <a:t>supstanci</a:t>
            </a:r>
            <a:r>
              <a:rPr lang="de-CH" dirty="0"/>
              <a:t>. </a:t>
            </a:r>
            <a:r>
              <a:rPr lang="de-CH" dirty="0" err="1"/>
              <a:t>Uporediv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heroinom</a:t>
            </a:r>
            <a:r>
              <a:rPr lang="de-CH" dirty="0"/>
              <a:t>. Kada se </a:t>
            </a:r>
            <a:r>
              <a:rPr lang="de-CH" dirty="0" err="1"/>
              <a:t>konzumira</a:t>
            </a:r>
            <a:r>
              <a:rPr lang="de-CH" dirty="0"/>
              <a:t> </a:t>
            </a:r>
            <a:r>
              <a:rPr lang="de-CH" dirty="0" err="1"/>
              <a:t>nikotin</a:t>
            </a:r>
            <a:r>
              <a:rPr lang="de-CH" dirty="0"/>
              <a:t>, </a:t>
            </a:r>
            <a:r>
              <a:rPr lang="de-CH" dirty="0" err="1"/>
              <a:t>dopamin</a:t>
            </a:r>
            <a:r>
              <a:rPr lang="de-CH" dirty="0"/>
              <a:t> se </a:t>
            </a:r>
            <a:r>
              <a:rPr lang="de-CH" dirty="0" err="1"/>
              <a:t>oslobađa</a:t>
            </a:r>
            <a:r>
              <a:rPr lang="de-CH" dirty="0"/>
              <a:t> u </a:t>
            </a:r>
            <a:r>
              <a:rPr lang="de-CH" dirty="0" err="1"/>
              <a:t>mozgu</a:t>
            </a:r>
            <a:r>
              <a:rPr lang="de-CH" dirty="0"/>
              <a:t> </a:t>
            </a:r>
            <a:r>
              <a:rPr lang="de-CH" dirty="0" err="1"/>
              <a:t>nakon</a:t>
            </a:r>
            <a:r>
              <a:rPr lang="de-CH" dirty="0"/>
              <a:t> </a:t>
            </a:r>
            <a:r>
              <a:rPr lang="de-CH" dirty="0" err="1"/>
              <a:t>nekoliko</a:t>
            </a:r>
            <a:r>
              <a:rPr lang="de-CH" dirty="0"/>
              <a:t> </a:t>
            </a:r>
            <a:r>
              <a:rPr lang="de-CH" dirty="0" err="1"/>
              <a:t>sekundi</a:t>
            </a:r>
            <a:r>
              <a:rPr lang="de-CH" dirty="0"/>
              <a:t>.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odmah</a:t>
            </a:r>
            <a:r>
              <a:rPr lang="de-CH" dirty="0"/>
              <a:t> </a:t>
            </a:r>
            <a:r>
              <a:rPr lang="de-CH" dirty="0" err="1"/>
              <a:t>dovodi</a:t>
            </a:r>
            <a:r>
              <a:rPr lang="de-CH" dirty="0"/>
              <a:t> do </a:t>
            </a:r>
            <a:r>
              <a:rPr lang="de-CH" dirty="0" err="1"/>
              <a:t>osećaja</a:t>
            </a:r>
            <a:r>
              <a:rPr lang="de-CH" dirty="0"/>
              <a:t> </a:t>
            </a:r>
            <a:r>
              <a:rPr lang="de-CH" dirty="0" err="1"/>
              <a:t>sreće</a:t>
            </a:r>
            <a:r>
              <a:rPr lang="de-CH" dirty="0"/>
              <a:t>. </a:t>
            </a:r>
            <a:r>
              <a:rPr lang="de-CH" dirty="0" err="1"/>
              <a:t>Ovaj</a:t>
            </a:r>
            <a:r>
              <a:rPr lang="de-CH" dirty="0"/>
              <a:t> </a:t>
            </a:r>
            <a:r>
              <a:rPr lang="de-CH" dirty="0" err="1"/>
              <a:t>proces</a:t>
            </a:r>
            <a:r>
              <a:rPr lang="de-CH" dirty="0"/>
              <a:t>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brzo</a:t>
            </a:r>
            <a:r>
              <a:rPr lang="de-CH" dirty="0"/>
              <a:t> </a:t>
            </a:r>
            <a:r>
              <a:rPr lang="de-CH" dirty="0" err="1"/>
              <a:t>postati</a:t>
            </a:r>
            <a:r>
              <a:rPr lang="de-CH" dirty="0"/>
              <a:t> </a:t>
            </a:r>
            <a:r>
              <a:rPr lang="de-CH" dirty="0" err="1"/>
              <a:t>zarazna</a:t>
            </a:r>
            <a:r>
              <a:rPr lang="de-CH" dirty="0"/>
              <a:t>. </a:t>
            </a:r>
            <a:r>
              <a:rPr lang="de-CH" dirty="0" err="1"/>
              <a:t>Zato</a:t>
            </a:r>
            <a:r>
              <a:rPr lang="de-CH" dirty="0"/>
              <a:t> </a:t>
            </a:r>
            <a:r>
              <a:rPr lang="de-CH" dirty="0" err="1"/>
              <a:t>što</a:t>
            </a:r>
            <a:r>
              <a:rPr lang="de-CH" dirty="0"/>
              <a:t> </a:t>
            </a:r>
            <a:r>
              <a:rPr lang="de-CH" dirty="0" err="1"/>
              <a:t>osećaj</a:t>
            </a:r>
            <a:r>
              <a:rPr lang="de-CH" dirty="0"/>
              <a:t> </a:t>
            </a:r>
            <a:r>
              <a:rPr lang="de-CH" dirty="0" err="1"/>
              <a:t>sreće</a:t>
            </a:r>
            <a:r>
              <a:rPr lang="de-CH" dirty="0"/>
              <a:t> </a:t>
            </a:r>
            <a:r>
              <a:rPr lang="de-CH" dirty="0" err="1"/>
              <a:t>ponovo</a:t>
            </a:r>
            <a:r>
              <a:rPr lang="de-CH" dirty="0"/>
              <a:t> </a:t>
            </a:r>
            <a:r>
              <a:rPr lang="de-CH" dirty="0" err="1"/>
              <a:t>nestaje</a:t>
            </a:r>
            <a:r>
              <a:rPr lang="de-CH" dirty="0"/>
              <a:t> </a:t>
            </a:r>
            <a:r>
              <a:rPr lang="de-CH" dirty="0" err="1"/>
              <a:t>čim</a:t>
            </a:r>
            <a:r>
              <a:rPr lang="de-CH" dirty="0"/>
              <a:t> </a:t>
            </a:r>
            <a:r>
              <a:rPr lang="de-CH" dirty="0" err="1"/>
              <a:t>efekat</a:t>
            </a:r>
            <a:r>
              <a:rPr lang="de-CH" dirty="0"/>
              <a:t> </a:t>
            </a:r>
            <a:r>
              <a:rPr lang="de-CH" dirty="0" err="1"/>
              <a:t>nikotina</a:t>
            </a:r>
            <a:r>
              <a:rPr lang="de-CH" dirty="0"/>
              <a:t> </a:t>
            </a:r>
            <a:r>
              <a:rPr lang="de-CH" dirty="0" err="1"/>
              <a:t>nestane</a:t>
            </a:r>
            <a:r>
              <a:rPr lang="de-CH" dirty="0"/>
              <a:t>. </a:t>
            </a:r>
            <a:r>
              <a:rPr lang="de-CH" dirty="0" err="1"/>
              <a:t>Mozak</a:t>
            </a:r>
            <a:r>
              <a:rPr lang="de-CH" dirty="0"/>
              <a:t> </a:t>
            </a:r>
            <a:r>
              <a:rPr lang="de-CH" dirty="0" err="1"/>
              <a:t>adolescenata</a:t>
            </a:r>
            <a:r>
              <a:rPr lang="de-CH" dirty="0"/>
              <a:t> </a:t>
            </a:r>
            <a:r>
              <a:rPr lang="de-CH" dirty="0" err="1"/>
              <a:t>još</a:t>
            </a:r>
            <a:r>
              <a:rPr lang="de-CH" dirty="0"/>
              <a:t> </a:t>
            </a:r>
            <a:r>
              <a:rPr lang="de-CH" dirty="0" err="1"/>
              <a:t>nije</a:t>
            </a:r>
            <a:r>
              <a:rPr lang="de-CH" dirty="0"/>
              <a:t> u </a:t>
            </a:r>
            <a:r>
              <a:rPr lang="de-CH" dirty="0" err="1"/>
              <a:t>potpunosti</a:t>
            </a:r>
            <a:r>
              <a:rPr lang="de-CH" dirty="0"/>
              <a:t> </a:t>
            </a:r>
            <a:r>
              <a:rPr lang="de-CH" dirty="0" err="1"/>
              <a:t>razvijen</a:t>
            </a:r>
            <a:r>
              <a:rPr lang="de-CH" dirty="0"/>
              <a:t>. </a:t>
            </a:r>
            <a:r>
              <a:rPr lang="de-CH" dirty="0" err="1"/>
              <a:t>Zbog</a:t>
            </a:r>
            <a:r>
              <a:rPr lang="de-CH" dirty="0"/>
              <a:t> </a:t>
            </a:r>
            <a:r>
              <a:rPr lang="de-CH" dirty="0" err="1"/>
              <a:t>toga</a:t>
            </a:r>
            <a:r>
              <a:rPr lang="de-CH" dirty="0"/>
              <a:t> </a:t>
            </a:r>
            <a:r>
              <a:rPr lang="de-CH" dirty="0" err="1"/>
              <a:t>reaguje</a:t>
            </a:r>
            <a:r>
              <a:rPr lang="de-CH" dirty="0"/>
              <a:t> </a:t>
            </a:r>
            <a:r>
              <a:rPr lang="de-CH" dirty="0" err="1"/>
              <a:t>drugačije</a:t>
            </a:r>
            <a:r>
              <a:rPr lang="de-CH" dirty="0"/>
              <a:t> na </a:t>
            </a:r>
            <a:r>
              <a:rPr lang="de-CH" dirty="0" err="1"/>
              <a:t>nikotin</a:t>
            </a:r>
            <a:r>
              <a:rPr lang="de-CH" dirty="0"/>
              <a:t> </a:t>
            </a:r>
            <a:r>
              <a:rPr lang="de-CH" dirty="0" err="1"/>
              <a:t>nego</a:t>
            </a:r>
            <a:r>
              <a:rPr lang="de-CH" dirty="0"/>
              <a:t> na </a:t>
            </a:r>
            <a:r>
              <a:rPr lang="de-CH" dirty="0" err="1"/>
              <a:t>mozak</a:t>
            </a:r>
            <a:r>
              <a:rPr lang="de-CH" dirty="0"/>
              <a:t> </a:t>
            </a:r>
            <a:r>
              <a:rPr lang="de-CH" dirty="0" err="1"/>
              <a:t>odraslih</a:t>
            </a:r>
            <a:r>
              <a:rPr lang="de-CH" dirty="0"/>
              <a:t>. </a:t>
            </a:r>
            <a:r>
              <a:rPr lang="de-CH" dirty="0" err="1"/>
              <a:t>Iz</a:t>
            </a:r>
            <a:r>
              <a:rPr lang="de-CH" dirty="0"/>
              <a:t> </a:t>
            </a:r>
            <a:r>
              <a:rPr lang="de-CH" dirty="0" err="1"/>
              <a:t>tog</a:t>
            </a:r>
            <a:r>
              <a:rPr lang="de-CH" dirty="0"/>
              <a:t> </a:t>
            </a:r>
            <a:r>
              <a:rPr lang="de-CH" dirty="0" err="1"/>
              <a:t>razloga</a:t>
            </a:r>
            <a:r>
              <a:rPr lang="de-CH" dirty="0"/>
              <a:t>, </a:t>
            </a:r>
            <a:r>
              <a:rPr lang="de-CH" dirty="0" err="1"/>
              <a:t>adolescenti</a:t>
            </a:r>
            <a:r>
              <a:rPr lang="de-CH" dirty="0"/>
              <a:t> </a:t>
            </a:r>
            <a:r>
              <a:rPr lang="de-CH" dirty="0" err="1"/>
              <a:t>imaju</a:t>
            </a:r>
            <a:r>
              <a:rPr lang="de-CH" dirty="0"/>
              <a:t> </a:t>
            </a:r>
            <a:r>
              <a:rPr lang="de-CH" dirty="0" err="1"/>
              <a:t>veći</a:t>
            </a:r>
            <a:r>
              <a:rPr lang="de-CH" dirty="0"/>
              <a:t> </a:t>
            </a:r>
            <a:r>
              <a:rPr lang="de-CH" dirty="0" err="1"/>
              <a:t>rizik</a:t>
            </a:r>
            <a:r>
              <a:rPr lang="de-CH" dirty="0"/>
              <a:t> da </a:t>
            </a:r>
            <a:r>
              <a:rPr lang="de-CH" dirty="0" err="1"/>
              <a:t>postanu</a:t>
            </a:r>
            <a:r>
              <a:rPr lang="de-CH" dirty="0"/>
              <a:t> </a:t>
            </a:r>
            <a:r>
              <a:rPr lang="de-CH" dirty="0" err="1"/>
              <a:t>zavisni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nikotina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 err="1"/>
              <a:t>Iritacija</a:t>
            </a:r>
            <a:r>
              <a:rPr lang="de-CH" b="1" dirty="0"/>
              <a:t> </a:t>
            </a:r>
            <a:r>
              <a:rPr lang="de-CH" b="1" dirty="0" err="1"/>
              <a:t>respiratornog</a:t>
            </a:r>
            <a:r>
              <a:rPr lang="de-CH" b="1" dirty="0"/>
              <a:t> </a:t>
            </a:r>
            <a:r>
              <a:rPr lang="de-CH" b="1" dirty="0" err="1"/>
              <a:t>trakta</a:t>
            </a:r>
            <a:r>
              <a:rPr lang="de-CH" b="1" dirty="0"/>
              <a:t>: </a:t>
            </a:r>
            <a:r>
              <a:rPr lang="de-CH" dirty="0"/>
              <a:t>Vaping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izazvati</a:t>
            </a:r>
            <a:r>
              <a:rPr lang="de-CH" dirty="0"/>
              <a:t> </a:t>
            </a:r>
            <a:r>
              <a:rPr lang="de-CH" dirty="0" err="1"/>
              <a:t>kašalj</a:t>
            </a:r>
            <a:r>
              <a:rPr lang="de-CH" dirty="0"/>
              <a:t>, bol u </a:t>
            </a:r>
            <a:r>
              <a:rPr lang="de-CH" dirty="0" err="1"/>
              <a:t>grlu</a:t>
            </a:r>
            <a:r>
              <a:rPr lang="de-CH" dirty="0"/>
              <a:t> i </a:t>
            </a:r>
            <a:r>
              <a:rPr lang="de-CH" dirty="0" err="1"/>
              <a:t>poteškoće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disanjem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 err="1"/>
              <a:t>Iritacija</a:t>
            </a:r>
            <a:r>
              <a:rPr lang="de-CH" b="1" dirty="0"/>
              <a:t> u </a:t>
            </a:r>
            <a:r>
              <a:rPr lang="de-CH" b="1" dirty="0" err="1"/>
              <a:t>ustima</a:t>
            </a:r>
            <a:r>
              <a:rPr lang="de-CH" b="1" dirty="0"/>
              <a:t> i </a:t>
            </a:r>
            <a:r>
              <a:rPr lang="de-CH" b="1" dirty="0" err="1"/>
              <a:t>grlu</a:t>
            </a:r>
            <a:r>
              <a:rPr lang="de-CH" b="1" dirty="0"/>
              <a:t>: </a:t>
            </a:r>
            <a:r>
              <a:rPr lang="de-CH" dirty="0"/>
              <a:t>Vaping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dovesti</a:t>
            </a:r>
            <a:r>
              <a:rPr lang="de-CH" dirty="0"/>
              <a:t> do </a:t>
            </a:r>
            <a:r>
              <a:rPr lang="de-CH" dirty="0" err="1"/>
              <a:t>suvih</a:t>
            </a:r>
            <a:r>
              <a:rPr lang="de-CH" dirty="0"/>
              <a:t> </a:t>
            </a:r>
            <a:r>
              <a:rPr lang="de-CH" dirty="0" err="1"/>
              <a:t>usta</a:t>
            </a:r>
            <a:r>
              <a:rPr lang="de-CH" dirty="0"/>
              <a:t>, </a:t>
            </a:r>
            <a:r>
              <a:rPr lang="de-CH" dirty="0" err="1"/>
              <a:t>iritacije</a:t>
            </a:r>
            <a:r>
              <a:rPr lang="de-CH" dirty="0"/>
              <a:t> </a:t>
            </a:r>
            <a:r>
              <a:rPr lang="de-CH" dirty="0" err="1"/>
              <a:t>desni</a:t>
            </a:r>
            <a:r>
              <a:rPr lang="de-CH" dirty="0"/>
              <a:t> i </a:t>
            </a:r>
            <a:r>
              <a:rPr lang="de-CH" dirty="0" err="1"/>
              <a:t>čireva</a:t>
            </a:r>
            <a:r>
              <a:rPr lang="de-CH" dirty="0"/>
              <a:t> u </a:t>
            </a:r>
            <a:r>
              <a:rPr lang="de-CH" dirty="0" err="1"/>
              <a:t>ustima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 err="1"/>
              <a:t>Kardiovaskularni</a:t>
            </a:r>
            <a:r>
              <a:rPr lang="de-CH" b="1" dirty="0"/>
              <a:t> </a:t>
            </a:r>
            <a:r>
              <a:rPr lang="de-CH" b="1" dirty="0" err="1"/>
              <a:t>sistem</a:t>
            </a:r>
            <a:r>
              <a:rPr lang="de-CH" b="1" dirty="0"/>
              <a:t>: </a:t>
            </a:r>
            <a:r>
              <a:rPr lang="de-CH" dirty="0"/>
              <a:t>Nikotin </a:t>
            </a:r>
            <a:r>
              <a:rPr lang="de-CH" dirty="0" err="1"/>
              <a:t>dovodi</a:t>
            </a:r>
            <a:r>
              <a:rPr lang="de-CH" dirty="0"/>
              <a:t> do </a:t>
            </a:r>
            <a:r>
              <a:rPr lang="de-CH" dirty="0" err="1"/>
              <a:t>bržeg</a:t>
            </a:r>
            <a:r>
              <a:rPr lang="de-CH" dirty="0"/>
              <a:t> </a:t>
            </a:r>
            <a:r>
              <a:rPr lang="de-CH" dirty="0" err="1"/>
              <a:t>pulsa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kratko</a:t>
            </a:r>
            <a:r>
              <a:rPr lang="de-CH" dirty="0"/>
              <a:t> </a:t>
            </a:r>
            <a:r>
              <a:rPr lang="de-CH" dirty="0" err="1"/>
              <a:t>vreme</a:t>
            </a:r>
            <a:r>
              <a:rPr lang="de-CH" dirty="0"/>
              <a:t>. I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dovesti</a:t>
            </a:r>
            <a:r>
              <a:rPr lang="de-CH" dirty="0"/>
              <a:t> do </a:t>
            </a:r>
            <a:r>
              <a:rPr lang="de-CH" dirty="0" err="1"/>
              <a:t>povišenog</a:t>
            </a:r>
            <a:r>
              <a:rPr lang="de-CH" dirty="0"/>
              <a:t> </a:t>
            </a:r>
            <a:r>
              <a:rPr lang="de-CH" dirty="0" err="1"/>
              <a:t>krvnog</a:t>
            </a:r>
            <a:r>
              <a:rPr lang="de-CH" dirty="0"/>
              <a:t> </a:t>
            </a:r>
            <a:r>
              <a:rPr lang="de-CH" dirty="0" err="1"/>
              <a:t>pritiska</a:t>
            </a:r>
            <a:r>
              <a:rPr lang="de-CH" dirty="0"/>
              <a:t>. </a:t>
            </a:r>
            <a:r>
              <a:rPr lang="de-CH" dirty="0" err="1"/>
              <a:t>Postoji</a:t>
            </a:r>
            <a:r>
              <a:rPr lang="de-CH" dirty="0"/>
              <a:t> </a:t>
            </a:r>
            <a:r>
              <a:rPr lang="de-CH" dirty="0" err="1"/>
              <a:t>povećan</a:t>
            </a:r>
            <a:r>
              <a:rPr lang="de-CH" dirty="0"/>
              <a:t> </a:t>
            </a:r>
            <a:r>
              <a:rPr lang="de-CH" dirty="0" err="1"/>
              <a:t>rizik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moždanog</a:t>
            </a:r>
            <a:r>
              <a:rPr lang="de-CH" dirty="0"/>
              <a:t> </a:t>
            </a:r>
            <a:r>
              <a:rPr lang="de-CH" dirty="0" err="1"/>
              <a:t>udara</a:t>
            </a:r>
            <a:r>
              <a:rPr lang="de-CH" dirty="0"/>
              <a:t> i </a:t>
            </a:r>
            <a:r>
              <a:rPr lang="de-CH" dirty="0" err="1"/>
              <a:t>srčanog</a:t>
            </a:r>
            <a:r>
              <a:rPr lang="de-CH" dirty="0"/>
              <a:t> </a:t>
            </a:r>
            <a:r>
              <a:rPr lang="de-CH" dirty="0" err="1"/>
              <a:t>udara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 err="1"/>
              <a:t>Rizik</a:t>
            </a:r>
            <a:r>
              <a:rPr lang="de-CH" b="1" dirty="0"/>
              <a:t> </a:t>
            </a:r>
            <a:r>
              <a:rPr lang="de-CH" b="1" dirty="0" err="1"/>
              <a:t>od</a:t>
            </a:r>
            <a:r>
              <a:rPr lang="de-CH" b="1" dirty="0"/>
              <a:t> </a:t>
            </a:r>
            <a:r>
              <a:rPr lang="de-CH" b="1" dirty="0" err="1"/>
              <a:t>raka</a:t>
            </a:r>
            <a:r>
              <a:rPr lang="de-CH" b="1" dirty="0"/>
              <a:t>: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sadrže</a:t>
            </a:r>
            <a:r>
              <a:rPr lang="de-CH" dirty="0"/>
              <a:t> </a:t>
            </a:r>
            <a:r>
              <a:rPr lang="de-CH" dirty="0" err="1"/>
              <a:t>neke</a:t>
            </a:r>
            <a:r>
              <a:rPr lang="de-CH" dirty="0"/>
              <a:t> </a:t>
            </a:r>
            <a:r>
              <a:rPr lang="de-CH" dirty="0" err="1"/>
              <a:t>kancerogene</a:t>
            </a:r>
            <a:r>
              <a:rPr lang="de-CH" dirty="0"/>
              <a:t> </a:t>
            </a:r>
            <a:r>
              <a:rPr lang="de-CH" dirty="0" err="1"/>
              <a:t>supstance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dirty="0" err="1"/>
              <a:t>Dugoročne</a:t>
            </a:r>
            <a:r>
              <a:rPr lang="de-CH" dirty="0"/>
              <a:t> </a:t>
            </a:r>
            <a:r>
              <a:rPr lang="de-CH" dirty="0" err="1"/>
              <a:t>posledice</a:t>
            </a:r>
            <a:r>
              <a:rPr lang="de-CH" dirty="0"/>
              <a:t> </a:t>
            </a:r>
            <a:r>
              <a:rPr lang="de-CH" dirty="0" err="1"/>
              <a:t>potrošnje</a:t>
            </a:r>
            <a:r>
              <a:rPr lang="de-CH" dirty="0"/>
              <a:t> vape </a:t>
            </a:r>
            <a:r>
              <a:rPr lang="de-CH" dirty="0" err="1"/>
              <a:t>treba</a:t>
            </a:r>
            <a:r>
              <a:rPr lang="de-CH" dirty="0"/>
              <a:t> </a:t>
            </a:r>
            <a:r>
              <a:rPr lang="de-CH" dirty="0" err="1"/>
              <a:t>detaljnije</a:t>
            </a:r>
            <a:r>
              <a:rPr lang="de-CH" dirty="0"/>
              <a:t> </a:t>
            </a:r>
            <a:r>
              <a:rPr lang="de-CH" dirty="0" err="1"/>
              <a:t>istražiti</a:t>
            </a:r>
            <a:r>
              <a:rPr lang="de-CH" dirty="0"/>
              <a:t>.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uopšte</a:t>
            </a:r>
            <a:r>
              <a:rPr lang="de-CH" dirty="0"/>
              <a:t> </a:t>
            </a:r>
            <a:r>
              <a:rPr lang="de-CH" dirty="0" err="1"/>
              <a:t>nije</a:t>
            </a:r>
            <a:r>
              <a:rPr lang="de-CH" dirty="0"/>
              <a:t> </a:t>
            </a:r>
            <a:r>
              <a:rPr lang="de-CH" dirty="0" err="1"/>
              <a:t>bilo</a:t>
            </a:r>
            <a:r>
              <a:rPr lang="de-CH" dirty="0"/>
              <a:t> </a:t>
            </a:r>
            <a:r>
              <a:rPr lang="de-CH" dirty="0" err="1"/>
              <a:t>moguće</a:t>
            </a:r>
            <a:r>
              <a:rPr lang="de-CH" dirty="0"/>
              <a:t> do </a:t>
            </a:r>
            <a:r>
              <a:rPr lang="de-CH" dirty="0" err="1"/>
              <a:t>sada</a:t>
            </a:r>
            <a:r>
              <a:rPr lang="de-CH" dirty="0"/>
              <a:t>. </a:t>
            </a:r>
            <a:r>
              <a:rPr lang="de-CH" dirty="0" err="1"/>
              <a:t>Jer</a:t>
            </a:r>
            <a:r>
              <a:rPr lang="de-CH" dirty="0"/>
              <a:t> </a:t>
            </a:r>
            <a:r>
              <a:rPr lang="de-CH" dirty="0" err="1"/>
              <a:t>ova</a:t>
            </a:r>
            <a:r>
              <a:rPr lang="de-CH" dirty="0"/>
              <a:t> </a:t>
            </a:r>
            <a:r>
              <a:rPr lang="de-CH" dirty="0" err="1"/>
              <a:t>vrsta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nije</a:t>
            </a:r>
            <a:r>
              <a:rPr lang="de-CH" dirty="0"/>
              <a:t> </a:t>
            </a:r>
            <a:r>
              <a:rPr lang="de-CH" dirty="0" err="1"/>
              <a:t>postojao</a:t>
            </a:r>
            <a:r>
              <a:rPr lang="de-CH" dirty="0"/>
              <a:t> </a:t>
            </a:r>
            <a:r>
              <a:rPr lang="de-CH" dirty="0" err="1"/>
              <a:t>toliko</a:t>
            </a:r>
            <a:r>
              <a:rPr lang="de-CH" dirty="0"/>
              <a:t> </a:t>
            </a:r>
            <a:r>
              <a:rPr lang="de-CH" dirty="0" err="1"/>
              <a:t>dugo</a:t>
            </a:r>
            <a:r>
              <a:rPr lang="de-CH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dirty="0" err="1"/>
              <a:t>Tvrdnja</a:t>
            </a:r>
            <a:r>
              <a:rPr lang="de-CH" dirty="0"/>
              <a:t> da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manje</a:t>
            </a:r>
            <a:r>
              <a:rPr lang="de-CH" dirty="0"/>
              <a:t> </a:t>
            </a:r>
            <a:r>
              <a:rPr lang="de-CH" dirty="0" err="1"/>
              <a:t>štetni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tradicionalnih</a:t>
            </a:r>
            <a:r>
              <a:rPr lang="de-CH" dirty="0"/>
              <a:t> </a:t>
            </a:r>
            <a:r>
              <a:rPr lang="de-CH" dirty="0" err="1"/>
              <a:t>cigareta</a:t>
            </a:r>
            <a:r>
              <a:rPr lang="de-CH" dirty="0"/>
              <a:t> je </a:t>
            </a:r>
            <a:r>
              <a:rPr lang="de-CH" dirty="0" err="1"/>
              <a:t>lažna</a:t>
            </a:r>
            <a:r>
              <a:rPr lang="de-CH" dirty="0"/>
              <a:t>.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biti</a:t>
            </a:r>
            <a:r>
              <a:rPr lang="de-CH" dirty="0"/>
              <a:t> </a:t>
            </a:r>
            <a:r>
              <a:rPr lang="de-CH" dirty="0" err="1"/>
              <a:t>moguća</a:t>
            </a:r>
            <a:r>
              <a:rPr lang="de-CH" dirty="0"/>
              <a:t> </a:t>
            </a:r>
            <a:r>
              <a:rPr lang="de-CH" dirty="0" err="1"/>
              <a:t>alternativa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odraslog</a:t>
            </a:r>
            <a:r>
              <a:rPr lang="de-CH" dirty="0"/>
              <a:t> </a:t>
            </a:r>
            <a:r>
              <a:rPr lang="de-CH" dirty="0" err="1"/>
              <a:t>teškog</a:t>
            </a:r>
            <a:r>
              <a:rPr lang="de-CH" dirty="0"/>
              <a:t> </a:t>
            </a:r>
            <a:r>
              <a:rPr lang="de-CH" dirty="0" err="1"/>
              <a:t>pušača</a:t>
            </a:r>
            <a:r>
              <a:rPr lang="de-CH" dirty="0"/>
              <a:t>. </a:t>
            </a:r>
            <a:r>
              <a:rPr lang="de-CH" dirty="0" err="1"/>
              <a:t>Zato</a:t>
            </a:r>
            <a:r>
              <a:rPr lang="de-CH" dirty="0"/>
              <a:t> </a:t>
            </a:r>
            <a:r>
              <a:rPr lang="de-CH" dirty="0" err="1"/>
              <a:t>što</a:t>
            </a:r>
            <a:r>
              <a:rPr lang="de-CH" dirty="0"/>
              <a:t> on </a:t>
            </a:r>
            <a:r>
              <a:rPr lang="de-CH" dirty="0" err="1"/>
              <a:t>radi</a:t>
            </a:r>
            <a:r>
              <a:rPr lang="de-CH" dirty="0"/>
              <a:t> </a:t>
            </a:r>
            <a:r>
              <a:rPr lang="de-CH" dirty="0" err="1"/>
              <a:t>bez</a:t>
            </a:r>
            <a:r>
              <a:rPr lang="de-CH" dirty="0"/>
              <a:t> </a:t>
            </a:r>
            <a:r>
              <a:rPr lang="de-CH" dirty="0" err="1"/>
              <a:t>kancerogenog</a:t>
            </a:r>
            <a:r>
              <a:rPr lang="de-CH" dirty="0"/>
              <a:t> </a:t>
            </a:r>
            <a:r>
              <a:rPr lang="de-CH" dirty="0" err="1"/>
              <a:t>katrana</a:t>
            </a:r>
            <a:r>
              <a:rPr lang="de-CH" dirty="0"/>
              <a:t> u </a:t>
            </a:r>
            <a:r>
              <a:rPr lang="de-CH" dirty="0" err="1"/>
              <a:t>cigaretama</a:t>
            </a:r>
            <a:r>
              <a:rPr lang="de-CH" dirty="0"/>
              <a:t>. </a:t>
            </a:r>
            <a:r>
              <a:rPr lang="de-CH" dirty="0" err="1"/>
              <a:t>Međutim</a:t>
            </a:r>
            <a:r>
              <a:rPr lang="de-CH" dirty="0"/>
              <a:t>,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nezdravi</a:t>
            </a:r>
            <a:r>
              <a:rPr lang="de-CH" dirty="0"/>
              <a:t> i </a:t>
            </a:r>
            <a:r>
              <a:rPr lang="de-CH" dirty="0" err="1"/>
              <a:t>štetni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decu</a:t>
            </a:r>
            <a:r>
              <a:rPr lang="de-CH" dirty="0"/>
              <a:t> i </a:t>
            </a:r>
            <a:r>
              <a:rPr lang="de-CH" dirty="0" err="1"/>
              <a:t>adolescente</a:t>
            </a:r>
            <a:r>
              <a:rPr lang="de-CH" dirty="0"/>
              <a:t>. </a:t>
            </a:r>
            <a:r>
              <a:rPr lang="de-CH" dirty="0" err="1"/>
              <a:t>Zato</a:t>
            </a:r>
            <a:r>
              <a:rPr lang="de-CH" dirty="0"/>
              <a:t> </a:t>
            </a:r>
            <a:r>
              <a:rPr lang="de-CH" dirty="0" err="1"/>
              <a:t>što</a:t>
            </a:r>
            <a:r>
              <a:rPr lang="de-CH" dirty="0"/>
              <a:t> </a:t>
            </a:r>
            <a:r>
              <a:rPr lang="de-CH" dirty="0" err="1"/>
              <a:t>imaju</a:t>
            </a:r>
            <a:r>
              <a:rPr lang="de-CH" dirty="0"/>
              <a:t> </a:t>
            </a:r>
            <a:r>
              <a:rPr lang="de-CH" dirty="0" err="1"/>
              <a:t>velike</a:t>
            </a:r>
            <a:r>
              <a:rPr lang="de-CH" dirty="0"/>
              <a:t> </a:t>
            </a:r>
            <a:r>
              <a:rPr lang="de-CH" dirty="0" err="1"/>
              <a:t>rizike</a:t>
            </a:r>
            <a:r>
              <a:rPr lang="de-CH" dirty="0"/>
              <a:t> i </a:t>
            </a:r>
            <a:r>
              <a:rPr lang="de-CH" dirty="0" err="1"/>
              <a:t>mogu</a:t>
            </a:r>
            <a:r>
              <a:rPr lang="de-CH" dirty="0"/>
              <a:t> </a:t>
            </a:r>
            <a:r>
              <a:rPr lang="de-CH" dirty="0" err="1"/>
              <a:t>dovesti</a:t>
            </a:r>
            <a:r>
              <a:rPr lang="de-CH" dirty="0"/>
              <a:t> do </a:t>
            </a:r>
            <a:r>
              <a:rPr lang="de-CH" dirty="0" err="1"/>
              <a:t>zavisnosti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nikotina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475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Mila se </a:t>
            </a:r>
            <a:r>
              <a:rPr lang="de-CH" dirty="0" err="1"/>
              <a:t>seća</a:t>
            </a:r>
            <a:r>
              <a:rPr lang="de-CH" dirty="0"/>
              <a:t> da je </a:t>
            </a:r>
            <a:r>
              <a:rPr lang="de-CH" dirty="0" err="1"/>
              <a:t>videla</a:t>
            </a:r>
            <a:r>
              <a:rPr lang="de-CH" dirty="0"/>
              <a:t> vape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strane</a:t>
            </a:r>
            <a:r>
              <a:rPr lang="de-CH" dirty="0"/>
              <a:t> </a:t>
            </a:r>
            <a:r>
              <a:rPr lang="de-CH" dirty="0" err="1"/>
              <a:t>puta</a:t>
            </a:r>
            <a:r>
              <a:rPr lang="de-CH" dirty="0"/>
              <a:t>. </a:t>
            </a:r>
            <a:r>
              <a:rPr lang="de-CH" dirty="0" err="1"/>
              <a:t>Ona</a:t>
            </a:r>
            <a:r>
              <a:rPr lang="de-CH" dirty="0"/>
              <a:t> </a:t>
            </a:r>
            <a:r>
              <a:rPr lang="de-CH" dirty="0" err="1"/>
              <a:t>želi</a:t>
            </a:r>
            <a:r>
              <a:rPr lang="de-CH" dirty="0"/>
              <a:t> da </a:t>
            </a:r>
            <a:r>
              <a:rPr lang="de-CH" dirty="0" err="1"/>
              <a:t>sazna</a:t>
            </a:r>
            <a:r>
              <a:rPr lang="de-CH" dirty="0"/>
              <a:t> </a:t>
            </a:r>
            <a:r>
              <a:rPr lang="de-CH" dirty="0" err="1"/>
              <a:t>više</a:t>
            </a:r>
            <a:r>
              <a:rPr lang="de-CH" dirty="0"/>
              <a:t> o </a:t>
            </a:r>
            <a:r>
              <a:rPr lang="de-CH" dirty="0" err="1"/>
              <a:t>odlaganju</a:t>
            </a:r>
            <a:r>
              <a:rPr lang="de-CH" dirty="0"/>
              <a:t> vape.</a:t>
            </a:r>
          </a:p>
          <a:p>
            <a:endParaRPr lang="de-CH" dirty="0"/>
          </a:p>
          <a:p>
            <a:r>
              <a:rPr lang="de-CH" dirty="0" err="1"/>
              <a:t>Vredne</a:t>
            </a:r>
            <a:r>
              <a:rPr lang="de-CH" dirty="0"/>
              <a:t> </a:t>
            </a:r>
            <a:r>
              <a:rPr lang="de-CH" dirty="0" err="1"/>
              <a:t>sirovine</a:t>
            </a:r>
            <a:r>
              <a:rPr lang="de-CH" dirty="0"/>
              <a:t> se </a:t>
            </a:r>
            <a:r>
              <a:rPr lang="de-CH" dirty="0" err="1"/>
              <a:t>izvlače</a:t>
            </a:r>
            <a:r>
              <a:rPr lang="de-CH" dirty="0"/>
              <a:t> </a:t>
            </a:r>
            <a:r>
              <a:rPr lang="de-CH" dirty="0" err="1"/>
              <a:t>iz</a:t>
            </a:r>
            <a:r>
              <a:rPr lang="de-CH" dirty="0"/>
              <a:t> </a:t>
            </a:r>
            <a:r>
              <a:rPr lang="de-CH" dirty="0" err="1"/>
              <a:t>zemlje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proizvodnju</a:t>
            </a:r>
            <a:r>
              <a:rPr lang="de-CH" dirty="0"/>
              <a:t> vape. </a:t>
            </a:r>
            <a:r>
              <a:rPr lang="de-CH" dirty="0" err="1"/>
              <a:t>Litijum</a:t>
            </a:r>
            <a:r>
              <a:rPr lang="de-CH" dirty="0"/>
              <a:t>. </a:t>
            </a:r>
            <a:r>
              <a:rPr lang="de-CH" dirty="0" err="1"/>
              <a:t>Litijum</a:t>
            </a:r>
            <a:r>
              <a:rPr lang="de-CH" dirty="0"/>
              <a:t> je </a:t>
            </a:r>
            <a:r>
              <a:rPr lang="de-CH" dirty="0" err="1"/>
              <a:t>potreban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baterije</a:t>
            </a:r>
            <a:r>
              <a:rPr lang="de-CH" dirty="0"/>
              <a:t> i </a:t>
            </a:r>
            <a:r>
              <a:rPr lang="de-CH" dirty="0" err="1"/>
              <a:t>akumulatore</a:t>
            </a:r>
            <a:r>
              <a:rPr lang="de-CH" dirty="0"/>
              <a:t> u </a:t>
            </a:r>
            <a:r>
              <a:rPr lang="de-CH" dirty="0" err="1"/>
              <a:t>svakom</a:t>
            </a:r>
            <a:r>
              <a:rPr lang="de-CH" dirty="0"/>
              <a:t> </a:t>
            </a:r>
            <a:r>
              <a:rPr lang="de-CH" dirty="0" err="1"/>
              <a:t>elektronskom</a:t>
            </a:r>
            <a:r>
              <a:rPr lang="de-CH" dirty="0"/>
              <a:t> </a:t>
            </a:r>
            <a:r>
              <a:rPr lang="de-CH" dirty="0" err="1"/>
              <a:t>uređaju</a:t>
            </a:r>
            <a:r>
              <a:rPr lang="de-CH" dirty="0"/>
              <a:t>. Od </a:t>
            </a:r>
            <a:r>
              <a:rPr lang="de-CH" dirty="0" err="1"/>
              <a:t>pametnih</a:t>
            </a:r>
            <a:r>
              <a:rPr lang="de-CH" dirty="0"/>
              <a:t> </a:t>
            </a:r>
            <a:r>
              <a:rPr lang="de-CH" dirty="0" err="1"/>
              <a:t>telefona</a:t>
            </a:r>
            <a:r>
              <a:rPr lang="de-CH" dirty="0"/>
              <a:t> do </a:t>
            </a:r>
            <a:r>
              <a:rPr lang="de-CH" dirty="0" err="1"/>
              <a:t>laptopova</a:t>
            </a:r>
            <a:r>
              <a:rPr lang="de-CH" dirty="0"/>
              <a:t> do </a:t>
            </a:r>
            <a:r>
              <a:rPr lang="de-CH" dirty="0" err="1"/>
              <a:t>automobilskih</a:t>
            </a:r>
            <a:r>
              <a:rPr lang="de-CH" dirty="0"/>
              <a:t> </a:t>
            </a:r>
            <a:r>
              <a:rPr lang="de-CH" dirty="0" err="1"/>
              <a:t>baterija</a:t>
            </a:r>
            <a:r>
              <a:rPr lang="de-CH" dirty="0"/>
              <a:t>.</a:t>
            </a:r>
          </a:p>
          <a:p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takođe</a:t>
            </a:r>
            <a:r>
              <a:rPr lang="de-CH" dirty="0"/>
              <a:t> </a:t>
            </a:r>
            <a:r>
              <a:rPr lang="de-CH" dirty="0" err="1"/>
              <a:t>elektronski</a:t>
            </a:r>
            <a:r>
              <a:rPr lang="de-CH" dirty="0"/>
              <a:t> </a:t>
            </a:r>
            <a:r>
              <a:rPr lang="de-CH" dirty="0" err="1"/>
              <a:t>uređaji</a:t>
            </a:r>
            <a:r>
              <a:rPr lang="de-CH" dirty="0"/>
              <a:t>. </a:t>
            </a:r>
            <a:r>
              <a:rPr lang="de-CH" dirty="0" err="1"/>
              <a:t>Stoga</a:t>
            </a:r>
            <a:r>
              <a:rPr lang="de-CH" dirty="0"/>
              <a:t>, </a:t>
            </a:r>
            <a:r>
              <a:rPr lang="de-CH" dirty="0" err="1"/>
              <a:t>oni</a:t>
            </a:r>
            <a:r>
              <a:rPr lang="de-CH" dirty="0"/>
              <a:t> </a:t>
            </a:r>
            <a:r>
              <a:rPr lang="de-CH" dirty="0" err="1"/>
              <a:t>takođe</a:t>
            </a:r>
            <a:r>
              <a:rPr lang="de-CH" dirty="0"/>
              <a:t> </a:t>
            </a:r>
            <a:r>
              <a:rPr lang="de-CH" dirty="0" err="1"/>
              <a:t>treba</a:t>
            </a:r>
            <a:r>
              <a:rPr lang="de-CH" dirty="0"/>
              <a:t> </a:t>
            </a:r>
            <a:r>
              <a:rPr lang="de-CH" dirty="0" err="1"/>
              <a:t>odlagati</a:t>
            </a:r>
            <a:r>
              <a:rPr lang="de-CH" dirty="0"/>
              <a:t> </a:t>
            </a:r>
            <a:r>
              <a:rPr lang="de-CH" dirty="0" err="1"/>
              <a:t>kao</a:t>
            </a:r>
            <a:r>
              <a:rPr lang="de-CH" dirty="0"/>
              <a:t> </a:t>
            </a:r>
            <a:r>
              <a:rPr lang="de-CH" dirty="0" err="1"/>
              <a:t>elektronske</a:t>
            </a:r>
            <a:r>
              <a:rPr lang="de-CH" dirty="0"/>
              <a:t> </a:t>
            </a:r>
            <a:r>
              <a:rPr lang="de-CH" dirty="0" err="1"/>
              <a:t>uređaje</a:t>
            </a:r>
            <a:r>
              <a:rPr lang="de-CH" dirty="0"/>
              <a:t>. Oni ne </a:t>
            </a:r>
            <a:r>
              <a:rPr lang="de-CH" dirty="0" err="1"/>
              <a:t>pripadaju</a:t>
            </a:r>
            <a:r>
              <a:rPr lang="de-CH" dirty="0"/>
              <a:t> </a:t>
            </a:r>
            <a:r>
              <a:rPr lang="de-CH" dirty="0" err="1"/>
              <a:t>svakodnevnom</a:t>
            </a:r>
            <a:r>
              <a:rPr lang="de-CH" dirty="0"/>
              <a:t> </a:t>
            </a:r>
            <a:r>
              <a:rPr lang="de-CH" dirty="0" err="1"/>
              <a:t>otpadu</a:t>
            </a:r>
            <a:r>
              <a:rPr lang="de-CH" dirty="0"/>
              <a:t>. Ali na </a:t>
            </a:r>
            <a:r>
              <a:rPr lang="de-CH" dirty="0" err="1"/>
              <a:t>zvaničnu</a:t>
            </a:r>
            <a:r>
              <a:rPr lang="de-CH" dirty="0"/>
              <a:t> </a:t>
            </a:r>
            <a:r>
              <a:rPr lang="de-CH" dirty="0" err="1"/>
              <a:t>tačku</a:t>
            </a:r>
            <a:r>
              <a:rPr lang="de-CH" dirty="0"/>
              <a:t> </a:t>
            </a:r>
            <a:r>
              <a:rPr lang="de-CH" dirty="0" err="1"/>
              <a:t>odlaganja</a:t>
            </a:r>
            <a:r>
              <a:rPr lang="de-CH" dirty="0"/>
              <a:t>. </a:t>
            </a:r>
            <a:r>
              <a:rPr lang="de-CH" dirty="0" err="1"/>
              <a:t>Takođe</a:t>
            </a:r>
            <a:r>
              <a:rPr lang="de-CH" dirty="0"/>
              <a:t> se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vratiti</a:t>
            </a:r>
            <a:r>
              <a:rPr lang="de-CH" dirty="0"/>
              <a:t> </a:t>
            </a:r>
            <a:r>
              <a:rPr lang="de-CH" dirty="0" err="1"/>
              <a:t>prazne</a:t>
            </a:r>
            <a:r>
              <a:rPr lang="de-CH" dirty="0"/>
              <a:t> vape u vape </a:t>
            </a:r>
            <a:r>
              <a:rPr lang="de-CH" dirty="0" err="1"/>
              <a:t>prodavnici</a:t>
            </a:r>
            <a:r>
              <a:rPr lang="de-CH" dirty="0"/>
              <a:t>. Oni bi </a:t>
            </a:r>
            <a:r>
              <a:rPr lang="de-CH" dirty="0" err="1"/>
              <a:t>onda</a:t>
            </a:r>
            <a:r>
              <a:rPr lang="de-CH" dirty="0"/>
              <a:t> </a:t>
            </a:r>
            <a:r>
              <a:rPr lang="de-CH" dirty="0" err="1"/>
              <a:t>trebalo</a:t>
            </a:r>
            <a:r>
              <a:rPr lang="de-CH" dirty="0"/>
              <a:t> da </a:t>
            </a:r>
            <a:r>
              <a:rPr lang="de-CH" dirty="0" err="1"/>
              <a:t>odloži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pravilno</a:t>
            </a:r>
            <a:r>
              <a:rPr lang="de-CH" dirty="0"/>
              <a:t>.</a:t>
            </a:r>
          </a:p>
          <a:p>
            <a:r>
              <a:rPr lang="de-CH" dirty="0" err="1"/>
              <a:t>Ako</a:t>
            </a:r>
            <a:r>
              <a:rPr lang="de-CH" dirty="0"/>
              <a:t> </a:t>
            </a:r>
            <a:r>
              <a:rPr lang="de-CH" dirty="0" err="1"/>
              <a:t>odložite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pogrešno</a:t>
            </a:r>
            <a:r>
              <a:rPr lang="de-CH" dirty="0"/>
              <a:t>, </a:t>
            </a:r>
            <a:r>
              <a:rPr lang="de-CH" dirty="0" err="1"/>
              <a:t>štetne</a:t>
            </a:r>
            <a:r>
              <a:rPr lang="de-CH" dirty="0"/>
              <a:t> </a:t>
            </a:r>
            <a:r>
              <a:rPr lang="de-CH" dirty="0" err="1"/>
              <a:t>hemikalije</a:t>
            </a:r>
            <a:r>
              <a:rPr lang="de-CH" dirty="0"/>
              <a:t> </a:t>
            </a:r>
            <a:r>
              <a:rPr lang="de-CH" dirty="0" err="1"/>
              <a:t>će</a:t>
            </a:r>
            <a:r>
              <a:rPr lang="de-CH" dirty="0"/>
              <a:t> </a:t>
            </a:r>
            <a:r>
              <a:rPr lang="de-CH" dirty="0" err="1"/>
              <a:t>završiti</a:t>
            </a:r>
            <a:r>
              <a:rPr lang="de-CH" dirty="0"/>
              <a:t> u </a:t>
            </a:r>
            <a:r>
              <a:rPr lang="de-CH" dirty="0" err="1"/>
              <a:t>zemljištu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97CE-A906-443F-9946-3F5D776DEFD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627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Ko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vas</a:t>
            </a:r>
            <a:r>
              <a:rPr lang="de-CH" dirty="0"/>
              <a:t> </a:t>
            </a:r>
            <a:r>
              <a:rPr lang="de-CH" dirty="0" err="1"/>
              <a:t>zna</a:t>
            </a:r>
            <a:r>
              <a:rPr lang="de-CH" dirty="0"/>
              <a:t> bar </a:t>
            </a:r>
            <a:r>
              <a:rPr lang="de-CH" dirty="0" err="1"/>
              <a:t>jednu</a:t>
            </a:r>
            <a:r>
              <a:rPr lang="de-CH" dirty="0"/>
              <a:t> </a:t>
            </a:r>
            <a:r>
              <a:rPr lang="de-CH" dirty="0" err="1"/>
              <a:t>osobu</a:t>
            </a:r>
            <a:r>
              <a:rPr lang="de-CH" dirty="0"/>
              <a:t> </a:t>
            </a:r>
            <a:r>
              <a:rPr lang="de-CH" dirty="0" err="1"/>
              <a:t>koja</a:t>
            </a:r>
            <a:r>
              <a:rPr lang="de-CH" dirty="0"/>
              <a:t> vape?</a:t>
            </a:r>
          </a:p>
          <a:p>
            <a:endParaRPr lang="de-CH" dirty="0"/>
          </a:p>
          <a:p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/>
              <a:t>Ulazim</a:t>
            </a:r>
            <a:r>
              <a:rPr lang="de-CH" dirty="0"/>
              <a:t> u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malo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U </a:t>
            </a:r>
            <a:r>
              <a:rPr lang="de-CH" dirty="0" err="1"/>
              <a:t>Švajcarskoj</a:t>
            </a:r>
            <a:r>
              <a:rPr lang="de-CH" dirty="0"/>
              <a:t> je </a:t>
            </a:r>
            <a:r>
              <a:rPr lang="de-CH" dirty="0" err="1"/>
              <a:t>provedeno</a:t>
            </a:r>
            <a:r>
              <a:rPr lang="de-CH" dirty="0"/>
              <a:t> </a:t>
            </a:r>
            <a:r>
              <a:rPr lang="de-CH" dirty="0" err="1"/>
              <a:t>istraživanje</a:t>
            </a:r>
            <a:r>
              <a:rPr lang="de-CH" dirty="0"/>
              <a:t>. </a:t>
            </a:r>
            <a:r>
              <a:rPr lang="de-CH" dirty="0" err="1"/>
              <a:t>Tamo</a:t>
            </a:r>
            <a:r>
              <a:rPr lang="de-CH" dirty="0"/>
              <a:t>, 15-godišnjaci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upitani</a:t>
            </a:r>
            <a:r>
              <a:rPr lang="de-CH" dirty="0"/>
              <a:t> da li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vaped</a:t>
            </a:r>
            <a:r>
              <a:rPr lang="de-CH" dirty="0"/>
              <a:t> u </a:t>
            </a:r>
            <a:r>
              <a:rPr lang="de-CH" dirty="0" err="1"/>
              <a:t>poslednjih</a:t>
            </a:r>
            <a:r>
              <a:rPr lang="de-CH" dirty="0"/>
              <a:t> </a:t>
            </a:r>
            <a:r>
              <a:rPr lang="de-CH" dirty="0" err="1"/>
              <a:t>mesec</a:t>
            </a:r>
            <a:r>
              <a:rPr lang="de-CH" dirty="0"/>
              <a:t> </a:t>
            </a:r>
            <a:r>
              <a:rPr lang="de-CH" dirty="0" err="1"/>
              <a:t>dana</a:t>
            </a:r>
            <a:r>
              <a:rPr lang="de-CH" dirty="0"/>
              <a:t>.</a:t>
            </a:r>
          </a:p>
          <a:p>
            <a:r>
              <a:rPr lang="de-CH" dirty="0"/>
              <a:t>1 </a:t>
            </a:r>
            <a:r>
              <a:rPr lang="de-CH" dirty="0" err="1"/>
              <a:t>od</a:t>
            </a:r>
            <a:r>
              <a:rPr lang="de-CH" dirty="0"/>
              <a:t> 4 </a:t>
            </a:r>
            <a:r>
              <a:rPr lang="de-CH" dirty="0" err="1"/>
              <a:t>mladih</a:t>
            </a:r>
            <a:r>
              <a:rPr lang="de-CH" dirty="0"/>
              <a:t> </a:t>
            </a:r>
            <a:r>
              <a:rPr lang="de-CH" dirty="0" err="1"/>
              <a:t>ljudi</a:t>
            </a:r>
            <a:r>
              <a:rPr lang="de-CH" dirty="0"/>
              <a:t> je </a:t>
            </a:r>
            <a:r>
              <a:rPr lang="de-CH" dirty="0" err="1"/>
              <a:t>reklo</a:t>
            </a:r>
            <a:r>
              <a:rPr lang="de-CH" dirty="0"/>
              <a:t> "da". (25% </a:t>
            </a:r>
            <a:r>
              <a:rPr lang="de-CH" dirty="0" err="1"/>
              <a:t>od</a:t>
            </a:r>
            <a:r>
              <a:rPr lang="de-CH" dirty="0"/>
              <a:t> 15-godišnjaka </a:t>
            </a:r>
            <a:r>
              <a:rPr lang="de-CH" dirty="0" err="1"/>
              <a:t>anketiranih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vaped</a:t>
            </a:r>
            <a:r>
              <a:rPr lang="de-CH" dirty="0"/>
              <a:t> u </a:t>
            </a:r>
            <a:r>
              <a:rPr lang="de-CH" dirty="0" err="1"/>
              <a:t>poslednjih</a:t>
            </a:r>
            <a:r>
              <a:rPr lang="de-CH" dirty="0"/>
              <a:t> </a:t>
            </a:r>
            <a:r>
              <a:rPr lang="de-CH" dirty="0" err="1"/>
              <a:t>mesec</a:t>
            </a:r>
            <a:r>
              <a:rPr lang="de-CH" dirty="0"/>
              <a:t> </a:t>
            </a:r>
            <a:r>
              <a:rPr lang="de-CH" dirty="0" err="1"/>
              <a:t>dana</a:t>
            </a:r>
            <a:r>
              <a:rPr lang="de-CH" dirty="0"/>
              <a:t>.) </a:t>
            </a:r>
            <a:r>
              <a:rPr lang="de-CH" dirty="0" err="1"/>
              <a:t>Nisu</a:t>
            </a:r>
            <a:r>
              <a:rPr lang="de-CH" dirty="0"/>
              <a:t> </a:t>
            </a:r>
            <a:r>
              <a:rPr lang="de-CH" dirty="0" err="1"/>
              <a:t>svi</a:t>
            </a:r>
            <a:r>
              <a:rPr lang="de-CH" dirty="0"/>
              <a:t> </a:t>
            </a:r>
            <a:r>
              <a:rPr lang="de-CH" dirty="0" err="1"/>
              <a:t>mladi</a:t>
            </a:r>
            <a:r>
              <a:rPr lang="de-CH" dirty="0"/>
              <a:t> vape.</a:t>
            </a:r>
          </a:p>
          <a:p>
            <a:endParaRPr lang="de-CH" dirty="0"/>
          </a:p>
          <a:p>
            <a:r>
              <a:rPr lang="de-CH" dirty="0" err="1"/>
              <a:t>Razlozi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vaping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dosada</a:t>
            </a:r>
            <a:r>
              <a:rPr lang="de-CH" dirty="0"/>
              <a:t>, </a:t>
            </a:r>
            <a:r>
              <a:rPr lang="de-CH" dirty="0" err="1"/>
              <a:t>stres</a:t>
            </a:r>
            <a:r>
              <a:rPr lang="de-CH" dirty="0"/>
              <a:t> i </a:t>
            </a:r>
            <a:r>
              <a:rPr lang="de-CH" dirty="0" err="1"/>
              <a:t>zato</a:t>
            </a:r>
            <a:r>
              <a:rPr lang="de-CH" dirty="0"/>
              <a:t> </a:t>
            </a:r>
            <a:r>
              <a:rPr lang="de-CH" dirty="0" err="1"/>
              <a:t>što</a:t>
            </a:r>
            <a:r>
              <a:rPr lang="de-CH" dirty="0"/>
              <a:t> </a:t>
            </a:r>
            <a:r>
              <a:rPr lang="de-CH" dirty="0" err="1"/>
              <a:t>ima</a:t>
            </a:r>
            <a:r>
              <a:rPr lang="de-CH" dirty="0"/>
              <a:t> </a:t>
            </a:r>
            <a:r>
              <a:rPr lang="de-CH" dirty="0" err="1"/>
              <a:t>dobar</a:t>
            </a:r>
            <a:r>
              <a:rPr lang="de-CH" dirty="0"/>
              <a:t> </a:t>
            </a:r>
            <a:r>
              <a:rPr lang="de-CH" dirty="0" err="1"/>
              <a:t>ukus</a:t>
            </a:r>
            <a:r>
              <a:rPr lang="de-CH" dirty="0"/>
              <a:t>.</a:t>
            </a:r>
            <a:endParaRPr lang="de-CH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97CE-A906-443F-9946-3F5D776DEFD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5167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Dakle</a:t>
            </a:r>
            <a:r>
              <a:rPr lang="de-CH" dirty="0"/>
              <a:t>, ovo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neki</a:t>
            </a:r>
            <a:r>
              <a:rPr lang="de-CH" dirty="0"/>
              <a:t> </a:t>
            </a:r>
            <a:r>
              <a:rPr lang="de-CH" dirty="0" err="1"/>
              <a:t>mladi</a:t>
            </a:r>
            <a:r>
              <a:rPr lang="de-CH" dirty="0"/>
              <a:t> </a:t>
            </a:r>
            <a:r>
              <a:rPr lang="de-CH" dirty="0" err="1"/>
              <a:t>vaping</a:t>
            </a:r>
            <a:r>
              <a:rPr lang="de-CH" dirty="0"/>
              <a:t>. Mila se </a:t>
            </a:r>
            <a:r>
              <a:rPr lang="de-CH" dirty="0" err="1"/>
              <a:t>pita</a:t>
            </a:r>
            <a:r>
              <a:rPr lang="de-CH" dirty="0"/>
              <a:t>: </a:t>
            </a:r>
            <a:r>
              <a:rPr lang="de-CH" dirty="0" err="1"/>
              <a:t>Zašto</a:t>
            </a:r>
            <a:r>
              <a:rPr lang="de-CH" dirty="0"/>
              <a:t> </a:t>
            </a:r>
            <a:r>
              <a:rPr lang="de-CH" dirty="0" err="1"/>
              <a:t>toliko</a:t>
            </a:r>
            <a:r>
              <a:rPr lang="de-CH" dirty="0"/>
              <a:t> </a:t>
            </a:r>
            <a:r>
              <a:rPr lang="de-CH" dirty="0" err="1"/>
              <a:t>mladih</a:t>
            </a:r>
            <a:r>
              <a:rPr lang="de-CH" dirty="0"/>
              <a:t> </a:t>
            </a:r>
            <a:r>
              <a:rPr lang="de-CH" dirty="0" err="1"/>
              <a:t>ljudi</a:t>
            </a:r>
            <a:r>
              <a:rPr lang="de-CH" dirty="0"/>
              <a:t> vape?</a:t>
            </a:r>
          </a:p>
          <a:p>
            <a:endParaRPr lang="de-CH" dirty="0"/>
          </a:p>
          <a:p>
            <a:r>
              <a:rPr lang="de-CH" dirty="0" err="1"/>
              <a:t>Postoje</a:t>
            </a:r>
            <a:r>
              <a:rPr lang="de-CH" dirty="0"/>
              <a:t> </a:t>
            </a:r>
            <a:r>
              <a:rPr lang="de-CH" dirty="0" err="1"/>
              <a:t>različiti</a:t>
            </a:r>
            <a:r>
              <a:rPr lang="de-CH" dirty="0"/>
              <a:t> </a:t>
            </a:r>
            <a:r>
              <a:rPr lang="de-CH" dirty="0" err="1"/>
              <a:t>rizici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adolescente</a:t>
            </a:r>
            <a:r>
              <a:rPr lang="de-CH" dirty="0"/>
              <a:t>:</a:t>
            </a:r>
          </a:p>
          <a:p>
            <a:endParaRPr lang="de-CH" dirty="0"/>
          </a:p>
          <a:p>
            <a:r>
              <a:rPr lang="de-CH" dirty="0"/>
              <a:t>1) </a:t>
            </a:r>
            <a:r>
              <a:rPr lang="de-CH" dirty="0" err="1"/>
              <a:t>Industrija</a:t>
            </a:r>
            <a:r>
              <a:rPr lang="de-CH" dirty="0"/>
              <a:t> se </a:t>
            </a:r>
            <a:r>
              <a:rPr lang="de-CH" dirty="0" err="1"/>
              <a:t>posebno</a:t>
            </a:r>
            <a:r>
              <a:rPr lang="de-CH" dirty="0"/>
              <a:t> </a:t>
            </a:r>
            <a:r>
              <a:rPr lang="de-CH" dirty="0" err="1"/>
              <a:t>obraća</a:t>
            </a:r>
            <a:r>
              <a:rPr lang="de-CH" dirty="0"/>
              <a:t> </a:t>
            </a:r>
            <a:r>
              <a:rPr lang="de-CH" dirty="0" err="1"/>
              <a:t>mladim</a:t>
            </a:r>
            <a:r>
              <a:rPr lang="de-CH" dirty="0"/>
              <a:t> </a:t>
            </a:r>
            <a:r>
              <a:rPr lang="de-CH" dirty="0" err="1"/>
              <a:t>ljudima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svojim</a:t>
            </a:r>
            <a:r>
              <a:rPr lang="de-CH" dirty="0"/>
              <a:t> </a:t>
            </a:r>
            <a:r>
              <a:rPr lang="de-CH" dirty="0" err="1"/>
              <a:t>marketingom</a:t>
            </a:r>
            <a:r>
              <a:rPr lang="de-CH" dirty="0"/>
              <a:t>. </a:t>
            </a:r>
            <a:r>
              <a:rPr lang="de-CH" dirty="0" err="1"/>
              <a:t>Zato</a:t>
            </a:r>
            <a:r>
              <a:rPr lang="de-CH" dirty="0"/>
              <a:t> vape </a:t>
            </a:r>
            <a:r>
              <a:rPr lang="de-CH" dirty="0" err="1"/>
              <a:t>dolaze</a:t>
            </a:r>
            <a:r>
              <a:rPr lang="de-CH" dirty="0"/>
              <a:t> u </a:t>
            </a:r>
            <a:r>
              <a:rPr lang="de-CH" dirty="0" err="1"/>
              <a:t>mnogo</a:t>
            </a:r>
            <a:r>
              <a:rPr lang="de-CH" dirty="0"/>
              <a:t> </a:t>
            </a:r>
            <a:r>
              <a:rPr lang="de-CH" dirty="0" err="1"/>
              <a:t>različitih</a:t>
            </a:r>
            <a:r>
              <a:rPr lang="de-CH" dirty="0"/>
              <a:t> </a:t>
            </a:r>
            <a:r>
              <a:rPr lang="de-CH" dirty="0" err="1"/>
              <a:t>boja</a:t>
            </a:r>
            <a:r>
              <a:rPr lang="de-CH" dirty="0"/>
              <a:t>. A </a:t>
            </a:r>
            <a:r>
              <a:rPr lang="de-CH" dirty="0" err="1"/>
              <a:t>njihov</a:t>
            </a:r>
            <a:r>
              <a:rPr lang="de-CH" dirty="0"/>
              <a:t> </a:t>
            </a:r>
            <a:r>
              <a:rPr lang="de-CH" dirty="0" err="1"/>
              <a:t>ukus</a:t>
            </a:r>
            <a:r>
              <a:rPr lang="de-CH" dirty="0"/>
              <a:t> je </a:t>
            </a:r>
            <a:r>
              <a:rPr lang="de-CH" dirty="0" err="1"/>
              <a:t>intenzivan</a:t>
            </a:r>
            <a:r>
              <a:rPr lang="de-CH" dirty="0"/>
              <a:t> i </a:t>
            </a:r>
            <a:r>
              <a:rPr lang="de-CH" dirty="0" err="1"/>
              <a:t>raznovrstan</a:t>
            </a:r>
            <a:r>
              <a:rPr lang="de-CH" dirty="0"/>
              <a:t>.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rezultira</a:t>
            </a:r>
            <a:r>
              <a:rPr lang="de-CH" dirty="0"/>
              <a:t> </a:t>
            </a:r>
            <a:r>
              <a:rPr lang="de-CH" dirty="0" err="1"/>
              <a:t>atraktivnim</a:t>
            </a:r>
            <a:r>
              <a:rPr lang="de-CH" dirty="0"/>
              <a:t> </a:t>
            </a:r>
            <a:r>
              <a:rPr lang="de-CH" dirty="0" err="1"/>
              <a:t>iskustvom</a:t>
            </a:r>
            <a:r>
              <a:rPr lang="de-CH" dirty="0"/>
              <a:t> </a:t>
            </a:r>
            <a:r>
              <a:rPr lang="de-CH" dirty="0" err="1"/>
              <a:t>ukusa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2) Ovo </a:t>
            </a:r>
            <a:r>
              <a:rPr lang="de-CH" dirty="0" err="1"/>
              <a:t>iskustvo</a:t>
            </a:r>
            <a:r>
              <a:rPr lang="de-CH" dirty="0"/>
              <a:t> </a:t>
            </a:r>
            <a:r>
              <a:rPr lang="de-CH" dirty="0" err="1"/>
              <a:t>ukusa</a:t>
            </a:r>
            <a:r>
              <a:rPr lang="de-CH" dirty="0"/>
              <a:t> </a:t>
            </a:r>
            <a:r>
              <a:rPr lang="de-CH" dirty="0" err="1"/>
              <a:t>dolazi</a:t>
            </a:r>
            <a:r>
              <a:rPr lang="de-CH" dirty="0"/>
              <a:t> </a:t>
            </a:r>
            <a:r>
              <a:rPr lang="de-CH" dirty="0" err="1"/>
              <a:t>iz</a:t>
            </a:r>
            <a:r>
              <a:rPr lang="de-CH" dirty="0"/>
              <a:t> </a:t>
            </a:r>
            <a:r>
              <a:rPr lang="de-CH" dirty="0" err="1"/>
              <a:t>aroma</a:t>
            </a:r>
            <a:r>
              <a:rPr lang="de-CH" dirty="0"/>
              <a:t>. </a:t>
            </a:r>
            <a:r>
              <a:rPr lang="de-CH" dirty="0" err="1"/>
              <a:t>Različiti</a:t>
            </a:r>
            <a:r>
              <a:rPr lang="de-CH" dirty="0"/>
              <a:t> </a:t>
            </a:r>
            <a:r>
              <a:rPr lang="de-CH" dirty="0" err="1"/>
              <a:t>ukusi</a:t>
            </a:r>
            <a:r>
              <a:rPr lang="de-CH" dirty="0"/>
              <a:t> </a:t>
            </a:r>
            <a:r>
              <a:rPr lang="de-CH" dirty="0" err="1"/>
              <a:t>čine</a:t>
            </a:r>
            <a:r>
              <a:rPr lang="de-CH" dirty="0"/>
              <a:t> vape </a:t>
            </a:r>
            <a:r>
              <a:rPr lang="de-CH" dirty="0" err="1"/>
              <a:t>veoma</a:t>
            </a:r>
            <a:r>
              <a:rPr lang="de-CH" dirty="0"/>
              <a:t> </a:t>
            </a:r>
            <a:r>
              <a:rPr lang="de-CH" dirty="0" err="1"/>
              <a:t>atraktivnim</a:t>
            </a:r>
            <a:r>
              <a:rPr lang="de-CH" dirty="0"/>
              <a:t>. </a:t>
            </a:r>
            <a:r>
              <a:rPr lang="de-CH" dirty="0" err="1"/>
              <a:t>Nešto</a:t>
            </a:r>
            <a:r>
              <a:rPr lang="de-CH" dirty="0"/>
              <a:t> </a:t>
            </a:r>
            <a:r>
              <a:rPr lang="de-CH" dirty="0" err="1"/>
              <a:t>nezdravo</a:t>
            </a:r>
            <a:r>
              <a:rPr lang="de-CH" dirty="0"/>
              <a:t> i </a:t>
            </a:r>
            <a:r>
              <a:rPr lang="de-CH" dirty="0" err="1"/>
              <a:t>štetno</a:t>
            </a:r>
            <a:r>
              <a:rPr lang="de-CH" dirty="0"/>
              <a:t> – </a:t>
            </a:r>
            <a:r>
              <a:rPr lang="de-CH" dirty="0" err="1"/>
              <a:t>vaping</a:t>
            </a:r>
            <a:r>
              <a:rPr lang="de-CH" dirty="0"/>
              <a:t> – </a:t>
            </a:r>
            <a:r>
              <a:rPr lang="de-CH" dirty="0" err="1"/>
              <a:t>prodaje</a:t>
            </a:r>
            <a:r>
              <a:rPr lang="de-CH" dirty="0"/>
              <a:t> se </a:t>
            </a:r>
            <a:r>
              <a:rPr lang="de-CH" dirty="0" err="1"/>
              <a:t>sa</a:t>
            </a:r>
            <a:r>
              <a:rPr lang="de-CH" dirty="0"/>
              <a:t> super </a:t>
            </a:r>
            <a:r>
              <a:rPr lang="de-CH" dirty="0" err="1"/>
              <a:t>slatkim</a:t>
            </a:r>
            <a:r>
              <a:rPr lang="de-CH" dirty="0"/>
              <a:t> </a:t>
            </a:r>
            <a:r>
              <a:rPr lang="de-CH" dirty="0" err="1"/>
              <a:t>ukusom</a:t>
            </a:r>
            <a:r>
              <a:rPr lang="de-CH" dirty="0"/>
              <a:t>. Deca i </a:t>
            </a:r>
            <a:r>
              <a:rPr lang="de-CH" dirty="0" err="1"/>
              <a:t>adolescenti</a:t>
            </a:r>
            <a:r>
              <a:rPr lang="de-CH" dirty="0"/>
              <a:t> </a:t>
            </a:r>
            <a:r>
              <a:rPr lang="de-CH" dirty="0" err="1"/>
              <a:t>ponekad</a:t>
            </a:r>
            <a:r>
              <a:rPr lang="de-CH" dirty="0"/>
              <a:t> </a:t>
            </a:r>
            <a:r>
              <a:rPr lang="de-CH" dirty="0" err="1"/>
              <a:t>čak</a:t>
            </a:r>
            <a:r>
              <a:rPr lang="de-CH" dirty="0"/>
              <a:t> i ne </a:t>
            </a:r>
            <a:r>
              <a:rPr lang="de-CH" dirty="0" err="1"/>
              <a:t>shvataju</a:t>
            </a:r>
            <a:r>
              <a:rPr lang="de-CH" dirty="0"/>
              <a:t> da je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nezdravo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3) Nikotin u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dovodi</a:t>
            </a:r>
            <a:r>
              <a:rPr lang="de-CH" dirty="0"/>
              <a:t> do </a:t>
            </a:r>
            <a:r>
              <a:rPr lang="de-CH" dirty="0" err="1"/>
              <a:t>brzog</a:t>
            </a:r>
            <a:r>
              <a:rPr lang="de-CH" dirty="0"/>
              <a:t> </a:t>
            </a:r>
            <a:r>
              <a:rPr lang="de-CH" dirty="0" err="1"/>
              <a:t>osećaja</a:t>
            </a:r>
            <a:r>
              <a:rPr lang="de-CH" dirty="0"/>
              <a:t> </a:t>
            </a:r>
            <a:r>
              <a:rPr lang="de-CH" dirty="0" err="1"/>
              <a:t>sreće</a:t>
            </a:r>
            <a:r>
              <a:rPr lang="de-CH" dirty="0"/>
              <a:t>. </a:t>
            </a:r>
            <a:r>
              <a:rPr lang="de-CH" dirty="0" err="1"/>
              <a:t>Nekoliko</a:t>
            </a:r>
            <a:r>
              <a:rPr lang="de-CH" dirty="0"/>
              <a:t> </a:t>
            </a:r>
            <a:r>
              <a:rPr lang="de-CH" dirty="0" err="1"/>
              <a:t>dimova</a:t>
            </a:r>
            <a:r>
              <a:rPr lang="de-CH" dirty="0"/>
              <a:t> </a:t>
            </a:r>
            <a:r>
              <a:rPr lang="de-CH" dirty="0" err="1"/>
              <a:t>iz</a:t>
            </a:r>
            <a:r>
              <a:rPr lang="de-CH" dirty="0"/>
              <a:t> vape </a:t>
            </a:r>
            <a:r>
              <a:rPr lang="de-CH" dirty="0" err="1"/>
              <a:t>stoga</a:t>
            </a:r>
            <a:r>
              <a:rPr lang="de-CH" dirty="0"/>
              <a:t>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direktno</a:t>
            </a:r>
            <a:r>
              <a:rPr lang="de-CH" dirty="0"/>
              <a:t> </a:t>
            </a:r>
            <a:r>
              <a:rPr lang="de-CH" dirty="0" err="1"/>
              <a:t>pomoći</a:t>
            </a:r>
            <a:r>
              <a:rPr lang="de-CH" dirty="0"/>
              <a:t> da se </a:t>
            </a:r>
            <a:r>
              <a:rPr lang="de-CH" dirty="0" err="1"/>
              <a:t>poboljša</a:t>
            </a:r>
            <a:r>
              <a:rPr lang="de-CH" dirty="0"/>
              <a:t> </a:t>
            </a:r>
            <a:r>
              <a:rPr lang="de-CH" dirty="0" err="1"/>
              <a:t>emocionalno</a:t>
            </a:r>
            <a:r>
              <a:rPr lang="de-CH" dirty="0"/>
              <a:t> </a:t>
            </a:r>
            <a:r>
              <a:rPr lang="de-CH" dirty="0" err="1"/>
              <a:t>stanje</a:t>
            </a:r>
            <a:r>
              <a:rPr lang="de-CH" dirty="0"/>
              <a:t>. </a:t>
            </a:r>
            <a:r>
              <a:rPr lang="de-CH" dirty="0" err="1"/>
              <a:t>Međutim</a:t>
            </a:r>
            <a:r>
              <a:rPr lang="de-CH" dirty="0"/>
              <a:t>, </a:t>
            </a:r>
            <a:r>
              <a:rPr lang="de-CH" dirty="0" err="1"/>
              <a:t>mozak</a:t>
            </a:r>
            <a:r>
              <a:rPr lang="de-CH" dirty="0"/>
              <a:t> </a:t>
            </a:r>
            <a:r>
              <a:rPr lang="de-CH" dirty="0" err="1"/>
              <a:t>adolescenata</a:t>
            </a:r>
            <a:r>
              <a:rPr lang="de-CH" dirty="0"/>
              <a:t> </a:t>
            </a:r>
            <a:r>
              <a:rPr lang="de-CH" dirty="0" err="1"/>
              <a:t>još</a:t>
            </a:r>
            <a:r>
              <a:rPr lang="de-CH" dirty="0"/>
              <a:t> </a:t>
            </a:r>
            <a:r>
              <a:rPr lang="de-CH" dirty="0" err="1"/>
              <a:t>nije</a:t>
            </a:r>
            <a:r>
              <a:rPr lang="de-CH" dirty="0"/>
              <a:t> u </a:t>
            </a:r>
            <a:r>
              <a:rPr lang="de-CH" dirty="0" err="1"/>
              <a:t>potpunosti</a:t>
            </a:r>
            <a:r>
              <a:rPr lang="de-CH" dirty="0"/>
              <a:t> </a:t>
            </a:r>
            <a:r>
              <a:rPr lang="de-CH" dirty="0" err="1"/>
              <a:t>razvijen</a:t>
            </a:r>
            <a:r>
              <a:rPr lang="de-CH" dirty="0"/>
              <a:t>. </a:t>
            </a:r>
            <a:r>
              <a:rPr lang="de-CH" dirty="0" err="1"/>
              <a:t>Stoga</a:t>
            </a:r>
            <a:r>
              <a:rPr lang="de-CH" dirty="0"/>
              <a:t>, </a:t>
            </a:r>
            <a:r>
              <a:rPr lang="de-CH" dirty="0" err="1"/>
              <a:t>vaping</a:t>
            </a:r>
            <a:r>
              <a:rPr lang="de-CH" dirty="0"/>
              <a:t> je </a:t>
            </a:r>
            <a:r>
              <a:rPr lang="de-CH" dirty="0" err="1"/>
              <a:t>rizik</a:t>
            </a:r>
            <a:r>
              <a:rPr lang="de-CH" dirty="0"/>
              <a:t>. </a:t>
            </a:r>
            <a:r>
              <a:rPr lang="de-CH" dirty="0" err="1"/>
              <a:t>To</a:t>
            </a:r>
            <a:r>
              <a:rPr lang="de-CH" dirty="0"/>
              <a:t> je </a:t>
            </a:r>
            <a:r>
              <a:rPr lang="de-CH" dirty="0" err="1"/>
              <a:t>zato</a:t>
            </a:r>
            <a:r>
              <a:rPr lang="de-CH" dirty="0"/>
              <a:t> </a:t>
            </a:r>
            <a:r>
              <a:rPr lang="de-CH" dirty="0" err="1"/>
              <a:t>što</a:t>
            </a:r>
            <a:r>
              <a:rPr lang="de-CH" dirty="0"/>
              <a:t> </a:t>
            </a:r>
            <a:r>
              <a:rPr lang="de-CH" dirty="0" err="1"/>
              <a:t>može</a:t>
            </a:r>
            <a:r>
              <a:rPr lang="de-CH" dirty="0"/>
              <a:t> </a:t>
            </a:r>
            <a:r>
              <a:rPr lang="de-CH" dirty="0" err="1"/>
              <a:t>uticati</a:t>
            </a:r>
            <a:r>
              <a:rPr lang="de-CH" dirty="0"/>
              <a:t> na </a:t>
            </a:r>
            <a:r>
              <a:rPr lang="de-CH" dirty="0" err="1"/>
              <a:t>razvoj</a:t>
            </a:r>
            <a:r>
              <a:rPr lang="de-CH" dirty="0"/>
              <a:t> </a:t>
            </a:r>
            <a:r>
              <a:rPr lang="de-CH" dirty="0" err="1"/>
              <a:t>mozga</a:t>
            </a:r>
            <a:r>
              <a:rPr lang="de-CH" dirty="0"/>
              <a:t>. I </a:t>
            </a:r>
            <a:r>
              <a:rPr lang="de-CH" dirty="0" err="1"/>
              <a:t>adolescenti</a:t>
            </a:r>
            <a:r>
              <a:rPr lang="de-CH" dirty="0"/>
              <a:t> </a:t>
            </a:r>
            <a:r>
              <a:rPr lang="de-CH" dirty="0" err="1"/>
              <a:t>mogu</a:t>
            </a:r>
            <a:r>
              <a:rPr lang="de-CH" dirty="0"/>
              <a:t> </a:t>
            </a:r>
            <a:r>
              <a:rPr lang="de-CH" dirty="0" err="1"/>
              <a:t>postati</a:t>
            </a:r>
            <a:r>
              <a:rPr lang="de-CH" dirty="0"/>
              <a:t> </a:t>
            </a:r>
            <a:r>
              <a:rPr lang="de-CH" dirty="0" err="1"/>
              <a:t>zavisni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nikotina</a:t>
            </a:r>
            <a:r>
              <a:rPr lang="de-CH" dirty="0"/>
              <a:t> </a:t>
            </a:r>
            <a:r>
              <a:rPr lang="de-CH" dirty="0" err="1"/>
              <a:t>brže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4) </a:t>
            </a:r>
            <a:r>
              <a:rPr lang="de-CH" dirty="0" err="1"/>
              <a:t>Ako</a:t>
            </a:r>
            <a:r>
              <a:rPr lang="de-CH" dirty="0"/>
              <a:t> </a:t>
            </a:r>
            <a:r>
              <a:rPr lang="de-CH" dirty="0" err="1"/>
              <a:t>adolescenti</a:t>
            </a:r>
            <a:r>
              <a:rPr lang="de-CH" dirty="0"/>
              <a:t> </a:t>
            </a:r>
            <a:r>
              <a:rPr lang="de-CH" dirty="0" err="1"/>
              <a:t>imaju</a:t>
            </a:r>
            <a:r>
              <a:rPr lang="de-CH" dirty="0"/>
              <a:t> </a:t>
            </a:r>
            <a:r>
              <a:rPr lang="de-CH" dirty="0" err="1"/>
              <a:t>roditelje</a:t>
            </a:r>
            <a:r>
              <a:rPr lang="de-CH" dirty="0"/>
              <a:t> </a:t>
            </a:r>
            <a:r>
              <a:rPr lang="de-CH" dirty="0" err="1"/>
              <a:t>koji</a:t>
            </a:r>
            <a:r>
              <a:rPr lang="de-CH" dirty="0"/>
              <a:t> </a:t>
            </a:r>
            <a:r>
              <a:rPr lang="de-CH" dirty="0" err="1"/>
              <a:t>puše</a:t>
            </a:r>
            <a:r>
              <a:rPr lang="de-CH" dirty="0"/>
              <a:t>, </a:t>
            </a:r>
            <a:r>
              <a:rPr lang="de-CH" dirty="0" err="1"/>
              <a:t>postoji</a:t>
            </a:r>
            <a:r>
              <a:rPr lang="de-CH" dirty="0"/>
              <a:t> </a:t>
            </a:r>
            <a:r>
              <a:rPr lang="de-CH" dirty="0" err="1"/>
              <a:t>veći</a:t>
            </a:r>
            <a:r>
              <a:rPr lang="de-CH" dirty="0"/>
              <a:t> </a:t>
            </a:r>
            <a:r>
              <a:rPr lang="de-CH" dirty="0" err="1"/>
              <a:t>rizik</a:t>
            </a:r>
            <a:r>
              <a:rPr lang="de-CH" dirty="0"/>
              <a:t> da </a:t>
            </a:r>
            <a:r>
              <a:rPr lang="de-CH" dirty="0" err="1"/>
              <a:t>će</a:t>
            </a:r>
            <a:r>
              <a:rPr lang="de-CH" dirty="0"/>
              <a:t> </a:t>
            </a:r>
            <a:r>
              <a:rPr lang="de-CH" dirty="0" err="1"/>
              <a:t>sami</a:t>
            </a:r>
            <a:r>
              <a:rPr lang="de-CH" dirty="0"/>
              <a:t> </a:t>
            </a:r>
            <a:r>
              <a:rPr lang="de-CH" dirty="0" err="1"/>
              <a:t>pušiti</a:t>
            </a:r>
            <a:r>
              <a:rPr lang="de-CH" dirty="0"/>
              <a:t>. Deca </a:t>
            </a:r>
            <a:r>
              <a:rPr lang="de-CH" dirty="0" err="1"/>
              <a:t>uče</a:t>
            </a:r>
            <a:r>
              <a:rPr lang="de-CH" dirty="0"/>
              <a:t> u </a:t>
            </a:r>
            <a:r>
              <a:rPr lang="de-CH" dirty="0" err="1"/>
              <a:t>ranom</a:t>
            </a:r>
            <a:r>
              <a:rPr lang="de-CH" dirty="0"/>
              <a:t> </a:t>
            </a:r>
            <a:r>
              <a:rPr lang="de-CH" dirty="0" err="1"/>
              <a:t>uzrastu</a:t>
            </a:r>
            <a:r>
              <a:rPr lang="de-CH" dirty="0"/>
              <a:t> da je </a:t>
            </a:r>
            <a:r>
              <a:rPr lang="de-CH" dirty="0" err="1"/>
              <a:t>pušenje</a:t>
            </a:r>
            <a:r>
              <a:rPr lang="de-CH" dirty="0"/>
              <a:t> (</a:t>
            </a:r>
            <a:r>
              <a:rPr lang="de-CH" dirty="0" err="1"/>
              <a:t>ili</a:t>
            </a:r>
            <a:r>
              <a:rPr lang="de-CH" dirty="0"/>
              <a:t> </a:t>
            </a:r>
            <a:r>
              <a:rPr lang="de-CH" dirty="0" err="1"/>
              <a:t>konzumiranje</a:t>
            </a:r>
            <a:r>
              <a:rPr lang="de-CH" dirty="0"/>
              <a:t> </a:t>
            </a:r>
            <a:r>
              <a:rPr lang="de-CH" dirty="0" err="1"/>
              <a:t>nikotina</a:t>
            </a:r>
            <a:r>
              <a:rPr lang="de-CH" dirty="0"/>
              <a:t>) </a:t>
            </a:r>
            <a:r>
              <a:rPr lang="de-CH" dirty="0" err="1"/>
              <a:t>nešto</a:t>
            </a:r>
            <a:r>
              <a:rPr lang="de-CH" dirty="0"/>
              <a:t> </a:t>
            </a:r>
            <a:r>
              <a:rPr lang="de-CH" dirty="0" err="1"/>
              <a:t>normalno</a:t>
            </a:r>
            <a:r>
              <a:rPr lang="de-CH" dirty="0"/>
              <a:t>. Deca i </a:t>
            </a:r>
            <a:r>
              <a:rPr lang="de-CH" dirty="0" err="1"/>
              <a:t>mladi</a:t>
            </a:r>
            <a:r>
              <a:rPr lang="de-CH" dirty="0"/>
              <a:t> </a:t>
            </a:r>
            <a:r>
              <a:rPr lang="de-CH" dirty="0" err="1"/>
              <a:t>uče</a:t>
            </a:r>
            <a:r>
              <a:rPr lang="de-CH" dirty="0"/>
              <a:t> </a:t>
            </a:r>
            <a:r>
              <a:rPr lang="de-CH" dirty="0" err="1"/>
              <a:t>mnoge</a:t>
            </a:r>
            <a:r>
              <a:rPr lang="de-CH" dirty="0"/>
              <a:t> </a:t>
            </a:r>
            <a:r>
              <a:rPr lang="de-CH" dirty="0" err="1"/>
              <a:t>stvari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svojih</a:t>
            </a:r>
            <a:r>
              <a:rPr lang="de-CH" dirty="0"/>
              <a:t> </a:t>
            </a:r>
            <a:r>
              <a:rPr lang="de-CH" dirty="0" err="1"/>
              <a:t>roditelja</a:t>
            </a:r>
            <a:r>
              <a:rPr lang="de-CH" dirty="0"/>
              <a:t>. </a:t>
            </a:r>
            <a:r>
              <a:rPr lang="de-CH" dirty="0" err="1"/>
              <a:t>Zato</a:t>
            </a:r>
            <a:r>
              <a:rPr lang="de-CH" dirty="0"/>
              <a:t> </a:t>
            </a:r>
            <a:r>
              <a:rPr lang="de-CH" dirty="0" err="1"/>
              <a:t>nemojte</a:t>
            </a:r>
            <a:r>
              <a:rPr lang="de-CH" dirty="0"/>
              <a:t> </a:t>
            </a:r>
            <a:r>
              <a:rPr lang="de-CH" dirty="0" err="1"/>
              <a:t>pušiti</a:t>
            </a:r>
            <a:r>
              <a:rPr lang="de-CH" dirty="0"/>
              <a:t> </a:t>
            </a:r>
            <a:r>
              <a:rPr lang="de-CH" dirty="0" err="1"/>
              <a:t>pred</a:t>
            </a:r>
            <a:r>
              <a:rPr lang="de-CH" dirty="0"/>
              <a:t> </a:t>
            </a:r>
            <a:r>
              <a:rPr lang="de-CH" dirty="0" err="1"/>
              <a:t>svojim</a:t>
            </a:r>
            <a:r>
              <a:rPr lang="de-CH" dirty="0"/>
              <a:t> </a:t>
            </a:r>
            <a:r>
              <a:rPr lang="de-CH" dirty="0" err="1"/>
              <a:t>djetetom</a:t>
            </a:r>
            <a:r>
              <a:rPr lang="de-CH" dirty="0"/>
              <a:t>! Ili </a:t>
            </a:r>
            <a:r>
              <a:rPr lang="de-CH" dirty="0" err="1"/>
              <a:t>još</a:t>
            </a:r>
            <a:r>
              <a:rPr lang="de-CH" dirty="0"/>
              <a:t> </a:t>
            </a:r>
            <a:r>
              <a:rPr lang="de-CH" dirty="0" err="1"/>
              <a:t>bolje</a:t>
            </a:r>
            <a:r>
              <a:rPr lang="de-CH" dirty="0"/>
              <a:t>: </a:t>
            </a:r>
            <a:r>
              <a:rPr lang="de-CH" dirty="0" err="1"/>
              <a:t>prestanite</a:t>
            </a:r>
            <a:r>
              <a:rPr lang="de-CH" dirty="0"/>
              <a:t> </a:t>
            </a:r>
            <a:r>
              <a:rPr lang="de-CH" dirty="0" err="1"/>
              <a:t>pušiti</a:t>
            </a:r>
            <a:r>
              <a:rPr lang="de-CH" dirty="0"/>
              <a:t>.</a:t>
            </a:r>
          </a:p>
          <a:p>
            <a:r>
              <a:rPr lang="de-CH" dirty="0" err="1"/>
              <a:t>Postoji</a:t>
            </a:r>
            <a:r>
              <a:rPr lang="de-CH" dirty="0"/>
              <a:t> </a:t>
            </a:r>
            <a:r>
              <a:rPr lang="de-CH" dirty="0" err="1"/>
              <a:t>mnogo</a:t>
            </a:r>
            <a:r>
              <a:rPr lang="de-CH" dirty="0"/>
              <a:t> </a:t>
            </a:r>
            <a:r>
              <a:rPr lang="de-CH" dirty="0" err="1"/>
              <a:t>načina</a:t>
            </a:r>
            <a:r>
              <a:rPr lang="de-CH" dirty="0"/>
              <a:t> da se </a:t>
            </a:r>
            <a:r>
              <a:rPr lang="de-CH" dirty="0" err="1"/>
              <a:t>podrži</a:t>
            </a:r>
            <a:r>
              <a:rPr lang="de-CH" dirty="0"/>
              <a:t> </a:t>
            </a:r>
            <a:r>
              <a:rPr lang="de-CH" dirty="0" err="1"/>
              <a:t>odvikavanje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pušenja</a:t>
            </a:r>
            <a:r>
              <a:rPr lang="de-CH" dirty="0"/>
              <a:t>. </a:t>
            </a:r>
            <a:r>
              <a:rPr lang="de-CH" dirty="0" err="1"/>
              <a:t>Takođe</a:t>
            </a:r>
            <a:r>
              <a:rPr lang="de-CH" dirty="0"/>
              <a:t> na </a:t>
            </a:r>
            <a:r>
              <a:rPr lang="de-CH" dirty="0" err="1"/>
              <a:t>različitim</a:t>
            </a:r>
            <a:r>
              <a:rPr lang="de-CH" dirty="0"/>
              <a:t> </a:t>
            </a:r>
            <a:r>
              <a:rPr lang="de-CH" dirty="0" err="1"/>
              <a:t>jezicima</a:t>
            </a:r>
            <a:r>
              <a:rPr lang="de-CH" dirty="0"/>
              <a:t>: </a:t>
            </a:r>
            <a:r>
              <a:rPr lang="de-CH" dirty="0" err="1"/>
              <a:t>npr</a:t>
            </a:r>
            <a:r>
              <a:rPr lang="de-CH" dirty="0"/>
              <a:t>. </a:t>
            </a:r>
            <a:r>
              <a:rPr lang="de-CH" dirty="0" err="1"/>
              <a:t>Linija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odvikavanje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</a:t>
            </a:r>
            <a:r>
              <a:rPr lang="de-CH" dirty="0" err="1"/>
              <a:t>pušenja</a:t>
            </a:r>
            <a:r>
              <a:rPr lang="de-CH" dirty="0"/>
              <a:t>, </a:t>
            </a:r>
            <a:r>
              <a:rPr lang="de-CH" dirty="0" err="1"/>
              <a:t>projekat</a:t>
            </a:r>
            <a:r>
              <a:rPr lang="de-CH" dirty="0"/>
              <a:t> </a:t>
            </a:r>
            <a:r>
              <a:rPr lang="de-CH" dirty="0" err="1"/>
              <a:t>bez</a:t>
            </a:r>
            <a:r>
              <a:rPr lang="de-CH" dirty="0"/>
              <a:t> </a:t>
            </a:r>
            <a:r>
              <a:rPr lang="de-CH" dirty="0" err="1"/>
              <a:t>dima</a:t>
            </a:r>
            <a:r>
              <a:rPr lang="de-CH" dirty="0"/>
              <a:t> </a:t>
            </a:r>
            <a:r>
              <a:rPr lang="de-CH" dirty="0" err="1"/>
              <a:t>zajedno</a:t>
            </a:r>
            <a:r>
              <a:rPr lang="de-CH" dirty="0"/>
              <a:t> i </a:t>
            </a:r>
            <a:r>
              <a:rPr lang="de-CH" dirty="0" err="1"/>
              <a:t>mnogi</a:t>
            </a:r>
            <a:r>
              <a:rPr lang="de-CH" dirty="0"/>
              <a:t> </a:t>
            </a:r>
            <a:r>
              <a:rPr lang="de-CH" dirty="0" err="1"/>
              <a:t>drugi</a:t>
            </a:r>
            <a:r>
              <a:rPr lang="de-CH" dirty="0"/>
              <a:t>. Oni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navedeni</a:t>
            </a:r>
            <a:r>
              <a:rPr lang="de-CH" dirty="0"/>
              <a:t> </a:t>
            </a:r>
            <a:r>
              <a:rPr lang="de-CH" dirty="0" err="1"/>
              <a:t>pod</a:t>
            </a:r>
            <a:r>
              <a:rPr lang="de-CH" dirty="0"/>
              <a:t> </a:t>
            </a:r>
            <a:r>
              <a:rPr lang="de-CH" dirty="0" err="1"/>
              <a:t>dodatnim</a:t>
            </a:r>
            <a:r>
              <a:rPr lang="de-CH" dirty="0"/>
              <a:t> </a:t>
            </a:r>
            <a:r>
              <a:rPr lang="de-CH" dirty="0" err="1"/>
              <a:t>informacijama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97CE-A906-443F-9946-3F5D776DEFD9}" type="slidenum">
              <a:rPr lang="de-CH" smtClean="0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516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Pošto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toliko</a:t>
            </a:r>
            <a:r>
              <a:rPr lang="de-CH" dirty="0"/>
              <a:t> </a:t>
            </a:r>
            <a:r>
              <a:rPr lang="de-CH" dirty="0" err="1"/>
              <a:t>opasni</a:t>
            </a:r>
            <a:r>
              <a:rPr lang="de-CH" dirty="0"/>
              <a:t>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mlade</a:t>
            </a:r>
            <a:r>
              <a:rPr lang="de-CH" dirty="0"/>
              <a:t> </a:t>
            </a:r>
            <a:r>
              <a:rPr lang="de-CH" dirty="0" err="1"/>
              <a:t>ljude</a:t>
            </a:r>
            <a:r>
              <a:rPr lang="de-CH" dirty="0"/>
              <a:t>, Mila </a:t>
            </a:r>
            <a:r>
              <a:rPr lang="de-CH" dirty="0" err="1"/>
              <a:t>želi</a:t>
            </a:r>
            <a:r>
              <a:rPr lang="de-CH" dirty="0"/>
              <a:t> da </a:t>
            </a:r>
            <a:r>
              <a:rPr lang="de-CH" dirty="0" err="1"/>
              <a:t>zna</a:t>
            </a:r>
            <a:r>
              <a:rPr lang="de-CH" dirty="0"/>
              <a:t> da li </a:t>
            </a:r>
            <a:r>
              <a:rPr lang="de-CH" dirty="0" err="1"/>
              <a:t>su</a:t>
            </a:r>
            <a:r>
              <a:rPr lang="de-CH" dirty="0"/>
              <a:t> i </a:t>
            </a:r>
            <a:r>
              <a:rPr lang="de-CH" dirty="0" err="1"/>
              <a:t>oni</a:t>
            </a:r>
            <a:r>
              <a:rPr lang="de-CH" dirty="0"/>
              <a:t> </a:t>
            </a:r>
            <a:r>
              <a:rPr lang="de-CH" dirty="0" err="1"/>
              <a:t>zabranjeni</a:t>
            </a:r>
            <a:r>
              <a:rPr lang="de-CH" dirty="0"/>
              <a:t>. Da li </a:t>
            </a:r>
            <a:r>
              <a:rPr lang="de-CH" dirty="0" err="1"/>
              <a:t>postoji</a:t>
            </a:r>
            <a:r>
              <a:rPr lang="de-CH" dirty="0"/>
              <a:t> </a:t>
            </a:r>
            <a:r>
              <a:rPr lang="de-CH" dirty="0" err="1"/>
              <a:t>zakon</a:t>
            </a:r>
            <a:r>
              <a:rPr lang="de-CH" dirty="0"/>
              <a:t> </a:t>
            </a:r>
            <a:r>
              <a:rPr lang="de-CH" dirty="0" err="1"/>
              <a:t>koji</a:t>
            </a:r>
            <a:r>
              <a:rPr lang="de-CH" dirty="0"/>
              <a:t> </a:t>
            </a:r>
            <a:r>
              <a:rPr lang="de-CH" dirty="0" err="1"/>
              <a:t>ograničava</a:t>
            </a:r>
            <a:r>
              <a:rPr lang="de-CH" dirty="0"/>
              <a:t> </a:t>
            </a:r>
            <a:r>
              <a:rPr lang="de-CH" dirty="0" err="1"/>
              <a:t>prodaju</a:t>
            </a:r>
            <a:r>
              <a:rPr lang="de-CH" dirty="0"/>
              <a:t> vape?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Zakoni</a:t>
            </a:r>
            <a:r>
              <a:rPr lang="de-CH" dirty="0"/>
              <a:t> i </a:t>
            </a:r>
            <a:r>
              <a:rPr lang="de-CH" dirty="0" err="1"/>
              <a:t>zaštita</a:t>
            </a:r>
            <a:r>
              <a:rPr lang="de-CH" dirty="0"/>
              <a:t> </a:t>
            </a:r>
            <a:r>
              <a:rPr lang="de-CH" dirty="0" err="1"/>
              <a:t>maloletnika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Do </a:t>
            </a:r>
            <a:r>
              <a:rPr lang="de-CH" dirty="0" err="1"/>
              <a:t>sada</a:t>
            </a:r>
            <a:r>
              <a:rPr lang="de-CH" dirty="0"/>
              <a:t>, </a:t>
            </a:r>
            <a:r>
              <a:rPr lang="de-CH" dirty="0" err="1"/>
              <a:t>nije</a:t>
            </a:r>
            <a:r>
              <a:rPr lang="de-CH" dirty="0"/>
              <a:t> </a:t>
            </a:r>
            <a:r>
              <a:rPr lang="de-CH" dirty="0" err="1"/>
              <a:t>bilo</a:t>
            </a:r>
            <a:r>
              <a:rPr lang="de-CH" dirty="0"/>
              <a:t> </a:t>
            </a:r>
            <a:r>
              <a:rPr lang="de-CH" dirty="0" err="1"/>
              <a:t>zakona</a:t>
            </a:r>
            <a:r>
              <a:rPr lang="de-CH" dirty="0"/>
              <a:t> o </a:t>
            </a:r>
            <a:r>
              <a:rPr lang="de-CH" dirty="0" err="1"/>
              <a:t>vapes</a:t>
            </a:r>
            <a:r>
              <a:rPr lang="de-CH" dirty="0"/>
              <a:t> u </a:t>
            </a:r>
            <a:r>
              <a:rPr lang="de-CH" dirty="0" err="1"/>
              <a:t>Švajcarskoj</a:t>
            </a:r>
            <a:r>
              <a:rPr lang="de-CH" dirty="0"/>
              <a:t>.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znači</a:t>
            </a:r>
            <a:r>
              <a:rPr lang="de-CH" dirty="0"/>
              <a:t> da </a:t>
            </a:r>
            <a:r>
              <a:rPr lang="de-CH" dirty="0" err="1"/>
              <a:t>prodaja</a:t>
            </a:r>
            <a:r>
              <a:rPr lang="de-CH" dirty="0"/>
              <a:t> i </a:t>
            </a:r>
            <a:r>
              <a:rPr lang="de-CH" dirty="0" err="1"/>
              <a:t>oglašavanje</a:t>
            </a:r>
            <a:r>
              <a:rPr lang="de-CH" dirty="0"/>
              <a:t> </a:t>
            </a:r>
            <a:r>
              <a:rPr lang="de-CH" dirty="0" err="1"/>
              <a:t>nisu</a:t>
            </a:r>
            <a:r>
              <a:rPr lang="de-CH" dirty="0"/>
              <a:t> </a:t>
            </a:r>
            <a:r>
              <a:rPr lang="de-CH" dirty="0" err="1"/>
              <a:t>regulisani</a:t>
            </a:r>
            <a:r>
              <a:rPr lang="de-CH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Do </a:t>
            </a:r>
            <a:r>
              <a:rPr lang="de-CH" dirty="0" err="1"/>
              <a:t>sada</a:t>
            </a:r>
            <a:r>
              <a:rPr lang="de-CH" dirty="0"/>
              <a:t>, </a:t>
            </a:r>
            <a:r>
              <a:rPr lang="de-CH" dirty="0" err="1"/>
              <a:t>maloletnici</a:t>
            </a:r>
            <a:r>
              <a:rPr lang="de-CH" dirty="0"/>
              <a:t> u </a:t>
            </a:r>
            <a:r>
              <a:rPr lang="de-CH" dirty="0" err="1"/>
              <a:t>Švajcarskoj</a:t>
            </a:r>
            <a:r>
              <a:rPr lang="de-CH" dirty="0"/>
              <a:t> </a:t>
            </a:r>
            <a:r>
              <a:rPr lang="de-CH" dirty="0" err="1"/>
              <a:t>takođe</a:t>
            </a:r>
            <a:r>
              <a:rPr lang="de-CH" dirty="0"/>
              <a:t> </a:t>
            </a:r>
            <a:r>
              <a:rPr lang="de-CH" dirty="0" err="1"/>
              <a:t>mogu</a:t>
            </a:r>
            <a:r>
              <a:rPr lang="de-CH" dirty="0"/>
              <a:t> </a:t>
            </a:r>
            <a:r>
              <a:rPr lang="de-CH" dirty="0" err="1"/>
              <a:t>kupiti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</a:t>
            </a:r>
            <a:r>
              <a:rPr lang="de-CH" dirty="0" err="1"/>
              <a:t>bez</a:t>
            </a:r>
            <a:r>
              <a:rPr lang="de-CH" dirty="0"/>
              <a:t> </a:t>
            </a:r>
            <a:r>
              <a:rPr lang="de-CH" dirty="0" err="1"/>
              <a:t>ikakvih</a:t>
            </a:r>
            <a:r>
              <a:rPr lang="de-CH" dirty="0"/>
              <a:t> </a:t>
            </a:r>
            <a:r>
              <a:rPr lang="de-CH" dirty="0" err="1"/>
              <a:t>problema</a:t>
            </a:r>
            <a:r>
              <a:rPr lang="de-CH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Međutim</a:t>
            </a:r>
            <a:r>
              <a:rPr lang="de-CH" dirty="0"/>
              <a:t>, </a:t>
            </a:r>
            <a:r>
              <a:rPr lang="de-CH" dirty="0" err="1"/>
              <a:t>novi</a:t>
            </a:r>
            <a:r>
              <a:rPr lang="de-CH" dirty="0"/>
              <a:t> </a:t>
            </a:r>
            <a:r>
              <a:rPr lang="de-CH" dirty="0" err="1"/>
              <a:t>zakon</a:t>
            </a:r>
            <a:r>
              <a:rPr lang="de-CH" dirty="0"/>
              <a:t> </a:t>
            </a:r>
            <a:r>
              <a:rPr lang="de-CH" dirty="0" err="1"/>
              <a:t>će</a:t>
            </a:r>
            <a:r>
              <a:rPr lang="de-CH" dirty="0"/>
              <a:t> se </a:t>
            </a:r>
            <a:r>
              <a:rPr lang="de-CH" dirty="0" err="1"/>
              <a:t>primenjivati</a:t>
            </a:r>
            <a:r>
              <a:rPr lang="de-CH" dirty="0"/>
              <a:t> </a:t>
            </a:r>
            <a:r>
              <a:rPr lang="de-CH" dirty="0" err="1"/>
              <a:t>od</a:t>
            </a:r>
            <a:r>
              <a:rPr lang="de-CH" dirty="0"/>
              <a:t> 1. </a:t>
            </a:r>
            <a:r>
              <a:rPr lang="de-CH" dirty="0" err="1"/>
              <a:t>oktobra</a:t>
            </a:r>
            <a:r>
              <a:rPr lang="de-CH" dirty="0"/>
              <a:t> 2024. </a:t>
            </a:r>
            <a:r>
              <a:rPr lang="de-CH" dirty="0" err="1"/>
              <a:t>godine</a:t>
            </a:r>
            <a:r>
              <a:rPr lang="de-CH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Ovaj</a:t>
            </a:r>
            <a:r>
              <a:rPr lang="de-CH" dirty="0"/>
              <a:t> </a:t>
            </a:r>
            <a:r>
              <a:rPr lang="de-CH" dirty="0" err="1"/>
              <a:t>zakon</a:t>
            </a:r>
            <a:r>
              <a:rPr lang="de-CH" dirty="0"/>
              <a:t> </a:t>
            </a:r>
            <a:r>
              <a:rPr lang="de-CH" dirty="0" err="1"/>
              <a:t>zabranjuje</a:t>
            </a:r>
            <a:r>
              <a:rPr lang="de-CH" dirty="0"/>
              <a:t> </a:t>
            </a:r>
            <a:r>
              <a:rPr lang="de-CH" dirty="0" err="1"/>
              <a:t>prodaju</a:t>
            </a:r>
            <a:r>
              <a:rPr lang="de-CH" dirty="0"/>
              <a:t> </a:t>
            </a:r>
            <a:r>
              <a:rPr lang="de-CH" dirty="0" err="1"/>
              <a:t>vapes</a:t>
            </a:r>
            <a:r>
              <a:rPr lang="de-CH" dirty="0"/>
              <a:t> na under-18s.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Dok</a:t>
            </a:r>
            <a:r>
              <a:rPr lang="de-CH" dirty="0"/>
              <a:t> je </a:t>
            </a:r>
            <a:r>
              <a:rPr lang="de-CH" dirty="0" err="1"/>
              <a:t>pretraživala</a:t>
            </a:r>
            <a:r>
              <a:rPr lang="de-CH" dirty="0"/>
              <a:t> Internet, Mila je </a:t>
            </a:r>
            <a:r>
              <a:rPr lang="de-CH" dirty="0" err="1"/>
              <a:t>videla</a:t>
            </a:r>
            <a:r>
              <a:rPr lang="de-CH" dirty="0"/>
              <a:t> da je </a:t>
            </a:r>
            <a:r>
              <a:rPr lang="de-CH" dirty="0" err="1"/>
              <a:t>kanton</a:t>
            </a:r>
            <a:r>
              <a:rPr lang="de-CH" dirty="0"/>
              <a:t> Vaud </a:t>
            </a:r>
            <a:r>
              <a:rPr lang="de-CH" dirty="0" err="1"/>
              <a:t>već</a:t>
            </a:r>
            <a:r>
              <a:rPr lang="de-CH" dirty="0"/>
              <a:t> </a:t>
            </a:r>
            <a:r>
              <a:rPr lang="de-CH" dirty="0" err="1"/>
              <a:t>uveo</a:t>
            </a:r>
            <a:r>
              <a:rPr lang="de-CH" dirty="0"/>
              <a:t> </a:t>
            </a:r>
            <a:r>
              <a:rPr lang="de-CH" dirty="0" err="1"/>
              <a:t>zabranu</a:t>
            </a:r>
            <a:r>
              <a:rPr lang="de-CH" dirty="0"/>
              <a:t> </a:t>
            </a:r>
            <a:r>
              <a:rPr lang="de-CH" dirty="0" err="1"/>
              <a:t>prodaje</a:t>
            </a:r>
            <a:r>
              <a:rPr lang="de-CH" dirty="0"/>
              <a:t> </a:t>
            </a:r>
            <a:r>
              <a:rPr lang="de-CH" dirty="0" err="1"/>
              <a:t>mladim</a:t>
            </a:r>
            <a:r>
              <a:rPr lang="de-CH" dirty="0"/>
              <a:t> </a:t>
            </a:r>
            <a:r>
              <a:rPr lang="de-CH" dirty="0" err="1"/>
              <a:t>ljudima</a:t>
            </a:r>
            <a:r>
              <a:rPr lang="de-CH" dirty="0"/>
              <a:t>. Kanton Jura </a:t>
            </a:r>
            <a:r>
              <a:rPr lang="de-CH" dirty="0" err="1"/>
              <a:t>čak</a:t>
            </a:r>
            <a:r>
              <a:rPr lang="de-CH" dirty="0"/>
              <a:t> </a:t>
            </a:r>
            <a:r>
              <a:rPr lang="de-CH" dirty="0" err="1"/>
              <a:t>zabranjuje</a:t>
            </a:r>
            <a:r>
              <a:rPr lang="de-CH" dirty="0"/>
              <a:t> vape </a:t>
            </a:r>
            <a:r>
              <a:rPr lang="de-CH" dirty="0" err="1"/>
              <a:t>za</a:t>
            </a:r>
            <a:r>
              <a:rPr lang="de-CH" dirty="0"/>
              <a:t> </a:t>
            </a:r>
            <a:r>
              <a:rPr lang="de-CH" dirty="0" err="1"/>
              <a:t>jednokratnu</a:t>
            </a:r>
            <a:r>
              <a:rPr lang="de-CH" dirty="0"/>
              <a:t> </a:t>
            </a:r>
            <a:r>
              <a:rPr lang="de-CH" dirty="0" err="1"/>
              <a:t>upotrebu</a:t>
            </a:r>
            <a:r>
              <a:rPr lang="de-CH" dirty="0"/>
              <a:t> u </a:t>
            </a:r>
            <a:r>
              <a:rPr lang="de-CH" dirty="0" err="1"/>
              <a:t>potpunosti</a:t>
            </a:r>
            <a:r>
              <a:rPr lang="de-CH" dirty="0"/>
              <a:t>. </a:t>
            </a:r>
            <a:r>
              <a:rPr lang="de-CH" dirty="0" err="1"/>
              <a:t>Ona</a:t>
            </a:r>
            <a:r>
              <a:rPr lang="de-CH" dirty="0"/>
              <a:t> </a:t>
            </a:r>
            <a:r>
              <a:rPr lang="de-CH" dirty="0" err="1"/>
              <a:t>želi</a:t>
            </a:r>
            <a:r>
              <a:rPr lang="de-CH" dirty="0"/>
              <a:t> da </a:t>
            </a:r>
            <a:r>
              <a:rPr lang="de-CH" dirty="0" err="1"/>
              <a:t>zna</a:t>
            </a:r>
            <a:r>
              <a:rPr lang="de-CH" dirty="0"/>
              <a:t> da li </a:t>
            </a:r>
            <a:r>
              <a:rPr lang="de-CH" dirty="0" err="1"/>
              <a:t>postoje</a:t>
            </a:r>
            <a:r>
              <a:rPr lang="de-CH" dirty="0"/>
              <a:t> i </a:t>
            </a:r>
            <a:r>
              <a:rPr lang="de-CH" dirty="0" err="1"/>
              <a:t>druge</a:t>
            </a:r>
            <a:r>
              <a:rPr lang="de-CH" dirty="0"/>
              <a:t> </a:t>
            </a:r>
            <a:r>
              <a:rPr lang="de-CH" dirty="0" err="1"/>
              <a:t>zemlje</a:t>
            </a:r>
            <a:r>
              <a:rPr lang="de-CH" dirty="0"/>
              <a:t> </a:t>
            </a:r>
            <a:r>
              <a:rPr lang="de-CH" dirty="0" err="1"/>
              <a:t>koje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već</a:t>
            </a:r>
            <a:r>
              <a:rPr lang="de-CH" dirty="0"/>
              <a:t> </a:t>
            </a:r>
            <a:r>
              <a:rPr lang="de-CH" dirty="0" err="1"/>
              <a:t>zabranile</a:t>
            </a:r>
            <a:r>
              <a:rPr lang="de-CH" dirty="0"/>
              <a:t> vape. </a:t>
            </a:r>
            <a:r>
              <a:rPr lang="de-CH" dirty="0" err="1"/>
              <a:t>Australija</a:t>
            </a:r>
            <a:r>
              <a:rPr lang="de-CH" dirty="0"/>
              <a:t>, </a:t>
            </a:r>
            <a:r>
              <a:rPr lang="de-CH" dirty="0" err="1"/>
              <a:t>Francuska</a:t>
            </a:r>
            <a:r>
              <a:rPr lang="de-CH" dirty="0"/>
              <a:t> i </a:t>
            </a:r>
            <a:r>
              <a:rPr lang="de-CH" dirty="0" err="1"/>
              <a:t>Belgija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takođe</a:t>
            </a:r>
            <a:r>
              <a:rPr lang="de-CH" dirty="0"/>
              <a:t> </a:t>
            </a:r>
            <a:r>
              <a:rPr lang="de-CH" dirty="0" err="1"/>
              <a:t>već</a:t>
            </a:r>
            <a:r>
              <a:rPr lang="de-CH" dirty="0"/>
              <a:t> </a:t>
            </a:r>
            <a:r>
              <a:rPr lang="de-CH" dirty="0" err="1"/>
              <a:t>reagovale</a:t>
            </a:r>
            <a:r>
              <a:rPr lang="de-CH" dirty="0"/>
              <a:t> i </a:t>
            </a:r>
            <a:r>
              <a:rPr lang="de-CH" dirty="0" err="1"/>
              <a:t>zabranile</a:t>
            </a:r>
            <a:r>
              <a:rPr lang="de-CH" dirty="0"/>
              <a:t> </a:t>
            </a:r>
            <a:r>
              <a:rPr lang="de-CH" dirty="0" err="1"/>
              <a:t>jednokratne</a:t>
            </a:r>
            <a:r>
              <a:rPr lang="de-CH" dirty="0"/>
              <a:t> vape.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Švajcarski</a:t>
            </a:r>
            <a:r>
              <a:rPr lang="de-CH" dirty="0"/>
              <a:t> </a:t>
            </a:r>
            <a:r>
              <a:rPr lang="de-CH" dirty="0" err="1"/>
              <a:t>Nacionalni</a:t>
            </a:r>
            <a:r>
              <a:rPr lang="de-CH" dirty="0"/>
              <a:t> savet </a:t>
            </a:r>
            <a:r>
              <a:rPr lang="de-CH" dirty="0" err="1"/>
              <a:t>takođe</a:t>
            </a:r>
            <a:r>
              <a:rPr lang="de-CH" dirty="0"/>
              <a:t> </a:t>
            </a:r>
            <a:r>
              <a:rPr lang="de-CH" dirty="0" err="1"/>
              <a:t>raspravlja</a:t>
            </a:r>
            <a:r>
              <a:rPr lang="de-CH" dirty="0"/>
              <a:t> o </a:t>
            </a:r>
            <a:r>
              <a:rPr lang="de-CH" dirty="0" err="1"/>
              <a:t>opštoj</a:t>
            </a:r>
            <a:r>
              <a:rPr lang="de-CH" dirty="0"/>
              <a:t> </a:t>
            </a:r>
            <a:r>
              <a:rPr lang="de-CH" dirty="0" err="1"/>
              <a:t>zabrani</a:t>
            </a:r>
            <a:r>
              <a:rPr lang="de-CH" dirty="0"/>
              <a:t> vape u </a:t>
            </a:r>
            <a:r>
              <a:rPr lang="de-CH" dirty="0" err="1"/>
              <a:t>Švajcarskoj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97CE-A906-443F-9946-3F5D776DEFD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848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Mila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sada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razume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šta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vapes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da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štetni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njenog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sina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Kaija. Oni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mogu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naškoditi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njegovom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zdravlju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I on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postati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zavisnik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od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nikotina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odlučuje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da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razgovara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Kai.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Volela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bi da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ima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najbolji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mogući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razgovor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Kai.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razmišlja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o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tome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šta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može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da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uradi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povodom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toga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</a:p>
          <a:p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</a:t>
            </a:r>
          </a:p>
          <a:p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Saznajte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pre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sastanka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</a:p>
          <a:p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Ako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ste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dobro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informisani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,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bićete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verodostojni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u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razgovoru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Izaberite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miran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trenutak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1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razgovor</a:t>
            </a:r>
            <a:r>
              <a:rPr lang="de-DE" sz="12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: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Izaberite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pogodno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vreme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za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razgovor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Ako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ste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oboje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opušteni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imate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dovoljno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vremena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Ne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razgovarajte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sa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svojim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djetetom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u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stresnoj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situaciji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ili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u </a:t>
            </a:r>
            <a:r>
              <a:rPr lang="de-DE" sz="12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svađi</a:t>
            </a:r>
            <a:r>
              <a:rPr lang="de-DE" sz="12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Postavljajte</a:t>
            </a:r>
            <a:r>
              <a:rPr lang="de-DE" b="1" dirty="0"/>
              <a:t> </a:t>
            </a:r>
            <a:r>
              <a:rPr lang="de-DE" b="1" dirty="0" err="1"/>
              <a:t>pitanja</a:t>
            </a:r>
            <a:r>
              <a:rPr lang="de-DE" b="1" dirty="0"/>
              <a:t> </a:t>
            </a:r>
            <a:r>
              <a:rPr lang="de-DE" b="1" dirty="0" err="1"/>
              <a:t>svom</a:t>
            </a:r>
            <a:r>
              <a:rPr lang="de-DE" b="1" dirty="0"/>
              <a:t> </a:t>
            </a:r>
            <a:r>
              <a:rPr lang="de-DE" b="1" dirty="0" err="1"/>
              <a:t>djetetu</a:t>
            </a:r>
            <a:r>
              <a:rPr lang="de-DE" b="1" dirty="0"/>
              <a:t>. I </a:t>
            </a:r>
            <a:r>
              <a:rPr lang="de-DE" b="1" dirty="0" err="1"/>
              <a:t>slušaj</a:t>
            </a:r>
            <a:r>
              <a:rPr lang="de-DE" b="1" dirty="0"/>
              <a:t> </a:t>
            </a:r>
            <a:r>
              <a:rPr lang="de-DE" b="1" dirty="0" err="1"/>
              <a:t>ga</a:t>
            </a:r>
            <a:r>
              <a:rPr lang="de-DE" b="1" dirty="0"/>
              <a:t>: </a:t>
            </a:r>
            <a:r>
              <a:rPr lang="de-DE" b="0" dirty="0" err="1"/>
              <a:t>Pripremite</a:t>
            </a:r>
            <a:r>
              <a:rPr lang="de-DE" b="0" dirty="0"/>
              <a:t> </a:t>
            </a:r>
            <a:r>
              <a:rPr lang="de-DE" b="0" dirty="0" err="1"/>
              <a:t>otvorena</a:t>
            </a:r>
            <a:r>
              <a:rPr lang="de-DE" b="0" dirty="0"/>
              <a:t> </a:t>
            </a:r>
            <a:r>
              <a:rPr lang="de-DE" b="0" dirty="0" err="1"/>
              <a:t>pitanja</a:t>
            </a:r>
            <a:r>
              <a:rPr lang="de-DE" b="0" dirty="0"/>
              <a:t>.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su</a:t>
            </a:r>
            <a:r>
              <a:rPr lang="de-DE" b="0" dirty="0"/>
              <a:t> </a:t>
            </a:r>
            <a:r>
              <a:rPr lang="de-DE" b="0" dirty="0" err="1"/>
              <a:t>pitanja</a:t>
            </a:r>
            <a:r>
              <a:rPr lang="de-DE" b="0" dirty="0"/>
              <a:t> na </a:t>
            </a:r>
            <a:r>
              <a:rPr lang="de-DE" b="0" dirty="0" err="1"/>
              <a:t>koja</a:t>
            </a:r>
            <a:r>
              <a:rPr lang="de-DE" b="0" dirty="0"/>
              <a:t> se ne </a:t>
            </a:r>
            <a:r>
              <a:rPr lang="de-DE" b="0" dirty="0" err="1"/>
              <a:t>može</a:t>
            </a:r>
            <a:r>
              <a:rPr lang="de-DE" b="0" dirty="0"/>
              <a:t> </a:t>
            </a:r>
            <a:r>
              <a:rPr lang="de-DE" b="0" dirty="0" err="1"/>
              <a:t>odgovoriti</a:t>
            </a:r>
            <a:r>
              <a:rPr lang="de-DE" b="0" dirty="0"/>
              <a:t> </a:t>
            </a:r>
            <a:r>
              <a:rPr lang="de-DE" b="0" dirty="0" err="1"/>
              <a:t>sa</a:t>
            </a:r>
            <a:r>
              <a:rPr lang="de-DE" b="0" dirty="0"/>
              <a:t> da </a:t>
            </a:r>
            <a:r>
              <a:rPr lang="de-DE" b="0" dirty="0" err="1"/>
              <a:t>ili</a:t>
            </a:r>
            <a:r>
              <a:rPr lang="de-DE" b="0" dirty="0"/>
              <a:t> ne.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će</a:t>
            </a:r>
            <a:r>
              <a:rPr lang="de-DE" b="0" dirty="0"/>
              <a:t> </a:t>
            </a:r>
            <a:r>
              <a:rPr lang="de-DE" b="0" dirty="0" err="1"/>
              <a:t>omogućiti</a:t>
            </a:r>
            <a:r>
              <a:rPr lang="de-DE" b="0" dirty="0"/>
              <a:t> </a:t>
            </a:r>
            <a:r>
              <a:rPr lang="de-DE" b="0" dirty="0" err="1"/>
              <a:t>vašem</a:t>
            </a:r>
            <a:r>
              <a:rPr lang="de-DE" b="0" dirty="0"/>
              <a:t> </a:t>
            </a:r>
            <a:r>
              <a:rPr lang="de-DE" b="0" dirty="0" err="1"/>
              <a:t>djetetu</a:t>
            </a:r>
            <a:r>
              <a:rPr lang="de-DE" b="0" dirty="0"/>
              <a:t> da </a:t>
            </a:r>
            <a:r>
              <a:rPr lang="de-DE" b="0" dirty="0" err="1"/>
              <a:t>vam</a:t>
            </a:r>
            <a:r>
              <a:rPr lang="de-DE" b="0" dirty="0"/>
              <a:t> </a:t>
            </a:r>
            <a:r>
              <a:rPr lang="de-DE" b="0" dirty="0" err="1"/>
              <a:t>detaljno</a:t>
            </a:r>
            <a:r>
              <a:rPr lang="de-DE" b="0" dirty="0"/>
              <a:t> </a:t>
            </a:r>
            <a:r>
              <a:rPr lang="de-DE" b="0" dirty="0" err="1"/>
              <a:t>odgovori</a:t>
            </a:r>
            <a:r>
              <a:rPr lang="de-DE" b="0" dirty="0"/>
              <a:t>. </a:t>
            </a:r>
            <a:r>
              <a:rPr lang="de-DE" b="0" dirty="0" err="1"/>
              <a:t>Primeri</a:t>
            </a:r>
            <a:r>
              <a:rPr lang="de-DE" b="0" dirty="0"/>
              <a:t> </a:t>
            </a:r>
            <a:r>
              <a:rPr lang="de-DE" b="0" dirty="0" err="1"/>
              <a:t>pitanja</a:t>
            </a:r>
            <a:r>
              <a:rPr lang="de-DE" b="0" dirty="0"/>
              <a:t> </a:t>
            </a:r>
            <a:r>
              <a:rPr lang="de-DE" b="0" dirty="0" err="1"/>
              <a:t>su</a:t>
            </a:r>
            <a:r>
              <a:rPr lang="de-DE" b="0" dirty="0"/>
              <a:t>: "</a:t>
            </a:r>
            <a:r>
              <a:rPr lang="de-DE" b="0" dirty="0" err="1"/>
              <a:t>Zašto</a:t>
            </a:r>
            <a:r>
              <a:rPr lang="de-DE" b="0" dirty="0"/>
              <a:t> </a:t>
            </a:r>
            <a:r>
              <a:rPr lang="de-DE" b="0" dirty="0" err="1"/>
              <a:t>ste</a:t>
            </a:r>
            <a:r>
              <a:rPr lang="de-DE" b="0" dirty="0"/>
              <a:t> </a:t>
            </a:r>
            <a:r>
              <a:rPr lang="de-DE" b="0" dirty="0" err="1"/>
              <a:t>počeli</a:t>
            </a:r>
            <a:r>
              <a:rPr lang="de-DE" b="0" dirty="0"/>
              <a:t> </a:t>
            </a:r>
            <a:r>
              <a:rPr lang="de-DE" b="0" dirty="0" err="1"/>
              <a:t>vaping</a:t>
            </a:r>
            <a:r>
              <a:rPr lang="de-DE" b="0" dirty="0"/>
              <a:t>?" </a:t>
            </a:r>
            <a:r>
              <a:rPr lang="de-DE" b="0" dirty="0" err="1"/>
              <a:t>ili</a:t>
            </a:r>
            <a:r>
              <a:rPr lang="de-DE" b="0" dirty="0"/>
              <a:t> "</a:t>
            </a:r>
            <a:r>
              <a:rPr lang="de-DE" b="0" dirty="0" err="1"/>
              <a:t>Šta</a:t>
            </a:r>
            <a:r>
              <a:rPr lang="de-DE" b="0" dirty="0"/>
              <a:t> </a:t>
            </a:r>
            <a:r>
              <a:rPr lang="de-DE" b="0" dirty="0" err="1"/>
              <a:t>ti</a:t>
            </a:r>
            <a:r>
              <a:rPr lang="de-DE" b="0" dirty="0"/>
              <a:t> se </a:t>
            </a:r>
            <a:r>
              <a:rPr lang="de-DE" b="0" dirty="0" err="1"/>
              <a:t>sviđa</a:t>
            </a:r>
            <a:r>
              <a:rPr lang="de-DE" b="0" dirty="0"/>
              <a:t> o </a:t>
            </a:r>
            <a:r>
              <a:rPr lang="de-DE" b="0" dirty="0" err="1"/>
              <a:t>tome</a:t>
            </a:r>
            <a:r>
              <a:rPr lang="de-DE" b="0" dirty="0"/>
              <a:t>?". </a:t>
            </a:r>
            <a:r>
              <a:rPr lang="de-DE" b="0" dirty="0" err="1"/>
              <a:t>Slušajte</a:t>
            </a:r>
            <a:r>
              <a:rPr lang="de-DE" b="0" dirty="0"/>
              <a:t> </a:t>
            </a:r>
            <a:r>
              <a:rPr lang="de-DE" b="0" dirty="0" err="1"/>
              <a:t>aktivno</a:t>
            </a:r>
            <a:r>
              <a:rPr lang="de-DE" b="0" dirty="0"/>
              <a:t>. </a:t>
            </a:r>
            <a:r>
              <a:rPr lang="de-DE" b="0" dirty="0" err="1"/>
              <a:t>Pokažite</a:t>
            </a:r>
            <a:r>
              <a:rPr lang="de-DE" b="0" dirty="0"/>
              <a:t> </a:t>
            </a:r>
            <a:r>
              <a:rPr lang="de-DE" b="0" dirty="0" err="1"/>
              <a:t>razumevanje</a:t>
            </a:r>
            <a:r>
              <a:rPr lang="de-DE" b="0" dirty="0"/>
              <a:t> </a:t>
            </a:r>
            <a:r>
              <a:rPr lang="de-DE" b="0" dirty="0" err="1"/>
              <a:t>za</a:t>
            </a:r>
            <a:r>
              <a:rPr lang="de-DE" b="0" dirty="0"/>
              <a:t> </a:t>
            </a:r>
            <a:r>
              <a:rPr lang="de-DE" b="0" dirty="0" err="1"/>
              <a:t>svoje</a:t>
            </a:r>
            <a:r>
              <a:rPr lang="de-DE" b="0" dirty="0"/>
              <a:t> </a:t>
            </a:r>
            <a:r>
              <a:rPr lang="de-DE" b="0" dirty="0" err="1"/>
              <a:t>dete</a:t>
            </a:r>
            <a:r>
              <a:rPr lang="de-DE" b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Ne </a:t>
            </a:r>
            <a:r>
              <a:rPr lang="de-DE" b="1" dirty="0" err="1"/>
              <a:t>drže</a:t>
            </a:r>
            <a:r>
              <a:rPr lang="de-DE" b="1" dirty="0"/>
              <a:t> </a:t>
            </a:r>
            <a:r>
              <a:rPr lang="de-DE" b="1" dirty="0" err="1"/>
              <a:t>predavanje:</a:t>
            </a:r>
            <a:r>
              <a:rPr lang="de-DE" b="0" dirty="0" err="1"/>
              <a:t>Izbega</a:t>
            </a:r>
            <a:r>
              <a:rPr lang="de-DE" b="0" dirty="0"/>
              <a:t> </a:t>
            </a:r>
            <a:r>
              <a:rPr lang="de-DE" b="0" dirty="0" err="1"/>
              <a:t>vajte</a:t>
            </a:r>
            <a:r>
              <a:rPr lang="de-DE" b="0" dirty="0"/>
              <a:t> </a:t>
            </a:r>
            <a:r>
              <a:rPr lang="de-DE" b="0" dirty="0" err="1"/>
              <a:t>dugo</a:t>
            </a:r>
            <a:r>
              <a:rPr lang="de-DE" b="0" dirty="0"/>
              <a:t> </a:t>
            </a:r>
            <a:r>
              <a:rPr lang="de-DE" b="0" dirty="0" err="1"/>
              <a:t>predavanje</a:t>
            </a:r>
            <a:r>
              <a:rPr lang="de-DE" b="0" dirty="0"/>
              <a:t>. </a:t>
            </a:r>
            <a:r>
              <a:rPr lang="de-DE" b="0" dirty="0" err="1"/>
              <a:t>To</a:t>
            </a:r>
            <a:r>
              <a:rPr lang="de-DE" b="0" dirty="0"/>
              <a:t> bi </a:t>
            </a:r>
            <a:r>
              <a:rPr lang="de-DE" b="0" dirty="0" err="1"/>
              <a:t>moglo</a:t>
            </a:r>
            <a:r>
              <a:rPr lang="de-DE" b="0" dirty="0"/>
              <a:t> </a:t>
            </a:r>
            <a:r>
              <a:rPr lang="de-DE" b="0" dirty="0" err="1"/>
              <a:t>preplaviti</a:t>
            </a:r>
            <a:r>
              <a:rPr lang="de-DE" b="0" dirty="0"/>
              <a:t> </a:t>
            </a:r>
            <a:r>
              <a:rPr lang="de-DE" b="0" dirty="0" err="1"/>
              <a:t>dete</a:t>
            </a:r>
            <a:r>
              <a:rPr lang="de-DE" b="0" dirty="0"/>
              <a:t>. </a:t>
            </a:r>
            <a:r>
              <a:rPr lang="de-DE" b="0" dirty="0" err="1"/>
              <a:t>Umesto</a:t>
            </a:r>
            <a:r>
              <a:rPr lang="de-DE" b="0" dirty="0"/>
              <a:t> </a:t>
            </a:r>
            <a:r>
              <a:rPr lang="de-DE" b="0" dirty="0" err="1"/>
              <a:t>toga</a:t>
            </a:r>
            <a:r>
              <a:rPr lang="de-DE" b="0" dirty="0"/>
              <a:t>, </a:t>
            </a:r>
            <a:r>
              <a:rPr lang="de-DE" b="0" dirty="0" err="1"/>
              <a:t>uključite</a:t>
            </a:r>
            <a:r>
              <a:rPr lang="de-DE" b="0" dirty="0"/>
              <a:t> se u </a:t>
            </a:r>
            <a:r>
              <a:rPr lang="de-DE" b="0" dirty="0" err="1"/>
              <a:t>razgovor</a:t>
            </a:r>
            <a:r>
              <a:rPr lang="de-DE" b="0" dirty="0"/>
              <a:t>. </a:t>
            </a:r>
            <a:r>
              <a:rPr lang="de-DE" b="0" dirty="0" err="1"/>
              <a:t>Gde</a:t>
            </a:r>
            <a:r>
              <a:rPr lang="de-DE" b="0" dirty="0"/>
              <a:t> </a:t>
            </a:r>
            <a:r>
              <a:rPr lang="de-DE" b="0" dirty="0" err="1"/>
              <a:t>obe</a:t>
            </a:r>
            <a:r>
              <a:rPr lang="de-DE" b="0" dirty="0"/>
              <a:t> </a:t>
            </a:r>
            <a:r>
              <a:rPr lang="de-DE" b="0" dirty="0" err="1"/>
              <a:t>strane</a:t>
            </a:r>
            <a:r>
              <a:rPr lang="de-DE" b="0" dirty="0"/>
              <a:t> </a:t>
            </a:r>
            <a:r>
              <a:rPr lang="de-DE" b="0" dirty="0" err="1"/>
              <a:t>mogu</a:t>
            </a:r>
            <a:r>
              <a:rPr lang="de-DE" b="0" dirty="0"/>
              <a:t> da </a:t>
            </a:r>
            <a:r>
              <a:rPr lang="de-DE" b="0" dirty="0" err="1"/>
              <a:t>podele</a:t>
            </a:r>
            <a:r>
              <a:rPr lang="de-DE" b="0" dirty="0"/>
              <a:t> </a:t>
            </a:r>
            <a:r>
              <a:rPr lang="de-DE" b="0" dirty="0" err="1"/>
              <a:t>svoje</a:t>
            </a:r>
            <a:r>
              <a:rPr lang="de-DE" b="0" dirty="0"/>
              <a:t> </a:t>
            </a:r>
            <a:r>
              <a:rPr lang="de-DE" b="0" dirty="0" err="1"/>
              <a:t>misli</a:t>
            </a:r>
            <a:r>
              <a:rPr lang="de-DE" b="0" dirty="0"/>
              <a:t> i </a:t>
            </a:r>
            <a:r>
              <a:rPr lang="de-DE" b="0" dirty="0" err="1"/>
              <a:t>osećanja</a:t>
            </a:r>
            <a:r>
              <a:rPr lang="de-DE" b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Izbegavajte</a:t>
            </a:r>
            <a:r>
              <a:rPr lang="de-DE" b="1" dirty="0"/>
              <a:t> </a:t>
            </a:r>
            <a:r>
              <a:rPr lang="de-DE" b="1" dirty="0" err="1"/>
              <a:t>kritiku</a:t>
            </a:r>
            <a:r>
              <a:rPr lang="de-DE" b="1" dirty="0"/>
              <a:t> </a:t>
            </a:r>
            <a:r>
              <a:rPr lang="de-DE" b="1" dirty="0" err="1"/>
              <a:t>deteta</a:t>
            </a:r>
            <a:r>
              <a:rPr lang="de-DE" b="1" dirty="0"/>
              <a:t>: </a:t>
            </a:r>
            <a:r>
              <a:rPr lang="de-DE" b="0" dirty="0"/>
              <a:t>Ne </a:t>
            </a:r>
            <a:r>
              <a:rPr lang="de-DE" b="0" dirty="0" err="1"/>
              <a:t>kritikujte</a:t>
            </a:r>
            <a:r>
              <a:rPr lang="de-DE" b="0" dirty="0"/>
              <a:t> </a:t>
            </a:r>
            <a:r>
              <a:rPr lang="de-DE" b="0" dirty="0" err="1"/>
              <a:t>svoje</a:t>
            </a:r>
            <a:r>
              <a:rPr lang="de-DE" b="0" dirty="0"/>
              <a:t> </a:t>
            </a:r>
            <a:r>
              <a:rPr lang="de-DE" b="0" dirty="0" err="1"/>
              <a:t>dijete</a:t>
            </a:r>
            <a:r>
              <a:rPr lang="de-DE" b="0" dirty="0"/>
              <a:t>. </a:t>
            </a:r>
            <a:r>
              <a:rPr lang="de-DE" b="0" dirty="0" err="1"/>
              <a:t>Umesto</a:t>
            </a:r>
            <a:r>
              <a:rPr lang="de-DE" b="0" dirty="0"/>
              <a:t> </a:t>
            </a:r>
            <a:r>
              <a:rPr lang="de-DE" b="0" dirty="0" err="1"/>
              <a:t>toga</a:t>
            </a:r>
            <a:r>
              <a:rPr lang="de-DE" b="0" dirty="0"/>
              <a:t>, </a:t>
            </a:r>
            <a:r>
              <a:rPr lang="de-DE" b="0" dirty="0" err="1"/>
              <a:t>pokažite</a:t>
            </a:r>
            <a:r>
              <a:rPr lang="de-DE" b="0" dirty="0"/>
              <a:t> </a:t>
            </a:r>
            <a:r>
              <a:rPr lang="de-DE" b="0" dirty="0" err="1"/>
              <a:t>razumevanje</a:t>
            </a:r>
            <a:r>
              <a:rPr lang="de-DE" b="0" dirty="0"/>
              <a:t>. </a:t>
            </a:r>
            <a:r>
              <a:rPr lang="de-DE" b="0" dirty="0" err="1"/>
              <a:t>Recite</a:t>
            </a:r>
            <a:r>
              <a:rPr lang="de-DE" b="0" dirty="0"/>
              <a:t> </a:t>
            </a:r>
            <a:r>
              <a:rPr lang="de-DE" b="0" dirty="0" err="1"/>
              <a:t>mu</a:t>
            </a:r>
            <a:r>
              <a:rPr lang="de-DE" b="0" dirty="0"/>
              <a:t> da </a:t>
            </a:r>
            <a:r>
              <a:rPr lang="de-DE" b="0" dirty="0" err="1"/>
              <a:t>ga</a:t>
            </a:r>
            <a:r>
              <a:rPr lang="de-DE" b="0" dirty="0"/>
              <a:t> </a:t>
            </a:r>
            <a:r>
              <a:rPr lang="de-DE" b="0" dirty="0" err="1"/>
              <a:t>podržavate</a:t>
            </a:r>
            <a:r>
              <a:rPr lang="de-DE" b="0" dirty="0"/>
              <a:t>. </a:t>
            </a:r>
            <a:r>
              <a:rPr lang="de-DE" b="0" dirty="0" err="1"/>
              <a:t>Ojačati</a:t>
            </a:r>
            <a:r>
              <a:rPr lang="de-DE" b="0" dirty="0"/>
              <a:t> </a:t>
            </a:r>
            <a:r>
              <a:rPr lang="de-DE" b="0" dirty="0" err="1"/>
              <a:t>samopouzdanje</a:t>
            </a:r>
            <a:r>
              <a:rPr lang="de-DE" b="0" dirty="0"/>
              <a:t>. </a:t>
            </a:r>
            <a:r>
              <a:rPr lang="de-DE" b="0" dirty="0" err="1"/>
              <a:t>Ohrabrite</a:t>
            </a:r>
            <a:r>
              <a:rPr lang="de-DE" b="0" dirty="0"/>
              <a:t> </a:t>
            </a:r>
            <a:r>
              <a:rPr lang="de-DE" b="0" dirty="0" err="1"/>
              <a:t>svoje</a:t>
            </a:r>
            <a:r>
              <a:rPr lang="de-DE" b="0" dirty="0"/>
              <a:t> </a:t>
            </a:r>
            <a:r>
              <a:rPr lang="de-DE" b="0" dirty="0" err="1"/>
              <a:t>dijete</a:t>
            </a:r>
            <a:r>
              <a:rPr lang="de-DE" b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 err="1"/>
              <a:t>Postavite</a:t>
            </a:r>
            <a:r>
              <a:rPr lang="de-DE" b="0" dirty="0"/>
              <a:t> </a:t>
            </a:r>
            <a:r>
              <a:rPr lang="de-DE" b="0" dirty="0" err="1"/>
              <a:t>pravila</a:t>
            </a:r>
            <a:r>
              <a:rPr lang="de-DE" b="0" dirty="0"/>
              <a:t> i </a:t>
            </a:r>
            <a:r>
              <a:rPr lang="de-DE" b="0" dirty="0" err="1"/>
              <a:t>sklopite</a:t>
            </a:r>
            <a:r>
              <a:rPr lang="de-DE" b="0" dirty="0"/>
              <a:t> </a:t>
            </a:r>
            <a:r>
              <a:rPr lang="de-DE" b="0" dirty="0" err="1"/>
              <a:t>sporazumajedno</a:t>
            </a:r>
            <a:r>
              <a:rPr lang="de-DE" b="0" dirty="0"/>
              <a:t> </a:t>
            </a:r>
            <a:r>
              <a:rPr lang="de-DE" b="0" dirty="0" err="1"/>
              <a:t>uspostavite</a:t>
            </a:r>
            <a:r>
              <a:rPr lang="de-DE" b="0" dirty="0"/>
              <a:t> </a:t>
            </a:r>
            <a:r>
              <a:rPr lang="de-DE" b="0" dirty="0" err="1"/>
              <a:t>jasna</a:t>
            </a:r>
            <a:r>
              <a:rPr lang="de-DE" b="0" dirty="0"/>
              <a:t> </a:t>
            </a:r>
            <a:r>
              <a:rPr lang="de-DE" b="0" dirty="0" err="1"/>
              <a:t>pravila</a:t>
            </a:r>
            <a:r>
              <a:rPr lang="de-DE" b="0" dirty="0"/>
              <a:t>. Ovo </a:t>
            </a:r>
            <a:r>
              <a:rPr lang="de-DE" b="0" dirty="0" err="1"/>
              <a:t>stvara</a:t>
            </a:r>
            <a:r>
              <a:rPr lang="de-DE" b="0" dirty="0"/>
              <a:t> </a:t>
            </a:r>
            <a:r>
              <a:rPr lang="de-DE" b="0" dirty="0" err="1"/>
              <a:t>orijentaciju</a:t>
            </a:r>
            <a:r>
              <a:rPr lang="de-DE" b="0" dirty="0"/>
              <a:t> i </a:t>
            </a:r>
            <a:r>
              <a:rPr lang="de-DE" b="0" dirty="0" err="1"/>
              <a:t>sigurnost</a:t>
            </a:r>
            <a:r>
              <a:rPr lang="de-DE" b="0" dirty="0"/>
              <a:t>. </a:t>
            </a:r>
            <a:r>
              <a:rPr lang="de-DE" b="0" dirty="0" err="1"/>
              <a:t>Sporazumi</a:t>
            </a:r>
            <a:r>
              <a:rPr lang="de-DE" b="0" dirty="0"/>
              <a:t> </a:t>
            </a:r>
            <a:r>
              <a:rPr lang="de-DE" b="0" dirty="0" err="1"/>
              <a:t>mogu</a:t>
            </a:r>
            <a:r>
              <a:rPr lang="de-DE" b="0" dirty="0"/>
              <a:t> </a:t>
            </a:r>
            <a:r>
              <a:rPr lang="de-DE" b="0" dirty="0" err="1"/>
              <a:t>pomoći</a:t>
            </a:r>
            <a:r>
              <a:rPr lang="de-DE" b="0" dirty="0"/>
              <a:t> u </a:t>
            </a:r>
            <a:r>
              <a:rPr lang="de-DE" b="0" dirty="0" err="1"/>
              <a:t>vođenju</a:t>
            </a:r>
            <a:r>
              <a:rPr lang="de-DE" b="0" dirty="0"/>
              <a:t> </a:t>
            </a:r>
            <a:r>
              <a:rPr lang="de-DE" b="0" dirty="0" err="1"/>
              <a:t>djeteta</a:t>
            </a:r>
            <a:r>
              <a:rPr lang="de-DE" b="0" dirty="0"/>
              <a:t> na </a:t>
            </a:r>
            <a:r>
              <a:rPr lang="de-DE" b="0" dirty="0" err="1"/>
              <a:t>pravom</a:t>
            </a:r>
            <a:r>
              <a:rPr lang="de-DE" b="0" dirty="0"/>
              <a:t> </a:t>
            </a:r>
            <a:r>
              <a:rPr lang="de-DE" b="0" dirty="0" err="1"/>
              <a:t>putu</a:t>
            </a:r>
            <a:r>
              <a:rPr lang="de-DE" b="0" dirty="0"/>
              <a:t>.</a:t>
            </a: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Budite</a:t>
            </a:r>
            <a:r>
              <a:rPr lang="de-DE" b="1" dirty="0"/>
              <a:t> </a:t>
            </a:r>
            <a:r>
              <a:rPr lang="de-DE" b="1" dirty="0" err="1"/>
              <a:t>uzor</a:t>
            </a:r>
            <a:r>
              <a:rPr lang="de-DE" b="1" dirty="0"/>
              <a:t>. </a:t>
            </a:r>
            <a:r>
              <a:rPr lang="de-DE" b="0" dirty="0"/>
              <a:t>Deca se </a:t>
            </a:r>
            <a:r>
              <a:rPr lang="de-DE" b="0" dirty="0" err="1"/>
              <a:t>orijentišu</a:t>
            </a:r>
            <a:r>
              <a:rPr lang="de-DE" b="0" dirty="0"/>
              <a:t> na </a:t>
            </a:r>
            <a:r>
              <a:rPr lang="de-DE" b="0" dirty="0" err="1"/>
              <a:t>postupke</a:t>
            </a:r>
            <a:r>
              <a:rPr lang="de-DE" b="0" dirty="0"/>
              <a:t> </a:t>
            </a:r>
            <a:r>
              <a:rPr lang="de-DE" b="0" dirty="0" err="1"/>
              <a:t>odraslih</a:t>
            </a:r>
            <a:r>
              <a:rPr lang="de-DE" b="0" dirty="0"/>
              <a:t>. </a:t>
            </a:r>
            <a:r>
              <a:rPr lang="de-DE" b="0" dirty="0" err="1"/>
              <a:t>Napravite</a:t>
            </a:r>
            <a:r>
              <a:rPr lang="de-DE" b="0" dirty="0"/>
              <a:t> </a:t>
            </a:r>
            <a:r>
              <a:rPr lang="de-DE" b="0" dirty="0" err="1"/>
              <a:t>zdrave</a:t>
            </a:r>
            <a:r>
              <a:rPr lang="de-DE" b="0" dirty="0"/>
              <a:t> </a:t>
            </a:r>
            <a:r>
              <a:rPr lang="de-DE" b="0" dirty="0" err="1"/>
              <a:t>izbore</a:t>
            </a:r>
            <a:r>
              <a:rPr lang="de-DE" b="0" dirty="0"/>
              <a:t> i </a:t>
            </a:r>
            <a:r>
              <a:rPr lang="de-DE" b="0" dirty="0" err="1"/>
              <a:t>delujte</a:t>
            </a:r>
            <a:r>
              <a:rPr lang="de-DE" b="0" dirty="0"/>
              <a:t> </a:t>
            </a:r>
            <a:r>
              <a:rPr lang="de-DE" b="0" dirty="0" err="1"/>
              <a:t>dosledno</a:t>
            </a:r>
            <a:r>
              <a:rPr lang="de-DE" b="0" dirty="0"/>
              <a:t>. </a:t>
            </a:r>
            <a:r>
              <a:rPr lang="de-DE" b="0" dirty="0" err="1"/>
              <a:t>Budite</a:t>
            </a:r>
            <a:r>
              <a:rPr lang="de-DE" b="0" dirty="0"/>
              <a:t> </a:t>
            </a:r>
            <a:r>
              <a:rPr lang="de-DE" b="0" dirty="0" err="1"/>
              <a:t>snažan</a:t>
            </a:r>
            <a:r>
              <a:rPr lang="de-DE" b="0" dirty="0"/>
              <a:t> </a:t>
            </a:r>
            <a:r>
              <a:rPr lang="de-DE" b="0" dirty="0" err="1"/>
              <a:t>uzor</a:t>
            </a:r>
            <a:r>
              <a:rPr lang="de-DE" b="0" dirty="0"/>
              <a:t> </a:t>
            </a:r>
            <a:r>
              <a:rPr lang="de-DE" b="0" dirty="0" err="1"/>
              <a:t>za</a:t>
            </a:r>
            <a:r>
              <a:rPr lang="de-DE" b="0" dirty="0"/>
              <a:t> </a:t>
            </a:r>
            <a:r>
              <a:rPr lang="de-DE" b="0" dirty="0" err="1"/>
              <a:t>vaše</a:t>
            </a:r>
            <a:r>
              <a:rPr lang="de-DE" b="0" dirty="0"/>
              <a:t> </a:t>
            </a:r>
            <a:r>
              <a:rPr lang="de-DE" b="0" dirty="0" err="1"/>
              <a:t>dijete</a:t>
            </a:r>
            <a:r>
              <a:rPr lang="de-DE" b="0" dirty="0"/>
              <a:t> </a:t>
            </a:r>
            <a:r>
              <a:rPr lang="de-DE" b="0" dirty="0" err="1"/>
              <a:t>koje</a:t>
            </a:r>
            <a:r>
              <a:rPr lang="de-DE" b="0" dirty="0"/>
              <a:t> </a:t>
            </a:r>
            <a:r>
              <a:rPr lang="de-DE" b="0" dirty="0" err="1"/>
              <a:t>će</a:t>
            </a:r>
            <a:r>
              <a:rPr lang="de-DE" b="0" dirty="0"/>
              <a:t> </a:t>
            </a:r>
            <a:r>
              <a:rPr lang="de-DE" b="0" dirty="0" err="1"/>
              <a:t>pratiti</a:t>
            </a:r>
            <a:r>
              <a:rPr lang="de-DE" b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Mnogi</a:t>
            </a:r>
            <a:r>
              <a:rPr lang="de-DE" b="1" dirty="0"/>
              <a:t> </a:t>
            </a:r>
            <a:r>
              <a:rPr lang="de-DE" b="1" dirty="0" err="1"/>
              <a:t>roditelji</a:t>
            </a:r>
            <a:r>
              <a:rPr lang="de-DE" b="1" dirty="0"/>
              <a:t> se </a:t>
            </a:r>
            <a:r>
              <a:rPr lang="de-DE" b="1" dirty="0" err="1"/>
              <a:t>osećaju</a:t>
            </a:r>
            <a:r>
              <a:rPr lang="de-DE" b="1" dirty="0"/>
              <a:t> na </a:t>
            </a:r>
            <a:r>
              <a:rPr lang="de-DE" b="1" dirty="0" err="1"/>
              <a:t>isti</a:t>
            </a:r>
            <a:r>
              <a:rPr lang="de-DE" b="1" dirty="0"/>
              <a:t> </a:t>
            </a:r>
            <a:r>
              <a:rPr lang="de-DE" b="1" dirty="0" err="1"/>
              <a:t>način</a:t>
            </a:r>
            <a:r>
              <a:rPr lang="de-DE" b="1" dirty="0"/>
              <a:t>: </a:t>
            </a:r>
            <a:r>
              <a:rPr lang="de-DE" b="0" dirty="0"/>
              <a:t>Da li se </a:t>
            </a:r>
            <a:r>
              <a:rPr lang="de-DE" b="0" dirty="0" err="1"/>
              <a:t>osećate</a:t>
            </a:r>
            <a:r>
              <a:rPr lang="de-DE" b="0" dirty="0"/>
              <a:t> </a:t>
            </a:r>
            <a:r>
              <a:rPr lang="de-DE" b="0" dirty="0" err="1"/>
              <a:t>preplavljeni</a:t>
            </a:r>
            <a:r>
              <a:rPr lang="de-DE" b="0" dirty="0"/>
              <a:t> </a:t>
            </a:r>
            <a:r>
              <a:rPr lang="de-DE" b="0" dirty="0" err="1"/>
              <a:t>temom</a:t>
            </a:r>
            <a:r>
              <a:rPr lang="de-DE" b="0" dirty="0"/>
              <a:t>? </a:t>
            </a:r>
            <a:r>
              <a:rPr lang="de-DE" b="0" dirty="0" err="1"/>
              <a:t>Pomoć</a:t>
            </a:r>
            <a:r>
              <a:rPr lang="de-DE" b="0" dirty="0"/>
              <a:t> </a:t>
            </a:r>
            <a:r>
              <a:rPr lang="de-DE" b="0" dirty="0" err="1"/>
              <a:t>možete</a:t>
            </a:r>
            <a:r>
              <a:rPr lang="de-DE" b="0" dirty="0"/>
              <a:t> </a:t>
            </a:r>
            <a:r>
              <a:rPr lang="de-DE" b="0" dirty="0" err="1"/>
              <a:t>dobiti</a:t>
            </a:r>
            <a:r>
              <a:rPr lang="de-DE" b="0" dirty="0"/>
              <a:t> na </a:t>
            </a:r>
            <a:r>
              <a:rPr lang="de-DE" b="0" dirty="0" err="1"/>
              <a:t>mnogim</a:t>
            </a:r>
            <a:r>
              <a:rPr lang="de-DE" b="0" dirty="0"/>
              <a:t> kontakt </a:t>
            </a:r>
            <a:r>
              <a:rPr lang="de-DE" b="0" dirty="0" err="1"/>
              <a:t>tačkama</a:t>
            </a:r>
            <a:r>
              <a:rPr lang="de-DE" b="0" dirty="0"/>
              <a:t>:</a:t>
            </a:r>
            <a:br>
              <a:rPr lang="de-DE" b="0" dirty="0"/>
            </a:br>
            <a:r>
              <a:rPr lang="de-DE" b="0" dirty="0" err="1"/>
              <a:t>Potpuno</a:t>
            </a:r>
            <a:r>
              <a:rPr lang="de-DE" b="0" dirty="0"/>
              <a:t> je </a:t>
            </a:r>
            <a:r>
              <a:rPr lang="de-DE" b="0" dirty="0" err="1"/>
              <a:t>normalno</a:t>
            </a:r>
            <a:r>
              <a:rPr lang="de-DE" b="0" dirty="0"/>
              <a:t> da se </a:t>
            </a:r>
            <a:r>
              <a:rPr lang="de-DE" b="0" dirty="0" err="1"/>
              <a:t>roditelji</a:t>
            </a:r>
            <a:r>
              <a:rPr lang="de-DE" b="0" dirty="0"/>
              <a:t> </a:t>
            </a:r>
            <a:r>
              <a:rPr lang="de-DE" b="0" dirty="0" err="1"/>
              <a:t>ponekad</a:t>
            </a:r>
            <a:r>
              <a:rPr lang="de-DE" b="0" dirty="0"/>
              <a:t> </a:t>
            </a:r>
            <a:r>
              <a:rPr lang="de-DE" b="0" dirty="0" err="1"/>
              <a:t>osećaju</a:t>
            </a:r>
            <a:r>
              <a:rPr lang="de-DE" b="0" dirty="0"/>
              <a:t> </a:t>
            </a:r>
            <a:r>
              <a:rPr lang="de-DE" b="0" dirty="0" err="1"/>
              <a:t>preplavljeno</a:t>
            </a:r>
            <a:r>
              <a:rPr lang="de-DE" b="0" dirty="0"/>
              <a:t>. U </a:t>
            </a:r>
            <a:r>
              <a:rPr lang="de-DE" b="0" dirty="0" err="1"/>
              <a:t>takvim</a:t>
            </a:r>
            <a:r>
              <a:rPr lang="de-DE" b="0" dirty="0"/>
              <a:t> </a:t>
            </a:r>
            <a:r>
              <a:rPr lang="de-DE" b="0" dirty="0" err="1"/>
              <a:t>trenucima</a:t>
            </a:r>
            <a:r>
              <a:rPr lang="de-DE" b="0" dirty="0"/>
              <a:t> </a:t>
            </a:r>
            <a:r>
              <a:rPr lang="de-DE" b="0" dirty="0" err="1"/>
              <a:t>trebalo</a:t>
            </a:r>
            <a:r>
              <a:rPr lang="de-DE" b="0" dirty="0"/>
              <a:t> bi da </a:t>
            </a:r>
            <a:r>
              <a:rPr lang="de-DE" b="0" dirty="0" err="1"/>
              <a:t>dobijete</a:t>
            </a:r>
            <a:r>
              <a:rPr lang="de-DE" b="0" dirty="0"/>
              <a:t> </a:t>
            </a:r>
            <a:r>
              <a:rPr lang="de-DE" b="0" dirty="0" err="1"/>
              <a:t>podršku</a:t>
            </a:r>
            <a:r>
              <a:rPr lang="de-DE" b="0" dirty="0"/>
              <a:t>. </a:t>
            </a:r>
            <a:r>
              <a:rPr lang="de-DE" b="0" dirty="0" err="1"/>
              <a:t>To</a:t>
            </a:r>
            <a:r>
              <a:rPr lang="de-DE" b="0" dirty="0"/>
              <a:t> im </a:t>
            </a:r>
            <a:r>
              <a:rPr lang="de-DE" b="0" dirty="0" err="1"/>
              <a:t>olakšava</a:t>
            </a:r>
            <a:r>
              <a:rPr lang="de-DE" b="0" dirty="0"/>
              <a:t> da </a:t>
            </a:r>
            <a:r>
              <a:rPr lang="de-DE" b="0" dirty="0" err="1"/>
              <a:t>pronađu</a:t>
            </a:r>
            <a:r>
              <a:rPr lang="de-DE" b="0" dirty="0"/>
              <a:t> </a:t>
            </a:r>
            <a:r>
              <a:rPr lang="de-DE" b="0" dirty="0" err="1"/>
              <a:t>pravi</a:t>
            </a:r>
            <a:r>
              <a:rPr lang="de-DE" b="0" dirty="0"/>
              <a:t> </a:t>
            </a:r>
            <a:r>
              <a:rPr lang="de-DE" b="0" dirty="0" err="1"/>
              <a:t>put</a:t>
            </a:r>
            <a:r>
              <a:rPr lang="de-DE" b="0" dirty="0"/>
              <a:t>. Ne </a:t>
            </a:r>
            <a:r>
              <a:rPr lang="de-DE" b="0" dirty="0" err="1"/>
              <a:t>ustručavajte</a:t>
            </a:r>
            <a:r>
              <a:rPr lang="de-DE" b="0" dirty="0"/>
              <a:t> se da </a:t>
            </a:r>
            <a:r>
              <a:rPr lang="de-DE" b="0" dirty="0" err="1"/>
              <a:t>iskoristite</a:t>
            </a:r>
            <a:r>
              <a:rPr lang="de-DE" b="0" dirty="0"/>
              <a:t> </a:t>
            </a:r>
            <a:r>
              <a:rPr lang="de-DE" b="0" dirty="0" err="1"/>
              <a:t>ove</a:t>
            </a:r>
            <a:r>
              <a:rPr lang="de-DE" b="0" dirty="0"/>
              <a:t> </a:t>
            </a:r>
            <a:r>
              <a:rPr lang="de-DE" b="0" dirty="0" err="1"/>
              <a:t>ponude</a:t>
            </a:r>
            <a:r>
              <a:rPr lang="de-DE" b="0" dirty="0"/>
              <a:t>. </a:t>
            </a:r>
            <a:r>
              <a:rPr lang="de-DE" b="0" dirty="0" err="1"/>
              <a:t>Razgovor</a:t>
            </a:r>
            <a:r>
              <a:rPr lang="de-DE" b="0" dirty="0"/>
              <a:t> </a:t>
            </a:r>
            <a:r>
              <a:rPr lang="de-DE" b="0" dirty="0" err="1"/>
              <a:t>sa</a:t>
            </a:r>
            <a:r>
              <a:rPr lang="de-DE" b="0" dirty="0"/>
              <a:t> </a:t>
            </a:r>
            <a:r>
              <a:rPr lang="de-DE" b="0" dirty="0" err="1"/>
              <a:t>drugim</a:t>
            </a:r>
            <a:r>
              <a:rPr lang="de-DE" b="0" dirty="0"/>
              <a:t> </a:t>
            </a:r>
            <a:r>
              <a:rPr lang="de-DE" b="0" dirty="0" err="1"/>
              <a:t>roditeljima</a:t>
            </a:r>
            <a:r>
              <a:rPr lang="de-DE" b="0" dirty="0"/>
              <a:t> </a:t>
            </a:r>
            <a:r>
              <a:rPr lang="de-DE" b="0" dirty="0" err="1"/>
              <a:t>ili</a:t>
            </a:r>
            <a:r>
              <a:rPr lang="de-DE" b="0" dirty="0"/>
              <a:t> </a:t>
            </a:r>
            <a:r>
              <a:rPr lang="de-DE" b="0" dirty="0" err="1"/>
              <a:t>čitanje</a:t>
            </a:r>
            <a:r>
              <a:rPr lang="de-DE" b="0" dirty="0"/>
              <a:t> </a:t>
            </a:r>
            <a:r>
              <a:rPr lang="de-DE" b="0" dirty="0" err="1"/>
              <a:t>svedočanstava</a:t>
            </a:r>
            <a:r>
              <a:rPr lang="de-DE" b="0" dirty="0"/>
              <a:t> </a:t>
            </a:r>
            <a:r>
              <a:rPr lang="de-DE" b="0" dirty="0" err="1"/>
              <a:t>takođe</a:t>
            </a:r>
            <a:r>
              <a:rPr lang="de-DE" b="0" dirty="0"/>
              <a:t> </a:t>
            </a:r>
            <a:r>
              <a:rPr lang="de-DE" b="0" dirty="0" err="1"/>
              <a:t>može</a:t>
            </a:r>
            <a:r>
              <a:rPr lang="de-DE" b="0" dirty="0"/>
              <a:t> da </a:t>
            </a:r>
            <a:r>
              <a:rPr lang="de-DE" b="0" dirty="0" err="1"/>
              <a:t>vam</a:t>
            </a:r>
            <a:r>
              <a:rPr lang="de-DE" b="0" dirty="0"/>
              <a:t> </a:t>
            </a:r>
            <a:r>
              <a:rPr lang="de-DE" b="0" dirty="0" err="1"/>
              <a:t>pomogne</a:t>
            </a:r>
            <a:r>
              <a:rPr lang="de-DE" b="0" dirty="0"/>
              <a:t>. </a:t>
            </a:r>
            <a:r>
              <a:rPr lang="de-DE" b="0" dirty="0" err="1"/>
              <a:t>Koristite</a:t>
            </a:r>
            <a:r>
              <a:rPr lang="de-DE" b="0" dirty="0"/>
              <a:t> </a:t>
            </a:r>
            <a:r>
              <a:rPr lang="de-DE" b="0" dirty="0" err="1"/>
              <a:t>savetovalište</a:t>
            </a:r>
            <a:r>
              <a:rPr lang="de-DE" b="0" dirty="0"/>
              <a:t> i </a:t>
            </a:r>
            <a:r>
              <a:rPr lang="de-DE" b="0" dirty="0" err="1"/>
              <a:t>informativne</a:t>
            </a:r>
            <a:r>
              <a:rPr lang="de-DE" b="0" dirty="0"/>
              <a:t> </a:t>
            </a:r>
            <a:r>
              <a:rPr lang="de-DE" b="0" dirty="0" err="1"/>
              <a:t>sajtove</a:t>
            </a:r>
            <a:r>
              <a:rPr lang="de-DE" b="0" dirty="0"/>
              <a:t>. </a:t>
            </a:r>
            <a:r>
              <a:rPr lang="de-DE" b="0" dirty="0" err="1"/>
              <a:t>Stručni</a:t>
            </a:r>
            <a:r>
              <a:rPr lang="de-DE" b="0" dirty="0"/>
              <a:t> </a:t>
            </a:r>
            <a:r>
              <a:rPr lang="de-DE" b="0" dirty="0" err="1"/>
              <a:t>saveti</a:t>
            </a:r>
            <a:r>
              <a:rPr lang="de-DE" b="0" dirty="0"/>
              <a:t> </a:t>
            </a:r>
            <a:r>
              <a:rPr lang="de-DE" b="0" dirty="0" err="1"/>
              <a:t>mogu</a:t>
            </a:r>
            <a:r>
              <a:rPr lang="de-DE" b="0" dirty="0"/>
              <a:t> </a:t>
            </a:r>
            <a:r>
              <a:rPr lang="de-DE" b="0" dirty="0" err="1"/>
              <a:t>vam</a:t>
            </a:r>
            <a:r>
              <a:rPr lang="de-DE" b="0" dirty="0"/>
              <a:t> </a:t>
            </a:r>
            <a:r>
              <a:rPr lang="de-DE" b="0" dirty="0" err="1"/>
              <a:t>pomoći</a:t>
            </a:r>
            <a:r>
              <a:rPr lang="de-DE" b="0" dirty="0"/>
              <a:t> da </a:t>
            </a:r>
            <a:r>
              <a:rPr lang="de-DE" b="0" dirty="0" err="1"/>
              <a:t>bolje</a:t>
            </a:r>
            <a:r>
              <a:rPr lang="de-DE" b="0" dirty="0"/>
              <a:t> </a:t>
            </a:r>
            <a:r>
              <a:rPr lang="de-DE" b="0" dirty="0" err="1"/>
              <a:t>razumete</a:t>
            </a:r>
            <a:r>
              <a:rPr lang="de-DE" b="0" dirty="0"/>
              <a:t> </a:t>
            </a:r>
            <a:r>
              <a:rPr lang="de-DE" b="0" dirty="0" err="1"/>
              <a:t>temu</a:t>
            </a:r>
            <a:r>
              <a:rPr lang="de-DE" b="0" dirty="0"/>
              <a:t>. I </a:t>
            </a:r>
            <a:r>
              <a:rPr lang="de-DE" b="0" dirty="0" err="1"/>
              <a:t>možete</a:t>
            </a:r>
            <a:r>
              <a:rPr lang="de-DE" b="0" dirty="0"/>
              <a:t> </a:t>
            </a:r>
            <a:r>
              <a:rPr lang="de-DE" b="0" dirty="0" err="1"/>
              <a:t>razviti</a:t>
            </a:r>
            <a:r>
              <a:rPr lang="de-DE" b="0" dirty="0"/>
              <a:t> </a:t>
            </a:r>
            <a:r>
              <a:rPr lang="de-DE" b="0" dirty="0" err="1"/>
              <a:t>strategije</a:t>
            </a:r>
            <a:r>
              <a:rPr lang="de-DE" b="0" dirty="0"/>
              <a:t> </a:t>
            </a:r>
            <a:r>
              <a:rPr lang="de-DE" b="0" dirty="0" err="1"/>
              <a:t>za</a:t>
            </a:r>
            <a:r>
              <a:rPr lang="de-DE" b="0" dirty="0"/>
              <a:t> </a:t>
            </a:r>
            <a:r>
              <a:rPr lang="de-DE" b="0" dirty="0" err="1"/>
              <a:t>razgovor</a:t>
            </a:r>
            <a:r>
              <a:rPr lang="de-DE" b="0" dirty="0"/>
              <a:t>. </a:t>
            </a:r>
          </a:p>
          <a:p>
            <a:endParaRPr lang="de-DE" b="0" dirty="0"/>
          </a:p>
          <a:p>
            <a:r>
              <a:rPr lang="de-DE" b="0" dirty="0"/>
              <a:t>Za </a:t>
            </a:r>
            <a:r>
              <a:rPr lang="de-DE" b="0" dirty="0" err="1"/>
              <a:t>usluge</a:t>
            </a:r>
            <a:r>
              <a:rPr lang="de-DE" b="0" dirty="0"/>
              <a:t> </a:t>
            </a:r>
            <a:r>
              <a:rPr lang="de-DE" b="0" dirty="0" err="1"/>
              <a:t>podrške</a:t>
            </a:r>
            <a:r>
              <a:rPr lang="de-DE" b="0" dirty="0"/>
              <a:t>, </a:t>
            </a:r>
            <a:r>
              <a:rPr lang="de-DE" b="0" dirty="0" err="1"/>
              <a:t>pogledajte</a:t>
            </a:r>
            <a:r>
              <a:rPr lang="de-DE" b="0" dirty="0"/>
              <a:t> </a:t>
            </a:r>
            <a:r>
              <a:rPr lang="de-DE" b="0" dirty="0" err="1"/>
              <a:t>brošuru</a:t>
            </a:r>
            <a:r>
              <a:rPr lang="de-DE" b="0" dirty="0"/>
              <a:t>. I </a:t>
            </a:r>
            <a:r>
              <a:rPr lang="de-DE" b="0" dirty="0" err="1"/>
              <a:t>pokažite</a:t>
            </a:r>
            <a:r>
              <a:rPr lang="de-DE" b="0" dirty="0"/>
              <a:t> </a:t>
            </a:r>
            <a:r>
              <a:rPr lang="de-DE" b="0" dirty="0" err="1"/>
              <a:t>prateći</a:t>
            </a:r>
            <a:r>
              <a:rPr lang="de-DE" b="0" dirty="0"/>
              <a:t> </a:t>
            </a:r>
            <a:r>
              <a:rPr lang="de-DE" b="0" dirty="0" err="1"/>
              <a:t>slajd</a:t>
            </a:r>
            <a:r>
              <a:rPr lang="de-DE" b="0" dirty="0"/>
              <a:t>. </a:t>
            </a:r>
          </a:p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F143-95B9-4571-9396-B55E307319CB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553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7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1407305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0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6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1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822" y="72586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8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77142"/>
            <a:ext cx="10058400" cy="36919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5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1407305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3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0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0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251" y="634735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0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4936671"/>
            <a:ext cx="12188825" cy="30462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2" y="4798448"/>
            <a:ext cx="12188825" cy="138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2737671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3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11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9" r:id="rId2"/>
    <p:sldLayoutId id="2147483717" r:id="rId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8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3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8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8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1" r:id="rId2"/>
    <p:sldLayoutId id="2147483710" r:id="rId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8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3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0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tm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rf.ch/news/schweiz/gesetze-gegen-vapes-australien-verbietet-die-einfuhr-von-einweg-e-zigaretten" TargetMode="External"/><Relationship Id="rId3" Type="http://schemas.openxmlformats.org/officeDocument/2006/relationships/hyperlink" Target="https://www.zfps.ch/" TargetMode="External"/><Relationship Id="rId7" Type="http://schemas.openxmlformats.org/officeDocument/2006/relationships/hyperlink" Target="https://www.parlament.ch/de/services/news/Seiten/2024/20240612192750721194158159026_bsd176.aspx#:~:text=(sda)%20Der%20Nationalrat%20will%20elektronische,Stimmen%20bei%20vier%20Enthaltungen%20angenommen." TargetMode="External"/><Relationship Id="rId12" Type="http://schemas.openxmlformats.org/officeDocument/2006/relationships/hyperlink" Target="https://www.bag.admin.ch/bag/de/home/gesund-leben/sucht-und-gesundheit/tabak/e-zigaretten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atson.ch/schweiz/waadt/587637012-e-zigaretten-waadt-verbietet-verkauf-an-minderjaehrige" TargetMode="External"/><Relationship Id="rId11" Type="http://schemas.openxmlformats.org/officeDocument/2006/relationships/hyperlink" Target="https://www.srf.ch/news/schweiz/alle-altersgruppen-im-kanton-jura-wird-der-verkauf-von-wegwerf-vapes-verboten#:~:text=Elektronische%20Einwegzigaretten%20sollen%20im%20Kanton,als%20%C2%ABgesundheitspolitischer%20Irrweg%C2%BB%20bezeichnet." TargetMode="External"/><Relationship Id="rId5" Type="http://schemas.openxmlformats.org/officeDocument/2006/relationships/hyperlink" Target="https://www.suchtschweiz.ch/zahlen-und-fakten/neue-nikotinhaltige-produkte/neue-nikotinhaltige-produkte-konsum/#Infografiken" TargetMode="External"/><Relationship Id="rId10" Type="http://schemas.openxmlformats.org/officeDocument/2006/relationships/hyperlink" Target="https://www.euractiv.de/section/gesundheit/news/frankreich-verbietet-e-zigaretten/" TargetMode="External"/><Relationship Id="rId4" Type="http://schemas.openxmlformats.org/officeDocument/2006/relationships/hyperlink" Target="https://www.at-schweiz.ch/de/wissen/produkte/e-zigaretten/" TargetMode="External"/><Relationship Id="rId9" Type="http://schemas.openxmlformats.org/officeDocument/2006/relationships/hyperlink" Target="https://www.euractiv.de/section/gesundheit/news/verbot-von-einweg-e-zigaretten-in-belgien-eu-kommission-gibt-gruenes-lich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NUL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microsoft.com/office/2007/relationships/hdphoto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0300C-4F8B-AE92-B253-F58889DB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892" y="5449197"/>
            <a:ext cx="3768214" cy="822960"/>
          </a:xfrm>
        </p:spPr>
        <p:txBody>
          <a:bodyPr/>
          <a:lstStyle/>
          <a:p>
            <a:pPr algn="ctr"/>
            <a:r>
              <a:rPr lang="de-CH" sz="5500" b="1" dirty="0" err="1">
                <a:latin typeface="Intro rust"/>
              </a:rPr>
              <a:t>VapeAware</a:t>
            </a:r>
            <a:endParaRPr lang="de-CH" sz="5500" b="1" dirty="0">
              <a:latin typeface="Intro rust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C1787E-0783-7D51-4107-2F2F684A46C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929704" y="6223614"/>
            <a:ext cx="8889340" cy="830998"/>
          </a:xfrm>
        </p:spPr>
        <p:txBody>
          <a:bodyPr>
            <a:noAutofit/>
          </a:bodyPr>
          <a:lstStyle/>
          <a:p>
            <a:pPr algn="ctr"/>
            <a:r>
              <a:rPr lang="sr-Latn-RS" dirty="0">
                <a:solidFill>
                  <a:schemeClr val="bg1"/>
                </a:solidFill>
                <a:latin typeface="Intro rust"/>
              </a:rPr>
              <a:t>Prevencija nikotina u školama za nastavu iz oblasti maternjeg jezika i kulture</a:t>
            </a:r>
            <a:endParaRPr lang="de-CH" dirty="0">
              <a:solidFill>
                <a:schemeClr val="bg1"/>
              </a:solidFill>
              <a:latin typeface="Intro rus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08C9F7-54AB-B09A-77AB-62F249E02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42" y="779773"/>
            <a:ext cx="2961313" cy="296131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16838F1-1F80-44CB-B4DD-E64E41130024}"/>
              </a:ext>
            </a:extLst>
          </p:cNvPr>
          <p:cNvSpPr txBox="1"/>
          <p:nvPr/>
        </p:nvSpPr>
        <p:spPr>
          <a:xfrm>
            <a:off x="9214413" y="128112"/>
            <a:ext cx="288646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Latn-RS" b="1" dirty="0"/>
              <a:t>Za veče okupljanja roditelja</a:t>
            </a:r>
            <a:endParaRPr lang="de-CH" b="1" dirty="0"/>
          </a:p>
        </p:txBody>
      </p:sp>
      <p:pic>
        <p:nvPicPr>
          <p:cNvPr id="10" name="Grafik 9" descr="Ein Bild, das Text, Schrift, weiß, Grafiken enthält.&#10;&#10;Automatisch generierte Beschreibung">
            <a:extLst>
              <a:ext uri="{FF2B5EF4-FFF2-40B4-BE49-F238E27FC236}">
                <a16:creationId xmlns:a16="http://schemas.microsoft.com/office/drawing/2014/main" id="{A9BD0974-3555-A9CB-7837-DA030FCFA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59" y="3463048"/>
            <a:ext cx="3047117" cy="12327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2EEF075-4E7C-1FDE-6E13-E61C83DEE7F3}"/>
              </a:ext>
            </a:extLst>
          </p:cNvPr>
          <p:cNvSpPr txBox="1"/>
          <p:nvPr/>
        </p:nvSpPr>
        <p:spPr>
          <a:xfrm>
            <a:off x="2104751" y="3864800"/>
            <a:ext cx="5880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Finansijsku podršku projektu Udruženja škola za negu maternjeg jezika i kulture </a:t>
            </a:r>
            <a:r>
              <a:rPr lang="de-CH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«VapeAware - HSK-Schulen (VAHSK)» </a:t>
            </a:r>
            <a:r>
              <a:rPr lang="sr-Latn-RS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pruža Fond za prevenciju konzumiranja duvanskih proizvoda</a:t>
            </a:r>
            <a:r>
              <a:rPr lang="de-CH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9693" y="2979972"/>
            <a:ext cx="313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FONDACIJA </a:t>
            </a:r>
            <a:r>
              <a:rPr lang="sr-Latn-RS" b="1" dirty="0"/>
              <a:t>ERNST GENER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80106" y="943751"/>
            <a:ext cx="364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28CEF12-968E-221E-56DE-BB64A8C1E2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2" t="21671" r="58230" b="73550"/>
          <a:stretch/>
        </p:blipFill>
        <p:spPr>
          <a:xfrm>
            <a:off x="229147" y="3883675"/>
            <a:ext cx="1875604" cy="812122"/>
          </a:xfrm>
          <a:prstGeom prst="rect">
            <a:avLst/>
          </a:prstGeom>
        </p:spPr>
      </p:pic>
      <p:pic>
        <p:nvPicPr>
          <p:cNvPr id="14" name="Grafik 1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12A8C51-ECFD-1D47-6DA2-CD36EB83F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5213" b="12992"/>
          <a:stretch/>
        </p:blipFill>
        <p:spPr>
          <a:xfrm>
            <a:off x="8555498" y="83975"/>
            <a:ext cx="498261" cy="48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68AA3-1E77-937E-9835-24F013CF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09" y="524395"/>
            <a:ext cx="10058400" cy="464511"/>
          </a:xfrm>
        </p:spPr>
        <p:txBody>
          <a:bodyPr>
            <a:normAutofit/>
          </a:bodyPr>
          <a:lstStyle/>
          <a:p>
            <a:r>
              <a:rPr lang="sr-Latn-RS" sz="2400" b="1" spc="300" dirty="0">
                <a:solidFill>
                  <a:schemeClr val="tx2"/>
                </a:solidFill>
              </a:rPr>
              <a:t>SAVETI ZA RAZGOVOR</a:t>
            </a:r>
            <a:endParaRPr lang="de-CH" sz="2400" b="1" spc="300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7093B4-28B6-4E9E-ED67-25C4DBC41A17}"/>
              </a:ext>
            </a:extLst>
          </p:cNvPr>
          <p:cNvSpPr txBox="1"/>
          <p:nvPr/>
        </p:nvSpPr>
        <p:spPr>
          <a:xfrm>
            <a:off x="770709" y="1247999"/>
            <a:ext cx="93035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Šta raditi ako dete kaže</a:t>
            </a:r>
            <a:r>
              <a:rPr lang="de-CH" b="1" dirty="0"/>
              <a:t>: «</a:t>
            </a:r>
            <a:r>
              <a:rPr lang="sr-Latn-RS" b="1" dirty="0"/>
              <a:t>Pa, vejpovanje je bolje nego pušenje</a:t>
            </a:r>
            <a:r>
              <a:rPr lang="de-CH" b="1" dirty="0"/>
              <a:t>.»?</a:t>
            </a:r>
            <a:endParaRPr lang="de-CH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Bez obzira na to unosiš puno nikotina u organizam</a:t>
            </a:r>
            <a:r>
              <a:rPr lang="de-CH" dirty="0">
                <a:sym typeface="Wingdings" panose="05000000000000000000" pitchFamily="2" charset="2"/>
              </a:rPr>
              <a:t>. </a:t>
            </a:r>
            <a:r>
              <a:rPr lang="sr-Latn-RS" dirty="0">
                <a:sym typeface="Wingdings" panose="05000000000000000000" pitchFamily="2" charset="2"/>
              </a:rPr>
              <a:t>Tvoje telo se navikava na to. Ono može brzo da postane zavisno od toga</a:t>
            </a:r>
            <a:r>
              <a:rPr lang="de-CH" dirty="0">
                <a:sym typeface="Wingdings" panose="05000000000000000000" pitchFamily="2" charset="2"/>
              </a:rPr>
              <a:t>.  </a:t>
            </a:r>
            <a:r>
              <a:rPr lang="sr-Latn-RS" dirty="0">
                <a:sym typeface="Wingdings" panose="05000000000000000000" pitchFamily="2" charset="2"/>
              </a:rPr>
              <a:t>Onda teško možeš da prestaneš sa tim.</a:t>
            </a:r>
            <a:endParaRPr lang="de-CH" dirty="0">
              <a:sym typeface="Wingdings" panose="05000000000000000000" pitchFamily="2" charset="2"/>
            </a:endParaRPr>
          </a:p>
          <a:p>
            <a:endParaRPr lang="de-CH" b="1" dirty="0"/>
          </a:p>
          <a:p>
            <a:r>
              <a:rPr lang="sr-Latn-RS" b="1" dirty="0"/>
              <a:t>Šta raditi kada dete laže ili krišom vejpuje</a:t>
            </a:r>
            <a:r>
              <a:rPr lang="de-CH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Nežno izraziti brigu za dete – Skrenuti pažnju na rizike konzumiranja vejpova. Zauzeti jasan stav: </a:t>
            </a:r>
            <a:r>
              <a:rPr lang="de-CH" dirty="0">
                <a:sym typeface="Wingdings" panose="05000000000000000000" pitchFamily="2" charset="2"/>
              </a:rPr>
              <a:t>«</a:t>
            </a:r>
            <a:r>
              <a:rPr lang="sr-Latn-RS" dirty="0">
                <a:sym typeface="Wingdings" panose="05000000000000000000" pitchFamily="2" charset="2"/>
              </a:rPr>
              <a:t>Ne želim da vejpuješ.</a:t>
            </a:r>
            <a:r>
              <a:rPr lang="de-CH" dirty="0">
                <a:sym typeface="Wingdings" panose="05000000000000000000" pitchFamily="2" charset="2"/>
              </a:rPr>
              <a:t>»</a:t>
            </a:r>
          </a:p>
          <a:p>
            <a:endParaRPr lang="de-CH" b="1" dirty="0"/>
          </a:p>
          <a:p>
            <a:r>
              <a:rPr lang="sr-Latn-RS" b="1" dirty="0"/>
              <a:t>Šta uraditi ako i ja sam pušim</a:t>
            </a:r>
            <a:r>
              <a:rPr lang="de-CH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Takođe zauzeti jasan stav</a:t>
            </a:r>
            <a:r>
              <a:rPr lang="de-CH" dirty="0">
                <a:sym typeface="Wingdings" panose="05000000000000000000" pitchFamily="2" charset="2"/>
              </a:rPr>
              <a:t>: «</a:t>
            </a:r>
            <a:r>
              <a:rPr lang="sr-Latn-RS" dirty="0">
                <a:sym typeface="Wingdings" panose="05000000000000000000" pitchFamily="2" charset="2"/>
              </a:rPr>
              <a:t>Ne želim da vejpuješ.</a:t>
            </a:r>
            <a:r>
              <a:rPr lang="de-CH" dirty="0">
                <a:sym typeface="Wingdings" panose="05000000000000000000" pitchFamily="2" charset="2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Saopštiti detetu da Vam teško pada da prestanete sa tim. Treba da se kaže da je to nezdravo.</a:t>
            </a:r>
            <a:endParaRPr lang="de-CH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Budite dosledni. Ne pušite kod kuće.</a:t>
            </a:r>
            <a:endParaRPr lang="de-CH" b="1" dirty="0"/>
          </a:p>
          <a:p>
            <a:r>
              <a:rPr lang="sr-Latn-RS" b="1" dirty="0"/>
              <a:t>Pravila</a:t>
            </a:r>
            <a:r>
              <a:rPr lang="de-CH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Važno je postići dogovor u vezi konzumiranja vejpova</a:t>
            </a:r>
            <a:r>
              <a:rPr lang="de-CH" dirty="0">
                <a:sym typeface="Wingdings" panose="05000000000000000000" pitchFamily="2" charset="2"/>
              </a:rPr>
              <a:t>. (</a:t>
            </a:r>
            <a:r>
              <a:rPr lang="sr-Latn-RS" dirty="0">
                <a:sym typeface="Wingdings" panose="05000000000000000000" pitchFamily="2" charset="2"/>
              </a:rPr>
              <a:t>na primer kod kuće</a:t>
            </a:r>
            <a:r>
              <a:rPr lang="de-CH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Nagradite svoje dete za zdravo ponašanje</a:t>
            </a:r>
            <a:r>
              <a:rPr lang="de-CH" dirty="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EED3E8D-25CF-A7C6-6C43-7F1D0A291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7738" r="6959" b="23300"/>
          <a:stretch/>
        </p:blipFill>
        <p:spPr>
          <a:xfrm>
            <a:off x="10330004" y="444382"/>
            <a:ext cx="1215181" cy="9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0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61EC13-353D-5555-0354-ED53D8395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67624"/>
            <a:ext cx="10058400" cy="4501469"/>
          </a:xfrm>
        </p:spPr>
        <p:txBody>
          <a:bodyPr/>
          <a:lstStyle/>
          <a:p>
            <a:endParaRPr lang="de-CH" dirty="0"/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de-CH" dirty="0"/>
              <a:t> </a:t>
            </a:r>
            <a:r>
              <a:rPr lang="sr-Latn-RS" dirty="0"/>
              <a:t>Razmislite šta će Vam Vaše dete reći u razgovoru</a:t>
            </a:r>
            <a:r>
              <a:rPr lang="de-CH" dirty="0"/>
              <a:t>. 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de-CH" dirty="0"/>
              <a:t> </a:t>
            </a:r>
            <a:r>
              <a:rPr lang="sr-Latn-RS" dirty="0"/>
              <a:t>Da li mislite da Vaše dete vejpuje</a:t>
            </a:r>
            <a:r>
              <a:rPr lang="de-CH" dirty="0"/>
              <a:t>?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de-CH" dirty="0"/>
              <a:t> </a:t>
            </a:r>
            <a:r>
              <a:rPr lang="sr-Latn-RS" dirty="0"/>
              <a:t>Koja pravila biste mogli da uvedete kod kuće</a:t>
            </a:r>
            <a:r>
              <a:rPr lang="de-CH" dirty="0"/>
              <a:t>?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de-CH" dirty="0"/>
              <a:t> </a:t>
            </a:r>
            <a:r>
              <a:rPr lang="sr-Latn-RS" dirty="0"/>
              <a:t>Koju nagradu biste mogli da ponudite svom detetu</a:t>
            </a:r>
            <a:r>
              <a:rPr lang="de-CH" dirty="0"/>
              <a:t>?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endParaRPr lang="de-CH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001591C-136E-6EDB-082E-9C399A67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09" y="524395"/>
            <a:ext cx="10058400" cy="464511"/>
          </a:xfrm>
        </p:spPr>
        <p:txBody>
          <a:bodyPr>
            <a:normAutofit/>
          </a:bodyPr>
          <a:lstStyle/>
          <a:p>
            <a:r>
              <a:rPr lang="de-CH" sz="2400" b="1" spc="300" dirty="0">
                <a:solidFill>
                  <a:schemeClr val="tx2"/>
                </a:solidFill>
              </a:rPr>
              <a:t>GRUP</a:t>
            </a:r>
            <a:r>
              <a:rPr lang="sr-Latn-RS" sz="2400" b="1" spc="300" dirty="0">
                <a:solidFill>
                  <a:schemeClr val="tx2"/>
                </a:solidFill>
              </a:rPr>
              <a:t>NI RAD</a:t>
            </a:r>
            <a:endParaRPr lang="de-CH" sz="2400" b="1" spc="300" dirty="0">
              <a:solidFill>
                <a:schemeClr val="tx2"/>
              </a:solidFill>
            </a:endParaRPr>
          </a:p>
        </p:txBody>
      </p:sp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479F164-C9E7-25B8-DD7A-DE8C9241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7738" r="6959" b="23300"/>
          <a:stretch/>
        </p:blipFill>
        <p:spPr>
          <a:xfrm>
            <a:off x="9348277" y="4418120"/>
            <a:ext cx="2347983" cy="18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881E-49E6-1CEA-1D1A-7F0A6108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4500" b="1" dirty="0"/>
              <a:t>Završetak</a:t>
            </a:r>
            <a:endParaRPr lang="de-CH" sz="45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927A0-1EC7-4C2C-C6F7-D3E5BA97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121" y="1470835"/>
            <a:ext cx="7946002" cy="2819047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de-CH" sz="1900" dirty="0">
                <a:solidFill>
                  <a:schemeClr val="tx1"/>
                </a:solidFill>
              </a:rPr>
              <a:t>  V</a:t>
            </a:r>
            <a:r>
              <a:rPr lang="sr-Latn-RS" sz="1900" dirty="0">
                <a:solidFill>
                  <a:schemeClr val="tx1"/>
                </a:solidFill>
              </a:rPr>
              <a:t>ejpovi sadrže puno nikotina</a:t>
            </a:r>
            <a:r>
              <a:rPr lang="de-CH" sz="1900" dirty="0">
                <a:solidFill>
                  <a:schemeClr val="tx1"/>
                </a:solidFill>
              </a:rPr>
              <a:t>. </a:t>
            </a:r>
            <a:r>
              <a:rPr lang="sr-Latn-RS" sz="1900" dirty="0">
                <a:solidFill>
                  <a:schemeClr val="tx1"/>
                </a:solidFill>
              </a:rPr>
              <a:t>Mogu da dovedu do zavisnosti od nikotina.</a:t>
            </a:r>
            <a:endParaRPr lang="de-CH" sz="1900" b="1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CH" sz="1900" dirty="0"/>
              <a:t> V</a:t>
            </a:r>
            <a:r>
              <a:rPr lang="sr-Latn-RS" sz="1900" dirty="0"/>
              <a:t>ejpovanje je nezdravo. On povećava i rizik od konzumacije drugih supstanci.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Latn-RS" sz="1900" b="1" dirty="0"/>
              <a:t>Deca i mladi ne bi trebalo da vejpuju niti da konzumiraju nikotin. </a:t>
            </a:r>
            <a:endParaRPr lang="de-CH" sz="1900" b="1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CH" sz="1900" dirty="0"/>
              <a:t> </a:t>
            </a:r>
            <a:r>
              <a:rPr lang="sr-Latn-RS" sz="1900" dirty="0"/>
              <a:t>Deci čiji roditelji puše preti povećan rizik od toga da kasnije i oni sami puše. </a:t>
            </a:r>
            <a:endParaRPr lang="de-CH" sz="1900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de-CH" sz="1900" dirty="0"/>
              <a:t> </a:t>
            </a:r>
            <a:r>
              <a:rPr lang="sr-Latn-RS" sz="1900" dirty="0"/>
              <a:t>Zauzmite jasan stav:</a:t>
            </a:r>
            <a:r>
              <a:rPr lang="de-CH" sz="1900" dirty="0"/>
              <a:t> «</a:t>
            </a:r>
            <a:r>
              <a:rPr lang="sr-Latn-RS" sz="1900" dirty="0"/>
              <a:t>Ne želim da vejpuješ</a:t>
            </a:r>
            <a:r>
              <a:rPr lang="de-CH" sz="1900" dirty="0"/>
              <a:t>.»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de-CH" b="1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dirty="0"/>
          </a:p>
          <a:p>
            <a:pPr marL="0" indent="0" algn="ctr">
              <a:spcBef>
                <a:spcPts val="0"/>
              </a:spcBef>
              <a:buNone/>
            </a:pP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2DCB6C-FF07-2574-6265-E424FE63A8E1}"/>
              </a:ext>
            </a:extLst>
          </p:cNvPr>
          <p:cNvSpPr txBox="1"/>
          <p:nvPr/>
        </p:nvSpPr>
        <p:spPr>
          <a:xfrm>
            <a:off x="6518774" y="4943655"/>
            <a:ext cx="5075529" cy="110799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sr-Latn-RS" sz="2200" b="1" dirty="0">
                <a:solidFill>
                  <a:schemeClr val="accent2">
                    <a:lumMod val="50000"/>
                  </a:schemeClr>
                </a:solidFill>
              </a:rPr>
              <a:t>Cilj</a:t>
            </a:r>
            <a:endParaRPr lang="de-CH" sz="2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sr-Latn-RS" sz="2200" dirty="0"/>
              <a:t>Ne želimo da naša deca vejpuju. Naša je dužnost da ih štitimo.</a:t>
            </a:r>
            <a:endParaRPr lang="de-CH" sz="2200" dirty="0"/>
          </a:p>
        </p:txBody>
      </p:sp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B26B7E9-8EAB-2F3C-EA64-5BD35C2A0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3180" r="15954" b="16819"/>
          <a:stretch/>
        </p:blipFill>
        <p:spPr>
          <a:xfrm>
            <a:off x="7864963" y="259343"/>
            <a:ext cx="708072" cy="848130"/>
          </a:xfrm>
          <a:prstGeom prst="rect">
            <a:avLst/>
          </a:prstGeom>
        </p:spPr>
      </p:pic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094B33E-C7B3-3D1D-52A6-099DB83A8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-548" r="7179" b="14110"/>
          <a:stretch/>
        </p:blipFill>
        <p:spPr>
          <a:xfrm>
            <a:off x="5301808" y="5003543"/>
            <a:ext cx="998289" cy="9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5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0F69BCF-9242-C348-8F9F-8B7E60EB0F52}"/>
              </a:ext>
            </a:extLst>
          </p:cNvPr>
          <p:cNvSpPr txBox="1">
            <a:spLocks/>
          </p:cNvSpPr>
          <p:nvPr/>
        </p:nvSpPr>
        <p:spPr>
          <a:xfrm>
            <a:off x="770709" y="524395"/>
            <a:ext cx="10058400" cy="464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b="1" spc="300">
                <a:solidFill>
                  <a:schemeClr val="accent2">
                    <a:lumMod val="50000"/>
                  </a:schemeClr>
                </a:solidFill>
              </a:rPr>
              <a:t>KONTAKT CENTRI</a:t>
            </a:r>
            <a:endParaRPr lang="de-CH" sz="2400" b="1" spc="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49CE54-8A26-5FBB-82D1-7C65AB35B811}"/>
              </a:ext>
            </a:extLst>
          </p:cNvPr>
          <p:cNvSpPr txBox="1"/>
          <p:nvPr/>
        </p:nvSpPr>
        <p:spPr>
          <a:xfrm rot="14118513">
            <a:off x="1270276" y="3200100"/>
            <a:ext cx="108122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i</a:t>
            </a:r>
            <a:r>
              <a:rPr lang="de-CH" sz="1200" dirty="0">
                <a:solidFill>
                  <a:schemeClr val="bg1"/>
                </a:solidFill>
              </a:rPr>
              <a:t>nformi</a:t>
            </a:r>
            <a:r>
              <a:rPr lang="sr-Latn-RS" sz="1200" dirty="0">
                <a:solidFill>
                  <a:schemeClr val="bg1"/>
                </a:solidFill>
              </a:rPr>
              <a:t>sanje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9FA288-BF71-2E39-8849-9A62DF531C80}"/>
              </a:ext>
            </a:extLst>
          </p:cNvPr>
          <p:cNvSpPr txBox="1"/>
          <p:nvPr/>
        </p:nvSpPr>
        <p:spPr>
          <a:xfrm rot="15848186">
            <a:off x="1869274" y="2451874"/>
            <a:ext cx="1061683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razumevanje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F377BF1-557E-3553-1B30-345199B26A07}"/>
              </a:ext>
            </a:extLst>
          </p:cNvPr>
          <p:cNvSpPr txBox="1"/>
          <p:nvPr/>
        </p:nvSpPr>
        <p:spPr>
          <a:xfrm rot="16397315">
            <a:off x="2740461" y="2302519"/>
            <a:ext cx="115269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stupanje u akciju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0BDB03-6281-9E9A-72CD-D3108FB3B369}"/>
              </a:ext>
            </a:extLst>
          </p:cNvPr>
          <p:cNvSpPr txBox="1"/>
          <p:nvPr/>
        </p:nvSpPr>
        <p:spPr>
          <a:xfrm rot="16835369">
            <a:off x="3151356" y="2643038"/>
            <a:ext cx="1291990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C00000"/>
                </a:solidFill>
              </a:rPr>
              <a:t>Traženje pomoći </a:t>
            </a:r>
            <a:endParaRPr lang="de-CH" sz="1200" dirty="0">
              <a:solidFill>
                <a:srgbClr val="C0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5B19D82-3370-B882-A600-2190175A4698}"/>
              </a:ext>
            </a:extLst>
          </p:cNvPr>
          <p:cNvSpPr txBox="1"/>
          <p:nvPr/>
        </p:nvSpPr>
        <p:spPr>
          <a:xfrm rot="16200000">
            <a:off x="2272083" y="2289330"/>
            <a:ext cx="1121860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prepoznavanje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7812B7-1E02-C395-5ABC-010BE57BAC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05552" y="1611339"/>
            <a:ext cx="62753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b="1" dirty="0"/>
              <a:t>Veb sajtovi</a:t>
            </a:r>
            <a:endParaRPr lang="de-CH" sz="16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VAHSK.ch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Vapefree.info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feel-ok.ch/de_CH/eltern/themen/vapes/ressourcen/vapes/</a:t>
            </a:r>
            <a:r>
              <a:rPr lang="de-CH" sz="1600" dirty="0" err="1"/>
              <a:t>kind-vapes.cfm</a:t>
            </a:r>
            <a:endParaRPr lang="de-CH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bernergesundheit.ch/</a:t>
            </a:r>
            <a:r>
              <a:rPr lang="de-CH" sz="1600" dirty="0" err="1"/>
              <a:t>vapes</a:t>
            </a:r>
            <a:endParaRPr lang="de-CH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Lungenliga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At Schweiz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CH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b="1" dirty="0"/>
              <a:t>Savetovanje</a:t>
            </a:r>
            <a:endParaRPr lang="de-CH" sz="16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u="sng" dirty="0"/>
              <a:t>Suchtindex.ch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Kantonal</a:t>
            </a:r>
            <a:r>
              <a:rPr lang="sr-Latn-RS" sz="1600" dirty="0"/>
              <a:t>ni centar za savetovanje u vezi bolesti zavisnosti</a:t>
            </a:r>
            <a:r>
              <a:rPr lang="de-CH" sz="1600" dirty="0"/>
              <a:t> (</a:t>
            </a:r>
            <a:r>
              <a:rPr lang="sr-Latn-RS" sz="1600" dirty="0"/>
              <a:t>npr.</a:t>
            </a:r>
            <a:r>
              <a:rPr lang="de-CH" sz="1600" dirty="0"/>
              <a:t>: zfps.ch/angebot/tabak/beratung)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safezone.ch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CH" sz="1600" dirty="0"/>
              <a:t>no-zoff.ch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dirty="0"/>
              <a:t>Linija za zaustavljanje pušenja</a:t>
            </a:r>
            <a:endParaRPr lang="de-CH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CH" sz="16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b="1" dirty="0"/>
              <a:t>Osobe</a:t>
            </a:r>
            <a:endParaRPr lang="de-CH" sz="16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dirty="0"/>
              <a:t>Rodbina ili prijatelji koji se razumeju u vejpove</a:t>
            </a:r>
            <a:endParaRPr lang="de-CH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dirty="0"/>
              <a:t>lekar ili lekarka</a:t>
            </a:r>
            <a:endParaRPr lang="de-CH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600" dirty="0"/>
              <a:t>osobe zadužene za podučavanje</a:t>
            </a:r>
            <a:endParaRPr lang="de-CH" sz="1600" dirty="0"/>
          </a:p>
        </p:txBody>
      </p:sp>
      <p:pic>
        <p:nvPicPr>
          <p:cNvPr id="2" name="Grafik 1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663E0220-0817-4C8B-14C2-0D3D1813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2140803" y="3030912"/>
            <a:ext cx="1334387" cy="19320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1D46E8-F46D-7BD6-D156-12E54400D7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7" y="5595259"/>
            <a:ext cx="959503" cy="959503"/>
          </a:xfrm>
          <a:prstGeom prst="rect">
            <a:avLst/>
          </a:prstGeom>
        </p:spPr>
      </p:pic>
      <p:pic>
        <p:nvPicPr>
          <p:cNvPr id="13" name="Grafik 1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44BD19D-48F0-2895-229F-E133A2897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6368">
            <a:off x="10506070" y="13875"/>
            <a:ext cx="1485549" cy="14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5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881E-49E6-1CEA-1D1A-7F0A6108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19" y="1508760"/>
            <a:ext cx="3646714" cy="1243914"/>
          </a:xfrm>
        </p:spPr>
        <p:txBody>
          <a:bodyPr>
            <a:normAutofit/>
          </a:bodyPr>
          <a:lstStyle/>
          <a:p>
            <a:r>
              <a:rPr lang="sr-Latn-RS" b="1" dirty="0"/>
              <a:t>Dodatne informacije</a:t>
            </a:r>
            <a:endParaRPr lang="de-CH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826598-B68A-8D0E-2B2C-5B7B202B6448}"/>
              </a:ext>
            </a:extLst>
          </p:cNvPr>
          <p:cNvSpPr txBox="1"/>
          <p:nvPr/>
        </p:nvSpPr>
        <p:spPr>
          <a:xfrm rot="14118513">
            <a:off x="271293" y="4802088"/>
            <a:ext cx="1103060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Informi</a:t>
            </a:r>
            <a:r>
              <a:rPr lang="sr-Latn-RS" sz="1200" dirty="0">
                <a:solidFill>
                  <a:schemeClr val="bg1"/>
                </a:solidFill>
              </a:rPr>
              <a:t>sanje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B2FAA9-BF24-BB02-B54A-95C38F78C62B}"/>
              </a:ext>
            </a:extLst>
          </p:cNvPr>
          <p:cNvSpPr txBox="1"/>
          <p:nvPr/>
        </p:nvSpPr>
        <p:spPr>
          <a:xfrm rot="15848186">
            <a:off x="800275" y="3984184"/>
            <a:ext cx="1219816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Razumevanje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D25E60C-F95C-09BC-D47B-081F5EE4DD16}"/>
              </a:ext>
            </a:extLst>
          </p:cNvPr>
          <p:cNvSpPr txBox="1"/>
          <p:nvPr/>
        </p:nvSpPr>
        <p:spPr>
          <a:xfrm rot="16397315">
            <a:off x="1542872" y="3781536"/>
            <a:ext cx="134704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C00000"/>
                </a:solidFill>
              </a:rPr>
              <a:t>Stupanje u akciju</a:t>
            </a:r>
            <a:endParaRPr lang="de-CH" sz="1200" dirty="0">
              <a:solidFill>
                <a:srgbClr val="C0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C0664B-1EF1-E4A1-FD9E-7FAC113A9C16}"/>
              </a:ext>
            </a:extLst>
          </p:cNvPr>
          <p:cNvSpPr txBox="1"/>
          <p:nvPr/>
        </p:nvSpPr>
        <p:spPr>
          <a:xfrm rot="16835369">
            <a:off x="1949704" y="4286947"/>
            <a:ext cx="133547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Traženje pomoći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89DCFDF-887E-4D7E-865B-FAB23B0E9916}"/>
              </a:ext>
            </a:extLst>
          </p:cNvPr>
          <p:cNvSpPr txBox="1"/>
          <p:nvPr/>
        </p:nvSpPr>
        <p:spPr>
          <a:xfrm rot="16200000">
            <a:off x="1302205" y="3912271"/>
            <a:ext cx="109790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C00000"/>
                </a:solidFill>
              </a:rPr>
              <a:t>Prepoznavanje </a:t>
            </a:r>
            <a:endParaRPr lang="de-CH" sz="1200" dirty="0">
              <a:solidFill>
                <a:srgbClr val="C00000"/>
              </a:solidFill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142565B-F4EC-C333-2A69-1EECAF346CC1}"/>
              </a:ext>
            </a:extLst>
          </p:cNvPr>
          <p:cNvSpPr txBox="1">
            <a:spLocks/>
          </p:cNvSpPr>
          <p:nvPr/>
        </p:nvSpPr>
        <p:spPr>
          <a:xfrm>
            <a:off x="4862573" y="847437"/>
            <a:ext cx="6360725" cy="537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KAKO MOGU DA PRIMETIM DA MOJE DETE  VEJPUJE </a:t>
            </a:r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BAA210-4285-E665-6153-AB1B2AFAD14C}"/>
              </a:ext>
            </a:extLst>
          </p:cNvPr>
          <p:cNvSpPr txBox="1"/>
          <p:nvPr/>
        </p:nvSpPr>
        <p:spPr>
          <a:xfrm>
            <a:off x="4965443" y="1385093"/>
            <a:ext cx="77488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dirty="0"/>
              <a:t>neobičan </a:t>
            </a:r>
            <a:r>
              <a:rPr lang="de-CH" sz="2000" b="1" dirty="0"/>
              <a:t>s</a:t>
            </a:r>
            <a:r>
              <a:rPr lang="sr-Latn-RS" sz="2000" b="1" dirty="0"/>
              <a:t>latkasti miris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b="1" dirty="0"/>
              <a:t>promene u ponašanju</a:t>
            </a:r>
            <a:r>
              <a:rPr lang="de-CH" sz="20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dirty="0"/>
              <a:t>Nepoznati elektronski uređaji</a:t>
            </a:r>
            <a:endParaRPr lang="de-CH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dirty="0"/>
              <a:t>Česta </a:t>
            </a:r>
            <a:r>
              <a:rPr lang="sr-Latn-RS" sz="2000" b="1" dirty="0"/>
              <a:t>žeđ</a:t>
            </a:r>
            <a:r>
              <a:rPr lang="sr-Latn-RS" sz="2000" dirty="0"/>
              <a:t> ili suva usta</a:t>
            </a:r>
            <a:endParaRPr lang="de-CH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b="1" dirty="0"/>
              <a:t>Promene</a:t>
            </a:r>
            <a:r>
              <a:rPr lang="sr-Latn-RS" sz="2000" dirty="0"/>
              <a:t> u </a:t>
            </a:r>
            <a:r>
              <a:rPr lang="sr-Latn-RS" sz="2000" b="1" dirty="0"/>
              <a:t>kondiciji</a:t>
            </a:r>
            <a:r>
              <a:rPr lang="sr-Latn-RS" sz="2000" dirty="0"/>
              <a:t> ili disanju (kašalj) </a:t>
            </a:r>
            <a:endParaRPr lang="de-CH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dirty="0"/>
              <a:t>Promenjeno ponašanju u odnosu prema novcu </a:t>
            </a:r>
            <a:endParaRPr lang="de-CH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000" dirty="0"/>
              <a:t>Oscilacije raspoloženja</a:t>
            </a:r>
            <a:endParaRPr lang="de-CH" sz="2000" dirty="0"/>
          </a:p>
        </p:txBody>
      </p:sp>
      <p:pic>
        <p:nvPicPr>
          <p:cNvPr id="3" name="Grafik 2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68FB7B7E-1588-0541-A57E-3BC9BD395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1158947" y="4641875"/>
            <a:ext cx="1334387" cy="19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F296A16-5649-B6AD-88D3-5FFBECEA9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09" y="620600"/>
            <a:ext cx="2516606" cy="443925"/>
          </a:xfrm>
        </p:spPr>
        <p:txBody>
          <a:bodyPr/>
          <a:lstStyle/>
          <a:p>
            <a:r>
              <a:rPr lang="de-CH" b="1" dirty="0"/>
              <a:t>Rückmeldung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D08C1C-E67C-26D7-5095-01BFAEDEE70C}"/>
              </a:ext>
            </a:extLst>
          </p:cNvPr>
          <p:cNvSpPr txBox="1"/>
          <p:nvPr/>
        </p:nvSpPr>
        <p:spPr>
          <a:xfrm>
            <a:off x="1224951" y="1915064"/>
            <a:ext cx="88852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Was haben Sie heute gelernt?</a:t>
            </a:r>
          </a:p>
          <a:p>
            <a:endParaRPr lang="de-CH" sz="2000" dirty="0"/>
          </a:p>
          <a:p>
            <a:endParaRPr lang="de-CH" sz="2000" dirty="0"/>
          </a:p>
          <a:p>
            <a:r>
              <a:rPr lang="de-CH" sz="2000" dirty="0"/>
              <a:t>Über was hätten Sie gerne mehr gehört?</a:t>
            </a:r>
          </a:p>
          <a:p>
            <a:endParaRPr lang="de-CH" sz="2000" dirty="0"/>
          </a:p>
          <a:p>
            <a:endParaRPr lang="de-CH" sz="2000" dirty="0"/>
          </a:p>
          <a:p>
            <a:r>
              <a:rPr lang="de-CH" sz="2000" dirty="0"/>
              <a:t>Wie fanden Sie die Veranstaltung?</a:t>
            </a:r>
          </a:p>
          <a:p>
            <a:endParaRPr lang="de-CH" dirty="0"/>
          </a:p>
        </p:txBody>
      </p:sp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DCA7B36-9656-12F3-8938-4F0DFFC95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-1665" r="13590" b="16366"/>
          <a:stretch/>
        </p:blipFill>
        <p:spPr>
          <a:xfrm>
            <a:off x="8048744" y="1915064"/>
            <a:ext cx="2061415" cy="20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5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F96810C-323A-0FC4-E6CB-E7444703B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595" y="653142"/>
            <a:ext cx="9034548" cy="685801"/>
          </a:xfrm>
        </p:spPr>
        <p:txBody>
          <a:bodyPr>
            <a:normAutofit/>
          </a:bodyPr>
          <a:lstStyle/>
          <a:p>
            <a:r>
              <a:rPr lang="de-CH" sz="3000" b="1" dirty="0"/>
              <a:t>quellen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F4AF3AC-CE79-5BFF-29D9-41C2BF73D8B4}"/>
              </a:ext>
            </a:extLst>
          </p:cNvPr>
          <p:cNvSpPr txBox="1">
            <a:spLocks/>
          </p:cNvSpPr>
          <p:nvPr/>
        </p:nvSpPr>
        <p:spPr>
          <a:xfrm>
            <a:off x="939091" y="1729272"/>
            <a:ext cx="6013743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600" dirty="0"/>
          </a:p>
          <a:p>
            <a:pPr marL="0" indent="0">
              <a:buNone/>
            </a:pPr>
            <a:endParaRPr lang="de-CH" sz="26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89B82F-9799-7D9A-2F4D-CD26F3809A18}"/>
              </a:ext>
            </a:extLst>
          </p:cNvPr>
          <p:cNvSpPr txBox="1"/>
          <p:nvPr/>
        </p:nvSpPr>
        <p:spPr>
          <a:xfrm>
            <a:off x="939091" y="1257108"/>
            <a:ext cx="96808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 Unterstützung der Zürcher Fachstelle zur Prävention des Suchtmittelmissbrauchs: </a:t>
            </a:r>
            <a:r>
              <a:rPr lang="de-DE" sz="1200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- ZFPS – Zürcher Fachstelle zur Prävention des Suchtmittelmissbrauchs</a:t>
            </a:r>
            <a:endParaRPr lang="de-DE" sz="1200" dirty="0"/>
          </a:p>
          <a:p>
            <a:r>
              <a:rPr lang="de-DE" sz="1200" dirty="0">
                <a:hlinkClick r:id="rId4"/>
              </a:rPr>
              <a:t>E-Zigaretten bei AT Schweiz - AT Schweiz (at-schweiz.ch)</a:t>
            </a:r>
            <a:endParaRPr lang="de-DE" sz="1200" dirty="0"/>
          </a:p>
          <a:p>
            <a:r>
              <a:rPr lang="de-DE" sz="1200" dirty="0">
                <a:hlinkClick r:id="rId5"/>
              </a:rPr>
              <a:t>Neue nikotinhaltige Produkte - Konsum - Sucht Schweiz</a:t>
            </a:r>
            <a:endParaRPr lang="de-DE" sz="1200" dirty="0"/>
          </a:p>
          <a:p>
            <a:endParaRPr lang="de-DE" sz="1200" dirty="0"/>
          </a:p>
          <a:p>
            <a:r>
              <a:rPr lang="de-DE" sz="1200" dirty="0">
                <a:hlinkClick r:id="rId6"/>
              </a:rPr>
              <a:t>E-Zigaretten: Waadt verbietet Verkauf an Minderjährige (watson.ch)</a:t>
            </a:r>
            <a:endParaRPr lang="de-DE" sz="1200" dirty="0"/>
          </a:p>
          <a:p>
            <a:r>
              <a:rPr lang="de-DE" sz="1200" dirty="0">
                <a:hlinkClick r:id="rId7"/>
              </a:rPr>
              <a:t>Nationalrat will elektronische Einwegzigaretten verbieten (parlament.ch)</a:t>
            </a:r>
            <a:endParaRPr lang="de-DE" sz="1200" dirty="0"/>
          </a:p>
          <a:p>
            <a:r>
              <a:rPr lang="de-DE" sz="1200" dirty="0">
                <a:hlinkClick r:id="rId8"/>
              </a:rPr>
              <a:t>https://www.srf.ch/news/schweiz/gesetze-gegen-vapes-australien-verbietet-die-einfuhr-von-einweg-e-zigaretten</a:t>
            </a:r>
            <a:endParaRPr lang="de-DE" sz="1200" dirty="0"/>
          </a:p>
          <a:p>
            <a:r>
              <a:rPr lang="de-DE" sz="1200" dirty="0">
                <a:hlinkClick r:id="rId9"/>
              </a:rPr>
              <a:t>Verbot von Einweg-E-Zigaretten in Belgien: EU-Kommission gibt grünes Licht – </a:t>
            </a:r>
            <a:r>
              <a:rPr lang="de-DE" sz="1200" dirty="0" err="1">
                <a:hlinkClick r:id="rId9"/>
              </a:rPr>
              <a:t>Euractiv</a:t>
            </a:r>
            <a:r>
              <a:rPr lang="de-DE" sz="1200" dirty="0">
                <a:hlinkClick r:id="rId9"/>
              </a:rPr>
              <a:t> DE</a:t>
            </a:r>
            <a:endParaRPr lang="de-CH" sz="1200" dirty="0"/>
          </a:p>
          <a:p>
            <a:r>
              <a:rPr lang="de-DE" sz="1200" dirty="0">
                <a:hlinkClick r:id="rId10"/>
              </a:rPr>
              <a:t>Frankreich verbietet E-Zigaretten – </a:t>
            </a:r>
            <a:r>
              <a:rPr lang="de-DE" sz="1200" dirty="0" err="1">
                <a:hlinkClick r:id="rId10"/>
              </a:rPr>
              <a:t>Euractiv</a:t>
            </a:r>
            <a:r>
              <a:rPr lang="de-DE" sz="1200" dirty="0">
                <a:hlinkClick r:id="rId10"/>
              </a:rPr>
              <a:t> DE</a:t>
            </a:r>
            <a:endParaRPr lang="de-DE" sz="1200" dirty="0"/>
          </a:p>
          <a:p>
            <a:r>
              <a:rPr lang="de-DE" sz="1200" dirty="0">
                <a:hlinkClick r:id="rId11"/>
              </a:rPr>
              <a:t>Im Jura soll der Verkauf von Wegwerf-</a:t>
            </a:r>
            <a:r>
              <a:rPr lang="de-DE" sz="1200" dirty="0" err="1">
                <a:hlinkClick r:id="rId11"/>
              </a:rPr>
              <a:t>Vapes</a:t>
            </a:r>
            <a:r>
              <a:rPr lang="de-DE" sz="1200" dirty="0">
                <a:hlinkClick r:id="rId11"/>
              </a:rPr>
              <a:t> verboten werden - News - SRF</a:t>
            </a:r>
            <a:endParaRPr lang="de-DE" sz="1200" dirty="0"/>
          </a:p>
          <a:p>
            <a:endParaRPr lang="de-DE" sz="1200" dirty="0"/>
          </a:p>
          <a:p>
            <a:r>
              <a:rPr lang="de-CH" sz="1200" dirty="0">
                <a:hlinkClick r:id="rId12"/>
              </a:rPr>
              <a:t>E-Zigaretten (admin.ch)</a:t>
            </a:r>
            <a:endParaRPr lang="de-CH" sz="1200" dirty="0"/>
          </a:p>
          <a:p>
            <a:endParaRPr lang="de-DE" sz="1200" dirty="0"/>
          </a:p>
          <a:p>
            <a:endParaRPr lang="de-DE" sz="1200" dirty="0"/>
          </a:p>
          <a:p>
            <a:r>
              <a:rPr lang="de-DE" sz="1200" dirty="0"/>
              <a:t>Alle Icons wurden bei thenounpoject.com erworben.</a:t>
            </a:r>
          </a:p>
          <a:p>
            <a:r>
              <a:rPr lang="de-DE" sz="1200" dirty="0"/>
              <a:t>Alle Grafiken, sofern nicht anders beschrieben wurden bei istock.com erworben.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9376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881E-49E6-1CEA-1D1A-7F0A6108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b="1" dirty="0"/>
              <a:t>Šta su vejpovi (</a:t>
            </a:r>
            <a:r>
              <a:rPr lang="de-CH" b="1" dirty="0"/>
              <a:t>Vapes</a:t>
            </a:r>
            <a:r>
              <a:rPr lang="sr-Latn-RS" b="1" dirty="0"/>
              <a:t>)</a:t>
            </a:r>
            <a:r>
              <a:rPr lang="de-CH" b="1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927A0-1EC7-4C2C-C6F7-D3E5BA97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877" y="3961848"/>
            <a:ext cx="7018923" cy="236435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CH" sz="1800" dirty="0"/>
              <a:t>  V</a:t>
            </a:r>
            <a:r>
              <a:rPr lang="sr-Latn-RS" sz="1800" dirty="0"/>
              <a:t>ejpovi su elektronski uređaji</a:t>
            </a:r>
            <a:r>
              <a:rPr lang="de-CH" sz="18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CH" sz="1800" dirty="0">
                <a:solidFill>
                  <a:schemeClr val="tx1"/>
                </a:solidFill>
              </a:rPr>
              <a:t>  </a:t>
            </a:r>
            <a:r>
              <a:rPr lang="sr-Latn-RS" sz="1800" dirty="0">
                <a:solidFill>
                  <a:schemeClr val="tx1"/>
                </a:solidFill>
              </a:rPr>
              <a:t>Oni sadrže najčešće tečnost sa nikotinom u visokoj dozi. </a:t>
            </a:r>
          </a:p>
          <a:p>
            <a:pPr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sr-Latn-RS" sz="1800" dirty="0">
                <a:solidFill>
                  <a:schemeClr val="tx1"/>
                </a:solidFill>
              </a:rPr>
              <a:t>  Tečnost se zagreva i nastaje para. </a:t>
            </a:r>
          </a:p>
          <a:p>
            <a:pPr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sr-Latn-RS" sz="1800" dirty="0">
                <a:solidFill>
                  <a:schemeClr val="tx1"/>
                </a:solidFill>
              </a:rPr>
              <a:t>  Ova para potom se udiše.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CH" sz="1800" dirty="0">
                <a:solidFill>
                  <a:schemeClr val="tx1"/>
                </a:solidFill>
              </a:rPr>
              <a:t>  </a:t>
            </a:r>
            <a:r>
              <a:rPr lang="sr-Latn-RS" sz="1800" dirty="0">
                <a:solidFill>
                  <a:schemeClr val="tx1"/>
                </a:solidFill>
              </a:rPr>
              <a:t>Slično kao kod cigarete</a:t>
            </a:r>
          </a:p>
          <a:p>
            <a:pPr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endParaRPr lang="de-CH" sz="1800" dirty="0">
              <a:highlight>
                <a:srgbClr val="FFFF00"/>
              </a:highlight>
            </a:endParaRPr>
          </a:p>
          <a:p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0E272-5872-373E-657C-AD60A2FB1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de-CH" sz="2200" dirty="0"/>
          </a:p>
        </p:txBody>
      </p:sp>
      <p:pic>
        <p:nvPicPr>
          <p:cNvPr id="5" name="Grafik 4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54C15E91-A350-AC83-C4C6-7B8CC3D0A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1158947" y="4641875"/>
            <a:ext cx="1334387" cy="193208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578F134-0AFC-EB87-88FB-758249D8B58B}"/>
              </a:ext>
            </a:extLst>
          </p:cNvPr>
          <p:cNvSpPr txBox="1"/>
          <p:nvPr/>
        </p:nvSpPr>
        <p:spPr>
          <a:xfrm rot="14118513">
            <a:off x="329499" y="4832588"/>
            <a:ext cx="1028871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C00000"/>
                </a:solidFill>
              </a:rPr>
              <a:t>Informisanje </a:t>
            </a:r>
            <a:endParaRPr lang="de-CH" sz="1200" dirty="0">
              <a:solidFill>
                <a:srgbClr val="C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F44566B-C251-14AD-1825-82A322CD28E9}"/>
              </a:ext>
            </a:extLst>
          </p:cNvPr>
          <p:cNvSpPr txBox="1"/>
          <p:nvPr/>
        </p:nvSpPr>
        <p:spPr>
          <a:xfrm rot="15848186">
            <a:off x="892457" y="4067384"/>
            <a:ext cx="105254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Razumevanje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BCD768-D7CC-00FB-1E1C-9AED8D920DE1}"/>
              </a:ext>
            </a:extLst>
          </p:cNvPr>
          <p:cNvSpPr txBox="1"/>
          <p:nvPr/>
        </p:nvSpPr>
        <p:spPr>
          <a:xfrm rot="16200000">
            <a:off x="1280049" y="3906048"/>
            <a:ext cx="1162995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Prepoznavanje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B8E01C-66C0-3D35-0984-36E4762635BC}"/>
              </a:ext>
            </a:extLst>
          </p:cNvPr>
          <p:cNvSpPr txBox="1"/>
          <p:nvPr/>
        </p:nvSpPr>
        <p:spPr>
          <a:xfrm rot="16397315">
            <a:off x="1579913" y="3961287"/>
            <a:ext cx="1273737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Stupanje u akciju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0E6A15-2F72-7B67-4E6E-28022A480A6E}"/>
              </a:ext>
            </a:extLst>
          </p:cNvPr>
          <p:cNvSpPr txBox="1"/>
          <p:nvPr/>
        </p:nvSpPr>
        <p:spPr>
          <a:xfrm rot="16835369">
            <a:off x="1812250" y="4070167"/>
            <a:ext cx="1580261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Pribavljanje pomoći </a:t>
            </a:r>
            <a:endParaRPr lang="de-CH" sz="12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Zylinder, Kosmetik, Schreibwaren, Stift enthält.&#10;&#10;Automatisch generierte Beschreibung">
            <a:extLst>
              <a:ext uri="{FF2B5EF4-FFF2-40B4-BE49-F238E27FC236}">
                <a16:creationId xmlns:a16="http://schemas.microsoft.com/office/drawing/2014/main" id="{DC799E8F-290D-8A68-D996-B27678A06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572" y1="41946" x2="14120" y2="57004"/>
                        <a14:foregroundMark x1="14120" y1="57004" x2="14524" y2="73476"/>
                        <a14:foregroundMark x1="14524" y1="73476" x2="22096" y2="62616"/>
                        <a14:foregroundMark x1="22096" y1="62616" x2="20022" y2="34518"/>
                        <a14:foregroundMark x1="20022" y1="34518" x2="17662" y2="38750"/>
                        <a14:foregroundMark x1="59930" y1="27735" x2="59607" y2="73476"/>
                        <a14:foregroundMark x1="64208" y1="81195" x2="66128" y2="84417"/>
                        <a14:foregroundMark x1="59607" y1="73476" x2="63817" y2="80539"/>
                        <a14:foregroundMark x1="66128" y1="84417" x2="69577" y2="68793"/>
                        <a14:foregroundMark x1="69577" y1="68793" x2="69712" y2="52321"/>
                        <a14:foregroundMark x1="65795" y1="42596" x2="60119" y2="28502"/>
                        <a14:foregroundMark x1="69712" y1="52321" x2="65871" y2="42785"/>
                        <a14:foregroundMark x1="76637" y1="34316" x2="72945" y2="50303"/>
                        <a14:foregroundMark x1="72945" y1="50303" x2="72352" y2="65442"/>
                        <a14:foregroundMark x1="72352" y1="65442" x2="75802" y2="51433"/>
                        <a14:foregroundMark x1="75802" y1="51433" x2="75532" y2="36455"/>
                        <a14:foregroundMark x1="81946" y1="38434" x2="80032" y2="71538"/>
                        <a14:foregroundMark x1="80032" y1="71538" x2="84182" y2="56157"/>
                        <a14:foregroundMark x1="84182" y1="56157" x2="82242" y2="39806"/>
                        <a14:foregroundMark x1="36163" y1="32338" x2="28079" y2="41017"/>
                        <a14:foregroundMark x1="28079" y1="41017" x2="25384" y2="54824"/>
                        <a14:foregroundMark x1="25384" y1="54824" x2="25842" y2="72911"/>
                        <a14:foregroundMark x1="25842" y1="72911" x2="34007" y2="64110"/>
                        <a14:foregroundMark x1="34007" y1="64110" x2="36055" y2="31853"/>
                        <a14:foregroundMark x1="36271" y1="31692" x2="36863" y2="54461"/>
                        <a14:foregroundMark x1="41876" y1="42390" x2="42387" y2="58135"/>
                        <a14:foregroundMark x1="64511" y1="32943" x2="65535" y2="42874"/>
                        <a14:foregroundMark x1="77242" y1="45127" x2="77257" y2="45297"/>
                        <a14:foregroundMark x1="76341" y1="34598" x2="76865" y2="40716"/>
                        <a14:backgroundMark x1="16977" y1="40129" x2="16896" y2="39201"/>
                        <a14:backgroundMark x1="17489" y1="40129" x2="17084" y2="39362"/>
                        <a14:backgroundMark x1="17192" y1="38878" x2="17381" y2="40412"/>
                        <a14:backgroundMark x1="31070" y1="84255" x2="34330" y2="69964"/>
                        <a14:backgroundMark x1="34330" y1="69964" x2="37780" y2="83488"/>
                        <a14:backgroundMark x1="37780" y1="83488" x2="50121" y2="85507"/>
                        <a14:backgroundMark x1="64214" y1="81833" x2="64214" y2="81227"/>
                        <a14:backgroundMark x1="64403" y1="81348" x2="64511" y2="80904"/>
                        <a14:backgroundMark x1="64214" y1="82277" x2="63891" y2="80743"/>
                        <a14:backgroundMark x1="77661" y1="46992" x2="77041" y2="41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0" y="829122"/>
            <a:ext cx="4766301" cy="31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4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F96810C-323A-0FC4-E6CB-E7444703B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17" y="414271"/>
            <a:ext cx="10058400" cy="606237"/>
          </a:xfrm>
        </p:spPr>
        <p:txBody>
          <a:bodyPr/>
          <a:lstStyle/>
          <a:p>
            <a:r>
              <a:rPr lang="sr-Latn-RS" b="1" dirty="0"/>
              <a:t>JEDNOSMERNI VEJPOVI</a:t>
            </a:r>
            <a:endParaRPr lang="de-CH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300292-99DF-60E7-62C6-019DEDBDE567}"/>
              </a:ext>
            </a:extLst>
          </p:cNvPr>
          <p:cNvSpPr txBox="1"/>
          <p:nvPr/>
        </p:nvSpPr>
        <p:spPr>
          <a:xfrm>
            <a:off x="6324265" y="1514638"/>
            <a:ext cx="3047006" cy="1754326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CH" dirty="0"/>
              <a:t>V</a:t>
            </a:r>
            <a:r>
              <a:rPr lang="sr-Latn-RS" dirty="0"/>
              <a:t>ejpovi se sastoje iz</a:t>
            </a: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RS" b="1" u="sng" dirty="0"/>
              <a:t>primarnih ili sekundarnih baterija </a:t>
            </a:r>
            <a:endParaRPr lang="de-CH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RS" b="1" u="sng" dirty="0"/>
              <a:t>isparivača</a:t>
            </a:r>
            <a:endParaRPr lang="de-CH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RS" b="1" u="sng" dirty="0"/>
              <a:t>nastavka za usta</a:t>
            </a:r>
            <a:endParaRPr lang="de-CH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RS" b="1" u="sng" dirty="0"/>
              <a:t>rezervoara </a:t>
            </a:r>
            <a:r>
              <a:rPr lang="sr-Latn-RS" dirty="0"/>
              <a:t>za tečnost</a:t>
            </a:r>
            <a:r>
              <a:rPr lang="de-CH" dirty="0"/>
              <a:t>*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8C0D6FE-6929-9526-EBAF-F04BAC7E0CD3}"/>
              </a:ext>
            </a:extLst>
          </p:cNvPr>
          <p:cNvSpPr txBox="1"/>
          <p:nvPr/>
        </p:nvSpPr>
        <p:spPr>
          <a:xfrm>
            <a:off x="928609" y="3908569"/>
            <a:ext cx="5356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M</a:t>
            </a:r>
            <a:r>
              <a:rPr lang="sr-Latn-RS" dirty="0"/>
              <a:t>ože da se jednostavno koristi.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i</a:t>
            </a:r>
            <a:r>
              <a:rPr lang="de-CH" dirty="0"/>
              <a:t>nten</a:t>
            </a:r>
            <a:r>
              <a:rPr lang="sr-Latn-RS" dirty="0"/>
              <a:t>zivni voćni i slatki ukusi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za jednokratnu upotrebu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Sadrže </a:t>
            </a:r>
            <a:r>
              <a:rPr lang="de-CH" dirty="0"/>
              <a:t>600 </a:t>
            </a:r>
            <a:r>
              <a:rPr lang="de-CH"/>
              <a:t>– 10’000</a:t>
            </a:r>
            <a:r>
              <a:rPr lang="sr-Latn-RS" dirty="0"/>
              <a:t> udisaja.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Dostupno od </a:t>
            </a:r>
            <a:r>
              <a:rPr lang="de-CH" dirty="0"/>
              <a:t>CHF 6.90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o</a:t>
            </a:r>
            <a:r>
              <a:rPr lang="de-CH" dirty="0"/>
              <a:t>nl</a:t>
            </a:r>
            <a:r>
              <a:rPr lang="sr-Latn-RS" dirty="0"/>
              <a:t>ajn, na kiosku, u vejp-šopovima i u supermarketima</a:t>
            </a:r>
            <a:endParaRPr lang="de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08F2E0-3DAA-6BD4-7353-5D208A762E29}"/>
              </a:ext>
            </a:extLst>
          </p:cNvPr>
          <p:cNvSpPr txBox="1"/>
          <p:nvPr/>
        </p:nvSpPr>
        <p:spPr>
          <a:xfrm>
            <a:off x="7605361" y="3568064"/>
            <a:ext cx="3531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*</a:t>
            </a:r>
            <a:r>
              <a:rPr lang="sr-Latn-RS" b="1" dirty="0"/>
              <a:t>sadržaj tečnosti</a:t>
            </a:r>
            <a:endParaRPr lang="de-CH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različite hemikalije</a:t>
            </a:r>
            <a:endParaRPr lang="de-C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a</a:t>
            </a:r>
            <a:r>
              <a:rPr lang="de-CH" dirty="0"/>
              <a:t>roma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n</a:t>
            </a:r>
            <a:r>
              <a:rPr lang="de-CH" dirty="0"/>
              <a:t>ikotin </a:t>
            </a:r>
            <a:r>
              <a:rPr lang="sr-Latn-RS" dirty="0"/>
              <a:t>u visokoj dozi</a:t>
            </a:r>
            <a:endParaRPr lang="de-CH" dirty="0"/>
          </a:p>
          <a:p>
            <a:pPr marL="457200" indent="-457200">
              <a:buAutoNum type="arabicParenR"/>
            </a:pPr>
            <a:endParaRPr lang="de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dirty="0"/>
              <a:t>Postoje i vejpovi bez nikotina.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dirty="0"/>
              <a:t>Neke od ovih hemikalija su kancerogene.</a:t>
            </a:r>
            <a:endParaRPr lang="de-CH" dirty="0"/>
          </a:p>
        </p:txBody>
      </p:sp>
      <p:pic>
        <p:nvPicPr>
          <p:cNvPr id="7" name="Grafik 6" descr="Ein Bild, das Feuerzeug, Plastik, Boden, Im Haus enthält.">
            <a:extLst>
              <a:ext uri="{FF2B5EF4-FFF2-40B4-BE49-F238E27FC236}">
                <a16:creationId xmlns:a16="http://schemas.microsoft.com/office/drawing/2014/main" id="{AE53D0E4-AB4E-A789-8D9A-308C57153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28" y="1117437"/>
            <a:ext cx="3959677" cy="227173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9A52195-C45F-A18A-2A1D-0E2FFF343869}"/>
              </a:ext>
            </a:extLst>
          </p:cNvPr>
          <p:cNvSpPr txBox="1"/>
          <p:nvPr/>
        </p:nvSpPr>
        <p:spPr>
          <a:xfrm>
            <a:off x="1057851" y="1052818"/>
            <a:ext cx="119561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600" b="1" dirty="0"/>
              <a:t>nastavak za usta </a:t>
            </a:r>
            <a:endParaRPr lang="de-CH" sz="16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2F901ED-0D34-24BD-29ED-41F96851220E}"/>
              </a:ext>
            </a:extLst>
          </p:cNvPr>
          <p:cNvSpPr txBox="1"/>
          <p:nvPr/>
        </p:nvSpPr>
        <p:spPr>
          <a:xfrm>
            <a:off x="1054818" y="3209098"/>
            <a:ext cx="1971940" cy="784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500" b="1" dirty="0"/>
              <a:t>isparivač sa rezervoarom, ispunjen e-tečnošću</a:t>
            </a:r>
            <a:endParaRPr lang="de-CH" sz="15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CA1F9B-8EF7-BE79-E9DF-60BAFC3C96DC}"/>
              </a:ext>
            </a:extLst>
          </p:cNvPr>
          <p:cNvSpPr txBox="1"/>
          <p:nvPr/>
        </p:nvSpPr>
        <p:spPr>
          <a:xfrm>
            <a:off x="3360454" y="2071625"/>
            <a:ext cx="103414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600" b="1" dirty="0"/>
              <a:t>baterija </a:t>
            </a:r>
            <a:endParaRPr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34553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881E-49E6-1CEA-1D1A-7F0A6108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6657"/>
            <a:ext cx="3200400" cy="1323702"/>
          </a:xfrm>
        </p:spPr>
        <p:txBody>
          <a:bodyPr>
            <a:normAutofit/>
          </a:bodyPr>
          <a:lstStyle/>
          <a:p>
            <a:r>
              <a:rPr lang="sr-Latn-RS" b="1" dirty="0"/>
              <a:t>Posledice po zdravlje</a:t>
            </a:r>
            <a:endParaRPr lang="de-CH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927A0-1EC7-4C2C-C6F7-D3E5BA97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0" y="731839"/>
            <a:ext cx="6492240" cy="5257800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sr-Latn-RS" b="1" dirty="0"/>
              <a:t>Zavisnost od nikotina</a:t>
            </a:r>
            <a:r>
              <a:rPr lang="de-CH" dirty="0"/>
              <a:t>: V</a:t>
            </a:r>
            <a:r>
              <a:rPr lang="sr-Latn-RS" dirty="0"/>
              <a:t>ejpovi sadrže obično veoma mnogo n</a:t>
            </a:r>
            <a:r>
              <a:rPr lang="de-CH" dirty="0">
                <a:solidFill>
                  <a:schemeClr val="tx1"/>
                </a:solidFill>
              </a:rPr>
              <a:t>ikotin</a:t>
            </a:r>
            <a:r>
              <a:rPr lang="sr-Latn-RS" dirty="0">
                <a:solidFill>
                  <a:schemeClr val="tx1"/>
                </a:solidFill>
              </a:rPr>
              <a:t>a</a:t>
            </a:r>
            <a:r>
              <a:rPr lang="de-CH" dirty="0">
                <a:solidFill>
                  <a:schemeClr val="tx1"/>
                </a:solidFill>
              </a:rPr>
              <a:t>. Nikotin </a:t>
            </a:r>
            <a:r>
              <a:rPr lang="sr-Latn-RS" dirty="0">
                <a:solidFill>
                  <a:schemeClr val="tx1"/>
                </a:solidFill>
              </a:rPr>
              <a:t>brzo stvara zavisnost.</a:t>
            </a:r>
            <a:endParaRPr lang="de-CH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de-CH" b="1" dirty="0"/>
          </a:p>
          <a:p>
            <a:pPr marL="0" indent="0">
              <a:buClrTx/>
              <a:buNone/>
            </a:pPr>
            <a:r>
              <a:rPr lang="sr-Latn-RS" b="1" dirty="0"/>
              <a:t>Iritacija disajnih puteva</a:t>
            </a:r>
            <a:r>
              <a:rPr lang="de-CH" dirty="0"/>
              <a:t>: </a:t>
            </a:r>
            <a:r>
              <a:rPr lang="sr-Latn-RS" dirty="0"/>
              <a:t>kašalj, bol u grlu i tegobe pri disanju</a:t>
            </a:r>
            <a:r>
              <a:rPr lang="de-CH" dirty="0">
                <a:solidFill>
                  <a:schemeClr val="tx1"/>
                </a:solidFill>
              </a:rPr>
              <a:t> </a:t>
            </a:r>
          </a:p>
          <a:p>
            <a:pPr marL="0" indent="0">
              <a:buClrTx/>
              <a:buNone/>
            </a:pPr>
            <a:endParaRPr lang="de-CH" b="1" dirty="0"/>
          </a:p>
          <a:p>
            <a:pPr marL="0" indent="0">
              <a:buClrTx/>
              <a:buNone/>
            </a:pPr>
            <a:endParaRPr lang="de-CH" b="1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sr-Latn-RS" b="1" dirty="0">
                <a:solidFill>
                  <a:schemeClr val="tx1"/>
                </a:solidFill>
              </a:rPr>
              <a:t>Iritacija usta i ždrela</a:t>
            </a:r>
            <a:r>
              <a:rPr lang="de-CH" dirty="0"/>
              <a:t>: </a:t>
            </a:r>
            <a:r>
              <a:rPr lang="sr-Latn-RS" dirty="0"/>
              <a:t>suvoća usta, iritacija desni i ulkusi (čirevi) u ustima</a:t>
            </a:r>
            <a:endParaRPr lang="de-CH" b="1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de-CH" b="1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sr-Latn-RS" b="1" dirty="0">
                <a:solidFill>
                  <a:schemeClr val="tx1"/>
                </a:solidFill>
              </a:rPr>
              <a:t>Kardiovaskularni sistem</a:t>
            </a:r>
            <a:r>
              <a:rPr lang="de-CH" dirty="0">
                <a:solidFill>
                  <a:schemeClr val="tx1"/>
                </a:solidFill>
              </a:rPr>
              <a:t>: </a:t>
            </a:r>
            <a:r>
              <a:rPr lang="sr-Latn-RS" dirty="0">
                <a:solidFill>
                  <a:schemeClr val="tx1"/>
                </a:solidFill>
              </a:rPr>
              <a:t>za kratko vreme povišeni puls i krvni pritisak, za kratko vreme povećani rizik od srčanih problema</a:t>
            </a:r>
            <a:endParaRPr lang="de-CH" b="1" dirty="0"/>
          </a:p>
          <a:p>
            <a:pPr marL="0" indent="0">
              <a:buClrTx/>
              <a:buNone/>
            </a:pPr>
            <a:endParaRPr lang="de-CH" b="1" dirty="0"/>
          </a:p>
          <a:p>
            <a:pPr marL="0" indent="0">
              <a:buClrTx/>
              <a:buNone/>
            </a:pPr>
            <a:r>
              <a:rPr lang="sr-Latn-RS" b="1" dirty="0"/>
              <a:t>Rizik od malignog oboljenja</a:t>
            </a:r>
            <a:r>
              <a:rPr lang="de-CH" dirty="0"/>
              <a:t>: </a:t>
            </a:r>
            <a:r>
              <a:rPr lang="sr-Latn-RS" dirty="0"/>
              <a:t>povišen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0E272-5872-373E-657C-AD60A2FB1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de-CH" sz="2200" dirty="0"/>
          </a:p>
        </p:txBody>
      </p:sp>
      <p:pic>
        <p:nvPicPr>
          <p:cNvPr id="11" name="Grafik 10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D22F6F2C-EE4A-37FA-2862-33307B68C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1234053" y="4737567"/>
            <a:ext cx="1334387" cy="193208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E733DA5-4D3E-82DA-F8C9-63CFC239E963}"/>
              </a:ext>
            </a:extLst>
          </p:cNvPr>
          <p:cNvSpPr txBox="1"/>
          <p:nvPr/>
        </p:nvSpPr>
        <p:spPr>
          <a:xfrm rot="14118513">
            <a:off x="445431" y="4949673"/>
            <a:ext cx="976835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0070C0"/>
                </a:solidFill>
              </a:rPr>
              <a:t>Informisanje </a:t>
            </a:r>
            <a:endParaRPr lang="de-CH" sz="120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7174E9-1AC0-6AA3-3604-F2E21DC81B41}"/>
              </a:ext>
            </a:extLst>
          </p:cNvPr>
          <p:cNvSpPr txBox="1"/>
          <p:nvPr/>
        </p:nvSpPr>
        <p:spPr>
          <a:xfrm rot="15848186">
            <a:off x="991955" y="4185092"/>
            <a:ext cx="1008277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Razumevanje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DE115BC-11B6-87F5-5F1B-1D9A5335A6D2}"/>
              </a:ext>
            </a:extLst>
          </p:cNvPr>
          <p:cNvSpPr txBox="1"/>
          <p:nvPr/>
        </p:nvSpPr>
        <p:spPr>
          <a:xfrm rot="16200000">
            <a:off x="1274902" y="4011320"/>
            <a:ext cx="117549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Prepoznavanje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0FFA826-BCE0-1733-84EC-BA4EBA2B99F3}"/>
              </a:ext>
            </a:extLst>
          </p:cNvPr>
          <p:cNvSpPr txBox="1"/>
          <p:nvPr/>
        </p:nvSpPr>
        <p:spPr>
          <a:xfrm rot="16397315">
            <a:off x="1771590" y="4088108"/>
            <a:ext cx="102640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Stupanje u akciju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BC25FB-BC3C-816D-4B28-3876DBB3294D}"/>
              </a:ext>
            </a:extLst>
          </p:cNvPr>
          <p:cNvSpPr txBox="1"/>
          <p:nvPr/>
        </p:nvSpPr>
        <p:spPr>
          <a:xfrm rot="16835369">
            <a:off x="2060159" y="4164277"/>
            <a:ext cx="1511696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traženje pomoći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E6797B-2743-17E4-BE45-222616330D5E}"/>
              </a:ext>
            </a:extLst>
          </p:cNvPr>
          <p:cNvSpPr txBox="1"/>
          <p:nvPr/>
        </p:nvSpPr>
        <p:spPr>
          <a:xfrm>
            <a:off x="4760945" y="6162971"/>
            <a:ext cx="6772534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Dugoročne posledice moraju da se još preciznije istraže.</a:t>
            </a:r>
            <a:endParaRPr lang="de-CH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Grafik 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1C17C24-C6EB-2E3A-8FE6-1D13DD0113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2222" r="7500" b="22699"/>
          <a:stretch/>
        </p:blipFill>
        <p:spPr>
          <a:xfrm>
            <a:off x="4487637" y="731839"/>
            <a:ext cx="508314" cy="377452"/>
          </a:xfrm>
          <a:prstGeom prst="rect">
            <a:avLst/>
          </a:prstGeom>
        </p:spPr>
      </p:pic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874AA38-1336-442A-0766-5F042F79F5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t="22508" r="30509" b="37247"/>
          <a:stretch/>
        </p:blipFill>
        <p:spPr>
          <a:xfrm>
            <a:off x="4566653" y="5602874"/>
            <a:ext cx="350282" cy="362399"/>
          </a:xfrm>
          <a:prstGeom prst="rect">
            <a:avLst/>
          </a:prstGeom>
        </p:spPr>
      </p:pic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72C1439-E963-5396-7A18-2B21502F56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5"/>
          <a:stretch/>
        </p:blipFill>
        <p:spPr>
          <a:xfrm>
            <a:off x="4538726" y="1970990"/>
            <a:ext cx="435631" cy="377452"/>
          </a:xfrm>
          <a:prstGeom prst="rect">
            <a:avLst/>
          </a:prstGeom>
        </p:spPr>
      </p:pic>
      <p:pic>
        <p:nvPicPr>
          <p:cNvPr id="9" name="Grafik 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FF4C59B-6A43-61E5-4151-1E96A2FC9A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5"/>
          <a:stretch/>
        </p:blipFill>
        <p:spPr>
          <a:xfrm flipH="1">
            <a:off x="4539520" y="4509559"/>
            <a:ext cx="442851" cy="373435"/>
          </a:xfrm>
          <a:prstGeom prst="rect">
            <a:avLst/>
          </a:prstGeom>
        </p:spPr>
      </p:pic>
      <p:pic>
        <p:nvPicPr>
          <p:cNvPr id="10" name="Grafik 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7341A5A-2330-5D64-28D6-BFB8910678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8"/>
          <a:stretch/>
        </p:blipFill>
        <p:spPr>
          <a:xfrm>
            <a:off x="4539520" y="3184622"/>
            <a:ext cx="442851" cy="3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881E-49E6-1CEA-1D1A-7F0A6108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Životna sredina</a:t>
            </a:r>
            <a:endParaRPr lang="de-CH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927A0-1EC7-4C2C-C6F7-D3E5BA97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107" y="1398080"/>
            <a:ext cx="5819047" cy="262879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r-Latn-RS" b="1" dirty="0"/>
              <a:t>Litijum-jonske (sekundarne) baterije </a:t>
            </a:r>
            <a:r>
              <a:rPr lang="sr-Latn-RS" dirty="0"/>
              <a:t>i</a:t>
            </a:r>
            <a:r>
              <a:rPr lang="sr-Latn-RS" b="1" dirty="0"/>
              <a:t> primarne baterije </a:t>
            </a:r>
            <a:r>
              <a:rPr lang="sr-Latn-RS" dirty="0"/>
              <a:t>sadrže kvalitetne sirovine.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r-Latn-RS" dirty="0"/>
              <a:t>One su </a:t>
            </a:r>
            <a:r>
              <a:rPr lang="sr-Latn-RS" u="sng" dirty="0"/>
              <a:t>štetne po životnu sredinu</a:t>
            </a:r>
            <a:r>
              <a:rPr lang="de-CH" dirty="0"/>
              <a:t>, </a:t>
            </a:r>
            <a:r>
              <a:rPr lang="sr-Latn-RS" dirty="0"/>
              <a:t>ako se pogrešno odlažu.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0E272-5872-373E-657C-AD60A2FB1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FF4D808-2E8D-BCB0-0E2B-71D27FD2DE3A}"/>
              </a:ext>
            </a:extLst>
          </p:cNvPr>
          <p:cNvSpPr txBox="1">
            <a:spLocks/>
          </p:cNvSpPr>
          <p:nvPr/>
        </p:nvSpPr>
        <p:spPr>
          <a:xfrm>
            <a:off x="4898571" y="725175"/>
            <a:ext cx="3734440" cy="45848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TROŠENJE</a:t>
            </a:r>
            <a:endParaRPr lang="de-CH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6A7B3063-F6C2-3E14-0E2A-B908EDB98CA9}"/>
              </a:ext>
            </a:extLst>
          </p:cNvPr>
          <p:cNvSpPr txBox="1">
            <a:spLocks/>
          </p:cNvSpPr>
          <p:nvPr/>
        </p:nvSpPr>
        <p:spPr>
          <a:xfrm>
            <a:off x="4934107" y="3634848"/>
            <a:ext cx="1817661" cy="35915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ODLAGANJE</a:t>
            </a:r>
            <a:endParaRPr lang="de-CH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2926D83-7B7D-9DB3-E3DD-FCDCBEC58E0F}"/>
              </a:ext>
            </a:extLst>
          </p:cNvPr>
          <p:cNvSpPr txBox="1">
            <a:spLocks/>
          </p:cNvSpPr>
          <p:nvPr/>
        </p:nvSpPr>
        <p:spPr>
          <a:xfrm>
            <a:off x="4934107" y="4162412"/>
            <a:ext cx="5106666" cy="8680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/>
              <a:t>V</a:t>
            </a:r>
            <a:r>
              <a:rPr lang="sr-Latn-RS" dirty="0"/>
              <a:t>ejpovima je mesto u kontejneru za elektronski otpad. Često se ne odlažu ispravno.</a:t>
            </a: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5" name="Grafik 14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FC478CC1-A3A0-1E3A-A447-4EA09F4E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1158947" y="4641875"/>
            <a:ext cx="1334387" cy="193208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6AC125C-9ED6-4705-A555-5E7724E97D37}"/>
              </a:ext>
            </a:extLst>
          </p:cNvPr>
          <p:cNvSpPr txBox="1"/>
          <p:nvPr/>
        </p:nvSpPr>
        <p:spPr>
          <a:xfrm rot="14118513">
            <a:off x="315523" y="4825265"/>
            <a:ext cx="1046685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92D050"/>
                </a:solidFill>
              </a:rPr>
              <a:t>Infor</a:t>
            </a:r>
            <a:r>
              <a:rPr lang="sr-Latn-RS" sz="1200" dirty="0">
                <a:solidFill>
                  <a:srgbClr val="92D050"/>
                </a:solidFill>
              </a:rPr>
              <a:t>misanje </a:t>
            </a:r>
            <a:endParaRPr lang="de-CH" sz="1200" dirty="0">
              <a:solidFill>
                <a:srgbClr val="92D05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D9F460-3C01-2A6C-3D54-478E60F241C3}"/>
              </a:ext>
            </a:extLst>
          </p:cNvPr>
          <p:cNvSpPr txBox="1"/>
          <p:nvPr/>
        </p:nvSpPr>
        <p:spPr>
          <a:xfrm rot="15848186">
            <a:off x="864410" y="4042069"/>
            <a:ext cx="1103435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Razumevanje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C8B3954-1C1C-0B24-69D2-754166FF6459}"/>
              </a:ext>
            </a:extLst>
          </p:cNvPr>
          <p:cNvSpPr txBox="1"/>
          <p:nvPr/>
        </p:nvSpPr>
        <p:spPr>
          <a:xfrm rot="16200000">
            <a:off x="1267855" y="3893854"/>
            <a:ext cx="1187383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Prepoznavanje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D430CA-F94F-AB03-FFF8-8501A77CE5FB}"/>
              </a:ext>
            </a:extLst>
          </p:cNvPr>
          <p:cNvSpPr txBox="1"/>
          <p:nvPr/>
        </p:nvSpPr>
        <p:spPr>
          <a:xfrm rot="16397315">
            <a:off x="1581333" y="3832487"/>
            <a:ext cx="137734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Stupanje u akciju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DB58FDD-9C84-A88D-F989-D0830E45E16F}"/>
              </a:ext>
            </a:extLst>
          </p:cNvPr>
          <p:cNvSpPr txBox="1"/>
          <p:nvPr/>
        </p:nvSpPr>
        <p:spPr>
          <a:xfrm rot="16835369">
            <a:off x="1934180" y="4088779"/>
            <a:ext cx="155663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Pribavljanje pomoći</a:t>
            </a:r>
            <a:endParaRPr lang="de-CH" sz="12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7824864-AFD2-5162-6C2D-1398CE569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5015" r="8124" b="20197"/>
          <a:stretch/>
        </p:blipFill>
        <p:spPr>
          <a:xfrm>
            <a:off x="9704156" y="4626045"/>
            <a:ext cx="1989464" cy="18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8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>
            <a:extLst>
              <a:ext uri="{FF2B5EF4-FFF2-40B4-BE49-F238E27FC236}">
                <a16:creationId xmlns:a16="http://schemas.microsoft.com/office/drawing/2014/main" id="{F5906461-B31C-E6E8-7D43-A00CB5AC7E46}"/>
              </a:ext>
            </a:extLst>
          </p:cNvPr>
          <p:cNvSpPr txBox="1">
            <a:spLocks/>
          </p:cNvSpPr>
          <p:nvPr/>
        </p:nvSpPr>
        <p:spPr>
          <a:xfrm>
            <a:off x="631965" y="656507"/>
            <a:ext cx="10058400" cy="51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MEĐUPITANJE</a:t>
            </a:r>
            <a:endParaRPr lang="de-CH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64C5AF8-5B1F-8083-7357-D4CF7AD7510A}"/>
              </a:ext>
            </a:extLst>
          </p:cNvPr>
          <p:cNvSpPr txBox="1"/>
          <p:nvPr/>
        </p:nvSpPr>
        <p:spPr>
          <a:xfrm>
            <a:off x="2868339" y="2249556"/>
            <a:ext cx="6455322" cy="461665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2400" b="1" dirty="0"/>
              <a:t>Ko poznaje najmanje jednu osobu koja vejpuje</a:t>
            </a:r>
            <a:r>
              <a:rPr lang="de-CH" sz="2400" b="1" dirty="0"/>
              <a:t>?</a:t>
            </a:r>
          </a:p>
        </p:txBody>
      </p:sp>
      <p:pic>
        <p:nvPicPr>
          <p:cNvPr id="13" name="Grafik 12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24D4F5A5-E23D-ADA1-24C6-9FC63105D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 flipH="1">
            <a:off x="957887" y="3384045"/>
            <a:ext cx="1411892" cy="2044307"/>
          </a:xfrm>
          <a:prstGeom prst="rect">
            <a:avLst/>
          </a:prstGeom>
        </p:spPr>
      </p:pic>
      <p:pic>
        <p:nvPicPr>
          <p:cNvPr id="14" name="Grafik 13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EAAC37C0-EA0D-0CA5-9F89-2EC0F0A28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2944779" y="3177313"/>
            <a:ext cx="970671" cy="1405454"/>
          </a:xfrm>
          <a:prstGeom prst="rect">
            <a:avLst/>
          </a:prstGeom>
        </p:spPr>
      </p:pic>
      <p:pic>
        <p:nvPicPr>
          <p:cNvPr id="3" name="Grafik 2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0975D7EE-4B29-E592-98CA-EB75718730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 flipH="1">
            <a:off x="4893822" y="3778299"/>
            <a:ext cx="970430" cy="1405105"/>
          </a:xfrm>
          <a:prstGeom prst="rect">
            <a:avLst/>
          </a:prstGeom>
        </p:spPr>
      </p:pic>
      <p:pic>
        <p:nvPicPr>
          <p:cNvPr id="4" name="Grafik 3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B5D4ECB9-07D2-1217-84B1-370C61E68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6439493" y="4087928"/>
            <a:ext cx="1321820" cy="1913890"/>
          </a:xfrm>
          <a:prstGeom prst="rect">
            <a:avLst/>
          </a:prstGeom>
        </p:spPr>
      </p:pic>
      <p:pic>
        <p:nvPicPr>
          <p:cNvPr id="5" name="Grafik 4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988F402D-E8CC-F86D-AB9A-D43B2CCAFD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8388295" y="3568136"/>
            <a:ext cx="887144" cy="1284514"/>
          </a:xfrm>
          <a:prstGeom prst="rect">
            <a:avLst/>
          </a:prstGeom>
        </p:spPr>
      </p:pic>
      <p:pic>
        <p:nvPicPr>
          <p:cNvPr id="6" name="Grafik 5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29E9C80E-D10C-DDF2-ECE5-2715FF2B52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 flipH="1">
            <a:off x="10119652" y="2753506"/>
            <a:ext cx="1141425" cy="165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9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>
            <a:extLst>
              <a:ext uri="{FF2B5EF4-FFF2-40B4-BE49-F238E27FC236}">
                <a16:creationId xmlns:a16="http://schemas.microsoft.com/office/drawing/2014/main" id="{F5906461-B31C-E6E8-7D43-A00CB5AC7E46}"/>
              </a:ext>
            </a:extLst>
          </p:cNvPr>
          <p:cNvSpPr txBox="1">
            <a:spLocks/>
          </p:cNvSpPr>
          <p:nvPr/>
        </p:nvSpPr>
        <p:spPr>
          <a:xfrm>
            <a:off x="631965" y="656507"/>
            <a:ext cx="10058400" cy="51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Ri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CI ZA MLADE</a:t>
            </a:r>
            <a:endParaRPr lang="de-CH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CA0EF9-AF73-45CF-9749-59A8F586B1BA}"/>
              </a:ext>
            </a:extLst>
          </p:cNvPr>
          <p:cNvSpPr txBox="1"/>
          <p:nvPr/>
        </p:nvSpPr>
        <p:spPr>
          <a:xfrm>
            <a:off x="631965" y="1541141"/>
            <a:ext cx="76454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de-CH" sz="2000" b="1" dirty="0"/>
              <a:t>Industri</a:t>
            </a:r>
            <a:r>
              <a:rPr lang="sr-Latn-RS" sz="2000" b="1" dirty="0"/>
              <a:t>ja </a:t>
            </a:r>
            <a:r>
              <a:rPr lang="sr-Latn-RS" sz="2000" dirty="0"/>
              <a:t>se ciljano obraća mladima</a:t>
            </a:r>
            <a:r>
              <a:rPr lang="de-CH" sz="2000" dirty="0"/>
              <a:t>. (</a:t>
            </a:r>
            <a:r>
              <a:rPr lang="sr-Latn-RS" sz="2000" dirty="0"/>
              <a:t>Reklame na društvenim mrežama, npr. </a:t>
            </a:r>
            <a:r>
              <a:rPr lang="de-CH" sz="2000" dirty="0"/>
              <a:t>TikTok)</a:t>
            </a:r>
          </a:p>
          <a:p>
            <a:pPr marL="342900" indent="-342900">
              <a:buAutoNum type="arabicParenR"/>
            </a:pPr>
            <a:endParaRPr lang="de-CH" sz="2000" b="1" dirty="0"/>
          </a:p>
          <a:p>
            <a:pPr marL="342900" indent="-342900">
              <a:buAutoNum type="arabicParenR"/>
            </a:pPr>
            <a:r>
              <a:rPr lang="de-CH" sz="2000" b="1" dirty="0"/>
              <a:t>Aroma: </a:t>
            </a:r>
            <a:r>
              <a:rPr lang="de-CH" sz="2000" dirty="0"/>
              <a:t>Aroma </a:t>
            </a:r>
            <a:r>
              <a:rPr lang="sr-Latn-RS" sz="2000" dirty="0"/>
              <a:t>čini vejpove atraktivnim u krugu mladih</a:t>
            </a:r>
            <a:r>
              <a:rPr lang="de-CH" sz="2000" dirty="0"/>
              <a:t>.</a:t>
            </a:r>
          </a:p>
          <a:p>
            <a:pPr marL="342900" indent="-342900">
              <a:buAutoNum type="arabicParenR"/>
            </a:pPr>
            <a:endParaRPr lang="de-CH" sz="2000" b="1" dirty="0"/>
          </a:p>
          <a:p>
            <a:pPr marL="342900" indent="-342900">
              <a:buAutoNum type="arabicParenR"/>
            </a:pPr>
            <a:r>
              <a:rPr lang="sr-Latn-RS" sz="2000" b="1" dirty="0"/>
              <a:t>Posledice konzumiranja n</a:t>
            </a:r>
            <a:r>
              <a:rPr lang="de-CH" sz="2000" b="1" dirty="0"/>
              <a:t>ikotin</a:t>
            </a:r>
            <a:r>
              <a:rPr lang="sr-Latn-RS" sz="2000" b="1" dirty="0"/>
              <a:t>a</a:t>
            </a:r>
            <a:r>
              <a:rPr lang="de-CH" sz="2000" b="1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2000" dirty="0"/>
              <a:t>Nikotin </a:t>
            </a:r>
            <a:r>
              <a:rPr lang="sr-Latn-RS" sz="2000" dirty="0"/>
              <a:t>može da proizvede negativne posledice po razvoj mozga</a:t>
            </a:r>
            <a:r>
              <a:rPr lang="de-CH" sz="20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r-Latn-RS" sz="2000" dirty="0"/>
              <a:t>Rana konzumacija povećava rizik od kasnije zavisnosti od nikotina. </a:t>
            </a:r>
            <a:endParaRPr lang="de-CH" sz="2000" b="1" dirty="0"/>
          </a:p>
          <a:p>
            <a:pPr marL="342900" indent="-342900">
              <a:buAutoNum type="arabicParenR"/>
            </a:pPr>
            <a:r>
              <a:rPr lang="sr-Latn-RS" sz="2000" b="1" dirty="0"/>
              <a:t>Roditelji koji i sami puše</a:t>
            </a:r>
            <a:r>
              <a:rPr lang="de-CH" sz="2000" b="1" dirty="0"/>
              <a:t>: </a:t>
            </a:r>
            <a:r>
              <a:rPr lang="sr-Latn-RS" sz="2000" b="1" dirty="0"/>
              <a:t>povećavaju rizik </a:t>
            </a:r>
            <a:r>
              <a:rPr lang="sr-Latn-RS" sz="2000" dirty="0"/>
              <a:t>od toga da njihova deca počnu da puše ili vejpuju</a:t>
            </a:r>
            <a:endParaRPr lang="de-CH" sz="2000" dirty="0"/>
          </a:p>
        </p:txBody>
      </p:sp>
      <p:pic>
        <p:nvPicPr>
          <p:cNvPr id="2" name="Grafik 1" descr="Ein Bild, das Cartoon, Clipart, Schuhwerk, Darstellung enthält.&#10;&#10;Automatisch generierte Beschreibung">
            <a:extLst>
              <a:ext uri="{FF2B5EF4-FFF2-40B4-BE49-F238E27FC236}">
                <a16:creationId xmlns:a16="http://schemas.microsoft.com/office/drawing/2014/main" id="{CE8D9E62-8A63-259C-733D-50114FD60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89988" l="6056" r="93218">
                        <a14:foregroundMark x1="33064" y1="10375" x2="40937" y2="6217"/>
                        <a14:foregroundMark x1="40937" y1="6217" x2="32620" y2="11546"/>
                        <a14:foregroundMark x1="32620" y1="11546" x2="32055" y2="11465"/>
                        <a14:foregroundMark x1="87848" y1="23496" x2="88010" y2="23415"/>
                        <a14:foregroundMark x1="88252" y1="23173" x2="88090" y2="23092"/>
                        <a14:foregroundMark x1="92895" y1="22325" x2="93056" y2="22164"/>
                        <a14:foregroundMark x1="93218" y1="35285" x2="93056" y2="36294"/>
                        <a14:foregroundMark x1="10012" y1="33791" x2="9931" y2="34356"/>
                        <a14:foregroundMark x1="10174" y1="41098" x2="7348" y2="47800"/>
                        <a14:foregroundMark x1="7348" y1="47800" x2="10416" y2="41461"/>
                        <a14:foregroundMark x1="10416" y1="41461" x2="10254" y2="41098"/>
                        <a14:foregroundMark x1="7549" y1="40089" x2="7388" y2="40170"/>
                        <a14:foregroundMark x1="7549" y1="63585" x2="7549" y2="63181"/>
                        <a14:foregroundMark x1="7549" y1="63181" x2="7549" y2="63181"/>
                        <a14:foregroundMark x1="7549" y1="63181" x2="6621" y2="64635"/>
                        <a14:foregroundMark x1="6459" y1="43197" x2="6056" y2="41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" t="4883" r="3850" b="10233"/>
          <a:stretch/>
        </p:blipFill>
        <p:spPr>
          <a:xfrm>
            <a:off x="8484781" y="1541141"/>
            <a:ext cx="3200400" cy="29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8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F96810C-323A-0FC4-E6CB-E7444703B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822" y="725862"/>
            <a:ext cx="10058400" cy="547767"/>
          </a:xfrm>
        </p:spPr>
        <p:txBody>
          <a:bodyPr/>
          <a:lstStyle/>
          <a:p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ZAKONI I ZAŠTITA MLADIH</a:t>
            </a:r>
            <a:endParaRPr lang="de-CH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BB68C88-81A3-64DC-B4A0-03DE6822BAF4}"/>
              </a:ext>
            </a:extLst>
          </p:cNvPr>
          <p:cNvSpPr txBox="1"/>
          <p:nvPr/>
        </p:nvSpPr>
        <p:spPr>
          <a:xfrm>
            <a:off x="665988" y="1343080"/>
            <a:ext cx="10732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2000" b="1" dirty="0">
              <a:sym typeface="Wingdings" panose="05000000000000000000" pitchFamily="2" charset="2"/>
            </a:endParaRPr>
          </a:p>
          <a:p>
            <a:endParaRPr lang="de-CH" sz="2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AB7E23-B732-4373-EBEC-DF0A887F446A}"/>
              </a:ext>
            </a:extLst>
          </p:cNvPr>
          <p:cNvSpPr txBox="1"/>
          <p:nvPr/>
        </p:nvSpPr>
        <p:spPr>
          <a:xfrm>
            <a:off x="2595031" y="1753289"/>
            <a:ext cx="7437435" cy="70788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r-Latn-RS" sz="2000" dirty="0">
                <a:solidFill>
                  <a:schemeClr val="accent5">
                    <a:lumMod val="75000"/>
                  </a:schemeClr>
                </a:solidFill>
              </a:rPr>
              <a:t>U Švajcarskoj od</a:t>
            </a:r>
            <a:r>
              <a:rPr lang="de-CH" sz="2000" b="1" dirty="0">
                <a:solidFill>
                  <a:schemeClr val="accent5">
                    <a:lumMod val="75000"/>
                  </a:schemeClr>
                </a:solidFill>
              </a:rPr>
              <a:t> 1. </a:t>
            </a:r>
            <a:r>
              <a:rPr lang="sr-Latn-RS" sz="2000" b="1" dirty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de-CH" sz="2000" b="1" dirty="0">
                <a:solidFill>
                  <a:schemeClr val="accent5">
                    <a:lumMod val="75000"/>
                  </a:schemeClr>
                </a:solidFill>
              </a:rPr>
              <a:t>ktob</a:t>
            </a:r>
            <a:r>
              <a:rPr lang="sr-Latn-RS" sz="2000" b="1" dirty="0">
                <a:solidFill>
                  <a:schemeClr val="accent5">
                    <a:lumMod val="75000"/>
                  </a:schemeClr>
                </a:solidFill>
              </a:rPr>
              <a:t>ra</a:t>
            </a:r>
            <a:r>
              <a:rPr lang="de-CH" sz="2000" b="1" dirty="0">
                <a:solidFill>
                  <a:schemeClr val="accent5">
                    <a:lumMod val="75000"/>
                  </a:schemeClr>
                </a:solidFill>
              </a:rPr>
              <a:t> 2024</a:t>
            </a:r>
            <a:r>
              <a:rPr lang="sr-Latn-RS" sz="20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sr-Latn-RS" sz="2000" dirty="0">
                <a:solidFill>
                  <a:schemeClr val="accent5">
                    <a:lumMod val="75000"/>
                  </a:schemeClr>
                </a:solidFill>
              </a:rPr>
              <a:t>počinje da važi Zakon o duvanskim proizvodima. Njim se zabranjuje </a:t>
            </a:r>
            <a:r>
              <a:rPr lang="sr-Latn-RS" sz="2000" b="1" dirty="0">
                <a:solidFill>
                  <a:schemeClr val="accent5">
                    <a:lumMod val="75000"/>
                  </a:schemeClr>
                </a:solidFill>
              </a:rPr>
              <a:t>prodaja vejpova maloletnicima.</a:t>
            </a:r>
            <a:endParaRPr lang="de-CH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02A4394-EBB9-16B6-5205-B30B9F12EE6B}"/>
              </a:ext>
            </a:extLst>
          </p:cNvPr>
          <p:cNvSpPr txBox="1"/>
          <p:nvPr/>
        </p:nvSpPr>
        <p:spPr>
          <a:xfrm>
            <a:off x="8823960" y="6459307"/>
            <a:ext cx="33680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000" dirty="0">
                <a:solidFill>
                  <a:schemeClr val="bg1"/>
                </a:solidFill>
              </a:rPr>
              <a:t> srf.ch; euractiv.de; watson.ch; parlament.ch; bag.admin.ch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A094A2-A596-7957-9007-1CA65EA4F356}"/>
              </a:ext>
            </a:extLst>
          </p:cNvPr>
          <p:cNvSpPr txBox="1"/>
          <p:nvPr/>
        </p:nvSpPr>
        <p:spPr>
          <a:xfrm>
            <a:off x="1988933" y="1676345"/>
            <a:ext cx="5236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000" dirty="0">
                <a:solidFill>
                  <a:schemeClr val="accent5">
                    <a:lumMod val="75000"/>
                  </a:schemeClr>
                </a:solidFill>
              </a:rPr>
              <a:t>§</a:t>
            </a:r>
          </a:p>
        </p:txBody>
      </p:sp>
      <p:pic>
        <p:nvPicPr>
          <p:cNvPr id="5" name="Grafik 4" descr="Ein Bild, das Text, Screenshot, Software, Webseite enthält.">
            <a:extLst>
              <a:ext uri="{FF2B5EF4-FFF2-40B4-BE49-F238E27FC236}">
                <a16:creationId xmlns:a16="http://schemas.microsoft.com/office/drawing/2014/main" id="{2B971E00-B069-7B1F-9AFF-BA0C6D853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8572" r="31426" b="50000"/>
          <a:stretch/>
        </p:blipFill>
        <p:spPr>
          <a:xfrm rot="21446432">
            <a:off x="233287" y="3616356"/>
            <a:ext cx="3393322" cy="1071805"/>
          </a:xfrm>
          <a:prstGeom prst="rect">
            <a:avLst/>
          </a:prstGeom>
        </p:spPr>
      </p:pic>
      <p:pic>
        <p:nvPicPr>
          <p:cNvPr id="12" name="Grafik 11" descr="Ein Bild, das Text, Screenshot, Software, Webseite enthält.">
            <a:extLst>
              <a:ext uri="{FF2B5EF4-FFF2-40B4-BE49-F238E27FC236}">
                <a16:creationId xmlns:a16="http://schemas.microsoft.com/office/drawing/2014/main" id="{CF910EAB-0E33-4E77-7034-0B9EE6904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8572" r="31426" b="50000"/>
          <a:stretch/>
        </p:blipFill>
        <p:spPr>
          <a:xfrm rot="21446432">
            <a:off x="233287" y="3616356"/>
            <a:ext cx="3393322" cy="1071805"/>
          </a:xfrm>
          <a:prstGeom prst="rect">
            <a:avLst/>
          </a:prstGeom>
        </p:spPr>
      </p:pic>
      <p:pic>
        <p:nvPicPr>
          <p:cNvPr id="15" name="Grafik 14" descr="Ein Bild, das Text, Elektronik, Screenshot, Software enthält.">
            <a:extLst>
              <a:ext uri="{FF2B5EF4-FFF2-40B4-BE49-F238E27FC236}">
                <a16:creationId xmlns:a16="http://schemas.microsoft.com/office/drawing/2014/main" id="{C5585533-2B76-B241-12B0-974DA5456D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t="24812" r="29034" b="50966"/>
          <a:stretch/>
        </p:blipFill>
        <p:spPr>
          <a:xfrm rot="21345998">
            <a:off x="3716784" y="3699306"/>
            <a:ext cx="3206270" cy="1053186"/>
          </a:xfrm>
          <a:prstGeom prst="rect">
            <a:avLst/>
          </a:prstGeom>
        </p:spPr>
      </p:pic>
      <p:pic>
        <p:nvPicPr>
          <p:cNvPr id="23" name="Grafik 22" descr="Ein Bild, das Text, Screenshot, Website, Software enthält.&#10;&#10;Automatisch generierte Beschreibung">
            <a:extLst>
              <a:ext uri="{FF2B5EF4-FFF2-40B4-BE49-F238E27FC236}">
                <a16:creationId xmlns:a16="http://schemas.microsoft.com/office/drawing/2014/main" id="{E813003C-85E9-0C2A-2CCB-F26688DA6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34129" r="17869" b="48656"/>
          <a:stretch/>
        </p:blipFill>
        <p:spPr>
          <a:xfrm rot="435124">
            <a:off x="7427565" y="3899367"/>
            <a:ext cx="4416411" cy="653065"/>
          </a:xfrm>
          <a:prstGeom prst="rect">
            <a:avLst/>
          </a:prstGeom>
        </p:spPr>
      </p:pic>
      <p:pic>
        <p:nvPicPr>
          <p:cNvPr id="24" name="Grafik 23" descr="Ein Bild, das Text, Schrift, Screenshot, Typografie enthält.&#10;&#10;Automatisch generierte Beschreibung">
            <a:extLst>
              <a:ext uri="{FF2B5EF4-FFF2-40B4-BE49-F238E27FC236}">
                <a16:creationId xmlns:a16="http://schemas.microsoft.com/office/drawing/2014/main" id="{1BAA376B-A1AB-668E-B899-7EA2FC619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37" y="4622841"/>
            <a:ext cx="3096057" cy="604922"/>
          </a:xfrm>
          <a:prstGeom prst="rect">
            <a:avLst/>
          </a:prstGeom>
        </p:spPr>
      </p:pic>
      <p:pic>
        <p:nvPicPr>
          <p:cNvPr id="25" name="Grafik 24" descr="Ein Bild, das Text, Schrift, Screenshot, weiß enthält.&#10;&#10;Automatisch generierte Beschreibung">
            <a:extLst>
              <a:ext uri="{FF2B5EF4-FFF2-40B4-BE49-F238E27FC236}">
                <a16:creationId xmlns:a16="http://schemas.microsoft.com/office/drawing/2014/main" id="{C6F0EA43-44BE-B668-1653-9E27CB586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80302"/>
            <a:ext cx="5625298" cy="990738"/>
          </a:xfrm>
          <a:prstGeom prst="rect">
            <a:avLst/>
          </a:prstGeom>
        </p:spPr>
      </p:pic>
      <p:pic>
        <p:nvPicPr>
          <p:cNvPr id="26" name="Grafik 25" descr="Ein Bild, das Text, Software, Multimedia-Software, Computersymbol enthält.&#10;&#10;Automatisch generierte Beschreibung">
            <a:extLst>
              <a:ext uri="{FF2B5EF4-FFF2-40B4-BE49-F238E27FC236}">
                <a16:creationId xmlns:a16="http://schemas.microsoft.com/office/drawing/2014/main" id="{BF0CF98C-605A-45EC-9339-42DA9EDB38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5" t="12201" r="12988" b="77299"/>
          <a:stretch/>
        </p:blipFill>
        <p:spPr>
          <a:xfrm>
            <a:off x="0" y="4869397"/>
            <a:ext cx="6119973" cy="14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881E-49E6-1CEA-1D1A-7F0A6108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390996"/>
            <a:ext cx="3646714" cy="2286000"/>
          </a:xfrm>
        </p:spPr>
        <p:txBody>
          <a:bodyPr/>
          <a:lstStyle/>
          <a:p>
            <a:r>
              <a:rPr lang="de-CH" b="1" dirty="0"/>
              <a:t>Kako da postupim?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73F6AF-F25A-B44C-008C-55DFE2F02415}"/>
              </a:ext>
            </a:extLst>
          </p:cNvPr>
          <p:cNvSpPr txBox="1"/>
          <p:nvPr/>
        </p:nvSpPr>
        <p:spPr>
          <a:xfrm>
            <a:off x="5055606" y="1254924"/>
            <a:ext cx="5888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b="1" dirty="0"/>
              <a:t>Informi</a:t>
            </a:r>
            <a:r>
              <a:rPr lang="sr-Latn-RS" b="1" dirty="0"/>
              <a:t>šite se</a:t>
            </a:r>
            <a:r>
              <a:rPr lang="de-CH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b="1" dirty="0"/>
              <a:t>Trenutak mira</a:t>
            </a:r>
            <a:r>
              <a:rPr lang="de-CH" dirty="0"/>
              <a:t>: n</a:t>
            </a:r>
            <a:r>
              <a:rPr lang="sr-Latn-RS" dirty="0"/>
              <a:t>e u stresu ili u svađi</a:t>
            </a:r>
            <a:endParaRPr lang="de-CH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Postavite </a:t>
            </a:r>
            <a:r>
              <a:rPr lang="sr-Latn-RS" b="1" dirty="0">
                <a:sym typeface="Wingdings" panose="05000000000000000000" pitchFamily="2" charset="2"/>
              </a:rPr>
              <a:t>pitanja</a:t>
            </a:r>
            <a:r>
              <a:rPr lang="sr-Latn-RS" dirty="0">
                <a:sym typeface="Wingdings" panose="05000000000000000000" pitchFamily="2" charset="2"/>
              </a:rPr>
              <a:t> svom detetu. Slušajte.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Ne držite predavanje.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b="1" dirty="0">
                <a:sym typeface="Wingdings" panose="05000000000000000000" pitchFamily="2" charset="2"/>
              </a:rPr>
              <a:t>Izbegavajte kritikovanje </a:t>
            </a:r>
            <a:r>
              <a:rPr lang="sr-Latn-RS" dirty="0">
                <a:sym typeface="Wingdings" panose="05000000000000000000" pitchFamily="2" charset="2"/>
              </a:rPr>
              <a:t>deteta.</a:t>
            </a:r>
            <a:r>
              <a:rPr lang="sr-Latn-RS" b="1" dirty="0">
                <a:sym typeface="Wingdings" panose="05000000000000000000" pitchFamily="2" charset="2"/>
              </a:rPr>
              <a:t> </a:t>
            </a:r>
            <a:endParaRPr lang="de-CH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Postavite </a:t>
            </a:r>
            <a:r>
              <a:rPr lang="sr-Latn-RS" b="1" dirty="0">
                <a:sym typeface="Wingdings" panose="05000000000000000000" pitchFamily="2" charset="2"/>
              </a:rPr>
              <a:t>pravila</a:t>
            </a:r>
            <a:r>
              <a:rPr lang="sr-Latn-RS" dirty="0">
                <a:sym typeface="Wingdings" panose="05000000000000000000" pitchFamily="2" charset="2"/>
              </a:rPr>
              <a:t> i sklopite dogovore.</a:t>
            </a:r>
            <a:endParaRPr lang="de-CH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Budite </a:t>
            </a:r>
            <a:r>
              <a:rPr lang="sr-Latn-RS" b="1" dirty="0">
                <a:sym typeface="Wingdings" panose="05000000000000000000" pitchFamily="2" charset="2"/>
              </a:rPr>
              <a:t>uzor</a:t>
            </a:r>
            <a:r>
              <a:rPr lang="sr-Latn-RS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dirty="0">
                <a:sym typeface="Wingdings" panose="05000000000000000000" pitchFamily="2" charset="2"/>
              </a:rPr>
              <a:t>Mnogi roditelji su u sličnoj situaciji. </a:t>
            </a:r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      </a:t>
            </a:r>
            <a:r>
              <a:rPr lang="sr-Latn-RS" b="1" dirty="0">
                <a:sym typeface="Wingdings" panose="05000000000000000000" pitchFamily="2" charset="2"/>
              </a:rPr>
              <a:t>traženje pomoći</a:t>
            </a:r>
            <a:endParaRPr lang="de-CH" b="1" dirty="0">
              <a:sym typeface="Wingdings" panose="05000000000000000000" pitchFamily="2" charset="2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159282-2307-2CBC-0177-86763DDC8803}"/>
              </a:ext>
            </a:extLst>
          </p:cNvPr>
          <p:cNvSpPr txBox="1"/>
          <p:nvPr/>
        </p:nvSpPr>
        <p:spPr>
          <a:xfrm>
            <a:off x="4692084" y="5640929"/>
            <a:ext cx="6884582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Kontakt centre i informativne platforme naći ćete u brošuri i na veb sajtu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: «</a:t>
            </a:r>
            <a:r>
              <a:rPr lang="de-CH" u="sng" dirty="0">
                <a:solidFill>
                  <a:schemeClr val="accent1">
                    <a:lumMod val="50000"/>
                  </a:schemeClr>
                </a:solidFill>
              </a:rPr>
              <a:t>VAHSK.ch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826598-B68A-8D0E-2B2C-5B7B202B6448}"/>
              </a:ext>
            </a:extLst>
          </p:cNvPr>
          <p:cNvSpPr txBox="1"/>
          <p:nvPr/>
        </p:nvSpPr>
        <p:spPr>
          <a:xfrm rot="14118513">
            <a:off x="323573" y="4829482"/>
            <a:ext cx="1036426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Informisanje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B2FAA9-BF24-BB02-B54A-95C38F78C62B}"/>
              </a:ext>
            </a:extLst>
          </p:cNvPr>
          <p:cNvSpPr txBox="1"/>
          <p:nvPr/>
        </p:nvSpPr>
        <p:spPr>
          <a:xfrm rot="15848186">
            <a:off x="653525" y="4055412"/>
            <a:ext cx="1069567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Razumevanje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D25E60C-F95C-09BC-D47B-081F5EE4DD16}"/>
              </a:ext>
            </a:extLst>
          </p:cNvPr>
          <p:cNvSpPr txBox="1"/>
          <p:nvPr/>
        </p:nvSpPr>
        <p:spPr>
          <a:xfrm rot="16397315">
            <a:off x="1568838" y="4079475"/>
            <a:ext cx="128327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C00000"/>
                </a:solidFill>
              </a:rPr>
              <a:t>Stupanje u akciju </a:t>
            </a:r>
            <a:endParaRPr lang="de-CH" sz="1200" dirty="0">
              <a:solidFill>
                <a:srgbClr val="C0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C0664B-1EF1-E4A1-FD9E-7FAC113A9C16}"/>
              </a:ext>
            </a:extLst>
          </p:cNvPr>
          <p:cNvSpPr txBox="1"/>
          <p:nvPr/>
        </p:nvSpPr>
        <p:spPr>
          <a:xfrm rot="16835369">
            <a:off x="2157623" y="4141711"/>
            <a:ext cx="109067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traženje pomoći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89DCFDF-887E-4D7E-865B-FAB23B0E9916}"/>
              </a:ext>
            </a:extLst>
          </p:cNvPr>
          <p:cNvSpPr txBox="1"/>
          <p:nvPr/>
        </p:nvSpPr>
        <p:spPr>
          <a:xfrm rot="16200000">
            <a:off x="1181888" y="3931530"/>
            <a:ext cx="1103167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chemeClr val="bg1"/>
                </a:solidFill>
              </a:rPr>
              <a:t>Prepoznavanje 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F7031F7A-7A53-14EB-E7E7-8D2D0FA1FEEE}"/>
              </a:ext>
            </a:extLst>
          </p:cNvPr>
          <p:cNvSpPr txBox="1">
            <a:spLocks/>
          </p:cNvSpPr>
          <p:nvPr/>
        </p:nvSpPr>
        <p:spPr>
          <a:xfrm>
            <a:off x="4954013" y="600441"/>
            <a:ext cx="6360725" cy="53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Pokrenite razgovor sa va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Š</a:t>
            </a:r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im detetom</a:t>
            </a:r>
          </a:p>
        </p:txBody>
      </p:sp>
      <p:pic>
        <p:nvPicPr>
          <p:cNvPr id="4" name="Grafik 3" descr="Ein Bild, das Handschuhe, Hand enthält.&#10;&#10;Automatisch generierte Beschreibung">
            <a:extLst>
              <a:ext uri="{FF2B5EF4-FFF2-40B4-BE49-F238E27FC236}">
                <a16:creationId xmlns:a16="http://schemas.microsoft.com/office/drawing/2014/main" id="{9FC7735B-1C2E-467C-FF20-4A36E0ABA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51" b="92690" l="9461" r="43647">
                        <a14:foregroundMark x1="10011" y1="47886" x2="13421" y2="47294"/>
                        <a14:foregroundMark x1="27200" y1="19305" x2="27860" y2="11591"/>
                        <a14:foregroundMark x1="27860" y1="11591" x2="30996" y2="16761"/>
                        <a14:foregroundMark x1="40869" y1="38530" x2="42437" y2="30654"/>
                        <a14:foregroundMark x1="42437" y1="30654" x2="43647" y2="37399"/>
                        <a14:foregroundMark x1="43647" y1="37399" x2="42464" y2="45598"/>
                        <a14:foregroundMark x1="24505" y1="91236" x2="35699" y2="90065"/>
                        <a14:foregroundMark x1="35699" y1="90065" x2="37926" y2="90792"/>
                        <a14:foregroundMark x1="24505" y1="91559" x2="30308" y2="92084"/>
                        <a14:foregroundMark x1="31178" y1="91931" x2="36744" y2="90953"/>
                        <a14:foregroundMark x1="36744" y1="90953" x2="37816" y2="90994"/>
                        <a14:foregroundMark x1="24367" y1="91842" x2="27263" y2="92341"/>
                        <a14:foregroundMark x1="33354" y1="92116" x2="37871" y2="91478"/>
                        <a14:foregroundMark x1="27008" y1="92246" x2="31821" y2="92488"/>
                        <a14:foregroundMark x1="31821" y1="92488" x2="33553" y2="92407"/>
                        <a14:foregroundMark x1="24505" y1="91801" x2="29510" y2="92569"/>
                        <a14:foregroundMark x1="29510" y1="92569" x2="37981" y2="91922"/>
                        <a14:backgroundMark x1="9241" y1="48667" x2="12541" y2="54321"/>
                        <a14:backgroundMark x1="12541" y1="54321" x2="12624" y2="5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8" t="7518" r="53626" b="5814"/>
          <a:stretch/>
        </p:blipFill>
        <p:spPr>
          <a:xfrm>
            <a:off x="1158947" y="4641875"/>
            <a:ext cx="1334387" cy="19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045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Benutzerdefiniert 1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0070C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Rückblick">
  <a:themeElements>
    <a:clrScheme name="Benutzerdefiniert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EE8C69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3.xml><?xml version="1.0" encoding="utf-8"?>
<a:theme xmlns:a="http://schemas.openxmlformats.org/drawingml/2006/main" name="Rückblick">
  <a:themeElements>
    <a:clrScheme name="Benutzerdefiniert 3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C264B2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4.xml><?xml version="1.0" encoding="utf-8"?>
<a:theme xmlns:a="http://schemas.openxmlformats.org/drawingml/2006/main" name="Rückblick">
  <a:themeElements>
    <a:clrScheme name="Benutzerdefiniert 7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4E1E76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5.xml><?xml version="1.0" encoding="utf-8"?>
<a:theme xmlns:a="http://schemas.openxmlformats.org/drawingml/2006/main" name="Rückblick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22002"/>
      </a:accent1>
      <a:accent2>
        <a:srgbClr val="FF8628"/>
      </a:accent2>
      <a:accent3>
        <a:srgbClr val="692523"/>
      </a:accent3>
      <a:accent4>
        <a:srgbClr val="00936B"/>
      </a:accent4>
      <a:accent5>
        <a:srgbClr val="F8EEE0"/>
      </a:accent5>
      <a:accent6>
        <a:srgbClr val="FF8983"/>
      </a:accent6>
      <a:hlink>
        <a:srgbClr val="0563C1"/>
      </a:hlink>
      <a:folHlink>
        <a:srgbClr val="954F7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6.xml><?xml version="1.0" encoding="utf-8"?>
<a:theme xmlns:a="http://schemas.openxmlformats.org/drawingml/2006/main" name="Rückblick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cf74307-ab38-4ec6-8b23-277809490d5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AC4CFC8BE70E40BAE8772000E553EA" ma:contentTypeVersion="13" ma:contentTypeDescription="Create a new document." ma:contentTypeScope="" ma:versionID="f97499c2458da1917d5582281e483eb6">
  <xsd:schema xmlns:xsd="http://www.w3.org/2001/XMLSchema" xmlns:xs="http://www.w3.org/2001/XMLSchema" xmlns:p="http://schemas.microsoft.com/office/2006/metadata/properties" xmlns:ns3="fcf74307-ab38-4ec6-8b23-277809490d5a" xmlns:ns4="87dd3bcb-0961-48ba-a0f8-0498d83c744c" targetNamespace="http://schemas.microsoft.com/office/2006/metadata/properties" ma:root="true" ma:fieldsID="7eb56ad8b9686a1b689860893013f3dc" ns3:_="" ns4:_="">
    <xsd:import namespace="fcf74307-ab38-4ec6-8b23-277809490d5a"/>
    <xsd:import namespace="87dd3bcb-0961-48ba-a0f8-0498d83c74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74307-ab38-4ec6-8b23-277809490d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d3bcb-0961-48ba-a0f8-0498d83c744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8C3643-E273-420F-8182-5936F381F7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427F87-DA76-4B31-81E2-8192152C3BAA}">
  <ds:schemaRefs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fcf74307-ab38-4ec6-8b23-277809490d5a"/>
    <ds:schemaRef ds:uri="http://schemas.microsoft.com/office/infopath/2007/PartnerControls"/>
    <ds:schemaRef ds:uri="http://schemas.microsoft.com/office/2006/documentManagement/types"/>
    <ds:schemaRef ds:uri="87dd3bcb-0961-48ba-a0f8-0498d83c744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8227D3-501A-4334-96E2-1B2F70990A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f74307-ab38-4ec6-8b23-277809490d5a"/>
    <ds:schemaRef ds:uri="87dd3bcb-0961-48ba-a0f8-0498d83c74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3645</Words>
  <Application>Microsoft Office PowerPoint</Application>
  <PresentationFormat>Breitbild</PresentationFormat>
  <Paragraphs>354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16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Intro rust</vt:lpstr>
      <vt:lpstr>Symbol</vt:lpstr>
      <vt:lpstr>Wingdings</vt:lpstr>
      <vt:lpstr>Rückblick</vt:lpstr>
      <vt:lpstr>Rückblick</vt:lpstr>
      <vt:lpstr>Rückblick</vt:lpstr>
      <vt:lpstr>Rückblick</vt:lpstr>
      <vt:lpstr>Rückblick</vt:lpstr>
      <vt:lpstr>Rückblick</vt:lpstr>
      <vt:lpstr>VapeAware</vt:lpstr>
      <vt:lpstr>Šta su vejpovi (Vapes)?</vt:lpstr>
      <vt:lpstr>PowerPoint-Präsentation</vt:lpstr>
      <vt:lpstr>Posledice po zdravlje</vt:lpstr>
      <vt:lpstr>Životna sredina</vt:lpstr>
      <vt:lpstr>PowerPoint-Präsentation</vt:lpstr>
      <vt:lpstr>PowerPoint-Präsentation</vt:lpstr>
      <vt:lpstr>PowerPoint-Präsentation</vt:lpstr>
      <vt:lpstr>Kako da postupim?</vt:lpstr>
      <vt:lpstr>SAVETI ZA RAZGOVOR</vt:lpstr>
      <vt:lpstr>GRUPNI RAD</vt:lpstr>
      <vt:lpstr>Završetak</vt:lpstr>
      <vt:lpstr>PowerPoint-Präsentation</vt:lpstr>
      <vt:lpstr>Dodatne informacije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VapeAware</dc:title>
  <dc:creator>Olivia Studhalter</dc:creator>
  <cp:lastModifiedBy>Olivia Studhalter</cp:lastModifiedBy>
  <cp:revision>149</cp:revision>
  <cp:lastPrinted>2024-09-08T16:07:29Z</cp:lastPrinted>
  <dcterms:created xsi:type="dcterms:W3CDTF">2024-06-27T09:03:35Z</dcterms:created>
  <dcterms:modified xsi:type="dcterms:W3CDTF">2024-10-16T14:49:04Z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0x01010012AC4CFC8BE70E40BAE8772000E553EA</vt:lpwstr>
  </property>
</Properties>
</file>