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4"/>
    <p:sldMasterId id="2147483672" r:id="rId5"/>
    <p:sldMasterId id="2147483706" r:id="rId6"/>
    <p:sldMasterId id="2147483709" r:id="rId7"/>
    <p:sldMasterId id="2147483712" r:id="rId8"/>
    <p:sldMasterId id="2147483697" r:id="rId9"/>
  </p:sldMasterIdLst>
  <p:notesMasterIdLst>
    <p:notesMasterId r:id="rId26"/>
  </p:notesMasterIdLst>
  <p:sldIdLst>
    <p:sldId id="264" r:id="rId10"/>
    <p:sldId id="288" r:id="rId11"/>
    <p:sldId id="261" r:id="rId12"/>
    <p:sldId id="290" r:id="rId13"/>
    <p:sldId id="267" r:id="rId14"/>
    <p:sldId id="314" r:id="rId15"/>
    <p:sldId id="312" r:id="rId16"/>
    <p:sldId id="268" r:id="rId17"/>
    <p:sldId id="258" r:id="rId18"/>
    <p:sldId id="280" r:id="rId19"/>
    <p:sldId id="315" r:id="rId20"/>
    <p:sldId id="304" r:id="rId21"/>
    <p:sldId id="293" r:id="rId22"/>
    <p:sldId id="313" r:id="rId23"/>
    <p:sldId id="317" r:id="rId24"/>
    <p:sldId id="294"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FB0A69-E7E1-C9BB-066C-FA5A54EAC60A}" name="Olivia Studhalter" initials="OS" userId="S::olivia.studhalter@uzh.ch::59b39a87-bc4f-4a1c-9527-8499db86d2cd" providerId="AD"/>
  <p188:author id="{CD6E486E-CB09-7FF4-9380-8FB10014A759}" name="Corina Salis Gross" initials="CSG" userId="Corina Salis Gross"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livia Studhalter" initials="OS" lastIdx="1" clrIdx="0">
    <p:extLst>
      <p:ext uri="{19B8F6BF-5375-455C-9EA6-DF929625EA0E}">
        <p15:presenceInfo xmlns:p15="http://schemas.microsoft.com/office/powerpoint/2012/main" userId="S::olivia.studhalter@uzh.ch::59b39a87-bc4f-4a1c-9527-8499db86d2c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81" autoAdjust="0"/>
    <p:restoredTop sz="67959" autoAdjust="0"/>
  </p:normalViewPr>
  <p:slideViewPr>
    <p:cSldViewPr snapToGrid="0">
      <p:cViewPr varScale="1">
        <p:scale>
          <a:sx n="70" d="100"/>
          <a:sy n="70" d="100"/>
        </p:scale>
        <p:origin x="294"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7" d="100"/>
          <a:sy n="67" d="100"/>
        </p:scale>
        <p:origin x="2829" y="2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20CC6A80-9D45-4234-82EC-800303B97362}" type="datetimeFigureOut">
              <a:rPr lang="de-CH" smtClean="0"/>
              <a:pPr/>
              <a:t>04.11.2024</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CEF143-95B9-4571-9396-B55E307319CB}" type="slidenum">
              <a:rPr lang="de-CH" smtClean="0"/>
              <a:pPr/>
              <a:t>‹Nr.›</a:t>
            </a:fld>
            <a:endParaRPr lang="de-CH"/>
          </a:p>
        </p:txBody>
      </p:sp>
    </p:spTree>
    <p:extLst>
      <p:ext uri="{BB962C8B-B14F-4D97-AF65-F5344CB8AC3E}">
        <p14:creationId xmlns:p14="http://schemas.microsoft.com/office/powerpoint/2010/main" val="1044779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184913" cy="4284664"/>
          </a:xfrm>
        </p:spPr>
        <p:txBody>
          <a:bodyPr/>
          <a:lstStyle/>
          <a:p>
            <a:r>
              <a:rPr lang="de-CH" sz="1800" i="0" kern="0" dirty="0">
                <a:effectLst/>
                <a:latin typeface="Aptos" panose="020B0004020202020204" pitchFamily="34" charset="0"/>
                <a:ea typeface="Times New Roman" panose="02020603050405020304" pitchFamily="18" charset="0"/>
                <a:cs typeface="Times New Roman" panose="02020603050405020304" pitchFamily="18" charset="0"/>
              </a:rPr>
              <a:t>Guten Tag. Ich freue mich, dass Sie heute alle hier sind. Wir sprechen über ein aktuelles und wichtiges Thema. Über Vapes. Man nennt sie auch elektronische Verdampfer oder E-Zigaretten. In den letzten Jahren sind Vapes in der Schweiz immer beliebter geworden. In einigen Kantonen sind sie jedoch bereits verboten. Aber was sind Vapes genau? Wie funktionieren sie? Und welche Auswirkungen haben sie auf die Gesundheit? Diese und weitere Fragen werden uns in der nächsten Stunde begleiten.</a:t>
            </a:r>
          </a:p>
          <a:p>
            <a:endParaRPr lang="de-CH" sz="1800" i="0" kern="0" dirty="0">
              <a:effectLst/>
              <a:latin typeface="Aptos" panose="020B0004020202020204" pitchFamily="34" charset="0"/>
              <a:ea typeface="Times New Roman" panose="02020603050405020304" pitchFamily="18" charset="0"/>
              <a:cs typeface="Times New Roman" panose="02020603050405020304" pitchFamily="18" charset="0"/>
            </a:endParaRPr>
          </a:p>
          <a:p>
            <a:r>
              <a:rPr lang="de-CH" sz="1800" i="0" kern="0" dirty="0">
                <a:effectLst/>
                <a:latin typeface="Aptos" panose="020B0004020202020204" pitchFamily="34" charset="0"/>
                <a:ea typeface="Times New Roman" panose="02020603050405020304" pitchFamily="18" charset="0"/>
                <a:cs typeface="Times New Roman" panose="02020603050405020304" pitchFamily="18" charset="0"/>
              </a:rPr>
              <a:t>Das Projekt </a:t>
            </a:r>
            <a:r>
              <a:rPr lang="de-CH" sz="1800" i="0" kern="0" dirty="0" err="1">
                <a:effectLst/>
                <a:latin typeface="Aptos" panose="020B0004020202020204" pitchFamily="34" charset="0"/>
                <a:ea typeface="Times New Roman" panose="02020603050405020304" pitchFamily="18" charset="0"/>
                <a:cs typeface="Times New Roman" panose="02020603050405020304" pitchFamily="18" charset="0"/>
              </a:rPr>
              <a:t>VapeAware</a:t>
            </a:r>
            <a:r>
              <a:rPr lang="de-CH" sz="1800" i="0" kern="0" dirty="0">
                <a:effectLst/>
                <a:latin typeface="Aptos" panose="020B0004020202020204" pitchFamily="34" charset="0"/>
                <a:ea typeface="Times New Roman" panose="02020603050405020304" pitchFamily="18" charset="0"/>
                <a:cs typeface="Times New Roman" panose="02020603050405020304" pitchFamily="18" charset="0"/>
              </a:rPr>
              <a:t> wird vom Tabakpräventionsfonds und der Ernst Göhner Stiftung finanziell unterstützt. </a:t>
            </a:r>
            <a:endParaRPr lang="de-CH" sz="1800" i="1" kern="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de-CH" sz="1800" b="1" i="1" kern="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4" name="Foliennummernplatzhalter 3"/>
          <p:cNvSpPr>
            <a:spLocks noGrp="1"/>
          </p:cNvSpPr>
          <p:nvPr>
            <p:ph type="sldNum" sz="quarter" idx="5"/>
          </p:nvPr>
        </p:nvSpPr>
        <p:spPr/>
        <p:txBody>
          <a:bodyPr/>
          <a:lstStyle/>
          <a:p>
            <a:fld id="{C21897CE-A906-443F-9946-3F5D776DEFD9}" type="slidenum">
              <a:rPr lang="de-CH" smtClean="0"/>
              <a:pPr/>
              <a:t>1</a:t>
            </a:fld>
            <a:endParaRPr lang="de-CH"/>
          </a:p>
        </p:txBody>
      </p:sp>
    </p:spTree>
    <p:extLst>
      <p:ext uri="{BB962C8B-B14F-4D97-AF65-F5344CB8AC3E}">
        <p14:creationId xmlns:p14="http://schemas.microsoft.com/office/powerpoint/2010/main" val="1217775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Mila überlegt sich auch unterschiedliche Situationen. Was soll sie machen, wenn Kai sie anlügt und sagt, er habe noch nie gevapt?</a:t>
            </a:r>
          </a:p>
          <a:p>
            <a:endParaRPr lang="de-DE" b="1" dirty="0"/>
          </a:p>
          <a:p>
            <a:r>
              <a:rPr lang="de-DE" b="1" dirty="0"/>
              <a:t>Was tun, wenn das Kind sagt: „Es ist ja besser als Rauchen“?</a:t>
            </a:r>
            <a:br>
              <a:rPr lang="de-DE" dirty="0"/>
            </a:br>
            <a:r>
              <a:rPr lang="de-DE" dirty="0"/>
              <a:t>Es hat trotzdem auch schädliche Inhalte in </a:t>
            </a:r>
            <a:r>
              <a:rPr lang="de-DE" dirty="0" err="1"/>
              <a:t>Vapes</a:t>
            </a:r>
            <a:r>
              <a:rPr lang="de-DE" dirty="0"/>
              <a:t>. Und </a:t>
            </a:r>
            <a:r>
              <a:rPr lang="de-DE" dirty="0" err="1"/>
              <a:t>ausserdem</a:t>
            </a:r>
            <a:r>
              <a:rPr lang="de-DE" dirty="0"/>
              <a:t> hat es viel Nikotin drin. Dadurch kann eine Abhängigkeit entstehen. Es kann schwierig werden, danach noch damit aufzuhören. </a:t>
            </a:r>
          </a:p>
          <a:p>
            <a:endParaRPr lang="de-DE" b="1" dirty="0"/>
          </a:p>
          <a:p>
            <a:r>
              <a:rPr lang="de-DE" b="1" dirty="0"/>
              <a:t>Was tun, wenn mein Kind lügt oder heimlich vapt?</a:t>
            </a:r>
            <a:br>
              <a:rPr lang="de-DE" dirty="0"/>
            </a:br>
            <a:r>
              <a:rPr lang="de-DE" dirty="0"/>
              <a:t>Teilen Sie in solchen Situationen trotzdem liebevoll die Sorge um das Kind mit. Weisen Sie das Kind auf die gesundheitlichen Folgen vom Vapen hin. Nehmen Sie eine klare Haltung ein, dass Sie Vapen nicht gut finden. </a:t>
            </a:r>
          </a:p>
          <a:p>
            <a:endParaRPr lang="de-DE" b="1" dirty="0"/>
          </a:p>
          <a:p>
            <a:r>
              <a:rPr lang="de-DE" b="1" dirty="0"/>
              <a:t>Was tun, wenn ich selbst rauche?</a:t>
            </a:r>
            <a:br>
              <a:rPr lang="de-DE" dirty="0"/>
            </a:br>
            <a:r>
              <a:rPr lang="de-DE" dirty="0"/>
              <a:t>Nehmen Sie trotzdem eine klare Haltung dem Kind gegenüber ein. Kinder und Jugendliche sollen kein Nikotin konsumieren. Es kann abhängig machen. Sie können auch offen darüber sprechen, wie schwierig es für Sie ist, ist mit dem Rauchen aufzuhören.</a:t>
            </a:r>
          </a:p>
          <a:p>
            <a:endParaRPr lang="de-DE" b="1" strike="sngStrike" dirty="0">
              <a:solidFill>
                <a:srgbClr val="FF0000"/>
              </a:solidFill>
            </a:endParaRPr>
          </a:p>
          <a:p>
            <a:r>
              <a:rPr lang="de-DE" b="1" dirty="0"/>
              <a:t>Regeln?</a:t>
            </a:r>
            <a:br>
              <a:rPr lang="de-DE" dirty="0"/>
            </a:br>
            <a:r>
              <a:rPr lang="de-DE" dirty="0"/>
              <a:t>Es ist eine gute Idee, gemeinsam Abmachungen zu treffen. Sprechen Sie mit Ihrem Kind Regeln ab zum Konsum von </a:t>
            </a:r>
            <a:r>
              <a:rPr lang="de-DE" dirty="0" err="1"/>
              <a:t>Vapes</a:t>
            </a:r>
            <a:r>
              <a:rPr lang="de-DE" dirty="0"/>
              <a:t>. Zum Beispiel kann man festlegen, dass das Vapen zuhause nicht erlaubt ist. Oder, dass man nur an einem bestimmten Ort zuhause vapen darf. Man kann auch abmachen, </a:t>
            </a:r>
            <a:r>
              <a:rPr lang="de-DE" dirty="0">
                <a:solidFill>
                  <a:srgbClr val="FF0000"/>
                </a:solidFill>
              </a:rPr>
              <a:t>dass keine </a:t>
            </a:r>
            <a:r>
              <a:rPr lang="de-DE" dirty="0" err="1"/>
              <a:t>Vapes</a:t>
            </a:r>
            <a:r>
              <a:rPr lang="de-DE" dirty="0"/>
              <a:t> / Zigaretten-Schachteln herumliegen sollen. Solche </a:t>
            </a:r>
            <a:r>
              <a:rPr lang="de-DE" dirty="0">
                <a:solidFill>
                  <a:srgbClr val="FF0000"/>
                </a:solidFill>
              </a:rPr>
              <a:t>Regeln </a:t>
            </a:r>
            <a:r>
              <a:rPr lang="de-DE" dirty="0"/>
              <a:t>schaffen Klarheit und Orientierung. Sie unterstützen das Kind dabei, gesunde Entscheidungen zu treffen.</a:t>
            </a:r>
          </a:p>
          <a:p>
            <a:r>
              <a:rPr lang="de-DE" dirty="0"/>
              <a:t>Überlegen Sie sich, ob sie ihr Kind für sein gesundes Verhalten belohnen möchten. Wie könnten Sie es belohnen? Was muss es erreichen / erfüllen, um die Belohnung zu erhalten? Sprechen sie mit Ihrem Kind darüber. Treffen Sie gemeinsam eine Entscheidung.</a:t>
            </a:r>
          </a:p>
          <a:p>
            <a:endParaRPr lang="de-CH" dirty="0"/>
          </a:p>
        </p:txBody>
      </p:sp>
      <p:sp>
        <p:nvSpPr>
          <p:cNvPr id="4" name="Foliennummernplatzhalter 3"/>
          <p:cNvSpPr>
            <a:spLocks noGrp="1"/>
          </p:cNvSpPr>
          <p:nvPr>
            <p:ph type="sldNum" sz="quarter" idx="5"/>
          </p:nvPr>
        </p:nvSpPr>
        <p:spPr/>
        <p:txBody>
          <a:bodyPr/>
          <a:lstStyle/>
          <a:p>
            <a:fld id="{18CEF143-95B9-4571-9396-B55E307319CB}" type="slidenum">
              <a:rPr lang="de-CH" smtClean="0"/>
              <a:pPr/>
              <a:t>10</a:t>
            </a:fld>
            <a:endParaRPr lang="de-CH"/>
          </a:p>
        </p:txBody>
      </p:sp>
    </p:spTree>
    <p:extLst>
      <p:ext uri="{BB962C8B-B14F-4D97-AF65-F5344CB8AC3E}">
        <p14:creationId xmlns:p14="http://schemas.microsoft.com/office/powerpoint/2010/main" val="1575698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i="1" dirty="0"/>
              <a:t>Falls genug Zeit: Eltern Zeit geben zu überlegen und mit Ihren Sitznachbarn auszutauschen.</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sym typeface="Wingdings" panose="05000000000000000000" pitchFamily="2" charset="2"/>
              </a:rPr>
              <a:t> Besprechen Sie es danach in der gesamten Gruppe</a:t>
            </a:r>
            <a:endParaRPr lang="de-CH" dirty="0"/>
          </a:p>
          <a:p>
            <a:endParaRPr lang="de-CH" dirty="0"/>
          </a:p>
        </p:txBody>
      </p:sp>
      <p:sp>
        <p:nvSpPr>
          <p:cNvPr id="4" name="Foliennummernplatzhalter 3"/>
          <p:cNvSpPr>
            <a:spLocks noGrp="1"/>
          </p:cNvSpPr>
          <p:nvPr>
            <p:ph type="sldNum" sz="quarter" idx="5"/>
          </p:nvPr>
        </p:nvSpPr>
        <p:spPr/>
        <p:txBody>
          <a:bodyPr/>
          <a:lstStyle/>
          <a:p>
            <a:fld id="{18CEF143-95B9-4571-9396-B55E307319CB}" type="slidenum">
              <a:rPr lang="de-CH" smtClean="0"/>
              <a:pPr/>
              <a:t>11</a:t>
            </a:fld>
            <a:endParaRPr lang="de-CH"/>
          </a:p>
        </p:txBody>
      </p:sp>
    </p:spTree>
    <p:extLst>
      <p:ext uri="{BB962C8B-B14F-4D97-AF65-F5344CB8AC3E}">
        <p14:creationId xmlns:p14="http://schemas.microsoft.com/office/powerpoint/2010/main" val="1497764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de-CH" sz="1800" kern="0" dirty="0">
                <a:effectLst/>
                <a:latin typeface="Times New Roman" panose="02020603050405020304" pitchFamily="18" charset="0"/>
                <a:ea typeface="Times New Roman" panose="02020603050405020304" pitchFamily="18" charset="0"/>
                <a:cs typeface="Times New Roman" panose="02020603050405020304" pitchFamily="18" charset="0"/>
              </a:rPr>
              <a:t>Vapes enthalten viel Nikotin. Sie können zu einer Nikotinabhängigkeit führen.</a:t>
            </a:r>
          </a:p>
          <a:p>
            <a:pPr marL="342900" lvl="0" indent="-342900">
              <a:lnSpc>
                <a:spcPct val="107000"/>
              </a:lnSpc>
              <a:buFont typeface="Symbol" panose="05050102010706020507" pitchFamily="18" charset="2"/>
              <a:buChar char=""/>
            </a:pPr>
            <a:r>
              <a:rPr lang="de-CH" sz="1800" kern="0" dirty="0">
                <a:effectLst/>
                <a:latin typeface="Times New Roman" panose="02020603050405020304" pitchFamily="18" charset="0"/>
                <a:ea typeface="Times New Roman" panose="02020603050405020304" pitchFamily="18" charset="0"/>
                <a:cs typeface="Times New Roman" panose="02020603050405020304" pitchFamily="18" charset="0"/>
              </a:rPr>
              <a:t>Vapen ist ungesund. Es erhöht das Risiko, später auch andere Substanzen zu konsumieren.</a:t>
            </a:r>
          </a:p>
          <a:p>
            <a:pPr marL="342900" lvl="0" indent="-342900">
              <a:lnSpc>
                <a:spcPct val="107000"/>
              </a:lnSpc>
              <a:buFont typeface="Symbol" panose="05050102010706020507" pitchFamily="18" charset="2"/>
              <a:buChar char=""/>
            </a:pPr>
            <a:r>
              <a:rPr lang="de-CH" sz="1800" kern="0" dirty="0">
                <a:effectLst/>
                <a:latin typeface="Times New Roman" panose="02020603050405020304" pitchFamily="18" charset="0"/>
                <a:ea typeface="Times New Roman" panose="02020603050405020304" pitchFamily="18" charset="0"/>
                <a:cs typeface="Times New Roman" panose="02020603050405020304" pitchFamily="18" charset="0"/>
              </a:rPr>
              <a:t>Es ist bei Kindern und Jugendlichen ganz einfach. Sie sollen kein Nikotin konsumieren. Es ist unsere </a:t>
            </a:r>
            <a:r>
              <a:rPr lang="de-CH" sz="1800" kern="0" dirty="0">
                <a:latin typeface="Times New Roman" panose="02020603050405020304" pitchFamily="18" charset="0"/>
                <a:ea typeface="Times New Roman" panose="02020603050405020304" pitchFamily="18" charset="0"/>
                <a:cs typeface="Times New Roman" panose="02020603050405020304" pitchFamily="18" charset="0"/>
              </a:rPr>
              <a:t>Fürsorge-Pflicht,</a:t>
            </a:r>
            <a:r>
              <a:rPr lang="de-CH" sz="1800" kern="0" dirty="0">
                <a:effectLst/>
                <a:latin typeface="Times New Roman" panose="02020603050405020304" pitchFamily="18" charset="0"/>
                <a:ea typeface="Times New Roman" panose="02020603050405020304" pitchFamily="18" charset="0"/>
                <a:cs typeface="Times New Roman" panose="02020603050405020304" pitchFamily="18" charset="0"/>
              </a:rPr>
              <a:t> sie davor zu schützen.</a:t>
            </a:r>
            <a:endParaRPr lang="de-CH"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07000"/>
              </a:lnSpc>
              <a:buFont typeface="Symbol" panose="05050102010706020507" pitchFamily="18" charset="2"/>
              <a:buChar char=""/>
            </a:pPr>
            <a:r>
              <a:rPr lang="de-CH" sz="1800" kern="100" dirty="0">
                <a:effectLst/>
                <a:latin typeface="Aptos" panose="020B0004020202020204" pitchFamily="34" charset="0"/>
                <a:ea typeface="Aptos" panose="020B0004020202020204" pitchFamily="34" charset="0"/>
                <a:cs typeface="Times New Roman" panose="02020603050405020304" pitchFamily="18" charset="0"/>
              </a:rPr>
              <a:t>Kinder von rauchenden Eltern haben ein grösseres Risiko, später selbst zu rauchen.</a:t>
            </a:r>
          </a:p>
          <a:p>
            <a:pPr marL="342900" lvl="0" indent="-342900">
              <a:lnSpc>
                <a:spcPct val="107000"/>
              </a:lnSpc>
              <a:buFont typeface="Symbol" panose="05050102010706020507" pitchFamily="18" charset="2"/>
              <a:buChar char=""/>
            </a:pPr>
            <a:r>
              <a:rPr lang="de-CH" sz="1800" kern="100" dirty="0">
                <a:effectLst/>
                <a:latin typeface="Aptos" panose="020B0004020202020204" pitchFamily="34" charset="0"/>
                <a:ea typeface="Aptos" panose="020B0004020202020204" pitchFamily="34" charset="0"/>
                <a:cs typeface="Times New Roman" panose="02020603050405020304" pitchFamily="18" charset="0"/>
              </a:rPr>
              <a:t>Nehmen Sie als Eltern eine klare Haltung ein. Seien Sie mit Ihrer Haltung konsequent. «Ich möchte nicht, dass du vapst.» «Zuhause wird nicht gevapt.» (und auch nicht geraucht).</a:t>
            </a:r>
          </a:p>
          <a:p>
            <a:pPr>
              <a:lnSpc>
                <a:spcPct val="107000"/>
              </a:lnSpc>
              <a:spcAft>
                <a:spcPts val="800"/>
              </a:spcAft>
            </a:pPr>
            <a:endParaRPr lang="de-CH" sz="18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de-CH" sz="1800" kern="0" dirty="0">
                <a:effectLst/>
                <a:latin typeface="Times New Roman" panose="02020603050405020304" pitchFamily="18" charset="0"/>
                <a:ea typeface="Times New Roman" panose="02020603050405020304" pitchFamily="18" charset="0"/>
                <a:cs typeface="Times New Roman" panose="02020603050405020304" pitchFamily="18" charset="0"/>
              </a:rPr>
              <a:t>Schliesslich ist es unsere Aufgabe, unsere Kinder zu schützen. Wir möchten nicht, dass unsere Kinder vapen. Und dadurch Nikotin-</a:t>
            </a:r>
            <a:r>
              <a:rPr lang="de-CH" sz="1800" kern="0" dirty="0">
                <a:latin typeface="Times New Roman" panose="02020603050405020304" pitchFamily="18" charset="0"/>
                <a:ea typeface="Times New Roman" panose="02020603050405020304" pitchFamily="18" charset="0"/>
                <a:cs typeface="Times New Roman" panose="02020603050405020304" pitchFamily="18" charset="0"/>
              </a:rPr>
              <a:t>abhängig werden oder (giftige) Chemikalien konsumieren</a:t>
            </a:r>
            <a:r>
              <a:rPr lang="de-CH" sz="18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de-CH"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Foliennummernplatzhalter 3"/>
          <p:cNvSpPr>
            <a:spLocks noGrp="1"/>
          </p:cNvSpPr>
          <p:nvPr>
            <p:ph type="sldNum" sz="quarter" idx="5"/>
          </p:nvPr>
        </p:nvSpPr>
        <p:spPr/>
        <p:txBody>
          <a:bodyPr/>
          <a:lstStyle/>
          <a:p>
            <a:fld id="{C21897CE-A906-443F-9946-3F5D776DEFD9}" type="slidenum">
              <a:rPr lang="de-CH" smtClean="0"/>
              <a:pPr/>
              <a:t>12</a:t>
            </a:fld>
            <a:endParaRPr lang="de-CH"/>
          </a:p>
        </p:txBody>
      </p:sp>
    </p:spTree>
    <p:extLst>
      <p:ext uri="{BB962C8B-B14F-4D97-AF65-F5344CB8AC3E}">
        <p14:creationId xmlns:p14="http://schemas.microsoft.com/office/powerpoint/2010/main" val="3605921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18CEF143-95B9-4571-9396-B55E307319CB}" type="slidenum">
              <a:rPr lang="de-CH" smtClean="0"/>
              <a:pPr/>
              <a:t>13</a:t>
            </a:fld>
            <a:endParaRPr lang="de-CH"/>
          </a:p>
        </p:txBody>
      </p:sp>
    </p:spTree>
    <p:extLst>
      <p:ext uri="{BB962C8B-B14F-4D97-AF65-F5344CB8AC3E}">
        <p14:creationId xmlns:p14="http://schemas.microsoft.com/office/powerpoint/2010/main" val="4209257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800" kern="0" dirty="0">
                <a:effectLst/>
                <a:latin typeface="Times New Roman" panose="02020603050405020304" pitchFamily="18" charset="0"/>
                <a:ea typeface="Times New Roman" panose="02020603050405020304" pitchFamily="18" charset="0"/>
              </a:rPr>
              <a:t>Diese Anzeichen können Eltern helfen, zu erkennen, ob ihr Kind vielleicht vapt:</a:t>
            </a:r>
          </a:p>
          <a:p>
            <a:endParaRPr lang="de-DE" b="1" dirty="0"/>
          </a:p>
          <a:p>
            <a:r>
              <a:rPr lang="de-DE" b="1" dirty="0"/>
              <a:t>Ungewohnte Gerüche</a:t>
            </a:r>
            <a:r>
              <a:rPr lang="de-DE" dirty="0"/>
              <a:t>: </a:t>
            </a:r>
            <a:r>
              <a:rPr lang="de-DE" dirty="0" err="1"/>
              <a:t>Vapes</a:t>
            </a:r>
            <a:r>
              <a:rPr lang="de-DE" dirty="0"/>
              <a:t> verwenden Aromastoffe. Diese Düfte können auffällig sein. Sie riechen angenehm und </a:t>
            </a:r>
            <a:r>
              <a:rPr lang="de-DE" dirty="0" err="1"/>
              <a:t>süss</a:t>
            </a:r>
            <a:r>
              <a:rPr lang="de-DE" dirty="0"/>
              <a:t>. Zum Beispiel nach </a:t>
            </a:r>
            <a:r>
              <a:rPr lang="de-DE" dirty="0" err="1"/>
              <a:t>Pfirisch</a:t>
            </a:r>
            <a:r>
              <a:rPr lang="de-DE" dirty="0"/>
              <a:t>, Minze, </a:t>
            </a:r>
            <a:r>
              <a:rPr lang="de-DE" dirty="0" err="1"/>
              <a:t>Süssigkeiten</a:t>
            </a:r>
            <a:r>
              <a:rPr lang="de-DE" dirty="0"/>
              <a:t>.</a:t>
            </a:r>
          </a:p>
          <a:p>
            <a:endParaRPr lang="de-DE" b="1" dirty="0"/>
          </a:p>
          <a:p>
            <a:r>
              <a:rPr lang="de-DE" b="1" dirty="0"/>
              <a:t>Verhaltens-Änderung: </a:t>
            </a:r>
            <a:r>
              <a:rPr lang="de-DE" b="0" dirty="0"/>
              <a:t>Eine Veränderung im Verhalten kann auch auf Vaping hindeuten. Wenn das Kind zum Beispiel heimlicher wird. Oder wenn es unerklärlich oft das Zimmer oder das Haus verlässt. Ein Kind kann </a:t>
            </a:r>
            <a:r>
              <a:rPr lang="de-DE" b="0" dirty="0" err="1"/>
              <a:t>vaping</a:t>
            </a:r>
            <a:r>
              <a:rPr lang="de-DE" b="0" dirty="0"/>
              <a:t> im Zimmer auf verheimlichen, indem es öfters das Fenster öffnet. Oder stark lüftet. Oder das Badezimmer ungewöhnlich oft oder lange benutzt. </a:t>
            </a:r>
          </a:p>
          <a:p>
            <a:endParaRPr lang="de-DE" b="1" dirty="0"/>
          </a:p>
          <a:p>
            <a:r>
              <a:rPr lang="de-DE" b="1" dirty="0"/>
              <a:t>Ungewohnte Gegenstände</a:t>
            </a:r>
            <a:r>
              <a:rPr lang="de-DE" dirty="0"/>
              <a:t>: Vape-Stifte und kleine Fläschchen mit Flüssigkeit sind typische Vape-Gegenstände. Diese können darauf hinweisen, dass ein Kind vapt.</a:t>
            </a:r>
          </a:p>
          <a:p>
            <a:endParaRPr lang="de-DE" b="1" dirty="0"/>
          </a:p>
          <a:p>
            <a:r>
              <a:rPr lang="de-DE" b="1" dirty="0"/>
              <a:t>Häufiger Durst oder trockener Mund</a:t>
            </a:r>
            <a:r>
              <a:rPr lang="de-DE" dirty="0"/>
              <a:t>: Das Vapen kann zu einem trockenen Mund führen. Dadurch hat das Kind öfter als gewöhnlich Durst.</a:t>
            </a:r>
          </a:p>
          <a:p>
            <a:endParaRPr lang="de-DE" b="1" dirty="0"/>
          </a:p>
          <a:p>
            <a:r>
              <a:rPr lang="de-DE" b="1" dirty="0"/>
              <a:t>Veränderungen bei der Atmung oder Ausdauer</a:t>
            </a:r>
            <a:r>
              <a:rPr lang="de-DE" dirty="0"/>
              <a:t>: Vaping kann die Atemwege reizen und zu Husten und Atem-Beschwerden führen. Das kann zu einer Verschlechterung der sportlichen Leistungs-Fähigkeit führen.</a:t>
            </a:r>
          </a:p>
          <a:p>
            <a:endParaRPr lang="de-DE" b="1" dirty="0"/>
          </a:p>
          <a:p>
            <a:r>
              <a:rPr lang="de-DE" b="1" dirty="0"/>
              <a:t>Verändertes Verhalten im Umgang mit Geld</a:t>
            </a:r>
            <a:r>
              <a:rPr lang="de-DE" dirty="0"/>
              <a:t>: Wenn das Kind plötzlich mehr Geld benötigt könnte das ein Hinweis sein. Denn Vape-Produkte sind oft relativ teuer für ein Kind oder Jugendlicher.</a:t>
            </a:r>
          </a:p>
          <a:p>
            <a:endParaRPr lang="de-DE" b="1" dirty="0"/>
          </a:p>
          <a:p>
            <a:r>
              <a:rPr lang="de-DE" b="1" dirty="0"/>
              <a:t>Reizbarkeit oder Stimmungsschwankungen</a:t>
            </a:r>
            <a:r>
              <a:rPr lang="de-DE" dirty="0"/>
              <a:t>: Wie wir gehört haben, kann auch das Vapen eine Nikotin-Abhängigkeit verursachen. Diese Abhängigkeit kann zu einer gereizten Stimmung und Stimmungs-Schwankungen führen, wenn das Kind gerade nicht vapt.</a:t>
            </a:r>
          </a:p>
          <a:p>
            <a:endParaRPr lang="de-DE" sz="1200" b="0" i="0" dirty="0">
              <a:solidFill>
                <a:srgbClr val="242424"/>
              </a:solidFill>
              <a:effectLst/>
              <a:highlight>
                <a:srgbClr val="FFFFFF"/>
              </a:highlight>
              <a:latin typeface="Calibri" panose="020F0502020204030204" pitchFamily="34" charset="0"/>
            </a:endParaRPr>
          </a:p>
        </p:txBody>
      </p:sp>
      <p:sp>
        <p:nvSpPr>
          <p:cNvPr id="4" name="Foliennummernplatzhalter 3"/>
          <p:cNvSpPr>
            <a:spLocks noGrp="1"/>
          </p:cNvSpPr>
          <p:nvPr>
            <p:ph type="sldNum" sz="quarter" idx="5"/>
          </p:nvPr>
        </p:nvSpPr>
        <p:spPr/>
        <p:txBody>
          <a:bodyPr/>
          <a:lstStyle/>
          <a:p>
            <a:fld id="{18CEF143-95B9-4571-9396-B55E307319CB}" type="slidenum">
              <a:rPr lang="de-CH" smtClean="0"/>
              <a:pPr/>
              <a:t>14</a:t>
            </a:fld>
            <a:endParaRPr lang="de-CH"/>
          </a:p>
        </p:txBody>
      </p:sp>
    </p:spTree>
    <p:extLst>
      <p:ext uri="{BB962C8B-B14F-4D97-AF65-F5344CB8AC3E}">
        <p14:creationId xmlns:p14="http://schemas.microsoft.com/office/powerpoint/2010/main" val="2236018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Diese Folie wurde nach einem erneuten Feedback neu hinzugefügt. Sie dient der Evaluation und hilft uns herauszufinden, was Eltern an dieser Veranstaltung schätzen und was man nächstes Mal anders machen könnte. </a:t>
            </a:r>
          </a:p>
          <a:p>
            <a:endParaRPr lang="de-CH" dirty="0"/>
          </a:p>
          <a:p>
            <a:r>
              <a:rPr lang="de-CH" dirty="0"/>
              <a:t>Stellt diese Fragen in die Runde und lasst euch Rückmeldung von den </a:t>
            </a:r>
            <a:r>
              <a:rPr lang="de-CH"/>
              <a:t>Teilnehmenden geben. </a:t>
            </a:r>
          </a:p>
        </p:txBody>
      </p:sp>
      <p:sp>
        <p:nvSpPr>
          <p:cNvPr id="4" name="Foliennummernplatzhalter 3"/>
          <p:cNvSpPr>
            <a:spLocks noGrp="1"/>
          </p:cNvSpPr>
          <p:nvPr>
            <p:ph type="sldNum" sz="quarter" idx="5"/>
          </p:nvPr>
        </p:nvSpPr>
        <p:spPr/>
        <p:txBody>
          <a:bodyPr/>
          <a:lstStyle/>
          <a:p>
            <a:fld id="{18CEF143-95B9-4571-9396-B55E307319CB}" type="slidenum">
              <a:rPr lang="de-CH" smtClean="0"/>
              <a:t>15</a:t>
            </a:fld>
            <a:endParaRPr lang="de-CH"/>
          </a:p>
        </p:txBody>
      </p:sp>
    </p:spTree>
    <p:extLst>
      <p:ext uri="{BB962C8B-B14F-4D97-AF65-F5344CB8AC3E}">
        <p14:creationId xmlns:p14="http://schemas.microsoft.com/office/powerpoint/2010/main" val="4066370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18CEF143-95B9-4571-9396-B55E307319CB}" type="slidenum">
              <a:rPr lang="de-CH" smtClean="0"/>
              <a:pPr/>
              <a:t>16</a:t>
            </a:fld>
            <a:endParaRPr lang="de-CH"/>
          </a:p>
        </p:txBody>
      </p:sp>
    </p:spTree>
    <p:extLst>
      <p:ext uri="{BB962C8B-B14F-4D97-AF65-F5344CB8AC3E}">
        <p14:creationId xmlns:p14="http://schemas.microsoft.com/office/powerpoint/2010/main" val="3992598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0" indent="0">
              <a:lnSpc>
                <a:spcPct val="107000"/>
              </a:lnSpc>
              <a:buFont typeface="Symbol" panose="05050102010706020507" pitchFamily="18" charset="2"/>
              <a:buNone/>
            </a:pPr>
            <a:endParaRPr lang="de-CH" sz="1800" kern="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sz="1800" kern="0" dirty="0">
                <a:effectLst/>
                <a:latin typeface="Aptos" panose="020B0004020202020204" pitchFamily="34" charset="0"/>
                <a:ea typeface="Times New Roman" panose="02020603050405020304" pitchFamily="18" charset="0"/>
                <a:cs typeface="Times New Roman" panose="02020603050405020304" pitchFamily="18" charset="0"/>
              </a:rPr>
              <a:t>Stellen Sie sich vor: </a:t>
            </a:r>
            <a:r>
              <a:rPr lang="de-DE" sz="1800" dirty="0"/>
              <a:t>Es ist ein verregneter Abend. Mila sitzt im Wohnzimmer, in Gedanken versunken. Ihr 15-jähriger Sohn Kai ist in letzter Zeit mürrisch und verschlossener als sonst. Sie hat bemerkt, dass er sich verändert hat – er ist häufiger gereizt und verbringt mehr Zeit in seinem Zimmer. Vor ein paar Tagen hat sie einen merkwürdigen Geruch an seinen Kleidern bemerkt. Sie </a:t>
            </a:r>
            <a:r>
              <a:rPr lang="de-DE" sz="1800" dirty="0" err="1"/>
              <a:t>weiss</a:t>
            </a:r>
            <a:r>
              <a:rPr lang="de-DE" sz="1800" dirty="0"/>
              <a:t>, dass sie ein offenes Gespräch mit ihm führen muss. Nur so kann sie herausfinden, was los ist. Vielleicht können </a:t>
            </a:r>
            <a:r>
              <a:rPr lang="de-DE" sz="1800" dirty="0" err="1"/>
              <a:t>Vapes</a:t>
            </a:r>
            <a:r>
              <a:rPr lang="de-DE" sz="1800" dirty="0"/>
              <a:t> das Verhalten von Kai erklären</a:t>
            </a:r>
            <a:r>
              <a:rPr lang="de-DE" sz="1800" dirty="0">
                <a:solidFill>
                  <a:srgbClr val="FF0000"/>
                </a:solidFill>
              </a:rPr>
              <a:t>?</a:t>
            </a:r>
            <a:r>
              <a:rPr lang="de-DE" sz="1800" dirty="0"/>
              <a:t> Das denkt sich Mila. So setzt sie sich an den Computer und beginnt zu recherchieren. </a:t>
            </a:r>
          </a:p>
          <a:p>
            <a:pPr marL="0" lvl="0" indent="0">
              <a:lnSpc>
                <a:spcPct val="107000"/>
              </a:lnSpc>
              <a:buFont typeface="Symbol" panose="05050102010706020507" pitchFamily="18" charset="2"/>
              <a:buNone/>
            </a:pPr>
            <a:endParaRPr lang="de-CH" sz="1800" kern="0" dirty="0">
              <a:effectLst/>
              <a:latin typeface="Aptos" panose="020B0004020202020204" pitchFamily="34" charset="0"/>
              <a:ea typeface="Times New Roman" panose="02020603050405020304" pitchFamily="18" charset="0"/>
              <a:cs typeface="Times New Roman" panose="02020603050405020304" pitchFamily="18" charset="0"/>
            </a:endParaRPr>
          </a:p>
          <a:p>
            <a:pPr marL="0" lvl="0" indent="0">
              <a:lnSpc>
                <a:spcPct val="107000"/>
              </a:lnSpc>
              <a:buFont typeface="Symbol" panose="05050102010706020507" pitchFamily="18" charset="2"/>
              <a:buNone/>
            </a:pPr>
            <a:r>
              <a:rPr lang="de-CH" sz="1800" kern="0" dirty="0">
                <a:effectLst/>
                <a:latin typeface="Aptos" panose="020B0004020202020204" pitchFamily="34" charset="0"/>
                <a:ea typeface="Times New Roman" panose="02020603050405020304" pitchFamily="18" charset="0"/>
                <a:cs typeface="Times New Roman" panose="02020603050405020304" pitchFamily="18" charset="0"/>
              </a:rPr>
              <a:t>Das bedeutet, dass Mila sich erst einmal informiert. </a:t>
            </a:r>
          </a:p>
          <a:p>
            <a:pPr marL="0" lvl="0" indent="0">
              <a:lnSpc>
                <a:spcPct val="107000"/>
              </a:lnSpc>
              <a:buFont typeface="Symbol" panose="05050102010706020507" pitchFamily="18" charset="2"/>
              <a:buNone/>
            </a:pPr>
            <a:endParaRPr lang="de-CH" sz="1800" kern="0" dirty="0">
              <a:effectLst/>
              <a:latin typeface="Aptos" panose="020B0004020202020204" pitchFamily="34" charset="0"/>
              <a:ea typeface="Times New Roman" panose="02020603050405020304" pitchFamily="18" charset="0"/>
              <a:cs typeface="Times New Roman" panose="02020603050405020304" pitchFamily="18" charset="0"/>
            </a:endParaRPr>
          </a:p>
          <a:p>
            <a:pPr marL="0" lvl="0" indent="0">
              <a:lnSpc>
                <a:spcPct val="107000"/>
              </a:lnSpc>
              <a:buFont typeface="Symbol" panose="05050102010706020507" pitchFamily="18" charset="2"/>
              <a:buNone/>
            </a:pPr>
            <a:r>
              <a:rPr lang="de-CH" sz="1800" kern="0" dirty="0">
                <a:effectLst/>
                <a:latin typeface="Aptos" panose="020B0004020202020204" pitchFamily="34" charset="0"/>
                <a:ea typeface="Times New Roman" panose="02020603050405020304" pitchFamily="18" charset="0"/>
                <a:cs typeface="Times New Roman" panose="02020603050405020304" pitchFamily="18" charset="0"/>
              </a:rPr>
              <a:t>Sie findet heraus: </a:t>
            </a:r>
          </a:p>
          <a:p>
            <a:pPr marL="285750" lvl="0" indent="-285750">
              <a:lnSpc>
                <a:spcPct val="107000"/>
              </a:lnSpc>
              <a:buFontTx/>
              <a:buChar char="-"/>
            </a:pPr>
            <a:r>
              <a:rPr lang="de-CH" sz="1800" kern="0" dirty="0">
                <a:effectLst/>
                <a:latin typeface="Aptos" panose="020B0004020202020204" pitchFamily="34" charset="0"/>
                <a:ea typeface="Times New Roman" panose="02020603050405020304" pitchFamily="18" charset="0"/>
                <a:cs typeface="Times New Roman" panose="02020603050405020304" pitchFamily="18" charset="0"/>
              </a:rPr>
              <a:t>Vapes sind elektronische Geräte. </a:t>
            </a:r>
          </a:p>
          <a:p>
            <a:pPr marL="285750" lvl="0" indent="-285750">
              <a:lnSpc>
                <a:spcPct val="107000"/>
              </a:lnSpc>
              <a:buFontTx/>
              <a:buChar char="-"/>
            </a:pPr>
            <a:r>
              <a:rPr lang="de-CH" sz="1800" kern="0" dirty="0">
                <a:latin typeface="Aptos" panose="020B0004020202020204" pitchFamily="34" charset="0"/>
                <a:ea typeface="Times New Roman" panose="02020603050405020304" pitchFamily="18" charset="0"/>
                <a:cs typeface="Times New Roman" panose="02020603050405020304" pitchFamily="18" charset="0"/>
              </a:rPr>
              <a:t>Man nennt sie auch </a:t>
            </a:r>
            <a:r>
              <a:rPr lang="de-CH" sz="1800" kern="0" dirty="0">
                <a:effectLst/>
                <a:latin typeface="Aptos" panose="020B0004020202020204" pitchFamily="34" charset="0"/>
                <a:ea typeface="Times New Roman" panose="02020603050405020304" pitchFamily="18" charset="0"/>
                <a:cs typeface="Times New Roman" panose="02020603050405020304" pitchFamily="18" charset="0"/>
              </a:rPr>
              <a:t>elektronische Verdampfer oder E-Zigaretten.</a:t>
            </a:r>
          </a:p>
          <a:p>
            <a:pPr marL="285750" lvl="0" indent="-285750">
              <a:lnSpc>
                <a:spcPct val="107000"/>
              </a:lnSpc>
              <a:buFontTx/>
              <a:buChar char="-"/>
            </a:pPr>
            <a:r>
              <a:rPr lang="de-CH" sz="1800" kern="0" dirty="0">
                <a:effectLst/>
                <a:latin typeface="Aptos" panose="020B0004020202020204" pitchFamily="34" charset="0"/>
                <a:ea typeface="Times New Roman" panose="02020603050405020304" pitchFamily="18" charset="0"/>
                <a:cs typeface="Times New Roman" panose="02020603050405020304" pitchFamily="18" charset="0"/>
              </a:rPr>
              <a:t>Sie enthalten meistens eine Flüssigkeit mit Nikotin in einer hohen Dosis. </a:t>
            </a:r>
          </a:p>
          <a:p>
            <a:pPr marL="285750" lvl="0" indent="-285750">
              <a:lnSpc>
                <a:spcPct val="107000"/>
              </a:lnSpc>
              <a:buFontTx/>
              <a:buChar char="-"/>
            </a:pPr>
            <a:r>
              <a:rPr lang="de-CH" sz="1800" kern="0" dirty="0">
                <a:effectLst/>
                <a:latin typeface="Aptos" panose="020B0004020202020204" pitchFamily="34" charset="0"/>
                <a:ea typeface="Times New Roman" panose="02020603050405020304" pitchFamily="18" charset="0"/>
                <a:cs typeface="Times New Roman" panose="02020603050405020304" pitchFamily="18" charset="0"/>
              </a:rPr>
              <a:t>Diese Flüssigkeit wird erhitzt und es entsteht Dampf. </a:t>
            </a:r>
          </a:p>
          <a:p>
            <a:pPr marL="285750" lvl="0" indent="-285750">
              <a:lnSpc>
                <a:spcPct val="107000"/>
              </a:lnSpc>
              <a:buFontTx/>
              <a:buChar char="-"/>
            </a:pPr>
            <a:r>
              <a:rPr lang="de-CH" sz="1800" kern="0" dirty="0">
                <a:effectLst/>
                <a:latin typeface="Aptos" panose="020B0004020202020204" pitchFamily="34" charset="0"/>
                <a:ea typeface="Times New Roman" panose="02020603050405020304" pitchFamily="18" charset="0"/>
                <a:cs typeface="Times New Roman" panose="02020603050405020304" pitchFamily="18" charset="0"/>
              </a:rPr>
              <a:t>Den Dampf atmet oder saugt man anschliessend durch den Mund ein.</a:t>
            </a:r>
          </a:p>
          <a:p>
            <a:pPr marL="0" lvl="0" indent="0">
              <a:lnSpc>
                <a:spcPct val="107000"/>
              </a:lnSpc>
              <a:buFont typeface="Symbol" panose="05050102010706020507" pitchFamily="18" charset="2"/>
              <a:buNone/>
            </a:pPr>
            <a:endParaRPr lang="de-CH" sz="1800" kern="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de-CH" dirty="0"/>
          </a:p>
        </p:txBody>
      </p:sp>
      <p:sp>
        <p:nvSpPr>
          <p:cNvPr id="4" name="Foliennummernplatzhalter 3"/>
          <p:cNvSpPr>
            <a:spLocks noGrp="1"/>
          </p:cNvSpPr>
          <p:nvPr>
            <p:ph type="sldNum" sz="quarter" idx="5"/>
          </p:nvPr>
        </p:nvSpPr>
        <p:spPr/>
        <p:txBody>
          <a:bodyPr/>
          <a:lstStyle/>
          <a:p>
            <a:fld id="{18CEF143-95B9-4571-9396-B55E307319CB}" type="slidenum">
              <a:rPr lang="de-CH" smtClean="0"/>
              <a:pPr/>
              <a:t>2</a:t>
            </a:fld>
            <a:endParaRPr lang="de-CH"/>
          </a:p>
        </p:txBody>
      </p:sp>
    </p:spTree>
    <p:extLst>
      <p:ext uri="{BB962C8B-B14F-4D97-AF65-F5344CB8AC3E}">
        <p14:creationId xmlns:p14="http://schemas.microsoft.com/office/powerpoint/2010/main" val="3322088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0" indent="0">
              <a:lnSpc>
                <a:spcPct val="107000"/>
              </a:lnSpc>
              <a:buFont typeface="Symbol" panose="05050102010706020507" pitchFamily="18" charset="2"/>
              <a:buNone/>
            </a:pPr>
            <a:r>
              <a:rPr lang="de-CH" sz="1800" kern="0" dirty="0">
                <a:effectLst/>
                <a:latin typeface="Times New Roman" panose="02020603050405020304" pitchFamily="18" charset="0"/>
                <a:ea typeface="Times New Roman" panose="02020603050405020304" pitchFamily="18" charset="0"/>
                <a:cs typeface="Times New Roman" panose="02020603050405020304" pitchFamily="18" charset="0"/>
              </a:rPr>
              <a:t>Weiter findet Mila heraus: </a:t>
            </a:r>
          </a:p>
          <a:p>
            <a:pPr marL="0" lvl="0" indent="0">
              <a:lnSpc>
                <a:spcPct val="107000"/>
              </a:lnSpc>
              <a:buFont typeface="Symbol" panose="05050102010706020507" pitchFamily="18" charset="2"/>
              <a:buNone/>
            </a:pPr>
            <a:endParaRPr lang="de-CH" sz="18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a:lnSpc>
                <a:spcPct val="107000"/>
              </a:lnSpc>
              <a:buFontTx/>
              <a:buChar char="-"/>
            </a:pPr>
            <a:r>
              <a:rPr lang="de-CH" sz="1800" kern="0" dirty="0">
                <a:effectLst/>
                <a:latin typeface="Times New Roman" panose="02020603050405020304" pitchFamily="18" charset="0"/>
                <a:ea typeface="Times New Roman" panose="02020603050405020304" pitchFamily="18" charset="0"/>
                <a:cs typeface="Times New Roman" panose="02020603050405020304" pitchFamily="18" charset="0"/>
              </a:rPr>
              <a:t>Vapes bestehen aus einer Batterie, einem Verdampfer, einem Mundstück und einem Tank für die Flüssigkeit.</a:t>
            </a:r>
            <a:endParaRPr lang="de-CH"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285750" lvl="0" indent="-285750">
              <a:lnSpc>
                <a:spcPct val="107000"/>
              </a:lnSpc>
              <a:buFontTx/>
              <a:buChar char="-"/>
            </a:pPr>
            <a:r>
              <a:rPr lang="de-CH" sz="1800" kern="100" dirty="0">
                <a:effectLst/>
                <a:latin typeface="Aptos" panose="020B0004020202020204" pitchFamily="34" charset="0"/>
                <a:ea typeface="Aptos" panose="020B0004020202020204" pitchFamily="34" charset="0"/>
                <a:cs typeface="Times New Roman" panose="02020603050405020304" pitchFamily="18" charset="0"/>
              </a:rPr>
              <a:t>Diese Flüssigkeit wird auch E-Liquid genannt.</a:t>
            </a:r>
          </a:p>
          <a:p>
            <a:pPr marL="285750" lvl="0" indent="-285750">
              <a:lnSpc>
                <a:spcPct val="107000"/>
              </a:lnSpc>
              <a:buFontTx/>
              <a:buChar char="-"/>
            </a:pPr>
            <a:r>
              <a:rPr lang="de-CH" sz="1800" kern="100" dirty="0">
                <a:effectLst/>
                <a:latin typeface="Aptos" panose="020B0004020202020204" pitchFamily="34" charset="0"/>
                <a:ea typeface="Aptos" panose="020B0004020202020204" pitchFamily="34" charset="0"/>
                <a:cs typeface="Times New Roman" panose="02020603050405020304" pitchFamily="18" charset="0"/>
              </a:rPr>
              <a:t>Die Flüssigkeit beinhaltet: Chemikalien, Aromastoffe und Nikotin. </a:t>
            </a:r>
          </a:p>
          <a:p>
            <a:pPr marL="285750" lvl="0" indent="-285750">
              <a:lnSpc>
                <a:spcPct val="107000"/>
              </a:lnSpc>
              <a:buFontTx/>
              <a:buChar char="-"/>
            </a:pPr>
            <a:r>
              <a:rPr lang="de-CH" sz="1800" kern="100" dirty="0">
                <a:effectLst/>
                <a:latin typeface="Aptos" panose="020B0004020202020204" pitchFamily="34" charset="0"/>
                <a:ea typeface="Aptos" panose="020B0004020202020204" pitchFamily="34" charset="0"/>
                <a:cs typeface="Times New Roman" panose="02020603050405020304" pitchFamily="18" charset="0"/>
              </a:rPr>
              <a:t>Das Nikotin hat meistens eine sehr hohe Dosis.</a:t>
            </a:r>
          </a:p>
          <a:p>
            <a:pPr marL="285750" lvl="0" indent="-285750">
              <a:lnSpc>
                <a:spcPct val="107000"/>
              </a:lnSpc>
              <a:buFontTx/>
              <a:buChar char="-"/>
            </a:pPr>
            <a:r>
              <a:rPr lang="de-CH" sz="1800" kern="100" dirty="0">
                <a:effectLst/>
                <a:latin typeface="Aptos" panose="020B0004020202020204" pitchFamily="34" charset="0"/>
                <a:ea typeface="Aptos" panose="020B0004020202020204" pitchFamily="34" charset="0"/>
                <a:cs typeface="Times New Roman" panose="02020603050405020304" pitchFamily="18" charset="0"/>
              </a:rPr>
              <a:t>Einige der Chemikalien sind krebserregend.</a:t>
            </a:r>
          </a:p>
          <a:p>
            <a:pPr marL="285750" lvl="0" indent="-285750">
              <a:lnSpc>
                <a:spcPct val="107000"/>
              </a:lnSpc>
              <a:buFontTx/>
              <a:buChar char="-"/>
            </a:pPr>
            <a:r>
              <a:rPr lang="de-CH" sz="1800" kern="100" dirty="0">
                <a:effectLst/>
                <a:latin typeface="Aptos" panose="020B0004020202020204" pitchFamily="34" charset="0"/>
                <a:ea typeface="Aptos" panose="020B0004020202020204" pitchFamily="34" charset="0"/>
                <a:cs typeface="Times New Roman" panose="02020603050405020304" pitchFamily="18" charset="0"/>
              </a:rPr>
              <a:t>Sie entdeckt auch: Es gibt auch Vapes ohne Nikotin.</a:t>
            </a:r>
          </a:p>
          <a:p>
            <a:pPr marL="285750" lvl="0" indent="-285750">
              <a:lnSpc>
                <a:spcPct val="107000"/>
              </a:lnSpc>
              <a:buFontTx/>
              <a:buChar char="-"/>
            </a:pPr>
            <a:endParaRPr lang="de-CH"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r>
              <a:rPr lang="de-CH" sz="1800" i="1" kern="0" dirty="0">
                <a:effectLst/>
                <a:latin typeface="Times New Roman" panose="02020603050405020304" pitchFamily="18" charset="0"/>
                <a:ea typeface="Times New Roman" panose="02020603050405020304" pitchFamily="18" charset="0"/>
                <a:cs typeface="Times New Roman" panose="02020603050405020304" pitchFamily="18" charset="0"/>
              </a:rPr>
              <a:t>Interaktive Demonstration</a:t>
            </a:r>
            <a:r>
              <a:rPr lang="de-CH" sz="1800" kern="0" dirty="0">
                <a:effectLst/>
                <a:latin typeface="Times New Roman" panose="02020603050405020304" pitchFamily="18" charset="0"/>
                <a:ea typeface="Times New Roman" panose="02020603050405020304" pitchFamily="18" charset="0"/>
                <a:cs typeface="Times New Roman" panose="02020603050405020304" pitchFamily="18" charset="0"/>
              </a:rPr>
              <a:t>: Zeigen der Einweg-E-Zigarette und wie sie funktioniert. Allen TN herumgeben, damit die Eltern daran riechen können.</a:t>
            </a:r>
          </a:p>
          <a:p>
            <a:pPr marL="342900" lvl="0" indent="-342900">
              <a:lnSpc>
                <a:spcPct val="107000"/>
              </a:lnSpc>
              <a:spcAft>
                <a:spcPts val="800"/>
              </a:spcAft>
              <a:buFont typeface="Symbol" panose="05050102010706020507" pitchFamily="18" charset="2"/>
              <a:buChar char=""/>
            </a:pPr>
            <a:endParaRPr lang="de-CH" sz="18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endParaRPr lang="de-CH" sz="1800" kern="0" dirty="0">
              <a:effectLst/>
              <a:latin typeface="Times New Roman" panose="02020603050405020304" pitchFamily="18" charset="0"/>
              <a:ea typeface="Aptos" panose="020B000402020202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r>
              <a:rPr lang="de-CH" sz="1800" kern="0" dirty="0">
                <a:effectLst/>
                <a:latin typeface="Times New Roman" panose="02020603050405020304" pitchFamily="18" charset="0"/>
                <a:ea typeface="Aptos" panose="020B0004020202020204" pitchFamily="34" charset="0"/>
                <a:cs typeface="Times New Roman" panose="02020603050405020304" pitchFamily="18" charset="0"/>
              </a:rPr>
              <a:t>Mila geht weiter auf die Suche nach Informationen über Vapes und findet heraus:</a:t>
            </a:r>
          </a:p>
          <a:p>
            <a:pPr marL="285750" lvl="0" indent="-285750">
              <a:lnSpc>
                <a:spcPct val="107000"/>
              </a:lnSpc>
              <a:spcAft>
                <a:spcPts val="800"/>
              </a:spcAft>
              <a:buFontTx/>
              <a:buChar char="-"/>
            </a:pPr>
            <a:r>
              <a:rPr lang="de-CH" sz="1800" kern="0" dirty="0">
                <a:effectLst/>
                <a:latin typeface="Times New Roman" panose="02020603050405020304" pitchFamily="18" charset="0"/>
                <a:ea typeface="Aptos" panose="020B0004020202020204" pitchFamily="34" charset="0"/>
                <a:cs typeface="Times New Roman" panose="02020603050405020304" pitchFamily="18" charset="0"/>
              </a:rPr>
              <a:t>Vapes sind weit verbreitet. Viele Personen vapen. </a:t>
            </a:r>
          </a:p>
          <a:p>
            <a:pPr marL="285750" lvl="0" indent="-285750">
              <a:lnSpc>
                <a:spcPct val="107000"/>
              </a:lnSpc>
              <a:spcAft>
                <a:spcPts val="800"/>
              </a:spcAft>
              <a:buFontTx/>
              <a:buChar char="-"/>
            </a:pPr>
            <a:r>
              <a:rPr lang="de-CH" sz="1800" kern="0" dirty="0">
                <a:effectLst/>
                <a:latin typeface="Times New Roman" panose="02020603050405020304" pitchFamily="18" charset="0"/>
                <a:ea typeface="Aptos" panose="020B0004020202020204" pitchFamily="34" charset="0"/>
                <a:cs typeface="Times New Roman" panose="02020603050405020304" pitchFamily="18" charset="0"/>
              </a:rPr>
              <a:t>Sie sind klein. Und sie sind sofort einsatzbereit.</a:t>
            </a:r>
          </a:p>
          <a:p>
            <a:pPr marL="285750" lvl="0" indent="-285750">
              <a:lnSpc>
                <a:spcPct val="107000"/>
              </a:lnSpc>
              <a:spcAft>
                <a:spcPts val="800"/>
              </a:spcAft>
              <a:buFontTx/>
              <a:buChar char="-"/>
            </a:pPr>
            <a:r>
              <a:rPr lang="de-CH" sz="1800" kern="0" dirty="0">
                <a:effectLst/>
                <a:latin typeface="Times New Roman" panose="02020603050405020304" pitchFamily="18" charset="0"/>
                <a:ea typeface="Aptos" panose="020B0004020202020204" pitchFamily="34" charset="0"/>
                <a:cs typeface="Times New Roman" panose="02020603050405020304" pitchFamily="18" charset="0"/>
              </a:rPr>
              <a:t>Man kann sie einfach benutzen. Man muss sie nicht wie eine Zigarette anzünden. Stattdessen kann man jederzeit einen Zug von der Vape nehmen.</a:t>
            </a:r>
          </a:p>
          <a:p>
            <a:pPr marL="285750" lvl="0" indent="-285750">
              <a:lnSpc>
                <a:spcPct val="107000"/>
              </a:lnSpc>
              <a:spcAft>
                <a:spcPts val="800"/>
              </a:spcAft>
              <a:buFontTx/>
              <a:buChar char="-"/>
            </a:pPr>
            <a:r>
              <a:rPr lang="de-CH" sz="1800" kern="0" dirty="0">
                <a:effectLst/>
                <a:latin typeface="Times New Roman" panose="02020603050405020304" pitchFamily="18" charset="0"/>
                <a:ea typeface="Aptos" panose="020B0004020202020204" pitchFamily="34" charset="0"/>
                <a:cs typeface="Times New Roman" panose="02020603050405020304" pitchFamily="18" charset="0"/>
              </a:rPr>
              <a:t>Vapes haben fruchtige und intensive Geschmäcke. Und sie sind farbig.</a:t>
            </a:r>
          </a:p>
          <a:p>
            <a:pPr marL="285750" lvl="0" indent="-285750">
              <a:lnSpc>
                <a:spcPct val="107000"/>
              </a:lnSpc>
              <a:spcAft>
                <a:spcPts val="800"/>
              </a:spcAft>
              <a:buFontTx/>
              <a:buChar char="-"/>
            </a:pPr>
            <a:r>
              <a:rPr lang="de-CH" sz="1800" kern="0" dirty="0">
                <a:effectLst/>
                <a:latin typeface="Times New Roman" panose="02020603050405020304" pitchFamily="18" charset="0"/>
                <a:ea typeface="Aptos" panose="020B0004020202020204" pitchFamily="34" charset="0"/>
                <a:cs typeface="Times New Roman" panose="02020603050405020304" pitchFamily="18" charset="0"/>
              </a:rPr>
              <a:t>Man kann Vapes nur einmal verwenden. Das heisst bis sie leer sind.</a:t>
            </a:r>
          </a:p>
          <a:p>
            <a:pPr marL="285750" lvl="0" indent="-285750">
              <a:lnSpc>
                <a:spcPct val="107000"/>
              </a:lnSpc>
              <a:spcAft>
                <a:spcPts val="800"/>
              </a:spcAft>
              <a:buFontTx/>
              <a:buChar char="-"/>
            </a:pPr>
            <a:r>
              <a:rPr lang="de-CH" sz="1800" kern="0" dirty="0">
                <a:effectLst/>
                <a:latin typeface="Times New Roman" panose="02020603050405020304" pitchFamily="18" charset="0"/>
                <a:ea typeface="Aptos" panose="020B0004020202020204" pitchFamily="34" charset="0"/>
                <a:cs typeface="Times New Roman" panose="02020603050405020304" pitchFamily="18" charset="0"/>
              </a:rPr>
              <a:t>Vapes enthalten 600 – 10’000 Züge. </a:t>
            </a:r>
          </a:p>
          <a:p>
            <a:pPr marL="285750" lvl="0" indent="-285750">
              <a:lnSpc>
                <a:spcPct val="107000"/>
              </a:lnSpc>
              <a:spcAft>
                <a:spcPts val="800"/>
              </a:spcAft>
              <a:buFontTx/>
              <a:buChar char="-"/>
            </a:pPr>
            <a:r>
              <a:rPr lang="de-CH" sz="1800" kern="0" dirty="0">
                <a:effectLst/>
                <a:latin typeface="Times New Roman" panose="02020603050405020304" pitchFamily="18" charset="0"/>
                <a:ea typeface="Aptos" panose="020B0004020202020204" pitchFamily="34" charset="0"/>
                <a:cs typeface="Times New Roman" panose="02020603050405020304" pitchFamily="18" charset="0"/>
              </a:rPr>
              <a:t>Man kann Vapes ab 7 CHF kaufen. </a:t>
            </a:r>
          </a:p>
          <a:p>
            <a:pPr marL="285750" lvl="0" indent="-285750">
              <a:lnSpc>
                <a:spcPct val="107000"/>
              </a:lnSpc>
              <a:spcAft>
                <a:spcPts val="800"/>
              </a:spcAft>
              <a:buFontTx/>
              <a:buChar char="-"/>
            </a:pPr>
            <a:r>
              <a:rPr lang="de-CH" sz="1800" kern="0" dirty="0">
                <a:effectLst/>
                <a:latin typeface="Times New Roman" panose="02020603050405020304" pitchFamily="18" charset="0"/>
                <a:ea typeface="Aptos" panose="020B0004020202020204" pitchFamily="34" charset="0"/>
                <a:cs typeface="Times New Roman" panose="02020603050405020304" pitchFamily="18" charset="0"/>
              </a:rPr>
              <a:t>Man kann sie am Kiosk, in Einkaufsläden und Tankstellen kaufen. Man kann sie aber auch online oder in Vape-Shops kaufen. </a:t>
            </a:r>
            <a:endParaRPr lang="de-CH"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Foliennummernplatzhalter 3"/>
          <p:cNvSpPr>
            <a:spLocks noGrp="1"/>
          </p:cNvSpPr>
          <p:nvPr>
            <p:ph type="sldNum" sz="quarter" idx="5"/>
          </p:nvPr>
        </p:nvSpPr>
        <p:spPr/>
        <p:txBody>
          <a:bodyPr/>
          <a:lstStyle/>
          <a:p>
            <a:fld id="{18CEF143-95B9-4571-9396-B55E307319CB}" type="slidenum">
              <a:rPr lang="de-CH" smtClean="0"/>
              <a:pPr/>
              <a:t>3</a:t>
            </a:fld>
            <a:endParaRPr lang="de-CH"/>
          </a:p>
        </p:txBody>
      </p:sp>
    </p:spTree>
    <p:extLst>
      <p:ext uri="{BB962C8B-B14F-4D97-AF65-F5344CB8AC3E}">
        <p14:creationId xmlns:p14="http://schemas.microsoft.com/office/powerpoint/2010/main" val="2056743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r>
              <a:rPr lang="de-CH" sz="1800" kern="0" dirty="0">
                <a:effectLst/>
                <a:latin typeface="Times New Roman" panose="02020603050405020304" pitchFamily="18" charset="0"/>
                <a:ea typeface="Times New Roman" panose="02020603050405020304" pitchFamily="18" charset="0"/>
                <a:cs typeface="Times New Roman" panose="02020603050405020304" pitchFamily="18" charset="0"/>
              </a:rPr>
              <a:t>Ausserdem interessiert es Mila, wie sich Vapes auf die Gesundheit auswirken. Sie weiss, dass Zigaretten sehr schädlich sind. Diese fördern Krebs. Ist das bei Vapes auch so?</a:t>
            </a:r>
          </a:p>
          <a:p>
            <a:pPr>
              <a:lnSpc>
                <a:spcPct val="107000"/>
              </a:lnSpc>
              <a:spcAft>
                <a:spcPts val="800"/>
              </a:spcAft>
            </a:pPr>
            <a:endParaRPr lang="de-CH" sz="18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de-CH" sz="1800" kern="0" dirty="0">
                <a:effectLst/>
                <a:latin typeface="Times New Roman" panose="02020603050405020304" pitchFamily="18" charset="0"/>
                <a:ea typeface="Times New Roman" panose="02020603050405020304" pitchFamily="18" charset="0"/>
                <a:cs typeface="Times New Roman" panose="02020603050405020304" pitchFamily="18" charset="0"/>
              </a:rPr>
              <a:t>Die gesundheitlichen Auswirkungen von Vapes werden aktuell erforscht. </a:t>
            </a:r>
          </a:p>
          <a:p>
            <a:pPr>
              <a:lnSpc>
                <a:spcPct val="107000"/>
              </a:lnSpc>
              <a:spcAft>
                <a:spcPts val="800"/>
              </a:spcAft>
            </a:pPr>
            <a:r>
              <a:rPr lang="de-CH" sz="1800" kern="0" dirty="0">
                <a:effectLst/>
                <a:latin typeface="Times New Roman" panose="02020603050405020304" pitchFamily="18" charset="0"/>
                <a:ea typeface="Times New Roman" panose="02020603050405020304" pitchFamily="18" charset="0"/>
                <a:cs typeface="Times New Roman" panose="02020603050405020304" pitchFamily="18" charset="0"/>
              </a:rPr>
              <a:t>Es gibt viele Risiken und gesundheitliche Auswirkungen von Vapes:</a:t>
            </a:r>
            <a:endParaRPr lang="de-CH"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CH" sz="1800" b="1" kern="0" dirty="0">
                <a:effectLst/>
                <a:latin typeface="Times New Roman" panose="02020603050405020304" pitchFamily="18" charset="0"/>
                <a:ea typeface="Times New Roman" panose="02020603050405020304" pitchFamily="18" charset="0"/>
                <a:cs typeface="Times New Roman" panose="02020603050405020304" pitchFamily="18" charset="0"/>
              </a:rPr>
              <a:t>Nikotinabhängigkeit</a:t>
            </a:r>
            <a:r>
              <a:rPr lang="de-CH" sz="1800" kern="0" dirty="0">
                <a:effectLst/>
                <a:latin typeface="Times New Roman" panose="02020603050405020304" pitchFamily="18" charset="0"/>
                <a:ea typeface="Times New Roman" panose="02020603050405020304" pitchFamily="18" charset="0"/>
                <a:cs typeface="Times New Roman" panose="02020603050405020304" pitchFamily="18" charset="0"/>
              </a:rPr>
              <a:t>: Nikotin ist eine der am schnellsten abhängig machenden Substanzen. Vergleichbar mit Heroin. Beim Konsum von Nikotin wird nach wenigen Sekunden im Gehirn Dopamin ausgeschüttet. Das führt sofort zu einem Glücksgefühl. Dieser Prozess kann schnell abhängig machen. Weil das Glücksgefühl wieder vergeht, sobald die Wirkung des Nikotins nachlässt. Das Gehirn von Jugendlichen ist noch nicht vollständig entwickelt. Deshalb reagiert es anders auf Nikotin, als das Gehirn von Erwachsenen. Aus diesem Grund haben Jugendliche ein höheres Risko, nikotinabhängig zu werden.</a:t>
            </a:r>
          </a:p>
          <a:p>
            <a:pPr marL="342900" lvl="0" indent="-342900">
              <a:lnSpc>
                <a:spcPct val="107000"/>
              </a:lnSpc>
              <a:buFont typeface="Symbol" panose="05050102010706020507" pitchFamily="18" charset="2"/>
              <a:buChar char=""/>
            </a:pPr>
            <a:endParaRPr lang="de-CH"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CH" sz="1800" b="1" kern="0" dirty="0">
                <a:effectLst/>
                <a:latin typeface="Times New Roman" panose="02020603050405020304" pitchFamily="18" charset="0"/>
                <a:ea typeface="Times New Roman" panose="02020603050405020304" pitchFamily="18" charset="0"/>
                <a:cs typeface="Times New Roman" panose="02020603050405020304" pitchFamily="18" charset="0"/>
              </a:rPr>
              <a:t>Reizung der Atemwege: </a:t>
            </a:r>
            <a:r>
              <a:rPr lang="de-CH" sz="1800" kern="0" dirty="0">
                <a:effectLst/>
                <a:latin typeface="Times New Roman" panose="02020603050405020304" pitchFamily="18" charset="0"/>
                <a:ea typeface="Times New Roman" panose="02020603050405020304" pitchFamily="18" charset="0"/>
                <a:cs typeface="Times New Roman" panose="02020603050405020304" pitchFamily="18" charset="0"/>
              </a:rPr>
              <a:t>Vapen kann Husten, Hals-Schmerzen und Atem-Beschwerden auslösen.</a:t>
            </a:r>
          </a:p>
          <a:p>
            <a:pPr marL="342900" lvl="0" indent="-342900">
              <a:lnSpc>
                <a:spcPct val="107000"/>
              </a:lnSpc>
              <a:buFont typeface="Symbol" panose="05050102010706020507" pitchFamily="18" charset="2"/>
              <a:buChar char=""/>
            </a:pPr>
            <a:endParaRPr lang="de-CH" sz="1800" b="1"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07000"/>
              </a:lnSpc>
              <a:buFont typeface="Symbol" panose="05050102010706020507" pitchFamily="18" charset="2"/>
              <a:buChar char=""/>
            </a:pPr>
            <a:r>
              <a:rPr lang="de-CH" sz="1800" b="1" kern="0" dirty="0">
                <a:effectLst/>
                <a:latin typeface="Times New Roman" panose="02020603050405020304" pitchFamily="18" charset="0"/>
                <a:ea typeface="Times New Roman" panose="02020603050405020304" pitchFamily="18" charset="0"/>
                <a:cs typeface="Times New Roman" panose="02020603050405020304" pitchFamily="18" charset="0"/>
              </a:rPr>
              <a:t>Reizungen in Mund und Rachen</a:t>
            </a:r>
            <a:r>
              <a:rPr lang="de-CH" sz="1800" kern="0" dirty="0">
                <a:effectLst/>
                <a:latin typeface="Times New Roman" panose="02020603050405020304" pitchFamily="18" charset="0"/>
                <a:ea typeface="Times New Roman" panose="02020603050405020304" pitchFamily="18" charset="0"/>
                <a:cs typeface="Times New Roman" panose="02020603050405020304" pitchFamily="18" charset="0"/>
              </a:rPr>
              <a:t>: Vapen kann zu Mund-Trockenheit, Zahnfleisch-Reizungen und Mund-Geschwüren führen.</a:t>
            </a:r>
          </a:p>
          <a:p>
            <a:pPr marL="342900" lvl="0" indent="-342900">
              <a:lnSpc>
                <a:spcPct val="107000"/>
              </a:lnSpc>
              <a:buFont typeface="Symbol" panose="05050102010706020507" pitchFamily="18" charset="2"/>
              <a:buChar char=""/>
            </a:pPr>
            <a:endParaRPr lang="de-CH"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CH" sz="1800" b="1" kern="0" dirty="0">
                <a:effectLst/>
                <a:latin typeface="Times New Roman" panose="02020603050405020304" pitchFamily="18" charset="0"/>
                <a:ea typeface="Times New Roman" panose="02020603050405020304" pitchFamily="18" charset="0"/>
                <a:cs typeface="Times New Roman" panose="02020603050405020304" pitchFamily="18" charset="0"/>
              </a:rPr>
              <a:t>Herz-Kreislauf-System</a:t>
            </a:r>
            <a:r>
              <a:rPr lang="de-CH" sz="1800" kern="0" dirty="0">
                <a:effectLst/>
                <a:latin typeface="Times New Roman" panose="02020603050405020304" pitchFamily="18" charset="0"/>
                <a:ea typeface="Times New Roman" panose="02020603050405020304" pitchFamily="18" charset="0"/>
                <a:cs typeface="Times New Roman" panose="02020603050405020304" pitchFamily="18" charset="0"/>
              </a:rPr>
              <a:t>: Das Nikotin führt für kurze Zeit zu einem schnelleren Puls. Und es kann zu einem erhöhten Blutdruck kommen. Es gibt ein erhöhtes Risiko für Schlaganfälle und Herzinfarkte.</a:t>
            </a:r>
          </a:p>
          <a:p>
            <a:pPr marL="342900" lvl="0" indent="-342900">
              <a:lnSpc>
                <a:spcPct val="107000"/>
              </a:lnSpc>
              <a:buFont typeface="Symbol" panose="05050102010706020507" pitchFamily="18" charset="2"/>
              <a:buChar char=""/>
            </a:pPr>
            <a:endParaRPr lang="de-CH"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e-CH" sz="1800" b="1" kern="0" dirty="0">
                <a:effectLst/>
                <a:latin typeface="Times New Roman" panose="02020603050405020304" pitchFamily="18" charset="0"/>
                <a:ea typeface="Times New Roman" panose="02020603050405020304" pitchFamily="18" charset="0"/>
                <a:cs typeface="Times New Roman" panose="02020603050405020304" pitchFamily="18" charset="0"/>
              </a:rPr>
              <a:t>Krebsrisiko: </a:t>
            </a:r>
            <a:r>
              <a:rPr lang="de-CH" sz="1800" kern="0" dirty="0">
                <a:effectLst/>
                <a:latin typeface="Times New Roman" panose="02020603050405020304" pitchFamily="18" charset="0"/>
                <a:ea typeface="Times New Roman" panose="02020603050405020304" pitchFamily="18" charset="0"/>
                <a:cs typeface="Times New Roman" panose="02020603050405020304" pitchFamily="18" charset="0"/>
              </a:rPr>
              <a:t>Vapes enthalten einige krebserregende Substanzen.</a:t>
            </a:r>
          </a:p>
          <a:p>
            <a:pPr marL="0" lvl="0" indent="0">
              <a:lnSpc>
                <a:spcPct val="107000"/>
              </a:lnSpc>
              <a:spcAft>
                <a:spcPts val="800"/>
              </a:spcAft>
              <a:buFont typeface="Symbol" panose="05050102010706020507" pitchFamily="18" charset="2"/>
              <a:buNone/>
            </a:pPr>
            <a:endParaRPr lang="de-CH" sz="18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de-CH" sz="1800" kern="0" dirty="0">
                <a:effectLst/>
                <a:latin typeface="Times New Roman" panose="02020603050405020304" pitchFamily="18" charset="0"/>
                <a:ea typeface="Times New Roman" panose="02020603050405020304" pitchFamily="18" charset="0"/>
                <a:cs typeface="Times New Roman" panose="02020603050405020304" pitchFamily="18" charset="0"/>
              </a:rPr>
              <a:t>Die langfristigen Folgen vom Vape-Konsum müssen noch genauer untersucht werden. Dies war bisher gar nicht möglich. Weil es diese Art von Vapes noch gar nicht so lange gibt.</a:t>
            </a:r>
          </a:p>
          <a:p>
            <a:pPr>
              <a:lnSpc>
                <a:spcPct val="107000"/>
              </a:lnSpc>
              <a:spcAft>
                <a:spcPts val="800"/>
              </a:spcAft>
            </a:pPr>
            <a:endParaRPr lang="de-CH" sz="18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de-CH" sz="1800" kern="0" dirty="0">
                <a:effectLst/>
                <a:latin typeface="Times New Roman" panose="02020603050405020304" pitchFamily="18" charset="0"/>
                <a:ea typeface="Times New Roman" panose="02020603050405020304" pitchFamily="18" charset="0"/>
                <a:cs typeface="Times New Roman" panose="02020603050405020304" pitchFamily="18" charset="0"/>
              </a:rPr>
              <a:t>Die Behauptung, dass Vapes weniger schädlich sind als herkömmliche Zigaretten ist falsch. Es kann für einen erwachsenen stark Raucher eine mögliche Alternative sein. Weil er damit auf das krebserregende Teer in den Zigaretten verzichtet. Allerdings sind Vapes für Kinder und Jugendliche ungesund und schädlich. Weil sie grosse Risiken haben und in eine Nikotin-Abhängigkeit führen können.</a:t>
            </a:r>
            <a:endParaRPr lang="de-CH" dirty="0"/>
          </a:p>
        </p:txBody>
      </p:sp>
      <p:sp>
        <p:nvSpPr>
          <p:cNvPr id="4" name="Foliennummernplatzhalter 3"/>
          <p:cNvSpPr>
            <a:spLocks noGrp="1"/>
          </p:cNvSpPr>
          <p:nvPr>
            <p:ph type="sldNum" sz="quarter" idx="5"/>
          </p:nvPr>
        </p:nvSpPr>
        <p:spPr/>
        <p:txBody>
          <a:bodyPr/>
          <a:lstStyle/>
          <a:p>
            <a:fld id="{18CEF143-95B9-4571-9396-B55E307319CB}" type="slidenum">
              <a:rPr lang="de-CH" smtClean="0"/>
              <a:pPr/>
              <a:t>4</a:t>
            </a:fld>
            <a:endParaRPr lang="de-CH"/>
          </a:p>
        </p:txBody>
      </p:sp>
    </p:spTree>
    <p:extLst>
      <p:ext uri="{BB962C8B-B14F-4D97-AF65-F5344CB8AC3E}">
        <p14:creationId xmlns:p14="http://schemas.microsoft.com/office/powerpoint/2010/main" val="1624756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Mila erinnert sich daran, eine Vape am Strassenrand gesehen zu haben. Sie möchte mehr über die Entsorgung von Vapes erfahren. </a:t>
            </a:r>
          </a:p>
          <a:p>
            <a:endParaRPr lang="de-CH" dirty="0"/>
          </a:p>
          <a:p>
            <a:r>
              <a:rPr lang="de-CH" dirty="0"/>
              <a:t>Für die Herstellung von Vapes werden wertvolle Rohstoffe aus dem Boden gewonnen. Das Lithium. </a:t>
            </a:r>
            <a:r>
              <a:rPr lang="de-CH" dirty="0">
                <a:solidFill>
                  <a:srgbClr val="FF0000"/>
                </a:solidFill>
              </a:rPr>
              <a:t>Man braucht Lithium für Batterien und Akkus in jedem elektronischen Gerät. Vom Smartphone, über den Laptop bis zur Autobatterie.</a:t>
            </a:r>
          </a:p>
          <a:p>
            <a:r>
              <a:rPr lang="de-CH" dirty="0"/>
              <a:t>Vapes sind auch elektronische Geräte. Daher sollten Sie auch als elektronische Geräte entsorgt werden. Sie gehören nicht in den Alltags-Abfall. Sondern auf eine offizielle Entsorgungsstelle. Man kann leere Vapes auch in den Vape-Shop zurückbringen. Diese sollten die Vapes dann richtig entsorgen.</a:t>
            </a:r>
          </a:p>
          <a:p>
            <a:r>
              <a:rPr lang="de-CH" dirty="0"/>
              <a:t>Wenn man Vapes falsch entsorgt, gelangen schädliche Chemikalien in den Boden.</a:t>
            </a:r>
          </a:p>
        </p:txBody>
      </p:sp>
      <p:sp>
        <p:nvSpPr>
          <p:cNvPr id="4" name="Foliennummernplatzhalter 3"/>
          <p:cNvSpPr>
            <a:spLocks noGrp="1"/>
          </p:cNvSpPr>
          <p:nvPr>
            <p:ph type="sldNum" sz="quarter" idx="5"/>
          </p:nvPr>
        </p:nvSpPr>
        <p:spPr/>
        <p:txBody>
          <a:bodyPr/>
          <a:lstStyle/>
          <a:p>
            <a:fld id="{C21897CE-A906-443F-9946-3F5D776DEFD9}" type="slidenum">
              <a:rPr lang="de-CH" smtClean="0"/>
              <a:pPr/>
              <a:t>5</a:t>
            </a:fld>
            <a:endParaRPr lang="de-CH"/>
          </a:p>
        </p:txBody>
      </p:sp>
    </p:spTree>
    <p:extLst>
      <p:ext uri="{BB962C8B-B14F-4D97-AF65-F5344CB8AC3E}">
        <p14:creationId xmlns:p14="http://schemas.microsoft.com/office/powerpoint/2010/main" val="2996272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Wer von euch, kennt mindestens eine Person die vapt?</a:t>
            </a:r>
          </a:p>
          <a:p>
            <a:endParaRPr lang="de-CH" dirty="0"/>
          </a:p>
          <a:p>
            <a:pPr marL="171450" indent="-171450">
              <a:buFont typeface="Wingdings" panose="05000000000000000000" pitchFamily="2" charset="2"/>
              <a:buChar char="à"/>
            </a:pPr>
            <a:r>
              <a:rPr lang="de-CH" dirty="0">
                <a:sym typeface="Wingdings" panose="05000000000000000000" pitchFamily="2" charset="2"/>
              </a:rPr>
              <a:t>Etwas darauf eingehen. </a:t>
            </a:r>
          </a:p>
          <a:p>
            <a:pPr marL="171450" indent="-171450">
              <a:buFont typeface="Wingdings" panose="05000000000000000000" pitchFamily="2" charset="2"/>
              <a:buChar char="à"/>
            </a:pPr>
            <a:endParaRPr lang="de-CH" dirty="0">
              <a:sym typeface="Wingdings" panose="05000000000000000000" pitchFamily="2" charset="2"/>
            </a:endParaRPr>
          </a:p>
          <a:p>
            <a:pPr marL="0" indent="0">
              <a:buFont typeface="Wingdings" panose="05000000000000000000" pitchFamily="2" charset="2"/>
              <a:buNone/>
            </a:pPr>
            <a:r>
              <a:rPr lang="de-CH" dirty="0">
                <a:sym typeface="Wingdings" panose="05000000000000000000" pitchFamily="2" charset="2"/>
              </a:rPr>
              <a:t>Es hat eine Umfrage in der Schweiz gegeben. Dort wurden 15-Jährige befragt, ob sie im letzten Monat gevapt haben. </a:t>
            </a:r>
          </a:p>
          <a:p>
            <a:pPr marL="171450" indent="-171450">
              <a:buFont typeface="Wingdings" panose="05000000000000000000" pitchFamily="2" charset="2"/>
              <a:buChar char="à"/>
            </a:pPr>
            <a:r>
              <a:rPr lang="de-CH" dirty="0">
                <a:sym typeface="Wingdings" panose="05000000000000000000" pitchFamily="2" charset="2"/>
              </a:rPr>
              <a:t>1 von 4 Jugendlichen hat «Ja» gesagt. (25% der befragten 15-Jährigen haben im letzten Monat gevapt.) Nicht alle Jugendlichen vapen.</a:t>
            </a:r>
          </a:p>
          <a:p>
            <a:pPr marL="171450" indent="-171450">
              <a:buFont typeface="Wingdings" panose="05000000000000000000" pitchFamily="2" charset="2"/>
              <a:buChar char="à"/>
            </a:pPr>
            <a:endParaRPr lang="de-CH" dirty="0">
              <a:sym typeface="Wingdings" panose="05000000000000000000" pitchFamily="2" charset="2"/>
            </a:endParaRPr>
          </a:p>
          <a:p>
            <a:pPr marL="0" indent="0">
              <a:buFont typeface="Wingdings" panose="05000000000000000000" pitchFamily="2" charset="2"/>
              <a:buNone/>
            </a:pPr>
            <a:r>
              <a:rPr lang="de-CH" dirty="0">
                <a:sym typeface="Wingdings" panose="05000000000000000000" pitchFamily="2" charset="2"/>
              </a:rPr>
              <a:t>Gründe für das Vaping sind Langeweile, Stress und weil es gut schmeckt. </a:t>
            </a:r>
          </a:p>
        </p:txBody>
      </p:sp>
      <p:sp>
        <p:nvSpPr>
          <p:cNvPr id="4" name="Foliennummernplatzhalter 3"/>
          <p:cNvSpPr>
            <a:spLocks noGrp="1"/>
          </p:cNvSpPr>
          <p:nvPr>
            <p:ph type="sldNum" sz="quarter" idx="5"/>
          </p:nvPr>
        </p:nvSpPr>
        <p:spPr/>
        <p:txBody>
          <a:bodyPr/>
          <a:lstStyle/>
          <a:p>
            <a:fld id="{C21897CE-A906-443F-9946-3F5D776DEFD9}" type="slidenum">
              <a:rPr lang="de-CH" smtClean="0"/>
              <a:pPr/>
              <a:t>6</a:t>
            </a:fld>
            <a:endParaRPr lang="de-CH"/>
          </a:p>
        </p:txBody>
      </p:sp>
    </p:spTree>
    <p:extLst>
      <p:ext uri="{BB962C8B-B14F-4D97-AF65-F5344CB8AC3E}">
        <p14:creationId xmlns:p14="http://schemas.microsoft.com/office/powerpoint/2010/main" val="705167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0" indent="0">
              <a:lnSpc>
                <a:spcPct val="107000"/>
              </a:lnSpc>
              <a:buFont typeface="Symbol" panose="05050102010706020507" pitchFamily="18" charset="2"/>
              <a:buNone/>
            </a:pPr>
            <a:r>
              <a:rPr lang="de-CH" sz="1200" kern="0" dirty="0">
                <a:effectLst/>
                <a:latin typeface="Times New Roman" panose="02020603050405020304" pitchFamily="18" charset="0"/>
                <a:ea typeface="Times New Roman" panose="02020603050405020304" pitchFamily="18" charset="0"/>
                <a:cs typeface="Times New Roman" panose="02020603050405020304" pitchFamily="18" charset="0"/>
              </a:rPr>
              <a:t>Das sind also einige Jugendliche, die vapen. Mila fragt sich</a:t>
            </a:r>
            <a:r>
              <a:rPr lang="de-CH" kern="0" dirty="0">
                <a:latin typeface="Times New Roman" panose="02020603050405020304" pitchFamily="18" charset="0"/>
                <a:ea typeface="Times New Roman" panose="02020603050405020304" pitchFamily="18" charset="0"/>
                <a:cs typeface="Times New Roman" panose="02020603050405020304" pitchFamily="18" charset="0"/>
              </a:rPr>
              <a:t>: W</a:t>
            </a:r>
            <a:r>
              <a:rPr lang="de-CH" sz="1200" kern="0" dirty="0">
                <a:effectLst/>
                <a:latin typeface="Times New Roman" panose="02020603050405020304" pitchFamily="18" charset="0"/>
                <a:ea typeface="Times New Roman" panose="02020603050405020304" pitchFamily="18" charset="0"/>
                <a:cs typeface="Times New Roman" panose="02020603050405020304" pitchFamily="18" charset="0"/>
              </a:rPr>
              <a:t>arum vapen so viele Jugendliche?</a:t>
            </a:r>
          </a:p>
          <a:p>
            <a:pPr marL="0" lvl="0" indent="0">
              <a:lnSpc>
                <a:spcPct val="107000"/>
              </a:lnSpc>
              <a:buFont typeface="Symbol" panose="05050102010706020507" pitchFamily="18" charset="2"/>
              <a:buNone/>
            </a:pPr>
            <a:endParaRPr lang="de-CH" sz="12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ct val="107000"/>
              </a:lnSpc>
              <a:buFont typeface="Symbol" panose="05050102010706020507" pitchFamily="18" charset="2"/>
              <a:buNone/>
            </a:pPr>
            <a:r>
              <a:rPr lang="de-CH" sz="1200" kern="0" dirty="0">
                <a:effectLst/>
                <a:latin typeface="Times New Roman" panose="02020603050405020304" pitchFamily="18" charset="0"/>
                <a:ea typeface="Times New Roman" panose="02020603050405020304" pitchFamily="18" charset="0"/>
                <a:cs typeface="Times New Roman" panose="02020603050405020304" pitchFamily="18" charset="0"/>
              </a:rPr>
              <a:t>Es gibt verschiedene Risiken für Jugendliche:</a:t>
            </a:r>
          </a:p>
          <a:p>
            <a:pPr marL="0" lvl="0" indent="0">
              <a:lnSpc>
                <a:spcPct val="107000"/>
              </a:lnSpc>
              <a:buFont typeface="Symbol" panose="05050102010706020507" pitchFamily="18" charset="2"/>
              <a:buNone/>
            </a:pPr>
            <a:endParaRPr lang="de-CH" sz="12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ct val="107000"/>
              </a:lnSpc>
              <a:buFont typeface="Symbol" panose="05050102010706020507" pitchFamily="18" charset="2"/>
              <a:buNone/>
            </a:pPr>
            <a:r>
              <a:rPr lang="de-CH" sz="1200" kern="0" dirty="0">
                <a:effectLst/>
                <a:latin typeface="Times New Roman" panose="02020603050405020304" pitchFamily="18" charset="0"/>
                <a:ea typeface="Times New Roman" panose="02020603050405020304" pitchFamily="18" charset="0"/>
                <a:cs typeface="Times New Roman" panose="02020603050405020304" pitchFamily="18" charset="0"/>
              </a:rPr>
              <a:t>1) Die Industrie spricht mit ihrem Marketing gezielt Jugendliche an. Darum kommen die Vapes in vielen unterschiedlichen Farben daher. Und ihr Geschmack ist intensiv und vielfältig. Das ergibt ein attraktives Geschmacks-Erlebnis. </a:t>
            </a:r>
          </a:p>
          <a:p>
            <a:pPr marL="0" lvl="0" indent="0">
              <a:lnSpc>
                <a:spcPct val="107000"/>
              </a:lnSpc>
              <a:buFont typeface="Symbol" panose="05050102010706020507" pitchFamily="18" charset="2"/>
              <a:buNone/>
            </a:pPr>
            <a:endParaRPr lang="de-CH" sz="12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de-CH" sz="1200" kern="0" dirty="0">
                <a:effectLst/>
                <a:latin typeface="Times New Roman" panose="02020603050405020304" pitchFamily="18" charset="0"/>
                <a:ea typeface="Times New Roman" panose="02020603050405020304" pitchFamily="18" charset="0"/>
                <a:cs typeface="Times New Roman" panose="02020603050405020304" pitchFamily="18" charset="0"/>
              </a:rPr>
              <a:t>2) Dieses Geschmacks-Erlebnis kommt von den Aromastoffen. Die verschiedenen Aromen machen Vapes sehr attraktiv. Etwas Ungesundes und Schädliches – das Vapen – wird mit einem supersüssen Geschmack verkauft. Kinder und Jugendliche realisieren manchmal gar nicht, dass es ungesund ist. </a:t>
            </a:r>
          </a:p>
          <a:p>
            <a:pPr marL="0" lvl="0" indent="0">
              <a:lnSpc>
                <a:spcPct val="107000"/>
              </a:lnSpc>
              <a:buFont typeface="Symbol" panose="05050102010706020507" pitchFamily="18" charset="2"/>
              <a:buNone/>
            </a:pPr>
            <a:endParaRPr lang="de-CH" sz="12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ct val="107000"/>
              </a:lnSpc>
              <a:buFont typeface="Symbol" panose="05050102010706020507" pitchFamily="18" charset="2"/>
              <a:buNone/>
            </a:pPr>
            <a:r>
              <a:rPr lang="de-CH" sz="1200" kern="0" dirty="0">
                <a:effectLst/>
                <a:latin typeface="Times New Roman" panose="02020603050405020304" pitchFamily="18" charset="0"/>
                <a:ea typeface="Times New Roman" panose="02020603050405020304" pitchFamily="18" charset="0"/>
                <a:cs typeface="Times New Roman" panose="02020603050405020304" pitchFamily="18" charset="0"/>
              </a:rPr>
              <a:t>3) Das Nikotin in den Vapes führt zu einem schnellen Glücks-Gefühl. Ein paar Züge von einer Vape kann also direkt helfen, den Gefühls-Zustand zu verbessern. Das Gehirn von Jugendlichen ist aber noch nicht fertig entwickelt. Daher ist das Vapen ein Risiko. Denn es kann die Hirnentwicklung beeinflussen. Und Jugendliche können schneller abhängig vom Nikotin werden. </a:t>
            </a:r>
          </a:p>
          <a:p>
            <a:pPr marL="0" lvl="0" indent="0">
              <a:lnSpc>
                <a:spcPct val="107000"/>
              </a:lnSpc>
              <a:buFont typeface="Symbol" panose="05050102010706020507" pitchFamily="18" charset="2"/>
              <a:buNone/>
            </a:pPr>
            <a:endParaRPr lang="de-CH" sz="12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ct val="107000"/>
              </a:lnSpc>
              <a:buFont typeface="Symbol" panose="05050102010706020507" pitchFamily="18" charset="2"/>
              <a:buNone/>
            </a:pPr>
            <a:r>
              <a:rPr lang="de-CH" sz="1200" kern="0" dirty="0">
                <a:effectLst/>
                <a:latin typeface="Times New Roman" panose="02020603050405020304" pitchFamily="18" charset="0"/>
                <a:ea typeface="Times New Roman" panose="02020603050405020304" pitchFamily="18" charset="0"/>
                <a:cs typeface="Times New Roman" panose="02020603050405020304" pitchFamily="18" charset="0"/>
              </a:rPr>
              <a:t>4) Wenn Jugendliche Eltern haben, die rauchen, ist das Risiko grösser, dass sie selbst einmal rauchen. Kinder lernen so schon früh, dass das Rauchen (oder der Nikotin-Konsum) etwas Normales ist. Kinder und Jugendliche schauen sich viele Dinge von den Eltern ab. Rauchen Sie deshalb nicht vor ihrem Kind! Oder noch besser: Rauchen Sie nicht mehr. </a:t>
            </a:r>
          </a:p>
          <a:p>
            <a:pPr marL="0" lvl="0" indent="0">
              <a:lnSpc>
                <a:spcPct val="107000"/>
              </a:lnSpc>
              <a:buFont typeface="Symbol" panose="05050102010706020507" pitchFamily="18" charset="2"/>
              <a:buNone/>
            </a:pPr>
            <a:r>
              <a:rPr lang="de-CH" sz="1200" kern="0" dirty="0">
                <a:effectLst/>
                <a:latin typeface="Times New Roman" panose="02020603050405020304" pitchFamily="18" charset="0"/>
                <a:ea typeface="Times New Roman" panose="02020603050405020304" pitchFamily="18" charset="0"/>
                <a:cs typeface="Times New Roman" panose="02020603050405020304" pitchFamily="18" charset="0"/>
              </a:rPr>
              <a:t>Unterstützungs-Möglichkeiten für einen Rauchstopp gibt es viele. Auch in verschiedenen Sprachen: z. B. Die Rauchstopplinie, das Projekt gemeinsam rauchfrei und viele andere. Sie sind bei den Zusatz-Informationen aufgelistet.</a:t>
            </a:r>
          </a:p>
          <a:p>
            <a:endParaRPr lang="de-CH" dirty="0"/>
          </a:p>
        </p:txBody>
      </p:sp>
      <p:sp>
        <p:nvSpPr>
          <p:cNvPr id="4" name="Foliennummernplatzhalter 3"/>
          <p:cNvSpPr>
            <a:spLocks noGrp="1"/>
          </p:cNvSpPr>
          <p:nvPr>
            <p:ph type="sldNum" sz="quarter" idx="5"/>
          </p:nvPr>
        </p:nvSpPr>
        <p:spPr/>
        <p:txBody>
          <a:bodyPr/>
          <a:lstStyle/>
          <a:p>
            <a:fld id="{C21897CE-A906-443F-9946-3F5D776DEFD9}" type="slidenum">
              <a:rPr lang="de-CH" smtClean="0"/>
              <a:pPr/>
              <a:t>7</a:t>
            </a:fld>
            <a:endParaRPr lang="de-CH" dirty="0"/>
          </a:p>
        </p:txBody>
      </p:sp>
    </p:spTree>
    <p:extLst>
      <p:ext uri="{BB962C8B-B14F-4D97-AF65-F5344CB8AC3E}">
        <p14:creationId xmlns:p14="http://schemas.microsoft.com/office/powerpoint/2010/main" val="705167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e-CH" dirty="0"/>
              <a:t>Da Vapes so gefährlich sind für Jugendliche möchte Mila wissen, ob sie denn auch verboten </a:t>
            </a:r>
            <a:r>
              <a:rPr lang="de-CH" dirty="0">
                <a:solidFill>
                  <a:srgbClr val="FF0000"/>
                </a:solidFill>
              </a:rPr>
              <a:t>sind</a:t>
            </a:r>
            <a:r>
              <a:rPr lang="de-CH" dirty="0"/>
              <a:t>. Gibt es ein Gesetz, welches den Verkauf von Vapes einschränkt?</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de-CH" sz="1200" b="1"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de-CH" sz="1200" b="1" kern="0" dirty="0">
                <a:effectLst/>
                <a:latin typeface="Times New Roman" panose="02020603050405020304" pitchFamily="18" charset="0"/>
                <a:ea typeface="Times New Roman" panose="02020603050405020304" pitchFamily="18" charset="0"/>
                <a:cs typeface="Times New Roman" panose="02020603050405020304" pitchFamily="18" charset="0"/>
              </a:rPr>
              <a:t>Gesetze und Jugendschutz</a:t>
            </a:r>
            <a:endParaRPr lang="de-CH"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CH" sz="1200" kern="0" dirty="0">
                <a:effectLst/>
                <a:latin typeface="Times New Roman" panose="02020603050405020304" pitchFamily="18" charset="0"/>
                <a:ea typeface="Times New Roman" panose="02020603050405020304" pitchFamily="18" charset="0"/>
                <a:cs typeface="Times New Roman" panose="02020603050405020304" pitchFamily="18" charset="0"/>
              </a:rPr>
              <a:t>Bisher gab es in der  Schweiz noch kein Gesetz zu Vapes. Das bedeutet, der Verkauf und die Werbung sind nicht geregelt. </a:t>
            </a:r>
          </a:p>
          <a:p>
            <a:pPr marL="342900" lvl="0" indent="-342900">
              <a:lnSpc>
                <a:spcPct val="107000"/>
              </a:lnSpc>
              <a:buFont typeface="Symbol" panose="05050102010706020507" pitchFamily="18" charset="2"/>
              <a:buChar char=""/>
            </a:pPr>
            <a:r>
              <a:rPr lang="de-CH" sz="1200" kern="0" dirty="0">
                <a:effectLst/>
                <a:latin typeface="Times New Roman" panose="02020603050405020304" pitchFamily="18" charset="0"/>
                <a:ea typeface="Times New Roman" panose="02020603050405020304" pitchFamily="18" charset="0"/>
                <a:cs typeface="Times New Roman" panose="02020603050405020304" pitchFamily="18" charset="0"/>
              </a:rPr>
              <a:t>Bisher konnten auch Minderjährige in der Schweiz problemlos Vapes kaufen. </a:t>
            </a:r>
          </a:p>
          <a:p>
            <a:pPr marL="342900" lvl="0" indent="-342900">
              <a:lnSpc>
                <a:spcPct val="107000"/>
              </a:lnSpc>
              <a:buFont typeface="Symbol" panose="05050102010706020507" pitchFamily="18" charset="2"/>
              <a:buChar char=""/>
            </a:pPr>
            <a:r>
              <a:rPr lang="de-CH" sz="1200" kern="0" dirty="0">
                <a:effectLst/>
                <a:latin typeface="Times New Roman" panose="02020603050405020304" pitchFamily="18" charset="0"/>
                <a:ea typeface="Times New Roman" panose="02020603050405020304" pitchFamily="18" charset="0"/>
                <a:cs typeface="Times New Roman" panose="02020603050405020304" pitchFamily="18" charset="0"/>
              </a:rPr>
              <a:t>Ab dem 1. Oktober 2024 gilt aber ein neues Gesetz.</a:t>
            </a:r>
          </a:p>
          <a:p>
            <a:pPr marL="342900" lvl="0" indent="-342900">
              <a:lnSpc>
                <a:spcPct val="107000"/>
              </a:lnSpc>
              <a:buFont typeface="Symbol" panose="05050102010706020507" pitchFamily="18" charset="2"/>
              <a:buChar char=""/>
            </a:pPr>
            <a:r>
              <a:rPr lang="de-CH" sz="1200" kern="0" dirty="0">
                <a:effectLst/>
                <a:latin typeface="Times New Roman" panose="02020603050405020304" pitchFamily="18" charset="0"/>
                <a:ea typeface="Times New Roman" panose="02020603050405020304" pitchFamily="18" charset="0"/>
                <a:cs typeface="Times New Roman" panose="02020603050405020304" pitchFamily="18" charset="0"/>
              </a:rPr>
              <a:t>Dieses Gesetz verbietet den Verkauf von Vapes an unter 18-Jährige. </a:t>
            </a:r>
          </a:p>
          <a:p>
            <a:pPr marL="0" lvl="0" indent="0">
              <a:lnSpc>
                <a:spcPct val="107000"/>
              </a:lnSpc>
              <a:buFont typeface="Symbol" panose="05050102010706020507" pitchFamily="18" charset="2"/>
              <a:buNone/>
            </a:pPr>
            <a:endParaRPr lang="de-CH" sz="1200" kern="0" dirty="0">
              <a:effectLst/>
              <a:latin typeface="Times New Roman" panose="02020603050405020304" pitchFamily="18" charset="0"/>
              <a:ea typeface="Times New Roman" panose="02020603050405020304" pitchFamily="18" charset="0"/>
            </a:endParaRPr>
          </a:p>
          <a:p>
            <a:endParaRPr lang="de-CH" sz="1200" kern="0" dirty="0">
              <a:effectLst/>
              <a:latin typeface="Times New Roman" panose="02020603050405020304" pitchFamily="18" charset="0"/>
            </a:endParaRPr>
          </a:p>
          <a:p>
            <a:r>
              <a:rPr lang="de-CH" sz="1200" kern="0" dirty="0">
                <a:effectLst/>
                <a:latin typeface="Times New Roman" panose="02020603050405020304" pitchFamily="18" charset="0"/>
              </a:rPr>
              <a:t>Mila hat bei der Suche im Internet gesehen, dass der Kanton Waadt bereits ein Verkaufs-Verbot an Jugendliche eingeführt hat. Der Kanton Jura verbietet die Einweg-</a:t>
            </a:r>
            <a:r>
              <a:rPr lang="de-CH" sz="1200" kern="0" dirty="0" err="1">
                <a:effectLst/>
                <a:latin typeface="Times New Roman" panose="02020603050405020304" pitchFamily="18" charset="0"/>
              </a:rPr>
              <a:t>Vapes</a:t>
            </a:r>
            <a:r>
              <a:rPr lang="de-CH" sz="1200" kern="0" dirty="0">
                <a:effectLst/>
                <a:latin typeface="Times New Roman" panose="02020603050405020304" pitchFamily="18" charset="0"/>
              </a:rPr>
              <a:t> sogar ganz.. Sie möchte wissen ob es andere Länder gibt, die Vapes bereits verboten haben. Australien, Frankreich und Belgien haben auch bereits reagiert und verbieten die Einweg-</a:t>
            </a:r>
            <a:r>
              <a:rPr lang="de-CH" sz="1200" kern="0" dirty="0" err="1">
                <a:effectLst/>
                <a:latin typeface="Times New Roman" panose="02020603050405020304" pitchFamily="18" charset="0"/>
              </a:rPr>
              <a:t>Vapes</a:t>
            </a:r>
            <a:r>
              <a:rPr lang="de-CH" sz="1200" kern="0" dirty="0">
                <a:effectLst/>
                <a:latin typeface="Times New Roman" panose="02020603050405020304" pitchFamily="18" charset="0"/>
              </a:rPr>
              <a:t>. </a:t>
            </a:r>
          </a:p>
          <a:p>
            <a:r>
              <a:rPr lang="de-CH" sz="1200" kern="0" dirty="0">
                <a:effectLst/>
                <a:latin typeface="Times New Roman" panose="02020603050405020304" pitchFamily="18" charset="0"/>
              </a:rPr>
              <a:t>Auch der Schweizer Nationalrat diskutiert über ein allgemeines Vape-Verbot in der Schweiz. </a:t>
            </a:r>
            <a:endParaRPr lang="de-CH" dirty="0"/>
          </a:p>
        </p:txBody>
      </p:sp>
      <p:sp>
        <p:nvSpPr>
          <p:cNvPr id="4" name="Foliennummernplatzhalter 3"/>
          <p:cNvSpPr>
            <a:spLocks noGrp="1"/>
          </p:cNvSpPr>
          <p:nvPr>
            <p:ph type="sldNum" sz="quarter" idx="5"/>
          </p:nvPr>
        </p:nvSpPr>
        <p:spPr/>
        <p:txBody>
          <a:bodyPr/>
          <a:lstStyle/>
          <a:p>
            <a:fld id="{C21897CE-A906-443F-9946-3F5D776DEFD9}" type="slidenum">
              <a:rPr lang="de-CH" smtClean="0"/>
              <a:pPr/>
              <a:t>8</a:t>
            </a:fld>
            <a:endParaRPr lang="de-CH"/>
          </a:p>
        </p:txBody>
      </p:sp>
    </p:spTree>
    <p:extLst>
      <p:ext uri="{BB962C8B-B14F-4D97-AF65-F5344CB8AC3E}">
        <p14:creationId xmlns:p14="http://schemas.microsoft.com/office/powerpoint/2010/main" val="3338480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800" kern="0" dirty="0">
                <a:effectLst/>
                <a:latin typeface="Times New Roman" panose="02020603050405020304" pitchFamily="18" charset="0"/>
                <a:ea typeface="Times New Roman" panose="02020603050405020304" pitchFamily="18" charset="0"/>
              </a:rPr>
              <a:t>Mila versteht jetzt was Vapes sind. Sie weiss, dass sie schädlich sind für ihren Sohn Kai. Sie können seiner Gesundheit schaden. Und er kann abhängig von Nikotin werden. Sie entscheidet sich, mit Kai zu reden. Sie möchte gerne ein möglichst gutes Gespräch mit Kai führen. Sie überlegt sich, was sie dafür tun kann: </a:t>
            </a:r>
            <a:endParaRPr lang="de-CH" sz="1200" kern="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algn="l">
              <a:spcAft>
                <a:spcPts val="0"/>
              </a:spcAft>
            </a:pPr>
            <a:r>
              <a:rPr lang="de-DE" sz="1200" b="0" i="0" dirty="0">
                <a:solidFill>
                  <a:srgbClr val="242424"/>
                </a:solidFill>
                <a:effectLst/>
                <a:highlight>
                  <a:srgbClr val="FFFFFF"/>
                </a:highlight>
                <a:latin typeface="Calibri" panose="020F0502020204030204" pitchFamily="34" charset="0"/>
              </a:rPr>
              <a:t> </a:t>
            </a:r>
          </a:p>
          <a:p>
            <a:pPr marL="171450" indent="-171450" algn="l">
              <a:spcAft>
                <a:spcPts val="0"/>
              </a:spcAft>
              <a:buFontTx/>
              <a:buChar char="-"/>
            </a:pPr>
            <a:r>
              <a:rPr lang="de-DE" sz="1200" b="1" i="0" dirty="0">
                <a:solidFill>
                  <a:srgbClr val="242424"/>
                </a:solidFill>
                <a:effectLst/>
                <a:highlight>
                  <a:srgbClr val="FFFFFF"/>
                </a:highlight>
                <a:latin typeface="Calibri" panose="020F0502020204030204" pitchFamily="34" charset="0"/>
              </a:rPr>
              <a:t>Informieren Sie sich vor dem Gespräch: </a:t>
            </a:r>
          </a:p>
          <a:p>
            <a:pPr marL="0" indent="0" algn="l">
              <a:spcAft>
                <a:spcPts val="0"/>
              </a:spcAft>
              <a:buFontTx/>
              <a:buNone/>
            </a:pPr>
            <a:r>
              <a:rPr lang="de-DE" sz="1200" b="0" i="0" dirty="0">
                <a:solidFill>
                  <a:srgbClr val="242424"/>
                </a:solidFill>
                <a:effectLst/>
                <a:highlight>
                  <a:srgbClr val="FFFFFF"/>
                </a:highlight>
                <a:latin typeface="Calibri" panose="020F0502020204030204" pitchFamily="34" charset="0"/>
              </a:rPr>
              <a:t>Wenn Sie sich gut informiert haben, sind Sie im Gespräch glaubwürdig.</a:t>
            </a:r>
          </a:p>
          <a:p>
            <a:pPr algn="l">
              <a:spcAft>
                <a:spcPts val="0"/>
              </a:spcAft>
            </a:pPr>
            <a:r>
              <a:rPr lang="de-DE" sz="1200" b="0" i="0" dirty="0">
                <a:solidFill>
                  <a:srgbClr val="242424"/>
                </a:solidFill>
                <a:effectLst/>
                <a:highlight>
                  <a:srgbClr val="FFFFFF"/>
                </a:highlight>
                <a:latin typeface="Calibri" panose="020F0502020204030204" pitchFamily="34" charset="0"/>
              </a:rPr>
              <a:t> </a:t>
            </a:r>
          </a:p>
          <a:p>
            <a:pPr algn="l">
              <a:spcAft>
                <a:spcPts val="0"/>
              </a:spcAft>
            </a:pPr>
            <a:r>
              <a:rPr lang="de-DE" sz="1200" b="1" i="0" dirty="0">
                <a:solidFill>
                  <a:srgbClr val="242424"/>
                </a:solidFill>
                <a:effectLst/>
                <a:highlight>
                  <a:srgbClr val="FFFFFF"/>
                </a:highlight>
                <a:latin typeface="Calibri" panose="020F0502020204030204" pitchFamily="34" charset="0"/>
              </a:rPr>
              <a:t>- Wählen Sie einen ruhigen Moment für das Gespräch:</a:t>
            </a:r>
          </a:p>
          <a:p>
            <a:pPr algn="l">
              <a:spcAft>
                <a:spcPts val="0"/>
              </a:spcAft>
            </a:pPr>
            <a:r>
              <a:rPr lang="de-DE" sz="1200" b="0" i="0" dirty="0">
                <a:effectLst/>
                <a:highlight>
                  <a:srgbClr val="FFFFFF"/>
                </a:highlight>
                <a:latin typeface="Calibri" panose="020F0502020204030204" pitchFamily="34" charset="0"/>
              </a:rPr>
              <a:t>Wählen Sie einen </a:t>
            </a:r>
            <a:r>
              <a:rPr lang="de-DE" dirty="0">
                <a:highlight>
                  <a:srgbClr val="FFFFFF"/>
                </a:highlight>
                <a:latin typeface="Calibri" panose="020F0502020204030204" pitchFamily="34" charset="0"/>
              </a:rPr>
              <a:t>passenden</a:t>
            </a:r>
            <a:r>
              <a:rPr lang="de-DE" sz="1200" b="0" i="0" dirty="0">
                <a:effectLst/>
                <a:highlight>
                  <a:srgbClr val="FFFFFF"/>
                </a:highlight>
                <a:latin typeface="Calibri" panose="020F0502020204030204" pitchFamily="34" charset="0"/>
              </a:rPr>
              <a:t> Zeitpunkt für das Gespräch. Wenn Sie beide entspannt sind und genug Zeit haben. Sprechen Sie mit ihrem Kind nicht in einer Stress-Situation oder im Streit.</a:t>
            </a:r>
          </a:p>
          <a:p>
            <a:pPr algn="l">
              <a:spcAft>
                <a:spcPts val="0"/>
              </a:spcAft>
            </a:pPr>
            <a:r>
              <a:rPr lang="de-DE" sz="1200" b="0" i="0" dirty="0">
                <a:effectLst/>
                <a:highlight>
                  <a:srgbClr val="FFFFFF"/>
                </a:highlight>
                <a:latin typeface="Calibri" panose="020F0502020204030204" pitchFamily="34" charset="0"/>
              </a:rPr>
              <a:t> </a:t>
            </a:r>
          </a:p>
          <a:p>
            <a:pPr algn="l">
              <a:spcAft>
                <a:spcPts val="0"/>
              </a:spcAft>
            </a:pPr>
            <a:r>
              <a:rPr lang="de-DE" sz="1200" b="1" i="0" dirty="0">
                <a:solidFill>
                  <a:srgbClr val="242424"/>
                </a:solidFill>
                <a:effectLst/>
                <a:highlight>
                  <a:srgbClr val="FFFFFF"/>
                </a:highlight>
                <a:latin typeface="Calibri" panose="020F0502020204030204" pitchFamily="34" charset="0"/>
              </a:rPr>
              <a:t>- Stellen Sie Ihrem Kind Fragen. Und hören Sie ihm zu:</a:t>
            </a:r>
          </a:p>
          <a:p>
            <a:pPr marL="0" indent="0" algn="l">
              <a:spcAft>
                <a:spcPts val="0"/>
              </a:spcAft>
              <a:buFontTx/>
              <a:buNone/>
            </a:pPr>
            <a:r>
              <a:rPr lang="de-DE" sz="1200" b="0" i="0" dirty="0">
                <a:solidFill>
                  <a:srgbClr val="242424"/>
                </a:solidFill>
                <a:effectLst/>
                <a:highlight>
                  <a:srgbClr val="FFFFFF"/>
                </a:highlight>
                <a:latin typeface="Calibri" panose="020F0502020204030204" pitchFamily="34" charset="0"/>
              </a:rPr>
              <a:t>Bereiten Sie offene Fragen vor. Das sind Fragen, die man nicht mit Ja oder Nein beantworten kann. Damit kann Ihr Kind Ihnen ausführlich antworten. Beispielhafte Fragen sind: "Warum hast du mit dem Vapen angefangen?" oder "Was gefällt dir daran?". </a:t>
            </a:r>
          </a:p>
          <a:p>
            <a:pPr marL="0" indent="0" algn="l">
              <a:spcAft>
                <a:spcPts val="0"/>
              </a:spcAft>
              <a:buFontTx/>
              <a:buNone/>
            </a:pPr>
            <a:r>
              <a:rPr lang="de-DE" sz="1200" b="0" i="0" dirty="0">
                <a:solidFill>
                  <a:srgbClr val="242424"/>
                </a:solidFill>
                <a:effectLst/>
                <a:highlight>
                  <a:srgbClr val="FFFFFF"/>
                </a:highlight>
                <a:latin typeface="Calibri" panose="020F0502020204030204" pitchFamily="34" charset="0"/>
              </a:rPr>
              <a:t>Hören Sie aktiv zu. Zeigen Sie Verständnis für Ihr Kind. </a:t>
            </a:r>
          </a:p>
          <a:p>
            <a:pPr marL="0" indent="0" algn="l">
              <a:spcAft>
                <a:spcPts val="0"/>
              </a:spcAft>
              <a:buFontTx/>
              <a:buNone/>
            </a:pPr>
            <a:endParaRPr lang="de-DE" sz="1200" b="0" i="0" dirty="0">
              <a:solidFill>
                <a:srgbClr val="242424"/>
              </a:solidFill>
              <a:effectLst/>
              <a:highlight>
                <a:srgbClr val="FFFFFF"/>
              </a:highlight>
              <a:latin typeface="Calibri" panose="020F0502020204030204" pitchFamily="34" charset="0"/>
            </a:endParaRPr>
          </a:p>
          <a:p>
            <a:r>
              <a:rPr lang="de-DE" b="1" dirty="0"/>
              <a:t>- Keinen Vortrag halten</a:t>
            </a:r>
            <a:r>
              <a:rPr lang="de-DE" dirty="0"/>
              <a:t>:</a:t>
            </a:r>
            <a:br>
              <a:rPr lang="de-DE" dirty="0"/>
            </a:br>
            <a:r>
              <a:rPr lang="de-DE" dirty="0"/>
              <a:t>Vermeiden Sie einen langen Vortrag. Der könnte das Kind überfordern. Lassen Sie sich stattdessen auf ein Gespräch ein. Bei dem beide Seiten ihre Gedanken und Gefühle teilen können.</a:t>
            </a:r>
          </a:p>
          <a:p>
            <a:endParaRPr lang="de-DE" b="1" dirty="0"/>
          </a:p>
          <a:p>
            <a:r>
              <a:rPr lang="de-DE" b="1" dirty="0"/>
              <a:t>- Kritik am Kind vermeiden</a:t>
            </a:r>
            <a:r>
              <a:rPr lang="de-DE" dirty="0"/>
              <a:t>:</a:t>
            </a:r>
            <a:br>
              <a:rPr lang="de-DE" dirty="0"/>
            </a:br>
            <a:r>
              <a:rPr lang="de-DE" dirty="0"/>
              <a:t>Kritisieren Sie Ihr Kind nicht. Zeigen Sie stattdessen Verständnis. Sagen Sie ihm, dass Sie es unterstützen. Stärken Sie das Vertrauen. Ermutigen Sie Ihr Kind. </a:t>
            </a:r>
          </a:p>
          <a:p>
            <a:endParaRPr lang="de-DE" b="1" dirty="0"/>
          </a:p>
          <a:p>
            <a:r>
              <a:rPr lang="de-DE" b="1" dirty="0"/>
              <a:t>- Regeln aufstellen und Abmachungen treffen</a:t>
            </a:r>
            <a:r>
              <a:rPr lang="de-DE" dirty="0"/>
              <a:t>:</a:t>
            </a:r>
            <a:br>
              <a:rPr lang="de-DE" dirty="0"/>
            </a:br>
            <a:r>
              <a:rPr lang="de-DE" dirty="0"/>
              <a:t>Legen Sie gemeinsam klare Regeln fest. Das schafft Orientierung und Sicherheit. Abmachungen können helfen, das Kind auf den richtigen Weg zu führen.</a:t>
            </a:r>
          </a:p>
          <a:p>
            <a:endParaRPr lang="de-DE" b="1" dirty="0"/>
          </a:p>
          <a:p>
            <a:r>
              <a:rPr lang="de-DE" b="1" dirty="0"/>
              <a:t>- Seien Sie ein Vorbild.</a:t>
            </a:r>
            <a:br>
              <a:rPr lang="de-DE" dirty="0"/>
            </a:br>
            <a:r>
              <a:rPr lang="de-DE" dirty="0"/>
              <a:t>Kinder orientieren sich an den Handlungen der Erwachsenen. Treffen Sie gesunde Entscheidungen und handeln Sie konsequent. Seien Sie Ihrem Kind ein starkes Vorbild, dem es folgen kann.</a:t>
            </a:r>
          </a:p>
          <a:p>
            <a:endParaRPr lang="de-DE" b="1" dirty="0"/>
          </a:p>
          <a:p>
            <a:pPr algn="l">
              <a:spcAft>
                <a:spcPts val="0"/>
              </a:spcAft>
            </a:pPr>
            <a:r>
              <a:rPr lang="de-DE" b="1" dirty="0"/>
              <a:t>Es geht vielen Eltern gleich: </a:t>
            </a:r>
          </a:p>
          <a:p>
            <a:pPr algn="l">
              <a:spcAft>
                <a:spcPts val="0"/>
              </a:spcAft>
            </a:pPr>
            <a:r>
              <a:rPr lang="de-DE" b="1" dirty="0"/>
              <a:t>Fühlen Sie sich mit der Thematik überfordert? Sie können an vielen Anlaufstellen Hilfe holen</a:t>
            </a:r>
            <a:r>
              <a:rPr lang="de-DE" dirty="0"/>
              <a:t>:</a:t>
            </a:r>
            <a:br>
              <a:rPr lang="de-DE" dirty="0"/>
            </a:br>
            <a:r>
              <a:rPr lang="de-DE" dirty="0"/>
              <a:t>Es ist völlig normal, dass man sich als Elternteil manchmal überfordert fühlt. In solchen Momenten sollte man sich Unterstützung holen. So können sie leichter den richtigen Weg zu finden. Zögern Sie nicht, diese Angebote zu nutzen. </a:t>
            </a:r>
            <a:r>
              <a:rPr lang="de-DE" sz="1200" b="0" i="0" dirty="0">
                <a:effectLst/>
                <a:highlight>
                  <a:srgbClr val="FFFFFF"/>
                </a:highlight>
                <a:latin typeface="Calibri" panose="020F0502020204030204" pitchFamily="34" charset="0"/>
              </a:rPr>
              <a:t>Der Austausch mit anderen Eltern oder das Lesen von Erfahrungsberichten kann Ihnen ebenfalls helfen. Nutzen Sie Beratungsstellen und informative Webseiten. Professionelle Beratung kann Ihnen helfen, das Thema besser zu verstehen. Und Sie können Strategien für das Gespräch entwickeln. </a:t>
            </a:r>
          </a:p>
          <a:p>
            <a:pPr algn="l">
              <a:spcAft>
                <a:spcPts val="0"/>
              </a:spcAft>
            </a:pPr>
            <a:endParaRPr lang="de-DE" sz="1200" b="0" i="0" dirty="0">
              <a:effectLst/>
              <a:highlight>
                <a:srgbClr val="FFFFFF"/>
              </a:highlight>
              <a:latin typeface="Calibri" panose="020F0502020204030204" pitchFamily="34" charset="0"/>
            </a:endParaRPr>
          </a:p>
          <a:p>
            <a:pPr algn="l">
              <a:spcAft>
                <a:spcPts val="0"/>
              </a:spcAft>
            </a:pPr>
            <a:endParaRPr lang="de-DE" sz="1200" b="0" i="0" dirty="0">
              <a:effectLst/>
              <a:highlight>
                <a:srgbClr val="FFFFFF"/>
              </a:highlight>
              <a:latin typeface="Calibri" panose="020F0502020204030204" pitchFamily="34" charset="0"/>
            </a:endParaRPr>
          </a:p>
          <a:p>
            <a:pPr algn="l">
              <a:spcAft>
                <a:spcPts val="0"/>
              </a:spcAft>
            </a:pPr>
            <a:r>
              <a:rPr lang="de-DE" sz="1200" b="0" i="0" dirty="0">
                <a:effectLst/>
                <a:highlight>
                  <a:srgbClr val="FFFFFF"/>
                </a:highlight>
                <a:latin typeface="Calibri" panose="020F0502020204030204" pitchFamily="34" charset="0"/>
              </a:rPr>
              <a:t>Für Unterstützungsangebote auf die Broschüre verweisen. Und die dazugehörige Folie </a:t>
            </a:r>
            <a:r>
              <a:rPr lang="de-DE" sz="1200" b="0" i="0" dirty="0">
                <a:solidFill>
                  <a:srgbClr val="242424"/>
                </a:solidFill>
                <a:effectLst/>
                <a:highlight>
                  <a:srgbClr val="FFFFFF"/>
                </a:highlight>
                <a:latin typeface="Calibri" panose="020F0502020204030204" pitchFamily="34" charset="0"/>
              </a:rPr>
              <a:t>zeigen. </a:t>
            </a:r>
          </a:p>
        </p:txBody>
      </p:sp>
      <p:sp>
        <p:nvSpPr>
          <p:cNvPr id="4" name="Foliennummernplatzhalter 3"/>
          <p:cNvSpPr>
            <a:spLocks noGrp="1"/>
          </p:cNvSpPr>
          <p:nvPr>
            <p:ph type="sldNum" sz="quarter" idx="5"/>
          </p:nvPr>
        </p:nvSpPr>
        <p:spPr/>
        <p:txBody>
          <a:bodyPr/>
          <a:lstStyle/>
          <a:p>
            <a:fld id="{18CEF143-95B9-4571-9396-B55E307319CB}" type="slidenum">
              <a:rPr lang="de-CH" smtClean="0"/>
              <a:pPr/>
              <a:t>9</a:t>
            </a:fld>
            <a:endParaRPr lang="de-CH"/>
          </a:p>
        </p:txBody>
      </p:sp>
    </p:spTree>
    <p:extLst>
      <p:ext uri="{BB962C8B-B14F-4D97-AF65-F5344CB8AC3E}">
        <p14:creationId xmlns:p14="http://schemas.microsoft.com/office/powerpoint/2010/main" val="3335530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de-DE"/>
              <a:t>Mastertitelformat bearbeiten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8A87A34-81AB-432B-8DAE-1953F412C126}" type="datetimeFigureOut">
              <a:rPr lang="en-US" smtClean="0"/>
              <a:pPr/>
              <a:t>11/4/2024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1938671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1407305"/>
          </a:xfrm>
        </p:spPr>
        <p:txBody>
          <a:bodyPr anchor="b">
            <a:normAutofit/>
          </a:bodyPr>
          <a:lstStyle>
            <a:lvl1pPr algn="l">
              <a:lnSpc>
                <a:spcPct val="85000"/>
              </a:lnSpc>
              <a:defRPr sz="8000" spc="-50" baseline="0">
                <a:solidFill>
                  <a:schemeClr val="tx1">
                    <a:lumMod val="85000"/>
                    <a:lumOff val="15000"/>
                  </a:schemeClr>
                </a:solidFill>
              </a:defRPr>
            </a:lvl1pPr>
          </a:lstStyle>
          <a:p>
            <a:r>
              <a:rPr lang="de-DE" dirty="0"/>
              <a:t>Mastertitelformat bearbeiten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13016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de-DE"/>
              <a:t>Mastertitelformat bearbeiten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8A87A34-81AB-432B-8DAE-1953F412C126}" type="datetimeFigureOut">
              <a:rPr lang="en-US" smtClean="0"/>
              <a:pPr/>
              <a:t>11/4/2024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3521606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e-DE"/>
              <a:t>Mastertitelformat bearbeiten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‹Nr.›</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16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de-DE"/>
              <a:t>Mastertitelformat bearbeiten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8A87A34-81AB-432B-8DAE-1953F412C126}" type="datetimeFigureOut">
              <a:rPr lang="en-US" smtClean="0"/>
              <a:pPr/>
              <a:t>11/4/2024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1544515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740822" y="725862"/>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2402584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02303"/>
          </a:xfrm>
        </p:spPr>
        <p:txBody>
          <a:bodyPr/>
          <a:lstStyle/>
          <a:p>
            <a:r>
              <a:rPr lang="de-DE"/>
              <a:t>Mastertitelformat bearbeiten</a:t>
            </a:r>
            <a:endParaRPr lang="en-US" dirty="0"/>
          </a:p>
        </p:txBody>
      </p:sp>
      <p:sp>
        <p:nvSpPr>
          <p:cNvPr id="3" name="Content Placeholder 2"/>
          <p:cNvSpPr>
            <a:spLocks noGrp="1"/>
          </p:cNvSpPr>
          <p:nvPr>
            <p:ph idx="1"/>
          </p:nvPr>
        </p:nvSpPr>
        <p:spPr>
          <a:xfrm>
            <a:off x="1097280" y="2177142"/>
            <a:ext cx="10058400" cy="369195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3039452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1407305"/>
          </a:xfrm>
        </p:spPr>
        <p:txBody>
          <a:bodyPr anchor="b">
            <a:normAutofit/>
          </a:bodyPr>
          <a:lstStyle>
            <a:lvl1pPr algn="l">
              <a:lnSpc>
                <a:spcPct val="85000"/>
              </a:lnSpc>
              <a:defRPr sz="8000" spc="-50" baseline="0">
                <a:solidFill>
                  <a:schemeClr val="tx1">
                    <a:lumMod val="85000"/>
                    <a:lumOff val="15000"/>
                  </a:schemeClr>
                </a:solidFill>
              </a:defRPr>
            </a:lvl1pPr>
          </a:lstStyle>
          <a:p>
            <a:r>
              <a:rPr lang="de-DE" dirty="0"/>
              <a:t>Mastertitelformat bearbeiten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3479234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de-DE"/>
              <a:t>Mastertitelformat bearbeiten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8A87A34-81AB-432B-8DAE-1953F412C126}" type="datetimeFigureOut">
              <a:rPr lang="en-US" smtClean="0"/>
              <a:pPr/>
              <a:t>11/4/2024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3521606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e-DE"/>
              <a:t>Mastertitelformat bearbeiten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13016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de-DE"/>
              <a:t>Mastertitelformat bearbeiten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8A87A34-81AB-432B-8DAE-1953F412C126}" type="datetimeFigureOut">
              <a:rPr lang="en-US" smtClean="0"/>
              <a:pPr/>
              <a:t>11/4/2024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3521606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795251" y="634735"/>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13016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de-DE"/>
              <a:t>Mastertitelformat bearbeiten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8A87A34-81AB-432B-8DAE-1953F412C126}" type="datetimeFigureOut">
              <a:rPr lang="en-US" smtClean="0"/>
              <a:pPr/>
              <a:t>11/4/2024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3521606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8" name="Rectangle 7"/>
          <p:cNvSpPr/>
          <p:nvPr/>
        </p:nvSpPr>
        <p:spPr>
          <a:xfrm>
            <a:off x="-1" y="4936671"/>
            <a:ext cx="12188825" cy="30462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 y="4798448"/>
            <a:ext cx="12188825" cy="1382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de-DE"/>
              <a:t>Mastertitelformat bearbeiten</a:t>
            </a:r>
            <a:endParaRPr lang="en-US" dirty="0"/>
          </a:p>
        </p:txBody>
      </p:sp>
      <p:sp>
        <p:nvSpPr>
          <p:cNvPr id="3" name="Picture Placeholder 2"/>
          <p:cNvSpPr>
            <a:spLocks noGrp="1" noChangeAspect="1"/>
          </p:cNvSpPr>
          <p:nvPr>
            <p:ph type="pic" idx="1"/>
          </p:nvPr>
        </p:nvSpPr>
        <p:spPr>
          <a:xfrm>
            <a:off x="15" y="0"/>
            <a:ext cx="12191985" cy="2737671"/>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smtClean="0"/>
              <a:pPr/>
              <a:t>11/4/2024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36406337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de-DE"/>
              <a:t>Mastertitelformat bearbeiten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8A87A34-81AB-432B-8DAE-1953F412C126}" type="datetimeFigureOut">
              <a:rPr lang="en-US" smtClean="0"/>
              <a:pPr/>
              <a:t>11/4/2024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‹Nr.›</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7112965"/>
      </p:ext>
    </p:extLst>
  </p:cSld>
  <p:clrMap bg1="lt1" tx1="dk1" bg2="lt2" tx2="dk2" accent1="accent1" accent2="accent2" accent3="accent3" accent4="accent4" accent5="accent5" accent6="accent6" hlink="hlink" folHlink="folHlink"/>
  <p:sldLayoutIdLst>
    <p:sldLayoutId id="2147483716" r:id="rId1"/>
    <p:sldLayoutId id="2147483699" r:id="rId2"/>
    <p:sldLayoutId id="2147483717" r:id="rId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de-DE"/>
              <a:t>Mastertitelformat bearbeiten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8A87A34-81AB-432B-8DAE-1953F412C126}" type="datetimeFigureOut">
              <a:rPr lang="en-US" smtClean="0"/>
              <a:pPr/>
              <a:t>11/4/2024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‹Nr.›</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482476"/>
      </p:ext>
    </p:extLst>
  </p:cSld>
  <p:clrMap bg1="lt1" tx1="dk1" bg2="lt2" tx2="dk2" accent1="accent1" accent2="accent2" accent3="accent3" accent4="accent4" accent5="accent5" accent6="accent6" hlink="hlink" folHlink="folHlink"/>
  <p:sldLayoutIdLst>
    <p:sldLayoutId id="2147483680" r:id="rId1"/>
    <p:sldLayoutId id="2147483673" r:id="rId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de-DE"/>
              <a:t>Mastertitelformat bearbeiten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8A87A34-81AB-432B-8DAE-1953F412C126}" type="datetimeFigureOut">
              <a:rPr lang="en-US" smtClean="0"/>
              <a:pPr/>
              <a:t>11/4/2024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‹Nr.›</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482476"/>
      </p:ext>
    </p:extLst>
  </p:cSld>
  <p:clrMap bg1="lt1" tx1="dk1" bg2="lt2" tx2="dk2" accent1="accent1" accent2="accent2" accent3="accent3" accent4="accent4" accent5="accent5" accent6="accent6" hlink="hlink" folHlink="folHlink"/>
  <p:sldLayoutIdLst>
    <p:sldLayoutId id="2147483708" r:id="rId1"/>
    <p:sldLayoutId id="2147483707" r:id="rId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de-DE"/>
              <a:t>Mastertitelformat bearbeiten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8A87A34-81AB-432B-8DAE-1953F412C126}" type="datetimeFigureOut">
              <a:rPr lang="en-US" smtClean="0"/>
              <a:pPr/>
              <a:t>11/4/2024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‹Nr.›</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482476"/>
      </p:ext>
    </p:extLst>
  </p:cSld>
  <p:clrMap bg1="lt1" tx1="dk1" bg2="lt2" tx2="dk2" accent1="accent1" accent2="accent2" accent3="accent3" accent4="accent4" accent5="accent5" accent6="accent6" hlink="hlink" folHlink="folHlink"/>
  <p:sldLayoutIdLst>
    <p:sldLayoutId id="2147483711" r:id="rId1"/>
    <p:sldLayoutId id="2147483681" r:id="rId2"/>
    <p:sldLayoutId id="2147483710" r:id="rId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de-DE"/>
              <a:t>Mastertitelformat bearbeiten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8A87A34-81AB-432B-8DAE-1953F412C126}" type="datetimeFigureOut">
              <a:rPr lang="en-US" smtClean="0"/>
              <a:pPr/>
              <a:t>11/4/2024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‹Nr.›</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482476"/>
      </p:ext>
    </p:extLst>
  </p:cSld>
  <p:clrMap bg1="lt1" tx1="dk1" bg2="lt2" tx2="dk2" accent1="accent1" accent2="accent2" accent3="accent3" accent4="accent4" accent5="accent5" accent6="accent6" hlink="hlink" folHlink="folHlink"/>
  <p:sldLayoutIdLst>
    <p:sldLayoutId id="2147483714" r:id="rId1"/>
    <p:sldLayoutId id="2147483713" r:id="rId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de-DE"/>
              <a:t>Mastertitelformat bearbeiten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8A87A34-81AB-432B-8DAE-1953F412C126}" type="datetimeFigureOut">
              <a:rPr lang="en-US" smtClean="0"/>
              <a:pPr/>
              <a:t>11/4/2024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‹Nr.›</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1604686"/>
      </p:ext>
    </p:extLst>
  </p:cSld>
  <p:clrMap bg1="lt1" tx1="dk1" bg2="lt2" tx2="dk2" accent1="accent1" accent2="accent2" accent3="accent3" accent4="accent4" accent5="accent5" accent6="accent6" hlink="hlink" folHlink="folHlink"/>
  <p:sldLayoutIdLst>
    <p:sldLayoutId id="2147483705" r:id="rId1"/>
    <p:sldLayoutId id="2147483698" r:id="rId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hyperlink" Target="https://www.srf.ch/news/schweiz/gesetze-gegen-vapes-australien-verbietet-die-einfuhr-von-einweg-e-zigaretten" TargetMode="External"/><Relationship Id="rId3" Type="http://schemas.openxmlformats.org/officeDocument/2006/relationships/hyperlink" Target="https://www.zfps.ch/" TargetMode="External"/><Relationship Id="rId7" Type="http://schemas.openxmlformats.org/officeDocument/2006/relationships/hyperlink" Target="https://www.parlament.ch/de/services/news/Seiten/2024/20240612192750721194158159026_bsd176.aspx" TargetMode="External"/><Relationship Id="rId12" Type="http://schemas.openxmlformats.org/officeDocument/2006/relationships/hyperlink" Target="https://www.bag.admin.ch/bag/de/home/gesund-leben/sucht-und-gesundheit/tabak/e-zigaretten.html"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www.watson.ch/schweiz/waadt/587637012-e-zigaretten-waadt-verbietet-verkauf-an-minderjaehrige" TargetMode="External"/><Relationship Id="rId11" Type="http://schemas.openxmlformats.org/officeDocument/2006/relationships/hyperlink" Target="https://www.srf.ch/news/schweiz/alle-altersgruppen-im-kanton-jura-wird-der-verkauf-von-wegwerf-vapes-verboten" TargetMode="External"/><Relationship Id="rId5" Type="http://schemas.openxmlformats.org/officeDocument/2006/relationships/hyperlink" Target="https://www.suchtschweiz.ch/zahlen-und-fakten/neue-nikotinhaltige-produkte/neue-nikotinhaltige-produkte-konsum/" TargetMode="External"/><Relationship Id="rId10" Type="http://schemas.openxmlformats.org/officeDocument/2006/relationships/hyperlink" Target="https://www.euractiv.de/section/gesundheit/news/frankreich-verbietet-e-zigaretten/" TargetMode="External"/><Relationship Id="rId4" Type="http://schemas.openxmlformats.org/officeDocument/2006/relationships/hyperlink" Target="https://www.at-schweiz.ch/de/wissen/produkte/e-zigaretten/" TargetMode="External"/><Relationship Id="rId9" Type="http://schemas.openxmlformats.org/officeDocument/2006/relationships/hyperlink" Target="https://www.euractiv.de/section/gesundheit/news/verbot-von-einweg-e-zigaretten-in-belgien-eu-kommission-gibt-gruenes-lich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3.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1.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A0300C-4F8B-AE92-B253-F58889DB8DFF}"/>
              </a:ext>
            </a:extLst>
          </p:cNvPr>
          <p:cNvSpPr>
            <a:spLocks noGrp="1"/>
          </p:cNvSpPr>
          <p:nvPr>
            <p:ph type="title"/>
          </p:nvPr>
        </p:nvSpPr>
        <p:spPr>
          <a:xfrm>
            <a:off x="3982453" y="5449197"/>
            <a:ext cx="3997653" cy="822960"/>
          </a:xfrm>
        </p:spPr>
        <p:txBody>
          <a:bodyPr/>
          <a:lstStyle/>
          <a:p>
            <a:pPr algn="ctr"/>
            <a:r>
              <a:rPr lang="de-CH" sz="5500" b="1" dirty="0" err="1">
                <a:latin typeface="Intro rust"/>
              </a:rPr>
              <a:t>VapeAware</a:t>
            </a:r>
            <a:endParaRPr lang="de-CH" sz="5500" b="1" dirty="0">
              <a:latin typeface="Intro rust"/>
            </a:endParaRPr>
          </a:p>
        </p:txBody>
      </p:sp>
      <p:sp>
        <p:nvSpPr>
          <p:cNvPr id="4" name="Textplatzhalter 3">
            <a:extLst>
              <a:ext uri="{FF2B5EF4-FFF2-40B4-BE49-F238E27FC236}">
                <a16:creationId xmlns:a16="http://schemas.microsoft.com/office/drawing/2014/main" id="{64C1787E-0783-7D51-4107-2F2F684A46C2}"/>
              </a:ext>
            </a:extLst>
          </p:cNvPr>
          <p:cNvSpPr>
            <a:spLocks noGrp="1"/>
          </p:cNvSpPr>
          <p:nvPr>
            <p:ph type="body" sz="half" idx="4294967295"/>
          </p:nvPr>
        </p:nvSpPr>
        <p:spPr>
          <a:xfrm>
            <a:off x="1966728" y="6320203"/>
            <a:ext cx="8258542" cy="594360"/>
          </a:xfrm>
        </p:spPr>
        <p:txBody>
          <a:bodyPr>
            <a:noAutofit/>
          </a:bodyPr>
          <a:lstStyle/>
          <a:p>
            <a:pPr algn="ctr"/>
            <a:r>
              <a:rPr lang="ru-RU" dirty="0">
                <a:solidFill>
                  <a:schemeClr val="bg1"/>
                </a:solidFill>
                <a:latin typeface="Intro rust"/>
              </a:rPr>
              <a:t>Профилактика никотиновой зависимости в школах, где проводится обучение родному языку и культуре</a:t>
            </a:r>
          </a:p>
        </p:txBody>
      </p:sp>
      <p:pic>
        <p:nvPicPr>
          <p:cNvPr id="5" name="Grafik 4">
            <a:extLst>
              <a:ext uri="{FF2B5EF4-FFF2-40B4-BE49-F238E27FC236}">
                <a16:creationId xmlns:a16="http://schemas.microsoft.com/office/drawing/2014/main" id="{E608C9F7-54AB-B09A-77AB-62F249E029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5342" y="779773"/>
            <a:ext cx="2961313" cy="2961313"/>
          </a:xfrm>
          <a:prstGeom prst="rect">
            <a:avLst/>
          </a:prstGeom>
        </p:spPr>
      </p:pic>
      <p:pic>
        <p:nvPicPr>
          <p:cNvPr id="6" name="Grafik 5">
            <a:extLst>
              <a:ext uri="{FF2B5EF4-FFF2-40B4-BE49-F238E27FC236}">
                <a16:creationId xmlns:a16="http://schemas.microsoft.com/office/drawing/2014/main" id="{261BF70C-7F2A-383A-A09D-55B925CEFA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4872" t="21671" r="58230" b="73550"/>
          <a:stretch/>
        </p:blipFill>
        <p:spPr>
          <a:xfrm>
            <a:off x="229147" y="3883675"/>
            <a:ext cx="1875604" cy="812122"/>
          </a:xfrm>
          <a:prstGeom prst="rect">
            <a:avLst/>
          </a:prstGeom>
        </p:spPr>
      </p:pic>
      <p:sp>
        <p:nvSpPr>
          <p:cNvPr id="7" name="Textfeld 6">
            <a:extLst>
              <a:ext uri="{FF2B5EF4-FFF2-40B4-BE49-F238E27FC236}">
                <a16:creationId xmlns:a16="http://schemas.microsoft.com/office/drawing/2014/main" id="{316838F1-1F80-44CB-B4DD-E64E41130024}"/>
              </a:ext>
            </a:extLst>
          </p:cNvPr>
          <p:cNvSpPr txBox="1"/>
          <p:nvPr/>
        </p:nvSpPr>
        <p:spPr>
          <a:xfrm>
            <a:off x="9870211" y="128112"/>
            <a:ext cx="2230665" cy="646331"/>
          </a:xfrm>
          <a:prstGeom prst="rect">
            <a:avLst/>
          </a:prstGeom>
          <a:noFill/>
          <a:ln w="19050">
            <a:solidFill>
              <a:schemeClr val="tx1"/>
            </a:solidFill>
          </a:ln>
        </p:spPr>
        <p:txBody>
          <a:bodyPr wrap="square" rtlCol="0">
            <a:spAutoFit/>
          </a:bodyPr>
          <a:lstStyle/>
          <a:p>
            <a:r>
              <a:rPr lang="ru-RU" b="1" dirty="0"/>
              <a:t>Для родительского собрания</a:t>
            </a:r>
          </a:p>
        </p:txBody>
      </p:sp>
      <p:pic>
        <p:nvPicPr>
          <p:cNvPr id="10" name="Grafik 9" descr="Ein Bild, das Text, Schrift, weiß, Grafiken enthält.&#10;&#10;Automatisch generierte Beschreibung">
            <a:extLst>
              <a:ext uri="{FF2B5EF4-FFF2-40B4-BE49-F238E27FC236}">
                <a16:creationId xmlns:a16="http://schemas.microsoft.com/office/drawing/2014/main" id="{A9BD0974-3555-A9CB-7837-DA030FCFA7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53759" y="3625678"/>
            <a:ext cx="3047117" cy="1070119"/>
          </a:xfrm>
          <a:prstGeom prst="rect">
            <a:avLst/>
          </a:prstGeom>
        </p:spPr>
      </p:pic>
      <p:pic>
        <p:nvPicPr>
          <p:cNvPr id="3" name="Grafik 2" descr="Ein Bild, das Schwarz, Dunkelheit enthält.&#10;&#10;Automatisch generierte Beschreibung">
            <a:extLst>
              <a:ext uri="{FF2B5EF4-FFF2-40B4-BE49-F238E27FC236}">
                <a16:creationId xmlns:a16="http://schemas.microsoft.com/office/drawing/2014/main" id="{1A4A60EB-5D69-4FC7-CC32-5845484CEA8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43" r="5213" b="12992"/>
          <a:stretch/>
        </p:blipFill>
        <p:spPr>
          <a:xfrm>
            <a:off x="9148506" y="128112"/>
            <a:ext cx="498261" cy="483076"/>
          </a:xfrm>
          <a:prstGeom prst="rect">
            <a:avLst/>
          </a:prstGeom>
        </p:spPr>
      </p:pic>
      <p:sp>
        <p:nvSpPr>
          <p:cNvPr id="8" name="Textfeld 7">
            <a:extLst>
              <a:ext uri="{FF2B5EF4-FFF2-40B4-BE49-F238E27FC236}">
                <a16:creationId xmlns:a16="http://schemas.microsoft.com/office/drawing/2014/main" id="{D2EEF075-4E7C-1FDE-6E13-E61C83DEE7F3}"/>
              </a:ext>
            </a:extLst>
          </p:cNvPr>
          <p:cNvSpPr txBox="1"/>
          <p:nvPr/>
        </p:nvSpPr>
        <p:spPr>
          <a:xfrm>
            <a:off x="2561935" y="3883675"/>
            <a:ext cx="5014720" cy="1107996"/>
          </a:xfrm>
          <a:prstGeom prst="rect">
            <a:avLst/>
          </a:prstGeom>
          <a:noFill/>
        </p:spPr>
        <p:txBody>
          <a:bodyPr wrap="square" rtlCol="0">
            <a:spAutoFit/>
          </a:bodyPr>
          <a:lstStyle/>
          <a:p>
            <a:r>
              <a:rPr lang="ru-RU" sz="1600" dirty="0">
                <a:effectLst/>
                <a:ea typeface="Aptos" panose="020B0004020202020204" pitchFamily="34" charset="0"/>
                <a:cs typeface="Aptos" panose="020B0004020202020204" pitchFamily="34" charset="0"/>
              </a:rPr>
              <a:t>Проект «VapeAware» - HSK-школы (VAHSK)» получают финансовую поддержку от Фонда профилактики табакокурения.</a:t>
            </a:r>
          </a:p>
          <a:p>
            <a:endParaRPr lang="de-CH" dirty="0"/>
          </a:p>
        </p:txBody>
      </p:sp>
    </p:spTree>
    <p:extLst>
      <p:ext uri="{BB962C8B-B14F-4D97-AF65-F5344CB8AC3E}">
        <p14:creationId xmlns:p14="http://schemas.microsoft.com/office/powerpoint/2010/main" val="316122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C68AA3-1E77-937E-9835-24F013CF7400}"/>
              </a:ext>
            </a:extLst>
          </p:cNvPr>
          <p:cNvSpPr>
            <a:spLocks noGrp="1"/>
          </p:cNvSpPr>
          <p:nvPr>
            <p:ph type="title"/>
          </p:nvPr>
        </p:nvSpPr>
        <p:spPr>
          <a:xfrm>
            <a:off x="770709" y="524395"/>
            <a:ext cx="10058400" cy="464511"/>
          </a:xfrm>
        </p:spPr>
        <p:txBody>
          <a:bodyPr>
            <a:normAutofit/>
          </a:bodyPr>
          <a:lstStyle/>
          <a:p>
            <a:r>
              <a:rPr lang="ru-RU" sz="2400" b="1" spc="300" dirty="0">
                <a:solidFill>
                  <a:schemeClr val="tx2"/>
                </a:solidFill>
              </a:rPr>
              <a:t>Советы для разговора</a:t>
            </a:r>
            <a:endParaRPr lang="de-CH" sz="2400" b="1" spc="300" dirty="0">
              <a:solidFill>
                <a:schemeClr val="tx2"/>
              </a:solidFill>
            </a:endParaRPr>
          </a:p>
        </p:txBody>
      </p:sp>
      <p:pic>
        <p:nvPicPr>
          <p:cNvPr id="3" name="Grafik 2" descr="Ein Bild, das Schwarz, Dunkelheit enthält.&#10;&#10;Automatisch generierte Beschreibung">
            <a:extLst>
              <a:ext uri="{FF2B5EF4-FFF2-40B4-BE49-F238E27FC236}">
                <a16:creationId xmlns:a16="http://schemas.microsoft.com/office/drawing/2014/main" id="{613741C1-A396-B5A4-56D3-842289EF7E5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43" t="7738" r="6959" b="23300"/>
          <a:stretch/>
        </p:blipFill>
        <p:spPr>
          <a:xfrm>
            <a:off x="10330004" y="444382"/>
            <a:ext cx="1215181" cy="946943"/>
          </a:xfrm>
          <a:prstGeom prst="rect">
            <a:avLst/>
          </a:prstGeom>
        </p:spPr>
      </p:pic>
      <p:sp>
        <p:nvSpPr>
          <p:cNvPr id="14" name="Textfeld 13">
            <a:extLst>
              <a:ext uri="{FF2B5EF4-FFF2-40B4-BE49-F238E27FC236}">
                <a16:creationId xmlns:a16="http://schemas.microsoft.com/office/drawing/2014/main" id="{A37093B4-28B6-4E9E-ED67-25C4DBC41A17}"/>
              </a:ext>
            </a:extLst>
          </p:cNvPr>
          <p:cNvSpPr txBox="1"/>
          <p:nvPr/>
        </p:nvSpPr>
        <p:spPr>
          <a:xfrm>
            <a:off x="770709" y="1247999"/>
            <a:ext cx="9303506" cy="4801314"/>
          </a:xfrm>
          <a:prstGeom prst="rect">
            <a:avLst/>
          </a:prstGeom>
          <a:noFill/>
        </p:spPr>
        <p:txBody>
          <a:bodyPr wrap="square" rtlCol="0">
            <a:spAutoFit/>
          </a:bodyPr>
          <a:lstStyle/>
          <a:p>
            <a:r>
              <a:rPr lang="ru-RU" b="1" dirty="0">
                <a:sym typeface="Wingdings" panose="05000000000000000000" pitchFamily="2" charset="2"/>
              </a:rPr>
              <a:t>Что делать, если ребенок говорит: «Вейпы лучше, чем сигареты.»?</a:t>
            </a:r>
            <a:endParaRPr lang="de-CH" b="1" dirty="0">
              <a:sym typeface="Wingdings" panose="05000000000000000000" pitchFamily="2" charset="2"/>
            </a:endParaRPr>
          </a:p>
          <a:p>
            <a:pPr marL="285750" indent="-285750">
              <a:buFont typeface="Arial" panose="020B0604020202020204" pitchFamily="34" charset="0"/>
              <a:buChar char="•"/>
            </a:pPr>
            <a:r>
              <a:rPr lang="ru-RU" dirty="0">
                <a:sym typeface="Wingdings" panose="05000000000000000000" pitchFamily="2" charset="2"/>
              </a:rPr>
              <a:t>Ты все равно употребляешь много никотина. Твой организм привыкает к нему, и от него быстро возникает зависимость. </a:t>
            </a:r>
            <a:r>
              <a:rPr lang="de-CH" dirty="0">
                <a:sym typeface="Wingdings" panose="05000000000000000000" pitchFamily="2" charset="2"/>
              </a:rPr>
              <a:t> </a:t>
            </a:r>
            <a:r>
              <a:rPr lang="ru-RU" dirty="0">
                <a:sym typeface="Wingdings" panose="05000000000000000000" pitchFamily="2" charset="2"/>
              </a:rPr>
              <a:t>Потом будет очень трудно остановиться.</a:t>
            </a:r>
            <a:endParaRPr lang="de-CH" b="1" dirty="0"/>
          </a:p>
          <a:p>
            <a:endParaRPr lang="ru-RU" b="1" dirty="0"/>
          </a:p>
          <a:p>
            <a:r>
              <a:rPr lang="ru-RU" b="1" dirty="0"/>
              <a:t>Что делать, если ребенок врет или тайно использует вейп?</a:t>
            </a:r>
            <a:endParaRPr lang="de-CH" b="1" dirty="0"/>
          </a:p>
          <a:p>
            <a:pPr marL="285750" indent="-285750">
              <a:buFont typeface="Arial" panose="020B0604020202020204" pitchFamily="34" charset="0"/>
              <a:buChar char="•"/>
            </a:pPr>
            <a:r>
              <a:rPr lang="ru-RU" dirty="0">
                <a:sym typeface="Wingdings" panose="05000000000000000000" pitchFamily="2" charset="2"/>
              </a:rPr>
              <a:t>Проявите свою заботу по отношению к ребенку. Обратите внимание на риски использования вейпов.</a:t>
            </a:r>
          </a:p>
          <a:p>
            <a:pPr marL="285750" indent="-285750">
              <a:buFont typeface="Arial" panose="020B0604020202020204" pitchFamily="34" charset="0"/>
              <a:buChar char="•"/>
            </a:pPr>
            <a:r>
              <a:rPr lang="ru-RU" dirty="0">
                <a:sym typeface="Wingdings" panose="05000000000000000000" pitchFamily="2" charset="2"/>
              </a:rPr>
              <a:t>Занимайте четкую позицию: «Я не хочу, чтобы ты использовал вейпы».</a:t>
            </a:r>
          </a:p>
          <a:p>
            <a:pPr marL="285750" indent="-285750">
              <a:buFont typeface="Arial" panose="020B0604020202020204" pitchFamily="34" charset="0"/>
              <a:buChar char="•"/>
            </a:pPr>
            <a:endParaRPr lang="de-CH" b="1" dirty="0"/>
          </a:p>
          <a:p>
            <a:r>
              <a:rPr lang="ru-RU" b="1" dirty="0"/>
              <a:t>Что делать, если я сам курю?</a:t>
            </a:r>
          </a:p>
          <a:p>
            <a:pPr marL="285750" indent="-285750">
              <a:buFont typeface="Arial" panose="020B0604020202020204" pitchFamily="34" charset="0"/>
              <a:buChar char="•"/>
            </a:pPr>
            <a:r>
              <a:rPr lang="ru-RU" dirty="0">
                <a:sym typeface="Wingdings" panose="05000000000000000000" pitchFamily="2" charset="2"/>
              </a:rPr>
              <a:t>Также займите четкую позицию: «Я не хочу, чтобы ты использовал вейпы». </a:t>
            </a:r>
          </a:p>
          <a:p>
            <a:pPr marL="285750" indent="-285750">
              <a:buFont typeface="Arial" panose="020B0604020202020204" pitchFamily="34" charset="0"/>
              <a:buChar char="•"/>
            </a:pPr>
            <a:r>
              <a:rPr lang="ru-RU" dirty="0">
                <a:sym typeface="Wingdings" panose="05000000000000000000" pitchFamily="2" charset="2"/>
              </a:rPr>
              <a:t> Сообщите ребенку, что вам самим тяжело бросить, и скажите, что это вредно.</a:t>
            </a:r>
            <a:endParaRPr lang="de-CH" dirty="0">
              <a:sym typeface="Wingdings" panose="05000000000000000000" pitchFamily="2" charset="2"/>
            </a:endParaRPr>
          </a:p>
          <a:p>
            <a:pPr marL="285750" indent="-285750">
              <a:buFont typeface="Arial" panose="020B0604020202020204" pitchFamily="34" charset="0"/>
              <a:buChar char="•"/>
            </a:pPr>
            <a:r>
              <a:rPr lang="ru-RU" dirty="0">
                <a:sym typeface="Wingdings" panose="05000000000000000000" pitchFamily="2" charset="2"/>
              </a:rPr>
              <a:t>Будьте последовательны: не курите дома.</a:t>
            </a:r>
          </a:p>
          <a:p>
            <a:pPr marL="285750" indent="-285750">
              <a:buFont typeface="Arial" panose="020B0604020202020204" pitchFamily="34" charset="0"/>
              <a:buChar char="•"/>
            </a:pPr>
            <a:endParaRPr lang="de-CH" b="1" dirty="0"/>
          </a:p>
          <a:p>
            <a:r>
              <a:rPr lang="ru-RU" b="1" dirty="0"/>
              <a:t>Правила?</a:t>
            </a:r>
          </a:p>
          <a:p>
            <a:pPr marL="285750" indent="-285750">
              <a:buFont typeface="Arial" panose="020B0604020202020204" pitchFamily="34" charset="0"/>
              <a:buChar char="•"/>
            </a:pPr>
            <a:r>
              <a:rPr lang="ru-RU" dirty="0">
                <a:sym typeface="Wingdings" panose="05000000000000000000" pitchFamily="2" charset="2"/>
              </a:rPr>
              <a:t>Важно заключать соглашение по поводу использования вейпов (например, дома).</a:t>
            </a:r>
          </a:p>
          <a:p>
            <a:pPr marL="285750" indent="-285750">
              <a:buFont typeface="Arial" panose="020B0604020202020204" pitchFamily="34" charset="0"/>
              <a:buChar char="•"/>
            </a:pPr>
            <a:r>
              <a:rPr lang="ru-RU" dirty="0">
                <a:sym typeface="Wingdings" panose="05000000000000000000" pitchFamily="2" charset="2"/>
              </a:rPr>
              <a:t>Поощряйте ребенка за здоровое поведение.</a:t>
            </a:r>
            <a:endParaRPr lang="de-CH" dirty="0">
              <a:sym typeface="Wingdings" panose="05000000000000000000" pitchFamily="2" charset="2"/>
            </a:endParaRPr>
          </a:p>
        </p:txBody>
      </p:sp>
    </p:spTree>
    <p:extLst>
      <p:ext uri="{BB962C8B-B14F-4D97-AF65-F5344CB8AC3E}">
        <p14:creationId xmlns:p14="http://schemas.microsoft.com/office/powerpoint/2010/main" val="2814005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661EC13-353D-5555-0354-ED53D83952C2}"/>
              </a:ext>
            </a:extLst>
          </p:cNvPr>
          <p:cNvSpPr>
            <a:spLocks noGrp="1"/>
          </p:cNvSpPr>
          <p:nvPr>
            <p:ph idx="1"/>
          </p:nvPr>
        </p:nvSpPr>
        <p:spPr>
          <a:xfrm>
            <a:off x="1097280" y="1367624"/>
            <a:ext cx="10058400" cy="4501469"/>
          </a:xfrm>
        </p:spPr>
        <p:txBody>
          <a:bodyPr/>
          <a:lstStyle/>
          <a:p>
            <a:endParaRPr lang="de-CH" dirty="0"/>
          </a:p>
          <a:p>
            <a:pPr>
              <a:lnSpc>
                <a:spcPct val="150000"/>
              </a:lnSpc>
              <a:buClrTx/>
              <a:buFont typeface="Wingdings" panose="05000000000000000000" pitchFamily="2" charset="2"/>
              <a:buChar char="Ø"/>
            </a:pPr>
            <a:r>
              <a:rPr lang="de-CH" dirty="0"/>
              <a:t> </a:t>
            </a:r>
            <a:r>
              <a:rPr lang="ru-RU" dirty="0"/>
              <a:t>Подумайте, что ваш ребенок скажет вам во время разговора.</a:t>
            </a:r>
            <a:endParaRPr lang="de-CH" dirty="0"/>
          </a:p>
          <a:p>
            <a:pPr>
              <a:lnSpc>
                <a:spcPct val="150000"/>
              </a:lnSpc>
              <a:buClrTx/>
              <a:buFont typeface="Wingdings" panose="05000000000000000000" pitchFamily="2" charset="2"/>
              <a:buChar char="Ø"/>
            </a:pPr>
            <a:r>
              <a:rPr lang="de-CH" dirty="0"/>
              <a:t> </a:t>
            </a:r>
            <a:r>
              <a:rPr lang="ru-RU" dirty="0"/>
              <a:t>Как вы думаете, ваш ребенок использует вейпы?</a:t>
            </a:r>
          </a:p>
          <a:p>
            <a:pPr>
              <a:lnSpc>
                <a:spcPct val="150000"/>
              </a:lnSpc>
              <a:buClrTx/>
              <a:buFont typeface="Wingdings" panose="05000000000000000000" pitchFamily="2" charset="2"/>
              <a:buChar char="Ø"/>
            </a:pPr>
            <a:r>
              <a:rPr lang="de-CH" dirty="0"/>
              <a:t> </a:t>
            </a:r>
            <a:r>
              <a:rPr lang="ru-RU" dirty="0"/>
              <a:t>Какие правила вы могли бы ввести дома?</a:t>
            </a:r>
          </a:p>
          <a:p>
            <a:pPr>
              <a:lnSpc>
                <a:spcPct val="150000"/>
              </a:lnSpc>
              <a:buClrTx/>
              <a:buFont typeface="Wingdings" panose="05000000000000000000" pitchFamily="2" charset="2"/>
              <a:buChar char="Ø"/>
            </a:pPr>
            <a:r>
              <a:rPr lang="de-CH" dirty="0"/>
              <a:t> </a:t>
            </a:r>
            <a:r>
              <a:rPr lang="ru-RU" dirty="0"/>
              <a:t>Какое поощрение вы могли бы предложить вашему ребенку?</a:t>
            </a:r>
            <a:endParaRPr lang="de-CH" dirty="0"/>
          </a:p>
          <a:p>
            <a:pPr>
              <a:lnSpc>
                <a:spcPct val="150000"/>
              </a:lnSpc>
              <a:buClrTx/>
              <a:buFont typeface="Wingdings" panose="05000000000000000000" pitchFamily="2" charset="2"/>
              <a:buChar char="Ø"/>
            </a:pPr>
            <a:endParaRPr lang="de-CH" dirty="0"/>
          </a:p>
        </p:txBody>
      </p:sp>
      <p:pic>
        <p:nvPicPr>
          <p:cNvPr id="4" name="Grafik 3" descr="Ein Bild, das Schwarz, Dunkelheit enthält.&#10;&#10;Automatisch generierte Beschreibung">
            <a:extLst>
              <a:ext uri="{FF2B5EF4-FFF2-40B4-BE49-F238E27FC236}">
                <a16:creationId xmlns:a16="http://schemas.microsoft.com/office/drawing/2014/main" id="{CF53A0B5-10F4-B6F5-9AAC-49C35B421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43" t="7738" r="6959" b="23300"/>
          <a:stretch/>
        </p:blipFill>
        <p:spPr>
          <a:xfrm>
            <a:off x="9348277" y="4418120"/>
            <a:ext cx="2347983" cy="1829691"/>
          </a:xfrm>
          <a:prstGeom prst="rect">
            <a:avLst/>
          </a:prstGeom>
        </p:spPr>
      </p:pic>
      <p:sp>
        <p:nvSpPr>
          <p:cNvPr id="7" name="Titel 1">
            <a:extLst>
              <a:ext uri="{FF2B5EF4-FFF2-40B4-BE49-F238E27FC236}">
                <a16:creationId xmlns:a16="http://schemas.microsoft.com/office/drawing/2014/main" id="{9001591C-136E-6EDB-082E-9C399A67071B}"/>
              </a:ext>
            </a:extLst>
          </p:cNvPr>
          <p:cNvSpPr>
            <a:spLocks noGrp="1"/>
          </p:cNvSpPr>
          <p:nvPr>
            <p:ph type="title"/>
          </p:nvPr>
        </p:nvSpPr>
        <p:spPr>
          <a:xfrm>
            <a:off x="770709" y="524395"/>
            <a:ext cx="10058400" cy="464511"/>
          </a:xfrm>
        </p:spPr>
        <p:txBody>
          <a:bodyPr>
            <a:normAutofit/>
          </a:bodyPr>
          <a:lstStyle/>
          <a:p>
            <a:r>
              <a:rPr lang="ru-RU" sz="2400" b="1" spc="300" dirty="0">
                <a:solidFill>
                  <a:schemeClr val="tx2"/>
                </a:solidFill>
              </a:rPr>
              <a:t>Работа в группах</a:t>
            </a:r>
            <a:endParaRPr lang="de-CH" sz="2400" b="1" spc="300" dirty="0">
              <a:solidFill>
                <a:schemeClr val="tx2"/>
              </a:solidFill>
            </a:endParaRPr>
          </a:p>
        </p:txBody>
      </p:sp>
    </p:spTree>
    <p:extLst>
      <p:ext uri="{BB962C8B-B14F-4D97-AF65-F5344CB8AC3E}">
        <p14:creationId xmlns:p14="http://schemas.microsoft.com/office/powerpoint/2010/main" val="1868828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F0881E-49E6-1CEA-1D1A-7F0A61082889}"/>
              </a:ext>
            </a:extLst>
          </p:cNvPr>
          <p:cNvSpPr>
            <a:spLocks noGrp="1"/>
          </p:cNvSpPr>
          <p:nvPr>
            <p:ph type="title"/>
          </p:nvPr>
        </p:nvSpPr>
        <p:spPr/>
        <p:txBody>
          <a:bodyPr>
            <a:normAutofit/>
          </a:bodyPr>
          <a:lstStyle/>
          <a:p>
            <a:r>
              <a:rPr lang="ru-RU" sz="4500" b="1" dirty="0"/>
              <a:t>Заключение</a:t>
            </a:r>
            <a:endParaRPr lang="de-CH" sz="4500" b="1" dirty="0"/>
          </a:p>
        </p:txBody>
      </p:sp>
      <p:sp>
        <p:nvSpPr>
          <p:cNvPr id="3" name="Inhaltsplatzhalter 2">
            <a:extLst>
              <a:ext uri="{FF2B5EF4-FFF2-40B4-BE49-F238E27FC236}">
                <a16:creationId xmlns:a16="http://schemas.microsoft.com/office/drawing/2014/main" id="{DD3927A0-1EC7-4C2C-C6F7-D3E5BA97AD23}"/>
              </a:ext>
            </a:extLst>
          </p:cNvPr>
          <p:cNvSpPr>
            <a:spLocks noGrp="1"/>
          </p:cNvSpPr>
          <p:nvPr>
            <p:ph idx="1"/>
          </p:nvPr>
        </p:nvSpPr>
        <p:spPr>
          <a:xfrm>
            <a:off x="4247121" y="1470835"/>
            <a:ext cx="7946002" cy="2819047"/>
          </a:xfrm>
        </p:spPr>
        <p:txBody>
          <a:bodyPr>
            <a:normAutofit lnSpcReduction="10000"/>
          </a:bodyPr>
          <a:lstStyle/>
          <a:p>
            <a:pPr>
              <a:buClrTx/>
              <a:buFont typeface="Wingdings" panose="05000000000000000000" pitchFamily="2" charset="2"/>
              <a:buChar char="Ø"/>
            </a:pPr>
            <a:r>
              <a:rPr lang="de-CH" sz="1900" dirty="0">
                <a:solidFill>
                  <a:schemeClr val="tx1"/>
                </a:solidFill>
              </a:rPr>
              <a:t>  </a:t>
            </a:r>
            <a:r>
              <a:rPr lang="ru-RU" sz="1900" dirty="0">
                <a:solidFill>
                  <a:schemeClr val="tx1"/>
                </a:solidFill>
              </a:rPr>
              <a:t>Вейпы содержат много никотина. Они могут привести к никотиновой зависимости.</a:t>
            </a:r>
          </a:p>
          <a:p>
            <a:pPr>
              <a:buClrTx/>
              <a:buFont typeface="Wingdings" panose="05000000000000000000" pitchFamily="2" charset="2"/>
              <a:buChar char="Ø"/>
            </a:pPr>
            <a:r>
              <a:rPr lang="de-CH" sz="1900" dirty="0"/>
              <a:t> </a:t>
            </a:r>
            <a:r>
              <a:rPr lang="ru-RU" sz="1900" dirty="0"/>
              <a:t>Вейпы вредны для здоровья. Они увеличивают риск употребления других веществ.</a:t>
            </a:r>
          </a:p>
          <a:p>
            <a:pPr>
              <a:buClrTx/>
              <a:buFont typeface="Wingdings" panose="05000000000000000000" pitchFamily="2" charset="2"/>
              <a:buChar char="Ø"/>
            </a:pPr>
            <a:r>
              <a:rPr lang="de-CH" sz="1900" b="1" dirty="0"/>
              <a:t> </a:t>
            </a:r>
            <a:r>
              <a:rPr lang="ru-RU" sz="1900" b="1" dirty="0"/>
              <a:t>Дети и подростки не должны использовать вейпы или употреблять никотин</a:t>
            </a:r>
            <a:r>
              <a:rPr lang="de-CH" sz="1900" b="1" dirty="0"/>
              <a:t>.</a:t>
            </a:r>
          </a:p>
          <a:p>
            <a:pPr>
              <a:buClrTx/>
              <a:buFont typeface="Wingdings" panose="05000000000000000000" pitchFamily="2" charset="2"/>
              <a:buChar char="Ø"/>
            </a:pPr>
            <a:r>
              <a:rPr lang="de-CH" sz="1900" dirty="0"/>
              <a:t> </a:t>
            </a:r>
            <a:r>
              <a:rPr lang="ru-RU" sz="1900" dirty="0"/>
              <a:t>Дети курящих родителей имеют больше шансов начать курить</a:t>
            </a:r>
            <a:r>
              <a:rPr lang="de-CH" sz="1900" dirty="0">
                <a:solidFill>
                  <a:schemeClr val="tx1"/>
                </a:solidFill>
              </a:rPr>
              <a:t>.</a:t>
            </a:r>
          </a:p>
          <a:p>
            <a:pPr>
              <a:buClrTx/>
              <a:buFont typeface="Wingdings" panose="05000000000000000000" pitchFamily="2" charset="2"/>
              <a:buChar char="Ø"/>
            </a:pPr>
            <a:r>
              <a:rPr lang="de-CH" sz="1900" dirty="0"/>
              <a:t> </a:t>
            </a:r>
            <a:r>
              <a:rPr lang="ru-RU" sz="1900" dirty="0"/>
              <a:t>Занимайте четкую позицию: «Я не хочу, чтобы ты использовал вейп».</a:t>
            </a:r>
            <a:endParaRPr lang="de-CH" sz="1900" dirty="0"/>
          </a:p>
          <a:p>
            <a:pPr>
              <a:buClrTx/>
              <a:buFont typeface="Wingdings" panose="05000000000000000000" pitchFamily="2" charset="2"/>
              <a:buChar char="Ø"/>
            </a:pPr>
            <a:endParaRPr lang="de-CH" b="1" dirty="0"/>
          </a:p>
          <a:p>
            <a:pPr marL="0" indent="0">
              <a:buNone/>
            </a:pPr>
            <a:endParaRPr lang="de-CH" dirty="0"/>
          </a:p>
          <a:p>
            <a:pPr marL="0" indent="0">
              <a:buNone/>
            </a:pPr>
            <a:endParaRPr lang="de-CH" dirty="0">
              <a:solidFill>
                <a:schemeClr val="tx1">
                  <a:lumMod val="85000"/>
                  <a:lumOff val="15000"/>
                </a:schemeClr>
              </a:solidFill>
            </a:endParaRPr>
          </a:p>
          <a:p>
            <a:pPr marL="0" indent="0" algn="ctr">
              <a:spcBef>
                <a:spcPts val="0"/>
              </a:spcBef>
              <a:buNone/>
            </a:pPr>
            <a:endParaRPr lang="de-CH" dirty="0"/>
          </a:p>
          <a:p>
            <a:pPr marL="0" indent="0" algn="ctr">
              <a:spcBef>
                <a:spcPts val="0"/>
              </a:spcBef>
              <a:buNone/>
            </a:pPr>
            <a:endParaRPr lang="de-CH" dirty="0"/>
          </a:p>
        </p:txBody>
      </p:sp>
      <p:sp>
        <p:nvSpPr>
          <p:cNvPr id="4" name="Textfeld 3">
            <a:extLst>
              <a:ext uri="{FF2B5EF4-FFF2-40B4-BE49-F238E27FC236}">
                <a16:creationId xmlns:a16="http://schemas.microsoft.com/office/drawing/2014/main" id="{FD2DCB6C-FF07-2574-6265-E424FE63A8E1}"/>
              </a:ext>
            </a:extLst>
          </p:cNvPr>
          <p:cNvSpPr txBox="1"/>
          <p:nvPr/>
        </p:nvSpPr>
        <p:spPr>
          <a:xfrm>
            <a:off x="6518774" y="4943655"/>
            <a:ext cx="5075529" cy="1446550"/>
          </a:xfrm>
          <a:prstGeom prst="rect">
            <a:avLst/>
          </a:prstGeom>
          <a:noFill/>
          <a:ln w="19050">
            <a:solidFill>
              <a:schemeClr val="accent2">
                <a:lumMod val="75000"/>
              </a:schemeClr>
            </a:solidFill>
          </a:ln>
        </p:spPr>
        <p:txBody>
          <a:bodyPr wrap="square" rtlCol="0">
            <a:spAutoFit/>
          </a:bodyPr>
          <a:lstStyle/>
          <a:p>
            <a:pPr algn="just"/>
            <a:r>
              <a:rPr lang="ru-RU" sz="2200" b="1" dirty="0">
                <a:solidFill>
                  <a:schemeClr val="accent2">
                    <a:lumMod val="50000"/>
                  </a:schemeClr>
                </a:solidFill>
              </a:rPr>
              <a:t>Цель</a:t>
            </a:r>
          </a:p>
          <a:p>
            <a:pPr algn="just"/>
            <a:r>
              <a:rPr lang="ru-RU" sz="2200" dirty="0"/>
              <a:t>Мы не хотим, чтобы наши дети использовали вейпы. Это наша обязанность их защитить.</a:t>
            </a:r>
            <a:endParaRPr lang="de-CH" sz="2200" dirty="0"/>
          </a:p>
        </p:txBody>
      </p:sp>
      <p:pic>
        <p:nvPicPr>
          <p:cNvPr id="6" name="Grafik 5" descr="Ein Bild, das Schwarz, Dunkelheit enthält.&#10;&#10;Automatisch generierte Beschreibung">
            <a:extLst>
              <a:ext uri="{FF2B5EF4-FFF2-40B4-BE49-F238E27FC236}">
                <a16:creationId xmlns:a16="http://schemas.microsoft.com/office/drawing/2014/main" id="{41B91927-9D30-0E03-3CCC-B6CBBA86194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57" t="3180" r="15954" b="16819"/>
          <a:stretch/>
        </p:blipFill>
        <p:spPr>
          <a:xfrm>
            <a:off x="7864963" y="259343"/>
            <a:ext cx="708072" cy="848130"/>
          </a:xfrm>
          <a:prstGeom prst="rect">
            <a:avLst/>
          </a:prstGeom>
        </p:spPr>
      </p:pic>
      <p:pic>
        <p:nvPicPr>
          <p:cNvPr id="8" name="Grafik 7" descr="Ein Bild, das Schwarz, Dunkelheit enthält.&#10;&#10;Automatisch generierte Beschreibung">
            <a:extLst>
              <a:ext uri="{FF2B5EF4-FFF2-40B4-BE49-F238E27FC236}">
                <a16:creationId xmlns:a16="http://schemas.microsoft.com/office/drawing/2014/main" id="{A1B45EAF-B8BC-480E-0A50-9D96B4D3E2A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502" t="-548" r="7179" b="14110"/>
          <a:stretch/>
        </p:blipFill>
        <p:spPr>
          <a:xfrm>
            <a:off x="5315455" y="5192511"/>
            <a:ext cx="998289" cy="988220"/>
          </a:xfrm>
          <a:prstGeom prst="rect">
            <a:avLst/>
          </a:prstGeom>
        </p:spPr>
      </p:pic>
    </p:spTree>
    <p:extLst>
      <p:ext uri="{BB962C8B-B14F-4D97-AF65-F5344CB8AC3E}">
        <p14:creationId xmlns:p14="http://schemas.microsoft.com/office/powerpoint/2010/main" val="1444054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20F69BCF-9242-C348-8F9F-8B7E60EB0F52}"/>
              </a:ext>
            </a:extLst>
          </p:cNvPr>
          <p:cNvSpPr txBox="1">
            <a:spLocks/>
          </p:cNvSpPr>
          <p:nvPr/>
        </p:nvSpPr>
        <p:spPr>
          <a:xfrm>
            <a:off x="770709" y="524395"/>
            <a:ext cx="10058400" cy="464511"/>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ru-RU" sz="2400" b="1" spc="300" dirty="0">
                <a:solidFill>
                  <a:schemeClr val="accent2">
                    <a:lumMod val="50000"/>
                  </a:schemeClr>
                </a:solidFill>
              </a:rPr>
              <a:t>Контактные пункты</a:t>
            </a:r>
            <a:endParaRPr lang="de-CH" sz="2400" b="1" spc="300" dirty="0">
              <a:solidFill>
                <a:schemeClr val="accent2">
                  <a:lumMod val="50000"/>
                </a:schemeClr>
              </a:solidFill>
            </a:endParaRPr>
          </a:p>
        </p:txBody>
      </p:sp>
      <p:pic>
        <p:nvPicPr>
          <p:cNvPr id="5" name="Grafik 4" descr="Ein Bild, das Handschuhe, Hand enthält.&#10;&#10;Automatisch generierte Beschreibung">
            <a:extLst>
              <a:ext uri="{FF2B5EF4-FFF2-40B4-BE49-F238E27FC236}">
                <a16:creationId xmlns:a16="http://schemas.microsoft.com/office/drawing/2014/main" id="{1F1E9F78-A0F8-5992-CE8B-FC1719FF5E86}"/>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1551" b="92690" l="9461" r="43647">
                        <a14:foregroundMark x1="10011" y1="47886" x2="13421" y2="47294"/>
                        <a14:foregroundMark x1="27200" y1="19305" x2="27860" y2="11591"/>
                        <a14:foregroundMark x1="27860" y1="11591" x2="30996" y2="16761"/>
                        <a14:foregroundMark x1="40869" y1="38530" x2="42437" y2="30654"/>
                        <a14:foregroundMark x1="42437" y1="30654" x2="43647" y2="37399"/>
                        <a14:foregroundMark x1="43647" y1="37399" x2="42464" y2="45598"/>
                        <a14:foregroundMark x1="24505" y1="91236" x2="35699" y2="90065"/>
                        <a14:foregroundMark x1="35699" y1="90065" x2="37926" y2="90792"/>
                        <a14:foregroundMark x1="24505" y1="91559" x2="30308" y2="92084"/>
                        <a14:foregroundMark x1="31178" y1="91931" x2="36744" y2="90953"/>
                        <a14:foregroundMark x1="36744" y1="90953" x2="37816" y2="90994"/>
                        <a14:foregroundMark x1="24367" y1="91842" x2="27263" y2="92341"/>
                        <a14:foregroundMark x1="33354" y1="92116" x2="37871" y2="91478"/>
                        <a14:foregroundMark x1="27008" y1="92246" x2="31821" y2="92488"/>
                        <a14:foregroundMark x1="31821" y1="92488" x2="33553" y2="92407"/>
                        <a14:foregroundMark x1="24505" y1="91801" x2="29510" y2="92569"/>
                        <a14:foregroundMark x1="29510" y1="92569" x2="37981" y2="91922"/>
                        <a14:backgroundMark x1="9241" y1="48667" x2="12541" y2="54321"/>
                        <a14:backgroundMark x1="12541" y1="54321" x2="12624" y2="54725"/>
                      </a14:backgroundRemoval>
                    </a14:imgEffect>
                  </a14:imgLayer>
                </a14:imgProps>
              </a:ext>
              <a:ext uri="{28A0092B-C50C-407E-A947-70E740481C1C}">
                <a14:useLocalDpi xmlns:a14="http://schemas.microsoft.com/office/drawing/2010/main" val="0"/>
              </a:ext>
            </a:extLst>
          </a:blip>
          <a:srcRect l="9148" t="7518" r="53626" b="5814"/>
          <a:stretch/>
        </p:blipFill>
        <p:spPr>
          <a:xfrm>
            <a:off x="2140803" y="3030912"/>
            <a:ext cx="1334387" cy="1932086"/>
          </a:xfrm>
          <a:prstGeom prst="rect">
            <a:avLst/>
          </a:prstGeom>
        </p:spPr>
      </p:pic>
      <p:sp>
        <p:nvSpPr>
          <p:cNvPr id="6" name="Textfeld 5">
            <a:extLst>
              <a:ext uri="{FF2B5EF4-FFF2-40B4-BE49-F238E27FC236}">
                <a16:creationId xmlns:a16="http://schemas.microsoft.com/office/drawing/2014/main" id="{3149CE54-8A26-5FBB-82D1-7C65AB35B811}"/>
              </a:ext>
            </a:extLst>
          </p:cNvPr>
          <p:cNvSpPr txBox="1"/>
          <p:nvPr/>
        </p:nvSpPr>
        <p:spPr>
          <a:xfrm rot="14118513">
            <a:off x="797892" y="2952573"/>
            <a:ext cx="1683315" cy="276999"/>
          </a:xfrm>
          <a:prstGeom prst="rect">
            <a:avLst/>
          </a:prstGeom>
          <a:solidFill>
            <a:schemeClr val="accent5">
              <a:lumMod val="60000"/>
              <a:lumOff val="40000"/>
            </a:schemeClr>
          </a:solidFill>
          <a:ln w="28575">
            <a:noFill/>
          </a:ln>
        </p:spPr>
        <p:txBody>
          <a:bodyPr wrap="square" rtlCol="0">
            <a:spAutoFit/>
          </a:bodyPr>
          <a:lstStyle/>
          <a:p>
            <a:r>
              <a:rPr lang="ru-RU" sz="1200" dirty="0">
                <a:solidFill>
                  <a:schemeClr val="bg1"/>
                </a:solidFill>
              </a:rPr>
              <a:t>получить информацию</a:t>
            </a:r>
          </a:p>
        </p:txBody>
      </p:sp>
      <p:sp>
        <p:nvSpPr>
          <p:cNvPr id="7" name="Textfeld 6">
            <a:extLst>
              <a:ext uri="{FF2B5EF4-FFF2-40B4-BE49-F238E27FC236}">
                <a16:creationId xmlns:a16="http://schemas.microsoft.com/office/drawing/2014/main" id="{439FA288-BF71-2E39-8849-9A62DF531C80}"/>
              </a:ext>
            </a:extLst>
          </p:cNvPr>
          <p:cNvSpPr txBox="1"/>
          <p:nvPr/>
        </p:nvSpPr>
        <p:spPr>
          <a:xfrm rot="15848186">
            <a:off x="2082051" y="2643915"/>
            <a:ext cx="675576" cy="276999"/>
          </a:xfrm>
          <a:prstGeom prst="rect">
            <a:avLst/>
          </a:prstGeom>
          <a:solidFill>
            <a:schemeClr val="accent5">
              <a:lumMod val="60000"/>
              <a:lumOff val="40000"/>
            </a:schemeClr>
          </a:solidFill>
        </p:spPr>
        <p:txBody>
          <a:bodyPr wrap="square" rtlCol="0">
            <a:spAutoFit/>
          </a:bodyPr>
          <a:lstStyle/>
          <a:p>
            <a:r>
              <a:rPr lang="ru-RU" sz="1200" dirty="0">
                <a:solidFill>
                  <a:schemeClr val="bg1"/>
                </a:solidFill>
              </a:rPr>
              <a:t>понять</a:t>
            </a:r>
          </a:p>
        </p:txBody>
      </p:sp>
      <p:sp>
        <p:nvSpPr>
          <p:cNvPr id="8" name="Textfeld 7">
            <a:extLst>
              <a:ext uri="{FF2B5EF4-FFF2-40B4-BE49-F238E27FC236}">
                <a16:creationId xmlns:a16="http://schemas.microsoft.com/office/drawing/2014/main" id="{6F377BF1-557E-3553-1B30-345199B26A07}"/>
              </a:ext>
            </a:extLst>
          </p:cNvPr>
          <p:cNvSpPr txBox="1"/>
          <p:nvPr/>
        </p:nvSpPr>
        <p:spPr>
          <a:xfrm rot="16397315">
            <a:off x="2672807" y="2467921"/>
            <a:ext cx="1038150" cy="276999"/>
          </a:xfrm>
          <a:prstGeom prst="rect">
            <a:avLst/>
          </a:prstGeom>
          <a:solidFill>
            <a:schemeClr val="accent5">
              <a:lumMod val="60000"/>
              <a:lumOff val="40000"/>
            </a:schemeClr>
          </a:solidFill>
          <a:ln w="19050">
            <a:noFill/>
          </a:ln>
        </p:spPr>
        <p:txBody>
          <a:bodyPr wrap="square" rtlCol="0">
            <a:spAutoFit/>
          </a:bodyPr>
          <a:lstStyle/>
          <a:p>
            <a:r>
              <a:rPr lang="ru-RU" sz="1200" dirty="0">
                <a:solidFill>
                  <a:schemeClr val="bg1"/>
                </a:solidFill>
              </a:rPr>
              <a:t>действовать </a:t>
            </a:r>
          </a:p>
        </p:txBody>
      </p:sp>
      <p:sp>
        <p:nvSpPr>
          <p:cNvPr id="9" name="Textfeld 8">
            <a:extLst>
              <a:ext uri="{FF2B5EF4-FFF2-40B4-BE49-F238E27FC236}">
                <a16:creationId xmlns:a16="http://schemas.microsoft.com/office/drawing/2014/main" id="{EC0BDB03-6281-9E9A-72CD-D3108FB3B369}"/>
              </a:ext>
            </a:extLst>
          </p:cNvPr>
          <p:cNvSpPr txBox="1"/>
          <p:nvPr/>
        </p:nvSpPr>
        <p:spPr>
          <a:xfrm rot="16835369">
            <a:off x="2697308" y="2342629"/>
            <a:ext cx="1817448" cy="276999"/>
          </a:xfrm>
          <a:prstGeom prst="rect">
            <a:avLst/>
          </a:prstGeom>
          <a:solidFill>
            <a:schemeClr val="accent5">
              <a:lumMod val="60000"/>
              <a:lumOff val="40000"/>
            </a:schemeClr>
          </a:solidFill>
          <a:ln w="19050">
            <a:solidFill>
              <a:srgbClr val="C00000"/>
            </a:solidFill>
          </a:ln>
        </p:spPr>
        <p:txBody>
          <a:bodyPr wrap="square" rtlCol="0">
            <a:spAutoFit/>
          </a:bodyPr>
          <a:lstStyle/>
          <a:p>
            <a:r>
              <a:rPr lang="ru-RU" sz="1200" dirty="0">
                <a:solidFill>
                  <a:srgbClr val="C00000"/>
                </a:solidFill>
              </a:rPr>
              <a:t>обратиться за помощью</a:t>
            </a:r>
          </a:p>
        </p:txBody>
      </p:sp>
      <p:sp>
        <p:nvSpPr>
          <p:cNvPr id="10" name="Textfeld 9">
            <a:extLst>
              <a:ext uri="{FF2B5EF4-FFF2-40B4-BE49-F238E27FC236}">
                <a16:creationId xmlns:a16="http://schemas.microsoft.com/office/drawing/2014/main" id="{D5B19D82-3370-B882-A600-2190175A4698}"/>
              </a:ext>
            </a:extLst>
          </p:cNvPr>
          <p:cNvSpPr txBox="1"/>
          <p:nvPr/>
        </p:nvSpPr>
        <p:spPr>
          <a:xfrm rot="16200000">
            <a:off x="2482841" y="2500088"/>
            <a:ext cx="700343" cy="276999"/>
          </a:xfrm>
          <a:prstGeom prst="rect">
            <a:avLst/>
          </a:prstGeom>
          <a:solidFill>
            <a:schemeClr val="accent5">
              <a:lumMod val="60000"/>
              <a:lumOff val="40000"/>
            </a:schemeClr>
          </a:solidFill>
        </p:spPr>
        <p:txBody>
          <a:bodyPr wrap="square" rtlCol="0">
            <a:spAutoFit/>
          </a:bodyPr>
          <a:lstStyle/>
          <a:p>
            <a:r>
              <a:rPr lang="ru-RU" sz="1200" dirty="0">
                <a:solidFill>
                  <a:schemeClr val="bg1"/>
                </a:solidFill>
              </a:rPr>
              <a:t>изучить</a:t>
            </a:r>
            <a:endParaRPr lang="de-CH" sz="1200" dirty="0">
              <a:solidFill>
                <a:schemeClr val="bg1"/>
              </a:solidFill>
            </a:endParaRPr>
          </a:p>
        </p:txBody>
      </p:sp>
      <p:sp>
        <p:nvSpPr>
          <p:cNvPr id="11" name="Inhaltsplatzhalter 10">
            <a:extLst>
              <a:ext uri="{FF2B5EF4-FFF2-40B4-BE49-F238E27FC236}">
                <a16:creationId xmlns:a16="http://schemas.microsoft.com/office/drawing/2014/main" id="{7D7812B7-1E02-C395-5ABC-010BE57BAC34}"/>
              </a:ext>
            </a:extLst>
          </p:cNvPr>
          <p:cNvSpPr txBox="1">
            <a:spLocks noGrp="1"/>
          </p:cNvSpPr>
          <p:nvPr>
            <p:ph idx="1"/>
          </p:nvPr>
        </p:nvSpPr>
        <p:spPr>
          <a:xfrm>
            <a:off x="4805552" y="1611339"/>
            <a:ext cx="6275388" cy="4302716"/>
          </a:xfrm>
          <a:prstGeom prst="rect">
            <a:avLst/>
          </a:prstGeom>
          <a:noFill/>
        </p:spPr>
        <p:txBody>
          <a:bodyPr wrap="square" rtlCol="0">
            <a:spAutoFit/>
          </a:bodyPr>
          <a:lstStyle/>
          <a:p>
            <a:pPr>
              <a:spcBef>
                <a:spcPts val="0"/>
              </a:spcBef>
              <a:spcAft>
                <a:spcPts val="0"/>
              </a:spcAft>
            </a:pPr>
            <a:r>
              <a:rPr lang="ru-RU" sz="1600" b="1" dirty="0"/>
              <a:t>Вебсайты</a:t>
            </a:r>
            <a:endParaRPr lang="de-CH" sz="1600" b="1" dirty="0"/>
          </a:p>
          <a:p>
            <a:pPr>
              <a:spcBef>
                <a:spcPts val="0"/>
              </a:spcBef>
              <a:spcAft>
                <a:spcPts val="0"/>
              </a:spcAft>
            </a:pPr>
            <a:r>
              <a:rPr lang="de-CH" sz="1600" dirty="0"/>
              <a:t>VAHSK.ch</a:t>
            </a:r>
          </a:p>
          <a:p>
            <a:pPr>
              <a:spcBef>
                <a:spcPts val="0"/>
              </a:spcBef>
              <a:spcAft>
                <a:spcPts val="0"/>
              </a:spcAft>
            </a:pPr>
            <a:r>
              <a:rPr lang="de-CH" sz="1600" dirty="0"/>
              <a:t>Vapefree.info</a:t>
            </a:r>
          </a:p>
          <a:p>
            <a:pPr>
              <a:spcBef>
                <a:spcPts val="0"/>
              </a:spcBef>
              <a:spcAft>
                <a:spcPts val="0"/>
              </a:spcAft>
            </a:pPr>
            <a:r>
              <a:rPr lang="de-CH" sz="1600" dirty="0"/>
              <a:t>feel-ok.ch/de_CH/eltern/themen/</a:t>
            </a:r>
            <a:r>
              <a:rPr lang="de-CH" sz="1600" dirty="0" err="1"/>
              <a:t>vapes</a:t>
            </a:r>
            <a:r>
              <a:rPr lang="de-CH" sz="1600" dirty="0"/>
              <a:t>/ressourcen/</a:t>
            </a:r>
            <a:r>
              <a:rPr lang="de-CH" sz="1600" dirty="0" err="1"/>
              <a:t>vapes</a:t>
            </a:r>
            <a:r>
              <a:rPr lang="de-CH" sz="1600" dirty="0"/>
              <a:t>/</a:t>
            </a:r>
            <a:r>
              <a:rPr lang="de-CH" sz="1600" dirty="0" err="1"/>
              <a:t>kind-vapes.cfm</a:t>
            </a:r>
            <a:endParaRPr lang="de-CH" sz="1600" dirty="0"/>
          </a:p>
          <a:p>
            <a:pPr>
              <a:spcBef>
                <a:spcPts val="0"/>
              </a:spcBef>
              <a:spcAft>
                <a:spcPts val="0"/>
              </a:spcAft>
            </a:pPr>
            <a:r>
              <a:rPr lang="de-CH" sz="1600" dirty="0"/>
              <a:t>bernergesundheit.ch/</a:t>
            </a:r>
            <a:r>
              <a:rPr lang="de-CH" sz="1600" dirty="0" err="1"/>
              <a:t>vapes</a:t>
            </a:r>
            <a:endParaRPr lang="de-CH" sz="1600" dirty="0"/>
          </a:p>
          <a:p>
            <a:pPr>
              <a:spcBef>
                <a:spcPts val="0"/>
              </a:spcBef>
              <a:spcAft>
                <a:spcPts val="0"/>
              </a:spcAft>
            </a:pPr>
            <a:r>
              <a:rPr lang="de-CH" sz="1600" dirty="0"/>
              <a:t>Lungenliga</a:t>
            </a:r>
          </a:p>
          <a:p>
            <a:pPr>
              <a:spcBef>
                <a:spcPts val="0"/>
              </a:spcBef>
              <a:spcAft>
                <a:spcPts val="0"/>
              </a:spcAft>
            </a:pPr>
            <a:r>
              <a:rPr lang="de-CH" sz="1600" dirty="0"/>
              <a:t>At Schweiz</a:t>
            </a:r>
          </a:p>
          <a:p>
            <a:pPr>
              <a:spcBef>
                <a:spcPts val="0"/>
              </a:spcBef>
              <a:spcAft>
                <a:spcPts val="0"/>
              </a:spcAft>
            </a:pPr>
            <a:endParaRPr lang="de-CH" sz="1600" dirty="0"/>
          </a:p>
          <a:p>
            <a:pPr>
              <a:spcBef>
                <a:spcPts val="0"/>
              </a:spcBef>
              <a:spcAft>
                <a:spcPts val="0"/>
              </a:spcAft>
            </a:pPr>
            <a:r>
              <a:rPr lang="ru-RU" sz="1600" b="1" dirty="0"/>
              <a:t>Консультация</a:t>
            </a:r>
            <a:endParaRPr lang="de-CH" sz="1600" b="1" dirty="0"/>
          </a:p>
          <a:p>
            <a:pPr>
              <a:spcBef>
                <a:spcPts val="0"/>
              </a:spcBef>
              <a:spcAft>
                <a:spcPts val="0"/>
              </a:spcAft>
            </a:pPr>
            <a:r>
              <a:rPr lang="de-CH" sz="1600" u="sng" dirty="0"/>
              <a:t>Suchtindex.ch</a:t>
            </a:r>
          </a:p>
          <a:p>
            <a:pPr>
              <a:spcBef>
                <a:spcPts val="0"/>
              </a:spcBef>
              <a:spcAft>
                <a:spcPts val="0"/>
              </a:spcAft>
            </a:pPr>
            <a:r>
              <a:rPr lang="de-CH" sz="1600" dirty="0"/>
              <a:t>Kantonale Suchtberatungsstelle (z. B.: zfps.ch/</a:t>
            </a:r>
            <a:r>
              <a:rPr lang="de-CH" sz="1600" dirty="0" err="1"/>
              <a:t>angebot</a:t>
            </a:r>
            <a:r>
              <a:rPr lang="de-CH" sz="1600" dirty="0"/>
              <a:t>/</a:t>
            </a:r>
            <a:r>
              <a:rPr lang="de-CH" sz="1600" dirty="0" err="1"/>
              <a:t>tabak</a:t>
            </a:r>
            <a:r>
              <a:rPr lang="de-CH" sz="1600" dirty="0"/>
              <a:t>/</a:t>
            </a:r>
            <a:r>
              <a:rPr lang="de-CH" sz="1600" dirty="0" err="1"/>
              <a:t>beratung</a:t>
            </a:r>
            <a:r>
              <a:rPr lang="de-CH" sz="1600" dirty="0"/>
              <a:t>)</a:t>
            </a:r>
          </a:p>
          <a:p>
            <a:pPr>
              <a:spcBef>
                <a:spcPts val="0"/>
              </a:spcBef>
              <a:spcAft>
                <a:spcPts val="0"/>
              </a:spcAft>
            </a:pPr>
            <a:r>
              <a:rPr lang="de-CH" sz="1600" dirty="0"/>
              <a:t>safezone.ch</a:t>
            </a:r>
          </a:p>
          <a:p>
            <a:pPr>
              <a:spcBef>
                <a:spcPts val="0"/>
              </a:spcBef>
              <a:spcAft>
                <a:spcPts val="0"/>
              </a:spcAft>
            </a:pPr>
            <a:r>
              <a:rPr lang="de-CH" sz="1600" dirty="0"/>
              <a:t>no-zoff.ch</a:t>
            </a:r>
          </a:p>
          <a:p>
            <a:pPr>
              <a:spcBef>
                <a:spcPts val="0"/>
              </a:spcBef>
              <a:spcAft>
                <a:spcPts val="0"/>
              </a:spcAft>
            </a:pPr>
            <a:r>
              <a:rPr lang="de-CH" sz="1600" dirty="0"/>
              <a:t>Rauchstopplinie</a:t>
            </a:r>
          </a:p>
          <a:p>
            <a:pPr>
              <a:spcBef>
                <a:spcPts val="0"/>
              </a:spcBef>
              <a:spcAft>
                <a:spcPts val="0"/>
              </a:spcAft>
            </a:pPr>
            <a:endParaRPr lang="de-CH" sz="1600" b="1" dirty="0"/>
          </a:p>
          <a:p>
            <a:pPr>
              <a:spcBef>
                <a:spcPts val="0"/>
              </a:spcBef>
              <a:spcAft>
                <a:spcPts val="0"/>
              </a:spcAft>
            </a:pPr>
            <a:r>
              <a:rPr lang="ru-RU" sz="1600" b="1" dirty="0"/>
              <a:t>Люди</a:t>
            </a:r>
            <a:endParaRPr lang="de-CH" sz="1600" b="1" dirty="0"/>
          </a:p>
          <a:p>
            <a:pPr>
              <a:spcBef>
                <a:spcPts val="0"/>
              </a:spcBef>
              <a:spcAft>
                <a:spcPts val="0"/>
              </a:spcAft>
            </a:pPr>
            <a:r>
              <a:rPr lang="ru-RU" sz="1600" dirty="0"/>
              <a:t>Родственники и друзья, знакомые с вейпами</a:t>
            </a:r>
          </a:p>
          <a:p>
            <a:pPr>
              <a:spcBef>
                <a:spcPts val="0"/>
              </a:spcBef>
              <a:spcAft>
                <a:spcPts val="0"/>
              </a:spcAft>
            </a:pPr>
            <a:r>
              <a:rPr lang="ru-RU" sz="1600" dirty="0"/>
              <a:t>Медицинский работник</a:t>
            </a:r>
          </a:p>
          <a:p>
            <a:pPr>
              <a:spcBef>
                <a:spcPts val="0"/>
              </a:spcBef>
              <a:spcAft>
                <a:spcPts val="0"/>
              </a:spcAft>
            </a:pPr>
            <a:r>
              <a:rPr lang="ru-RU" sz="1600" dirty="0"/>
              <a:t>Учителя</a:t>
            </a:r>
            <a:endParaRPr lang="de-CH" sz="1600" dirty="0"/>
          </a:p>
        </p:txBody>
      </p:sp>
      <p:pic>
        <p:nvPicPr>
          <p:cNvPr id="3" name="Grafik 2">
            <a:extLst>
              <a:ext uri="{FF2B5EF4-FFF2-40B4-BE49-F238E27FC236}">
                <a16:creationId xmlns:a16="http://schemas.microsoft.com/office/drawing/2014/main" id="{7278D139-B1F1-79A1-6025-AF3CDEB44B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957" y="5595259"/>
            <a:ext cx="959503" cy="959503"/>
          </a:xfrm>
          <a:prstGeom prst="rect">
            <a:avLst/>
          </a:prstGeom>
        </p:spPr>
      </p:pic>
      <p:pic>
        <p:nvPicPr>
          <p:cNvPr id="12" name="Grafik 11" descr="Ein Bild, das Schwarz, Dunkelheit enthält.&#10;&#10;Automatisch generierte Beschreibung">
            <a:extLst>
              <a:ext uri="{FF2B5EF4-FFF2-40B4-BE49-F238E27FC236}">
                <a16:creationId xmlns:a16="http://schemas.microsoft.com/office/drawing/2014/main" id="{EE720897-E77A-F50C-3AB3-8327986AE73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126368">
            <a:off x="10506070" y="13875"/>
            <a:ext cx="1485549" cy="1485549"/>
          </a:xfrm>
          <a:prstGeom prst="rect">
            <a:avLst/>
          </a:prstGeom>
        </p:spPr>
      </p:pic>
    </p:spTree>
    <p:extLst>
      <p:ext uri="{BB962C8B-B14F-4D97-AF65-F5344CB8AC3E}">
        <p14:creationId xmlns:p14="http://schemas.microsoft.com/office/powerpoint/2010/main" val="650256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F0881E-49E6-1CEA-1D1A-7F0A61082889}"/>
              </a:ext>
            </a:extLst>
          </p:cNvPr>
          <p:cNvSpPr>
            <a:spLocks noGrp="1"/>
          </p:cNvSpPr>
          <p:nvPr>
            <p:ph type="title"/>
          </p:nvPr>
        </p:nvSpPr>
        <p:spPr>
          <a:xfrm>
            <a:off x="218619" y="1508760"/>
            <a:ext cx="3646714" cy="1243914"/>
          </a:xfrm>
        </p:spPr>
        <p:txBody>
          <a:bodyPr/>
          <a:lstStyle/>
          <a:p>
            <a:r>
              <a:rPr lang="ru-RU" b="1" dirty="0"/>
              <a:t>Дополнительная информация</a:t>
            </a:r>
            <a:endParaRPr lang="de-CH" b="1" dirty="0"/>
          </a:p>
        </p:txBody>
      </p:sp>
      <p:pic>
        <p:nvPicPr>
          <p:cNvPr id="3" name="Grafik 2" descr="Ein Bild, das Handschuhe, Hand enthält.&#10;&#10;Automatisch generierte Beschreibung">
            <a:extLst>
              <a:ext uri="{FF2B5EF4-FFF2-40B4-BE49-F238E27FC236}">
                <a16:creationId xmlns:a16="http://schemas.microsoft.com/office/drawing/2014/main" id="{8D69B1BC-898B-2BDA-E523-5DAD51172CC7}"/>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1551" b="92690" l="9461" r="43647">
                        <a14:foregroundMark x1="10011" y1="47886" x2="13421" y2="47294"/>
                        <a14:foregroundMark x1="27200" y1="19305" x2="27860" y2="11591"/>
                        <a14:foregroundMark x1="27860" y1="11591" x2="30996" y2="16761"/>
                        <a14:foregroundMark x1="40869" y1="38530" x2="42437" y2="30654"/>
                        <a14:foregroundMark x1="42437" y1="30654" x2="43647" y2="37399"/>
                        <a14:foregroundMark x1="43647" y1="37399" x2="42464" y2="45598"/>
                        <a14:foregroundMark x1="24505" y1="91236" x2="35699" y2="90065"/>
                        <a14:foregroundMark x1="35699" y1="90065" x2="37926" y2="90792"/>
                        <a14:foregroundMark x1="24505" y1="91559" x2="30308" y2="92084"/>
                        <a14:foregroundMark x1="31178" y1="91931" x2="36744" y2="90953"/>
                        <a14:foregroundMark x1="36744" y1="90953" x2="37816" y2="90994"/>
                        <a14:foregroundMark x1="24367" y1="91842" x2="27263" y2="92341"/>
                        <a14:foregroundMark x1="33354" y1="92116" x2="37871" y2="91478"/>
                        <a14:foregroundMark x1="27008" y1="92246" x2="31821" y2="92488"/>
                        <a14:foregroundMark x1="31821" y1="92488" x2="33553" y2="92407"/>
                        <a14:foregroundMark x1="24505" y1="91801" x2="29510" y2="92569"/>
                        <a14:foregroundMark x1="29510" y1="92569" x2="37981" y2="91922"/>
                        <a14:backgroundMark x1="9241" y1="48667" x2="12541" y2="54321"/>
                        <a14:backgroundMark x1="12541" y1="54321" x2="12624" y2="54725"/>
                      </a14:backgroundRemoval>
                    </a14:imgEffect>
                  </a14:imgLayer>
                </a14:imgProps>
              </a:ext>
              <a:ext uri="{28A0092B-C50C-407E-A947-70E740481C1C}">
                <a14:useLocalDpi xmlns:a14="http://schemas.microsoft.com/office/drawing/2010/main" val="0"/>
              </a:ext>
            </a:extLst>
          </a:blip>
          <a:srcRect l="9148" t="7518" r="53626" b="5814"/>
          <a:stretch/>
        </p:blipFill>
        <p:spPr>
          <a:xfrm>
            <a:off x="1158947" y="4641875"/>
            <a:ext cx="1334387" cy="1932086"/>
          </a:xfrm>
          <a:prstGeom prst="rect">
            <a:avLst/>
          </a:prstGeom>
        </p:spPr>
      </p:pic>
      <p:sp>
        <p:nvSpPr>
          <p:cNvPr id="8" name="Textfeld 7">
            <a:extLst>
              <a:ext uri="{FF2B5EF4-FFF2-40B4-BE49-F238E27FC236}">
                <a16:creationId xmlns:a16="http://schemas.microsoft.com/office/drawing/2014/main" id="{26826598-B68A-8D0E-2B2C-5B7B202B6448}"/>
              </a:ext>
            </a:extLst>
          </p:cNvPr>
          <p:cNvSpPr txBox="1"/>
          <p:nvPr/>
        </p:nvSpPr>
        <p:spPr>
          <a:xfrm rot="14118513">
            <a:off x="-174994" y="4613745"/>
            <a:ext cx="1734890" cy="276999"/>
          </a:xfrm>
          <a:prstGeom prst="rect">
            <a:avLst/>
          </a:prstGeom>
          <a:solidFill>
            <a:schemeClr val="accent5">
              <a:lumMod val="60000"/>
              <a:lumOff val="40000"/>
            </a:schemeClr>
          </a:solidFill>
          <a:ln w="28575">
            <a:noFill/>
          </a:ln>
        </p:spPr>
        <p:txBody>
          <a:bodyPr wrap="square" rtlCol="0">
            <a:spAutoFit/>
          </a:bodyPr>
          <a:lstStyle/>
          <a:p>
            <a:r>
              <a:rPr lang="ru-RU" sz="1200" dirty="0">
                <a:solidFill>
                  <a:schemeClr val="bg1"/>
                </a:solidFill>
              </a:rPr>
              <a:t>получить информацию</a:t>
            </a:r>
          </a:p>
        </p:txBody>
      </p:sp>
      <p:sp>
        <p:nvSpPr>
          <p:cNvPr id="9" name="Textfeld 8">
            <a:extLst>
              <a:ext uri="{FF2B5EF4-FFF2-40B4-BE49-F238E27FC236}">
                <a16:creationId xmlns:a16="http://schemas.microsoft.com/office/drawing/2014/main" id="{3EB2FAA9-BF24-BB02-B54A-95C38F78C62B}"/>
              </a:ext>
            </a:extLst>
          </p:cNvPr>
          <p:cNvSpPr txBox="1"/>
          <p:nvPr/>
        </p:nvSpPr>
        <p:spPr>
          <a:xfrm rot="15848186">
            <a:off x="1044043" y="4204198"/>
            <a:ext cx="777469" cy="276999"/>
          </a:xfrm>
          <a:prstGeom prst="rect">
            <a:avLst/>
          </a:prstGeom>
          <a:solidFill>
            <a:schemeClr val="accent5">
              <a:lumMod val="60000"/>
              <a:lumOff val="40000"/>
            </a:schemeClr>
          </a:solidFill>
        </p:spPr>
        <p:txBody>
          <a:bodyPr wrap="square" rtlCol="0">
            <a:spAutoFit/>
          </a:bodyPr>
          <a:lstStyle/>
          <a:p>
            <a:r>
              <a:rPr lang="ru-RU" sz="1200" dirty="0">
                <a:solidFill>
                  <a:schemeClr val="bg1"/>
                </a:solidFill>
              </a:rPr>
              <a:t>понять</a:t>
            </a:r>
            <a:endParaRPr lang="de-CH" sz="1200" dirty="0">
              <a:solidFill>
                <a:schemeClr val="bg1"/>
              </a:solidFill>
            </a:endParaRPr>
          </a:p>
        </p:txBody>
      </p:sp>
      <p:sp>
        <p:nvSpPr>
          <p:cNvPr id="10" name="Textfeld 9">
            <a:extLst>
              <a:ext uri="{FF2B5EF4-FFF2-40B4-BE49-F238E27FC236}">
                <a16:creationId xmlns:a16="http://schemas.microsoft.com/office/drawing/2014/main" id="{1D25E60C-F95C-09BC-D47B-081F5EE4DD16}"/>
              </a:ext>
            </a:extLst>
          </p:cNvPr>
          <p:cNvSpPr txBox="1"/>
          <p:nvPr/>
        </p:nvSpPr>
        <p:spPr>
          <a:xfrm rot="16397315">
            <a:off x="1703869" y="4092567"/>
            <a:ext cx="1010740" cy="276999"/>
          </a:xfrm>
          <a:prstGeom prst="rect">
            <a:avLst/>
          </a:prstGeom>
          <a:solidFill>
            <a:schemeClr val="accent5">
              <a:lumMod val="60000"/>
              <a:lumOff val="40000"/>
            </a:schemeClr>
          </a:solidFill>
          <a:ln w="19050">
            <a:solidFill>
              <a:srgbClr val="C00000"/>
            </a:solidFill>
          </a:ln>
        </p:spPr>
        <p:txBody>
          <a:bodyPr wrap="square" rtlCol="0">
            <a:spAutoFit/>
          </a:bodyPr>
          <a:lstStyle/>
          <a:p>
            <a:r>
              <a:rPr lang="ru-RU" sz="1200" dirty="0">
                <a:solidFill>
                  <a:srgbClr val="C00000"/>
                </a:solidFill>
              </a:rPr>
              <a:t>действовать </a:t>
            </a:r>
          </a:p>
        </p:txBody>
      </p:sp>
      <p:sp>
        <p:nvSpPr>
          <p:cNvPr id="11" name="Textfeld 10">
            <a:extLst>
              <a:ext uri="{FF2B5EF4-FFF2-40B4-BE49-F238E27FC236}">
                <a16:creationId xmlns:a16="http://schemas.microsoft.com/office/drawing/2014/main" id="{F4C0664B-1EF1-E4A1-FD9E-7FAC113A9C16}"/>
              </a:ext>
            </a:extLst>
          </p:cNvPr>
          <p:cNvSpPr txBox="1"/>
          <p:nvPr/>
        </p:nvSpPr>
        <p:spPr>
          <a:xfrm rot="16835369">
            <a:off x="1708325" y="3945010"/>
            <a:ext cx="1834910" cy="276999"/>
          </a:xfrm>
          <a:prstGeom prst="rect">
            <a:avLst/>
          </a:prstGeom>
          <a:solidFill>
            <a:schemeClr val="accent5">
              <a:lumMod val="60000"/>
              <a:lumOff val="40000"/>
            </a:schemeClr>
          </a:solidFill>
        </p:spPr>
        <p:txBody>
          <a:bodyPr wrap="square" rtlCol="0">
            <a:spAutoFit/>
          </a:bodyPr>
          <a:lstStyle/>
          <a:p>
            <a:r>
              <a:rPr lang="ru-RU" sz="1200" dirty="0">
                <a:solidFill>
                  <a:schemeClr val="bg1"/>
                </a:solidFill>
              </a:rPr>
              <a:t>обратиться за помощью</a:t>
            </a:r>
          </a:p>
        </p:txBody>
      </p:sp>
      <p:sp>
        <p:nvSpPr>
          <p:cNvPr id="12" name="Textfeld 11">
            <a:extLst>
              <a:ext uri="{FF2B5EF4-FFF2-40B4-BE49-F238E27FC236}">
                <a16:creationId xmlns:a16="http://schemas.microsoft.com/office/drawing/2014/main" id="{089DCFDF-887E-4D7E-865B-FAB23B0E9916}"/>
              </a:ext>
            </a:extLst>
          </p:cNvPr>
          <p:cNvSpPr txBox="1"/>
          <p:nvPr/>
        </p:nvSpPr>
        <p:spPr>
          <a:xfrm rot="16200000">
            <a:off x="1450307" y="4060372"/>
            <a:ext cx="801702" cy="276999"/>
          </a:xfrm>
          <a:prstGeom prst="rect">
            <a:avLst/>
          </a:prstGeom>
          <a:solidFill>
            <a:schemeClr val="accent5">
              <a:lumMod val="60000"/>
              <a:lumOff val="40000"/>
            </a:schemeClr>
          </a:solidFill>
          <a:ln w="19050">
            <a:solidFill>
              <a:srgbClr val="C00000"/>
            </a:solidFill>
          </a:ln>
        </p:spPr>
        <p:txBody>
          <a:bodyPr wrap="square" rtlCol="0">
            <a:spAutoFit/>
          </a:bodyPr>
          <a:lstStyle/>
          <a:p>
            <a:r>
              <a:rPr lang="ru-RU" sz="1200" dirty="0">
                <a:solidFill>
                  <a:srgbClr val="C00000"/>
                </a:solidFill>
              </a:rPr>
              <a:t>изучить</a:t>
            </a:r>
            <a:endParaRPr lang="de-CH" sz="1200" dirty="0">
              <a:solidFill>
                <a:srgbClr val="C00000"/>
              </a:solidFill>
            </a:endParaRPr>
          </a:p>
        </p:txBody>
      </p:sp>
      <p:sp>
        <p:nvSpPr>
          <p:cNvPr id="4" name="Untertitel 2">
            <a:extLst>
              <a:ext uri="{FF2B5EF4-FFF2-40B4-BE49-F238E27FC236}">
                <a16:creationId xmlns:a16="http://schemas.microsoft.com/office/drawing/2014/main" id="{1142565B-F4EC-C333-2A69-1EECAF346CC1}"/>
              </a:ext>
            </a:extLst>
          </p:cNvPr>
          <p:cNvSpPr txBox="1">
            <a:spLocks/>
          </p:cNvSpPr>
          <p:nvPr/>
        </p:nvSpPr>
        <p:spPr>
          <a:xfrm>
            <a:off x="4600281" y="847437"/>
            <a:ext cx="7305774" cy="537656"/>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ru-RU" b="1" dirty="0">
                <a:solidFill>
                  <a:schemeClr val="accent1">
                    <a:lumMod val="50000"/>
                  </a:schemeClr>
                </a:solidFill>
              </a:rPr>
              <a:t>Как понять, что ваш ребенок использует вейпы?</a:t>
            </a:r>
            <a:endParaRPr lang="de-CH" b="1" dirty="0">
              <a:solidFill>
                <a:schemeClr val="accent1">
                  <a:lumMod val="50000"/>
                </a:schemeClr>
              </a:solidFill>
            </a:endParaRPr>
          </a:p>
        </p:txBody>
      </p:sp>
      <p:sp>
        <p:nvSpPr>
          <p:cNvPr id="6" name="Textfeld 5">
            <a:extLst>
              <a:ext uri="{FF2B5EF4-FFF2-40B4-BE49-F238E27FC236}">
                <a16:creationId xmlns:a16="http://schemas.microsoft.com/office/drawing/2014/main" id="{E8BAA210-4285-E665-6153-AB1B2AFAD14C}"/>
              </a:ext>
            </a:extLst>
          </p:cNvPr>
          <p:cNvSpPr txBox="1"/>
          <p:nvPr/>
        </p:nvSpPr>
        <p:spPr>
          <a:xfrm>
            <a:off x="4965443" y="1385093"/>
            <a:ext cx="7748809" cy="327628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ru-RU" sz="2000" dirty="0"/>
              <a:t>Непривычно</a:t>
            </a:r>
            <a:r>
              <a:rPr lang="ru-RU" sz="2000" b="1" dirty="0"/>
              <a:t> сладковатый</a:t>
            </a:r>
            <a:r>
              <a:rPr lang="ru-RU" sz="2000" dirty="0"/>
              <a:t> </a:t>
            </a:r>
            <a:r>
              <a:rPr lang="ru-RU" sz="2000" b="1" dirty="0"/>
              <a:t>запах</a:t>
            </a:r>
            <a:endParaRPr lang="de-CH" sz="2000" b="1" dirty="0"/>
          </a:p>
          <a:p>
            <a:pPr marL="342900" indent="-342900">
              <a:lnSpc>
                <a:spcPct val="150000"/>
              </a:lnSpc>
              <a:buFont typeface="Arial" panose="020B0604020202020204" pitchFamily="34" charset="0"/>
              <a:buChar char="•"/>
            </a:pPr>
            <a:r>
              <a:rPr lang="ru-RU" sz="2000" b="1" dirty="0"/>
              <a:t>Изменение поведения</a:t>
            </a:r>
          </a:p>
          <a:p>
            <a:pPr marL="342900" indent="-342900">
              <a:lnSpc>
                <a:spcPct val="150000"/>
              </a:lnSpc>
              <a:buFont typeface="Arial" panose="020B0604020202020204" pitchFamily="34" charset="0"/>
              <a:buChar char="•"/>
            </a:pPr>
            <a:r>
              <a:rPr lang="ru-RU" sz="2000" dirty="0"/>
              <a:t>Неизвестные электронные устройства</a:t>
            </a:r>
          </a:p>
          <a:p>
            <a:pPr marL="342900" indent="-342900">
              <a:lnSpc>
                <a:spcPct val="150000"/>
              </a:lnSpc>
              <a:buFont typeface="Arial" panose="020B0604020202020204" pitchFamily="34" charset="0"/>
              <a:buChar char="•"/>
            </a:pPr>
            <a:r>
              <a:rPr lang="ru-RU" sz="2000" dirty="0"/>
              <a:t>Частая </a:t>
            </a:r>
            <a:r>
              <a:rPr lang="ru-RU" sz="2000" b="1" dirty="0"/>
              <a:t>жажда</a:t>
            </a:r>
            <a:r>
              <a:rPr lang="ru-RU" sz="2000" dirty="0"/>
              <a:t> или сухость во рту</a:t>
            </a:r>
          </a:p>
          <a:p>
            <a:pPr marL="342900" indent="-342900">
              <a:lnSpc>
                <a:spcPct val="150000"/>
              </a:lnSpc>
              <a:buFont typeface="Arial" panose="020B0604020202020204" pitchFamily="34" charset="0"/>
              <a:buChar char="•"/>
            </a:pPr>
            <a:r>
              <a:rPr lang="ru-RU" sz="2000" b="1" dirty="0"/>
              <a:t>Изменения</a:t>
            </a:r>
            <a:r>
              <a:rPr lang="ru-RU" sz="2000" dirty="0"/>
              <a:t> в дыхании или </a:t>
            </a:r>
            <a:r>
              <a:rPr lang="ru-RU" sz="2000" b="1" dirty="0"/>
              <a:t>выносливости </a:t>
            </a:r>
            <a:r>
              <a:rPr lang="ru-RU" sz="2000" dirty="0"/>
              <a:t>(Кашель)</a:t>
            </a:r>
            <a:endParaRPr lang="de-CH" sz="2000" dirty="0"/>
          </a:p>
          <a:p>
            <a:pPr marL="342900" indent="-342900">
              <a:lnSpc>
                <a:spcPct val="150000"/>
              </a:lnSpc>
              <a:buFont typeface="Arial" panose="020B0604020202020204" pitchFamily="34" charset="0"/>
              <a:buChar char="•"/>
            </a:pPr>
            <a:r>
              <a:rPr lang="ru-RU" sz="2000" dirty="0"/>
              <a:t>Изменение в обращении с деньгами</a:t>
            </a:r>
          </a:p>
          <a:p>
            <a:pPr marL="342900" indent="-342900">
              <a:lnSpc>
                <a:spcPct val="150000"/>
              </a:lnSpc>
              <a:buFont typeface="Arial" panose="020B0604020202020204" pitchFamily="34" charset="0"/>
              <a:buChar char="•"/>
            </a:pPr>
            <a:r>
              <a:rPr lang="ru-RU" sz="2000" dirty="0"/>
              <a:t>Раздражительность или перепады настроения</a:t>
            </a:r>
            <a:endParaRPr lang="de-CH" sz="2000" dirty="0"/>
          </a:p>
        </p:txBody>
      </p:sp>
    </p:spTree>
    <p:extLst>
      <p:ext uri="{BB962C8B-B14F-4D97-AF65-F5344CB8AC3E}">
        <p14:creationId xmlns:p14="http://schemas.microsoft.com/office/powerpoint/2010/main" val="1698063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CF296A16-5649-B6AD-88D3-5FFBECEA9E91}"/>
              </a:ext>
            </a:extLst>
          </p:cNvPr>
          <p:cNvSpPr>
            <a:spLocks noGrp="1"/>
          </p:cNvSpPr>
          <p:nvPr>
            <p:ph type="subTitle" idx="1"/>
          </p:nvPr>
        </p:nvSpPr>
        <p:spPr>
          <a:xfrm>
            <a:off x="745209" y="620600"/>
            <a:ext cx="2516606" cy="443925"/>
          </a:xfrm>
        </p:spPr>
        <p:txBody>
          <a:bodyPr/>
          <a:lstStyle/>
          <a:p>
            <a:r>
              <a:rPr lang="de-CH" b="1" dirty="0"/>
              <a:t>Rückmeldung</a:t>
            </a:r>
          </a:p>
        </p:txBody>
      </p:sp>
      <p:sp>
        <p:nvSpPr>
          <p:cNvPr id="4" name="Textfeld 3">
            <a:extLst>
              <a:ext uri="{FF2B5EF4-FFF2-40B4-BE49-F238E27FC236}">
                <a16:creationId xmlns:a16="http://schemas.microsoft.com/office/drawing/2014/main" id="{2BD08C1C-E67C-26D7-5095-01BFAEDEE70C}"/>
              </a:ext>
            </a:extLst>
          </p:cNvPr>
          <p:cNvSpPr txBox="1"/>
          <p:nvPr/>
        </p:nvSpPr>
        <p:spPr>
          <a:xfrm>
            <a:off x="1224951" y="1915064"/>
            <a:ext cx="8885208" cy="2523768"/>
          </a:xfrm>
          <a:prstGeom prst="rect">
            <a:avLst/>
          </a:prstGeom>
          <a:noFill/>
        </p:spPr>
        <p:txBody>
          <a:bodyPr wrap="square" rtlCol="0">
            <a:spAutoFit/>
          </a:bodyPr>
          <a:lstStyle/>
          <a:p>
            <a:r>
              <a:rPr lang="de-CH" sz="2000" dirty="0"/>
              <a:t>Was haben Sie heute gelernt?</a:t>
            </a:r>
          </a:p>
          <a:p>
            <a:endParaRPr lang="de-CH" sz="2000" dirty="0"/>
          </a:p>
          <a:p>
            <a:endParaRPr lang="de-CH" sz="2000" dirty="0"/>
          </a:p>
          <a:p>
            <a:r>
              <a:rPr lang="de-CH" sz="2000" dirty="0"/>
              <a:t>Über was hätten Sie gerne mehr gehört?</a:t>
            </a:r>
          </a:p>
          <a:p>
            <a:endParaRPr lang="de-CH" sz="2000" dirty="0"/>
          </a:p>
          <a:p>
            <a:endParaRPr lang="de-CH" sz="2000" dirty="0"/>
          </a:p>
          <a:p>
            <a:r>
              <a:rPr lang="de-CH" sz="2000" dirty="0"/>
              <a:t>Wie fanden Sie die Veranstaltung?</a:t>
            </a:r>
          </a:p>
          <a:p>
            <a:endParaRPr lang="de-CH" dirty="0"/>
          </a:p>
        </p:txBody>
      </p:sp>
      <p:pic>
        <p:nvPicPr>
          <p:cNvPr id="5" name="Grafik 4" descr="Ein Bild, das Schwarz, Dunkelheit enthält.&#10;&#10;Automatisch generierte Beschreibung">
            <a:extLst>
              <a:ext uri="{FF2B5EF4-FFF2-40B4-BE49-F238E27FC236}">
                <a16:creationId xmlns:a16="http://schemas.microsoft.com/office/drawing/2014/main" id="{3DCA7B36-9656-12F3-8938-4F0DFFC959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743" t="-1665" r="13590" b="16366"/>
          <a:stretch/>
        </p:blipFill>
        <p:spPr>
          <a:xfrm>
            <a:off x="8048744" y="1915064"/>
            <a:ext cx="2061415" cy="2071412"/>
          </a:xfrm>
          <a:prstGeom prst="rect">
            <a:avLst/>
          </a:prstGeom>
        </p:spPr>
      </p:pic>
    </p:spTree>
    <p:extLst>
      <p:ext uri="{BB962C8B-B14F-4D97-AF65-F5344CB8AC3E}">
        <p14:creationId xmlns:p14="http://schemas.microsoft.com/office/powerpoint/2010/main" val="1320055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EF96810C-323A-0FC4-E6CB-E7444703B9EC}"/>
              </a:ext>
            </a:extLst>
          </p:cNvPr>
          <p:cNvSpPr>
            <a:spLocks noGrp="1"/>
          </p:cNvSpPr>
          <p:nvPr>
            <p:ph type="subTitle" idx="1"/>
          </p:nvPr>
        </p:nvSpPr>
        <p:spPr>
          <a:xfrm>
            <a:off x="762595" y="653142"/>
            <a:ext cx="9034548" cy="685801"/>
          </a:xfrm>
        </p:spPr>
        <p:txBody>
          <a:bodyPr>
            <a:normAutofit/>
          </a:bodyPr>
          <a:lstStyle/>
          <a:p>
            <a:r>
              <a:rPr lang="ru-RU" sz="3000" b="1" dirty="0"/>
              <a:t>Источники</a:t>
            </a:r>
            <a:endParaRPr lang="de-CH" sz="3000" b="1" dirty="0"/>
          </a:p>
        </p:txBody>
      </p:sp>
      <p:sp>
        <p:nvSpPr>
          <p:cNvPr id="7" name="Inhaltsplatzhalter 2">
            <a:extLst>
              <a:ext uri="{FF2B5EF4-FFF2-40B4-BE49-F238E27FC236}">
                <a16:creationId xmlns:a16="http://schemas.microsoft.com/office/drawing/2014/main" id="{1F4AF3AC-CE79-5BFF-29D9-41C2BF73D8B4}"/>
              </a:ext>
            </a:extLst>
          </p:cNvPr>
          <p:cNvSpPr txBox="1">
            <a:spLocks/>
          </p:cNvSpPr>
          <p:nvPr/>
        </p:nvSpPr>
        <p:spPr>
          <a:xfrm>
            <a:off x="939091" y="1729272"/>
            <a:ext cx="6013743" cy="435133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de-CH" sz="2600" dirty="0"/>
          </a:p>
          <a:p>
            <a:pPr marL="0" indent="0">
              <a:buNone/>
            </a:pPr>
            <a:endParaRPr lang="de-CH" sz="2600" dirty="0"/>
          </a:p>
        </p:txBody>
      </p:sp>
      <p:sp>
        <p:nvSpPr>
          <p:cNvPr id="2" name="Textfeld 1">
            <a:extLst>
              <a:ext uri="{FF2B5EF4-FFF2-40B4-BE49-F238E27FC236}">
                <a16:creationId xmlns:a16="http://schemas.microsoft.com/office/drawing/2014/main" id="{1B89B82F-9799-7D9A-2F4D-CD26F3809A18}"/>
              </a:ext>
            </a:extLst>
          </p:cNvPr>
          <p:cNvSpPr txBox="1"/>
          <p:nvPr/>
        </p:nvSpPr>
        <p:spPr>
          <a:xfrm>
            <a:off x="939091" y="1257108"/>
            <a:ext cx="9680895" cy="4154984"/>
          </a:xfrm>
          <a:prstGeom prst="rect">
            <a:avLst/>
          </a:prstGeom>
          <a:noFill/>
        </p:spPr>
        <p:txBody>
          <a:bodyPr wrap="square" rtlCol="0">
            <a:spAutoFit/>
          </a:bodyPr>
          <a:lstStyle/>
          <a:p>
            <a:r>
              <a:rPr lang="de-DE" sz="1200" dirty="0">
                <a:hlinkClick r:id="rId3">
                  <a:extLst>
                    <a:ext uri="{A12FA001-AC4F-418D-AE19-62706E023703}">
                      <ahyp:hlinkClr xmlns:ahyp="http://schemas.microsoft.com/office/drawing/2018/hyperlinkcolor" val="tx"/>
                    </a:ext>
                  </a:extLst>
                </a:hlinkClick>
              </a:rPr>
              <a:t>Mit Unterstützung der Zürcher Fachstelle zur Prävention des Suchtmittelmissbrauchs: </a:t>
            </a:r>
            <a:r>
              <a:rPr lang="de-DE" sz="1200" dirty="0">
                <a:solidFill>
                  <a:srgbClr val="0066FF"/>
                </a:solidFill>
                <a:hlinkClick r:id="rId3">
                  <a:extLst>
                    <a:ext uri="{A12FA001-AC4F-418D-AE19-62706E023703}">
                      <ahyp:hlinkClr xmlns:ahyp="http://schemas.microsoft.com/office/drawing/2018/hyperlinkcolor" val="tx"/>
                    </a:ext>
                  </a:extLst>
                </a:hlinkClick>
              </a:rPr>
              <a:t>Home - ZFPS – Zürcher Fachstelle zur Prävention des Suchtmittelmissbrauchs</a:t>
            </a:r>
            <a:endParaRPr lang="de-DE" sz="1200" dirty="0"/>
          </a:p>
          <a:p>
            <a:r>
              <a:rPr lang="de-DE" sz="1200" dirty="0">
                <a:hlinkClick r:id="rId4"/>
              </a:rPr>
              <a:t>E-Zigaretten bei AT Schweiz - AT Schweiz (at-schweiz.ch)</a:t>
            </a:r>
            <a:endParaRPr lang="de-DE" sz="1200" dirty="0"/>
          </a:p>
          <a:p>
            <a:r>
              <a:rPr lang="de-DE" sz="1200" dirty="0">
                <a:hlinkClick r:id="rId5"/>
              </a:rPr>
              <a:t>Neue nikotinhaltige Produkte - Konsum - Sucht Schweiz</a:t>
            </a:r>
            <a:endParaRPr lang="de-DE" sz="1200" dirty="0"/>
          </a:p>
          <a:p>
            <a:endParaRPr lang="de-DE" sz="1200" dirty="0"/>
          </a:p>
          <a:p>
            <a:r>
              <a:rPr lang="de-DE" sz="1200" dirty="0">
                <a:hlinkClick r:id="rId6"/>
              </a:rPr>
              <a:t>E-Zigaretten: Waadt verbietet Verkauf an Minderjährige (watson.ch)</a:t>
            </a:r>
            <a:endParaRPr lang="de-DE" sz="1200" dirty="0"/>
          </a:p>
          <a:p>
            <a:r>
              <a:rPr lang="de-DE" sz="1200" dirty="0">
                <a:hlinkClick r:id="rId7"/>
              </a:rPr>
              <a:t>Nationalrat will elektronische Einwegzigaretten verbieten (parlament.ch)</a:t>
            </a:r>
            <a:endParaRPr lang="de-DE" sz="1200" dirty="0"/>
          </a:p>
          <a:p>
            <a:r>
              <a:rPr lang="de-DE" sz="1200" dirty="0">
                <a:hlinkClick r:id="rId8"/>
              </a:rPr>
              <a:t>https://www.srf.ch/news/schweiz/gesetze-gegen-vapes-australien-verbietet-die-einfuhr-von-einweg-e-zigaretten</a:t>
            </a:r>
            <a:endParaRPr lang="de-DE" sz="1200" dirty="0"/>
          </a:p>
          <a:p>
            <a:r>
              <a:rPr lang="de-DE" sz="1200" dirty="0">
                <a:hlinkClick r:id="rId9"/>
              </a:rPr>
              <a:t>Verbot von Einweg-E-Zigaretten in Belgien: EU-Kommission gibt grünes Licht – </a:t>
            </a:r>
            <a:r>
              <a:rPr lang="de-DE" sz="1200" dirty="0" err="1">
                <a:hlinkClick r:id="rId9"/>
              </a:rPr>
              <a:t>Euractiv</a:t>
            </a:r>
            <a:r>
              <a:rPr lang="de-DE" sz="1200" dirty="0">
                <a:hlinkClick r:id="rId9"/>
              </a:rPr>
              <a:t> DE</a:t>
            </a:r>
            <a:endParaRPr lang="de-CH" sz="1200" dirty="0"/>
          </a:p>
          <a:p>
            <a:r>
              <a:rPr lang="de-DE" sz="1200" dirty="0">
                <a:hlinkClick r:id="rId10"/>
              </a:rPr>
              <a:t>Frankreich verbietet E-Zigaretten – </a:t>
            </a:r>
            <a:r>
              <a:rPr lang="de-DE" sz="1200" dirty="0" err="1">
                <a:hlinkClick r:id="rId10"/>
              </a:rPr>
              <a:t>Euractiv</a:t>
            </a:r>
            <a:r>
              <a:rPr lang="de-DE" sz="1200" dirty="0">
                <a:hlinkClick r:id="rId10"/>
              </a:rPr>
              <a:t> DE</a:t>
            </a:r>
            <a:endParaRPr lang="de-DE" sz="1200" dirty="0"/>
          </a:p>
          <a:p>
            <a:r>
              <a:rPr lang="de-DE" sz="1200" dirty="0">
                <a:hlinkClick r:id="rId11"/>
              </a:rPr>
              <a:t>Im Jura soll der Verkauf von Wegwerf-</a:t>
            </a:r>
            <a:r>
              <a:rPr lang="de-DE" sz="1200" dirty="0" err="1">
                <a:hlinkClick r:id="rId11"/>
              </a:rPr>
              <a:t>Vapes</a:t>
            </a:r>
            <a:r>
              <a:rPr lang="de-DE" sz="1200" dirty="0">
                <a:hlinkClick r:id="rId11"/>
              </a:rPr>
              <a:t> verboten werden - News - SRF</a:t>
            </a:r>
            <a:endParaRPr lang="de-DE" sz="1200" dirty="0"/>
          </a:p>
          <a:p>
            <a:endParaRPr lang="de-DE" sz="1200" dirty="0"/>
          </a:p>
          <a:p>
            <a:r>
              <a:rPr lang="de-CH" sz="1200" dirty="0">
                <a:hlinkClick r:id="rId12"/>
              </a:rPr>
              <a:t>E-Zigaretten (admin.ch)</a:t>
            </a:r>
            <a:endParaRPr lang="de-CH" sz="1200" dirty="0"/>
          </a:p>
          <a:p>
            <a:endParaRPr lang="de-DE" sz="1200" dirty="0"/>
          </a:p>
          <a:p>
            <a:endParaRPr lang="de-DE" sz="1200" dirty="0"/>
          </a:p>
          <a:p>
            <a:r>
              <a:rPr lang="ru-RU" sz="1200" dirty="0"/>
              <a:t>Все иконки были приобретены на сайте thenounpoject.com.</a:t>
            </a:r>
          </a:p>
          <a:p>
            <a:r>
              <a:rPr lang="ru-RU" sz="1200" dirty="0"/>
              <a:t>Все графические изображения, если не указано иное, были приобретены на сайте istock.com.</a:t>
            </a:r>
            <a:endParaRPr lang="de-DE" sz="1200" dirty="0"/>
          </a:p>
          <a:p>
            <a:endParaRPr lang="de-DE" sz="1200" dirty="0"/>
          </a:p>
          <a:p>
            <a:endParaRPr lang="de-DE" sz="1200" dirty="0"/>
          </a:p>
          <a:p>
            <a:endParaRPr lang="de-DE" sz="1200" dirty="0"/>
          </a:p>
          <a:p>
            <a:endParaRPr lang="de-DE" sz="1200" dirty="0"/>
          </a:p>
          <a:p>
            <a:endParaRPr lang="de-DE" sz="1200" dirty="0"/>
          </a:p>
        </p:txBody>
      </p:sp>
    </p:spTree>
    <p:extLst>
      <p:ext uri="{BB962C8B-B14F-4D97-AF65-F5344CB8AC3E}">
        <p14:creationId xmlns:p14="http://schemas.microsoft.com/office/powerpoint/2010/main" val="3193765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F0881E-49E6-1CEA-1D1A-7F0A61082889}"/>
              </a:ext>
            </a:extLst>
          </p:cNvPr>
          <p:cNvSpPr>
            <a:spLocks noGrp="1"/>
          </p:cNvSpPr>
          <p:nvPr>
            <p:ph type="title"/>
          </p:nvPr>
        </p:nvSpPr>
        <p:spPr>
          <a:xfrm>
            <a:off x="457200" y="594359"/>
            <a:ext cx="3417216" cy="2286000"/>
          </a:xfrm>
        </p:spPr>
        <p:txBody>
          <a:bodyPr>
            <a:normAutofit/>
          </a:bodyPr>
          <a:lstStyle/>
          <a:p>
            <a:r>
              <a:rPr lang="ru-RU" b="1" dirty="0"/>
              <a:t>Что такое вейпы?</a:t>
            </a:r>
            <a:endParaRPr lang="de-CH" b="1" dirty="0"/>
          </a:p>
        </p:txBody>
      </p:sp>
      <p:sp>
        <p:nvSpPr>
          <p:cNvPr id="3" name="Inhaltsplatzhalter 2">
            <a:extLst>
              <a:ext uri="{FF2B5EF4-FFF2-40B4-BE49-F238E27FC236}">
                <a16:creationId xmlns:a16="http://schemas.microsoft.com/office/drawing/2014/main" id="{DD3927A0-1EC7-4C2C-C6F7-D3E5BA97AD23}"/>
              </a:ext>
            </a:extLst>
          </p:cNvPr>
          <p:cNvSpPr>
            <a:spLocks noGrp="1"/>
          </p:cNvSpPr>
          <p:nvPr>
            <p:ph idx="1"/>
          </p:nvPr>
        </p:nvSpPr>
        <p:spPr>
          <a:xfrm>
            <a:off x="4715877" y="3961848"/>
            <a:ext cx="7018923" cy="2364354"/>
          </a:xfrm>
        </p:spPr>
        <p:txBody>
          <a:bodyPr>
            <a:normAutofit/>
          </a:bodyPr>
          <a:lstStyle/>
          <a:p>
            <a:pPr>
              <a:lnSpc>
                <a:spcPct val="150000"/>
              </a:lnSpc>
              <a:spcBef>
                <a:spcPts val="200"/>
              </a:spcBef>
              <a:buFont typeface="Wingdings" panose="05000000000000000000" pitchFamily="2" charset="2"/>
              <a:buChar char="Ø"/>
            </a:pPr>
            <a:r>
              <a:rPr lang="de-CH" sz="1800" dirty="0"/>
              <a:t>  </a:t>
            </a:r>
            <a:r>
              <a:rPr lang="ru-RU" sz="1800" dirty="0"/>
              <a:t>Вейпы – это электронные устройства.</a:t>
            </a:r>
          </a:p>
          <a:p>
            <a:pPr>
              <a:lnSpc>
                <a:spcPct val="150000"/>
              </a:lnSpc>
              <a:spcBef>
                <a:spcPts val="200"/>
              </a:spcBef>
              <a:buFont typeface="Wingdings" panose="05000000000000000000" pitchFamily="2" charset="2"/>
              <a:buChar char="Ø"/>
            </a:pPr>
            <a:r>
              <a:rPr lang="de-CH" sz="1800" dirty="0">
                <a:solidFill>
                  <a:schemeClr val="tx1"/>
                </a:solidFill>
              </a:rPr>
              <a:t>  </a:t>
            </a:r>
            <a:r>
              <a:rPr lang="ru-RU" sz="1800" dirty="0">
                <a:solidFill>
                  <a:schemeClr val="tx1"/>
                </a:solidFill>
              </a:rPr>
              <a:t>Они обычно содержат жидкость с высоким содержанием никотина.</a:t>
            </a:r>
            <a:endParaRPr lang="de-CH" sz="1800" dirty="0">
              <a:solidFill>
                <a:schemeClr val="tx1"/>
              </a:solidFill>
            </a:endParaRPr>
          </a:p>
          <a:p>
            <a:pPr>
              <a:lnSpc>
                <a:spcPct val="150000"/>
              </a:lnSpc>
              <a:spcBef>
                <a:spcPts val="200"/>
              </a:spcBef>
              <a:buFont typeface="Wingdings" panose="05000000000000000000" pitchFamily="2" charset="2"/>
              <a:buChar char="Ø"/>
            </a:pPr>
            <a:r>
              <a:rPr lang="de-CH" sz="1800" dirty="0">
                <a:solidFill>
                  <a:schemeClr val="tx1"/>
                </a:solidFill>
              </a:rPr>
              <a:t>  </a:t>
            </a:r>
            <a:r>
              <a:rPr lang="ru-RU" sz="1800" dirty="0">
                <a:solidFill>
                  <a:schemeClr val="tx1"/>
                </a:solidFill>
              </a:rPr>
              <a:t>Жидкость нагревается, образуя пар. </a:t>
            </a:r>
            <a:r>
              <a:rPr lang="de-CH" sz="1800" dirty="0">
                <a:solidFill>
                  <a:schemeClr val="tx1"/>
                </a:solidFill>
              </a:rPr>
              <a:t>  </a:t>
            </a:r>
          </a:p>
          <a:p>
            <a:pPr>
              <a:lnSpc>
                <a:spcPct val="150000"/>
              </a:lnSpc>
              <a:spcBef>
                <a:spcPts val="200"/>
              </a:spcBef>
              <a:buFont typeface="Wingdings" panose="05000000000000000000" pitchFamily="2" charset="2"/>
              <a:buChar char="Ø"/>
            </a:pPr>
            <a:r>
              <a:rPr lang="de-CH" sz="1800" dirty="0">
                <a:solidFill>
                  <a:schemeClr val="tx1"/>
                </a:solidFill>
              </a:rPr>
              <a:t> </a:t>
            </a:r>
            <a:r>
              <a:rPr lang="ru-RU" sz="1800" dirty="0">
                <a:solidFill>
                  <a:schemeClr val="tx1"/>
                </a:solidFill>
              </a:rPr>
              <a:t>Этот пар вдыхают через рот, подобно курению сигарет.</a:t>
            </a:r>
            <a:endParaRPr lang="de-CH" dirty="0"/>
          </a:p>
        </p:txBody>
      </p:sp>
      <p:sp>
        <p:nvSpPr>
          <p:cNvPr id="4" name="Textplatzhalter 3">
            <a:extLst>
              <a:ext uri="{FF2B5EF4-FFF2-40B4-BE49-F238E27FC236}">
                <a16:creationId xmlns:a16="http://schemas.microsoft.com/office/drawing/2014/main" id="{ADA0E272-5872-373E-657C-AD60A2FB19A3}"/>
              </a:ext>
            </a:extLst>
          </p:cNvPr>
          <p:cNvSpPr>
            <a:spLocks noGrp="1"/>
          </p:cNvSpPr>
          <p:nvPr>
            <p:ph type="body" sz="half" idx="2"/>
          </p:nvPr>
        </p:nvSpPr>
        <p:spPr/>
        <p:txBody>
          <a:bodyPr>
            <a:normAutofit/>
          </a:bodyPr>
          <a:lstStyle/>
          <a:p>
            <a:pPr algn="ctr"/>
            <a:endParaRPr lang="de-CH" sz="2200" dirty="0"/>
          </a:p>
        </p:txBody>
      </p:sp>
      <p:pic>
        <p:nvPicPr>
          <p:cNvPr id="5" name="Grafik 4" descr="Ein Bild, das Handschuhe, Hand enthält.&#10;&#10;Automatisch generierte Beschreibung">
            <a:extLst>
              <a:ext uri="{FF2B5EF4-FFF2-40B4-BE49-F238E27FC236}">
                <a16:creationId xmlns:a16="http://schemas.microsoft.com/office/drawing/2014/main" id="{54C15E91-A350-AC83-C4C6-7B8CC3D0A96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1551" b="92690" l="9461" r="43647">
                        <a14:foregroundMark x1="10011" y1="47886" x2="13421" y2="47294"/>
                        <a14:foregroundMark x1="27200" y1="19305" x2="27860" y2="11591"/>
                        <a14:foregroundMark x1="27860" y1="11591" x2="30996" y2="16761"/>
                        <a14:foregroundMark x1="40869" y1="38530" x2="42437" y2="30654"/>
                        <a14:foregroundMark x1="42437" y1="30654" x2="43647" y2="37399"/>
                        <a14:foregroundMark x1="43647" y1="37399" x2="42464" y2="45598"/>
                        <a14:foregroundMark x1="24505" y1="91236" x2="35699" y2="90065"/>
                        <a14:foregroundMark x1="35699" y1="90065" x2="37926" y2="90792"/>
                        <a14:foregroundMark x1="24505" y1="91559" x2="30308" y2="92084"/>
                        <a14:foregroundMark x1="31178" y1="91931" x2="36744" y2="90953"/>
                        <a14:foregroundMark x1="36744" y1="90953" x2="37816" y2="90994"/>
                        <a14:foregroundMark x1="24367" y1="91842" x2="27263" y2="92341"/>
                        <a14:foregroundMark x1="33354" y1="92116" x2="37871" y2="91478"/>
                        <a14:foregroundMark x1="27008" y1="92246" x2="31821" y2="92488"/>
                        <a14:foregroundMark x1="31821" y1="92488" x2="33553" y2="92407"/>
                        <a14:foregroundMark x1="24505" y1="91801" x2="29510" y2="92569"/>
                        <a14:foregroundMark x1="29510" y1="92569" x2="37981" y2="91922"/>
                        <a14:backgroundMark x1="9241" y1="48667" x2="12541" y2="54321"/>
                        <a14:backgroundMark x1="12541" y1="54321" x2="12624" y2="54725"/>
                      </a14:backgroundRemoval>
                    </a14:imgEffect>
                  </a14:imgLayer>
                </a14:imgProps>
              </a:ext>
              <a:ext uri="{28A0092B-C50C-407E-A947-70E740481C1C}">
                <a14:useLocalDpi xmlns:a14="http://schemas.microsoft.com/office/drawing/2010/main" val="0"/>
              </a:ext>
            </a:extLst>
          </a:blip>
          <a:srcRect l="9148" t="7518" r="53626" b="5814"/>
          <a:stretch/>
        </p:blipFill>
        <p:spPr>
          <a:xfrm>
            <a:off x="1158947" y="4641875"/>
            <a:ext cx="1334387" cy="1932086"/>
          </a:xfrm>
          <a:prstGeom prst="rect">
            <a:avLst/>
          </a:prstGeom>
        </p:spPr>
      </p:pic>
      <p:sp>
        <p:nvSpPr>
          <p:cNvPr id="8" name="Textfeld 7">
            <a:extLst>
              <a:ext uri="{FF2B5EF4-FFF2-40B4-BE49-F238E27FC236}">
                <a16:creationId xmlns:a16="http://schemas.microsoft.com/office/drawing/2014/main" id="{4578F134-0AFC-EB87-88FB-758249D8B58B}"/>
              </a:ext>
            </a:extLst>
          </p:cNvPr>
          <p:cNvSpPr txBox="1"/>
          <p:nvPr/>
        </p:nvSpPr>
        <p:spPr>
          <a:xfrm rot="14118513">
            <a:off x="-187122" y="4561881"/>
            <a:ext cx="1687342" cy="276999"/>
          </a:xfrm>
          <a:prstGeom prst="rect">
            <a:avLst/>
          </a:prstGeom>
          <a:solidFill>
            <a:schemeClr val="tx2">
              <a:lumMod val="60000"/>
              <a:lumOff val="40000"/>
            </a:schemeClr>
          </a:solidFill>
          <a:ln w="28575">
            <a:solidFill>
              <a:srgbClr val="C00000"/>
            </a:solidFill>
          </a:ln>
        </p:spPr>
        <p:txBody>
          <a:bodyPr wrap="square" rtlCol="0">
            <a:spAutoFit/>
          </a:bodyPr>
          <a:lstStyle/>
          <a:p>
            <a:r>
              <a:rPr lang="ru-RU" sz="1200" dirty="0">
                <a:solidFill>
                  <a:srgbClr val="C00000"/>
                </a:solidFill>
              </a:rPr>
              <a:t>получить информацию</a:t>
            </a:r>
          </a:p>
        </p:txBody>
      </p:sp>
      <p:sp>
        <p:nvSpPr>
          <p:cNvPr id="9" name="Textfeld 8">
            <a:extLst>
              <a:ext uri="{FF2B5EF4-FFF2-40B4-BE49-F238E27FC236}">
                <a16:creationId xmlns:a16="http://schemas.microsoft.com/office/drawing/2014/main" id="{1F44566B-C251-14AD-1825-82A322CD28E9}"/>
              </a:ext>
            </a:extLst>
          </p:cNvPr>
          <p:cNvSpPr txBox="1"/>
          <p:nvPr/>
        </p:nvSpPr>
        <p:spPr>
          <a:xfrm rot="15848186">
            <a:off x="1126698" y="4278801"/>
            <a:ext cx="627482" cy="276999"/>
          </a:xfrm>
          <a:prstGeom prst="rect">
            <a:avLst/>
          </a:prstGeom>
          <a:solidFill>
            <a:schemeClr val="tx2">
              <a:lumMod val="60000"/>
              <a:lumOff val="40000"/>
            </a:schemeClr>
          </a:solidFill>
        </p:spPr>
        <p:txBody>
          <a:bodyPr wrap="square" rtlCol="0">
            <a:spAutoFit/>
          </a:bodyPr>
          <a:lstStyle/>
          <a:p>
            <a:r>
              <a:rPr lang="ru-RU" sz="1200" dirty="0">
                <a:solidFill>
                  <a:schemeClr val="bg1"/>
                </a:solidFill>
              </a:rPr>
              <a:t>понять</a:t>
            </a:r>
            <a:endParaRPr lang="de-CH" sz="1200" dirty="0">
              <a:solidFill>
                <a:schemeClr val="bg1"/>
              </a:solidFill>
            </a:endParaRPr>
          </a:p>
        </p:txBody>
      </p:sp>
      <p:sp>
        <p:nvSpPr>
          <p:cNvPr id="10" name="Textfeld 9">
            <a:extLst>
              <a:ext uri="{FF2B5EF4-FFF2-40B4-BE49-F238E27FC236}">
                <a16:creationId xmlns:a16="http://schemas.microsoft.com/office/drawing/2014/main" id="{E6BCD768-D7CC-00FB-1E1C-9AED8D920DE1}"/>
              </a:ext>
            </a:extLst>
          </p:cNvPr>
          <p:cNvSpPr txBox="1"/>
          <p:nvPr/>
        </p:nvSpPr>
        <p:spPr>
          <a:xfrm rot="16200000">
            <a:off x="1512456" y="4138454"/>
            <a:ext cx="698182" cy="276999"/>
          </a:xfrm>
          <a:prstGeom prst="rect">
            <a:avLst/>
          </a:prstGeom>
          <a:solidFill>
            <a:schemeClr val="tx2">
              <a:lumMod val="60000"/>
              <a:lumOff val="40000"/>
            </a:schemeClr>
          </a:solidFill>
        </p:spPr>
        <p:txBody>
          <a:bodyPr wrap="square" rtlCol="0">
            <a:spAutoFit/>
          </a:bodyPr>
          <a:lstStyle/>
          <a:p>
            <a:r>
              <a:rPr lang="ru-RU" sz="1200" dirty="0">
                <a:solidFill>
                  <a:schemeClr val="bg1"/>
                </a:solidFill>
              </a:rPr>
              <a:t>изучить</a:t>
            </a:r>
            <a:endParaRPr lang="de-CH" sz="1200" dirty="0">
              <a:solidFill>
                <a:schemeClr val="bg1"/>
              </a:solidFill>
            </a:endParaRPr>
          </a:p>
        </p:txBody>
      </p:sp>
      <p:sp>
        <p:nvSpPr>
          <p:cNvPr id="11" name="Textfeld 10">
            <a:extLst>
              <a:ext uri="{FF2B5EF4-FFF2-40B4-BE49-F238E27FC236}">
                <a16:creationId xmlns:a16="http://schemas.microsoft.com/office/drawing/2014/main" id="{F2B8E01C-66C0-3D35-0984-36E4762635BC}"/>
              </a:ext>
            </a:extLst>
          </p:cNvPr>
          <p:cNvSpPr txBox="1"/>
          <p:nvPr/>
        </p:nvSpPr>
        <p:spPr>
          <a:xfrm rot="16397315">
            <a:off x="1669088" y="4047094"/>
            <a:ext cx="1053021" cy="276999"/>
          </a:xfrm>
          <a:prstGeom prst="rect">
            <a:avLst/>
          </a:prstGeom>
          <a:solidFill>
            <a:schemeClr val="tx2">
              <a:lumMod val="60000"/>
              <a:lumOff val="40000"/>
            </a:schemeClr>
          </a:solidFill>
        </p:spPr>
        <p:txBody>
          <a:bodyPr wrap="square" rtlCol="0">
            <a:spAutoFit/>
          </a:bodyPr>
          <a:lstStyle/>
          <a:p>
            <a:r>
              <a:rPr lang="ru-RU" sz="1200" dirty="0">
                <a:solidFill>
                  <a:schemeClr val="bg1"/>
                </a:solidFill>
              </a:rPr>
              <a:t>действовать </a:t>
            </a:r>
          </a:p>
        </p:txBody>
      </p:sp>
      <p:sp>
        <p:nvSpPr>
          <p:cNvPr id="12" name="Textfeld 11">
            <a:extLst>
              <a:ext uri="{FF2B5EF4-FFF2-40B4-BE49-F238E27FC236}">
                <a16:creationId xmlns:a16="http://schemas.microsoft.com/office/drawing/2014/main" id="{B40E6A15-2F72-7B67-4E6E-28022A480A6E}"/>
              </a:ext>
            </a:extLst>
          </p:cNvPr>
          <p:cNvSpPr txBox="1"/>
          <p:nvPr/>
        </p:nvSpPr>
        <p:spPr>
          <a:xfrm rot="16835369">
            <a:off x="1713531" y="3951281"/>
            <a:ext cx="1822152" cy="276999"/>
          </a:xfrm>
          <a:prstGeom prst="rect">
            <a:avLst/>
          </a:prstGeom>
          <a:solidFill>
            <a:schemeClr val="tx2">
              <a:lumMod val="60000"/>
              <a:lumOff val="40000"/>
            </a:schemeClr>
          </a:solidFill>
        </p:spPr>
        <p:txBody>
          <a:bodyPr wrap="square" rtlCol="0">
            <a:spAutoFit/>
          </a:bodyPr>
          <a:lstStyle/>
          <a:p>
            <a:r>
              <a:rPr lang="ru-RU" sz="1200" dirty="0">
                <a:solidFill>
                  <a:schemeClr val="bg1"/>
                </a:solidFill>
              </a:rPr>
              <a:t>обратиться за помощью</a:t>
            </a:r>
          </a:p>
        </p:txBody>
      </p:sp>
      <p:pic>
        <p:nvPicPr>
          <p:cNvPr id="14" name="Grafik 13" descr="Ein Bild, das Zylinder, Kosmetik, Schreibwaren, Stift enthält.&#10;&#10;Automatisch generierte Beschreibung">
            <a:extLst>
              <a:ext uri="{FF2B5EF4-FFF2-40B4-BE49-F238E27FC236}">
                <a16:creationId xmlns:a16="http://schemas.microsoft.com/office/drawing/2014/main" id="{1B742250-0B99-EF59-72B5-F9A290FE459B}"/>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16572" y1="41946" x2="14120" y2="57004"/>
                        <a14:foregroundMark x1="14120" y1="57004" x2="14524" y2="73476"/>
                        <a14:foregroundMark x1="14524" y1="73476" x2="22096" y2="62616"/>
                        <a14:foregroundMark x1="22096" y1="62616" x2="20022" y2="34518"/>
                        <a14:foregroundMark x1="20022" y1="34518" x2="17662" y2="38750"/>
                        <a14:foregroundMark x1="59930" y1="27735" x2="59607" y2="73476"/>
                        <a14:foregroundMark x1="64208" y1="81195" x2="66128" y2="84417"/>
                        <a14:foregroundMark x1="59607" y1="73476" x2="63817" y2="80539"/>
                        <a14:foregroundMark x1="66128" y1="84417" x2="69577" y2="68793"/>
                        <a14:foregroundMark x1="69577" y1="68793" x2="69712" y2="52321"/>
                        <a14:foregroundMark x1="65795" y1="42596" x2="60119" y2="28502"/>
                        <a14:foregroundMark x1="69712" y1="52321" x2="65871" y2="42785"/>
                        <a14:foregroundMark x1="76637" y1="34316" x2="72945" y2="50303"/>
                        <a14:foregroundMark x1="72945" y1="50303" x2="72352" y2="65442"/>
                        <a14:foregroundMark x1="72352" y1="65442" x2="75802" y2="51433"/>
                        <a14:foregroundMark x1="75802" y1="51433" x2="75532" y2="36455"/>
                        <a14:foregroundMark x1="81946" y1="38434" x2="80032" y2="71538"/>
                        <a14:foregroundMark x1="80032" y1="71538" x2="84182" y2="56157"/>
                        <a14:foregroundMark x1="84182" y1="56157" x2="82242" y2="39806"/>
                        <a14:foregroundMark x1="36163" y1="32338" x2="28079" y2="41017"/>
                        <a14:foregroundMark x1="28079" y1="41017" x2="25384" y2="54824"/>
                        <a14:foregroundMark x1="25384" y1="54824" x2="25842" y2="72911"/>
                        <a14:foregroundMark x1="25842" y1="72911" x2="34007" y2="64110"/>
                        <a14:foregroundMark x1="34007" y1="64110" x2="36055" y2="31853"/>
                        <a14:foregroundMark x1="36271" y1="31692" x2="36863" y2="54461"/>
                        <a14:foregroundMark x1="41876" y1="42390" x2="42387" y2="58135"/>
                        <a14:foregroundMark x1="64511" y1="32943" x2="65535" y2="42874"/>
                        <a14:foregroundMark x1="77242" y1="45127" x2="77257" y2="45297"/>
                        <a14:foregroundMark x1="76341" y1="34598" x2="76865" y2="40716"/>
                        <a14:backgroundMark x1="16977" y1="40129" x2="16896" y2="39201"/>
                        <a14:backgroundMark x1="17489" y1="40129" x2="17084" y2="39362"/>
                        <a14:backgroundMark x1="17192" y1="38878" x2="17381" y2="40412"/>
                        <a14:backgroundMark x1="31070" y1="84255" x2="34330" y2="69964"/>
                        <a14:backgroundMark x1="34330" y1="69964" x2="37780" y2="83488"/>
                        <a14:backgroundMark x1="37780" y1="83488" x2="50121" y2="85507"/>
                        <a14:backgroundMark x1="64214" y1="81833" x2="64214" y2="81227"/>
                        <a14:backgroundMark x1="64403" y1="81348" x2="64511" y2="80904"/>
                        <a14:backgroundMark x1="64214" y1="82277" x2="63891" y2="80743"/>
                        <a14:backgroundMark x1="77661" y1="46992" x2="77041" y2="41502"/>
                      </a14:backgroundRemoval>
                    </a14:imgEffect>
                  </a14:imgLayer>
                </a14:imgProps>
              </a:ext>
              <a:ext uri="{28A0092B-C50C-407E-A947-70E740481C1C}">
                <a14:useLocalDpi xmlns:a14="http://schemas.microsoft.com/office/drawing/2010/main" val="0"/>
              </a:ext>
            </a:extLst>
          </a:blip>
          <a:stretch>
            <a:fillRect/>
          </a:stretch>
        </p:blipFill>
        <p:spPr>
          <a:xfrm>
            <a:off x="5905490" y="829122"/>
            <a:ext cx="4766301" cy="3181759"/>
          </a:xfrm>
          <a:prstGeom prst="rect">
            <a:avLst/>
          </a:prstGeom>
        </p:spPr>
      </p:pic>
    </p:spTree>
    <p:extLst>
      <p:ext uri="{BB962C8B-B14F-4D97-AF65-F5344CB8AC3E}">
        <p14:creationId xmlns:p14="http://schemas.microsoft.com/office/powerpoint/2010/main" val="3108849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EF96810C-323A-0FC4-E6CB-E7444703B9EC}"/>
              </a:ext>
            </a:extLst>
          </p:cNvPr>
          <p:cNvSpPr>
            <a:spLocks noGrp="1"/>
          </p:cNvSpPr>
          <p:nvPr>
            <p:ph type="subTitle" idx="1"/>
          </p:nvPr>
        </p:nvSpPr>
        <p:spPr>
          <a:xfrm>
            <a:off x="701917" y="414271"/>
            <a:ext cx="10058400" cy="606237"/>
          </a:xfrm>
        </p:spPr>
        <p:txBody>
          <a:bodyPr/>
          <a:lstStyle/>
          <a:p>
            <a:r>
              <a:rPr lang="ru-RU" b="1" dirty="0"/>
              <a:t>Одноразовые вейпы</a:t>
            </a:r>
          </a:p>
          <a:p>
            <a:endParaRPr lang="de-CH" b="1" dirty="0"/>
          </a:p>
        </p:txBody>
      </p:sp>
      <p:sp>
        <p:nvSpPr>
          <p:cNvPr id="4" name="Textfeld 3">
            <a:extLst>
              <a:ext uri="{FF2B5EF4-FFF2-40B4-BE49-F238E27FC236}">
                <a16:creationId xmlns:a16="http://schemas.microsoft.com/office/drawing/2014/main" id="{FF300292-99DF-60E7-62C6-019DEDBDE567}"/>
              </a:ext>
            </a:extLst>
          </p:cNvPr>
          <p:cNvSpPr txBox="1"/>
          <p:nvPr/>
        </p:nvSpPr>
        <p:spPr>
          <a:xfrm>
            <a:off x="6324265" y="1514638"/>
            <a:ext cx="3531820" cy="1477328"/>
          </a:xfrm>
          <a:prstGeom prst="rect">
            <a:avLst/>
          </a:prstGeom>
          <a:noFill/>
          <a:ln w="19050">
            <a:solidFill>
              <a:schemeClr val="accent2">
                <a:lumMod val="50000"/>
              </a:schemeClr>
            </a:solidFill>
          </a:ln>
        </p:spPr>
        <p:txBody>
          <a:bodyPr wrap="square">
            <a:spAutoFit/>
          </a:bodyPr>
          <a:lstStyle/>
          <a:p>
            <a:r>
              <a:rPr lang="ru-RU" dirty="0"/>
              <a:t>Вейпы состоят из:</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ru-RU" sz="1800" b="1" i="0" u="sng" strike="noStrike" kern="1200" cap="none" spc="0" normalizeH="0" baseline="0" noProof="0" dirty="0">
                <a:ln>
                  <a:noFill/>
                </a:ln>
                <a:solidFill>
                  <a:prstClr val="black"/>
                </a:solidFill>
                <a:effectLst/>
                <a:uLnTx/>
                <a:uFillTx/>
                <a:latin typeface="Calibri"/>
                <a:ea typeface="+mn-ea"/>
                <a:cs typeface="+mn-cs"/>
              </a:rPr>
              <a:t>Батареи</a:t>
            </a:r>
            <a:r>
              <a:rPr kumimoji="0" lang="ru-RU" sz="1800" b="0" i="0" u="none" strike="noStrike" kern="1200" cap="none" spc="0" normalizeH="0" baseline="0" noProof="0" dirty="0">
                <a:ln>
                  <a:noFill/>
                </a:ln>
                <a:solidFill>
                  <a:prstClr val="black"/>
                </a:solidFill>
                <a:effectLst/>
                <a:uLnTx/>
                <a:uFillTx/>
                <a:latin typeface="Calibri"/>
                <a:ea typeface="+mn-ea"/>
                <a:cs typeface="+mn-cs"/>
              </a:rPr>
              <a:t> или </a:t>
            </a:r>
            <a:r>
              <a:rPr kumimoji="0" lang="ru-RU" sz="1800" b="1" i="0" u="sng" strike="noStrike" kern="1200" cap="none" spc="0" normalizeH="0" baseline="0" noProof="0" dirty="0">
                <a:ln>
                  <a:noFill/>
                </a:ln>
                <a:solidFill>
                  <a:prstClr val="black"/>
                </a:solidFill>
                <a:effectLst/>
                <a:uLnTx/>
                <a:uFillTx/>
                <a:latin typeface="Calibri"/>
                <a:ea typeface="+mn-ea"/>
                <a:cs typeface="+mn-cs"/>
              </a:rPr>
              <a:t>аккумулятора</a:t>
            </a:r>
            <a:endParaRPr kumimoji="0" lang="de-CH" sz="1800" b="1" i="0" u="sng" strike="noStrike" kern="1200" cap="none" spc="0" normalizeH="0" baseline="0" noProof="0" dirty="0">
              <a:ln>
                <a:noFill/>
              </a:ln>
              <a:solidFill>
                <a:prstClr val="black"/>
              </a:solidFill>
              <a:effectLst/>
              <a:uLnTx/>
              <a:uFillTx/>
              <a:latin typeface="Calibri"/>
              <a:ea typeface="+mn-ea"/>
              <a:cs typeface="+mn-cs"/>
            </a:endParaRPr>
          </a:p>
          <a:p>
            <a:pPr marL="342900" indent="-342900">
              <a:buFont typeface="Wingdings" panose="05000000000000000000" pitchFamily="2" charset="2"/>
              <a:buChar char="Ø"/>
            </a:pPr>
            <a:r>
              <a:rPr lang="ru-RU" b="1" u="sng" dirty="0"/>
              <a:t>Испарителя</a:t>
            </a:r>
          </a:p>
          <a:p>
            <a:pPr marL="342900" indent="-342900">
              <a:buFont typeface="Wingdings" panose="05000000000000000000" pitchFamily="2" charset="2"/>
              <a:buChar char="Ø"/>
            </a:pPr>
            <a:r>
              <a:rPr lang="ru-RU" b="1" u="sng" dirty="0"/>
              <a:t>Мундштука</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ru-RU" sz="1800" b="1" i="0" u="sng" strike="noStrike" kern="1200" cap="none" spc="0" normalizeH="0" baseline="0" noProof="0" dirty="0">
                <a:ln>
                  <a:noFill/>
                </a:ln>
                <a:solidFill>
                  <a:prstClr val="black"/>
                </a:solidFill>
                <a:effectLst/>
                <a:uLnTx/>
                <a:uFillTx/>
                <a:latin typeface="Calibri"/>
                <a:ea typeface="+mn-ea"/>
                <a:cs typeface="+mn-cs"/>
              </a:rPr>
              <a:t>Резервуара </a:t>
            </a:r>
            <a:r>
              <a:rPr kumimoji="0" lang="ru-RU" sz="1800" b="0" i="0" u="none" strike="noStrike" kern="1200" cap="none" spc="0" normalizeH="0" baseline="0" noProof="0" dirty="0">
                <a:ln>
                  <a:noFill/>
                </a:ln>
                <a:solidFill>
                  <a:prstClr val="black"/>
                </a:solidFill>
                <a:effectLst/>
                <a:uLnTx/>
                <a:uFillTx/>
                <a:latin typeface="Calibri"/>
                <a:ea typeface="+mn-ea"/>
                <a:cs typeface="+mn-cs"/>
              </a:rPr>
              <a:t>для жидкости*</a:t>
            </a:r>
            <a:endParaRPr kumimoji="0" lang="de-CH"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feld 5">
            <a:extLst>
              <a:ext uri="{FF2B5EF4-FFF2-40B4-BE49-F238E27FC236}">
                <a16:creationId xmlns:a16="http://schemas.microsoft.com/office/drawing/2014/main" id="{78C0D6FE-6929-9526-EBAF-F04BAC7E0CD3}"/>
              </a:ext>
            </a:extLst>
          </p:cNvPr>
          <p:cNvSpPr txBox="1"/>
          <p:nvPr/>
        </p:nvSpPr>
        <p:spPr>
          <a:xfrm>
            <a:off x="928609" y="3908569"/>
            <a:ext cx="5356670" cy="2308324"/>
          </a:xfrm>
          <a:prstGeom prst="rect">
            <a:avLst/>
          </a:prstGeom>
          <a:noFill/>
        </p:spPr>
        <p:txBody>
          <a:bodyPr wrap="square" rtlCol="0">
            <a:spAutoFit/>
          </a:bodyPr>
          <a:lstStyle/>
          <a:p>
            <a:pPr marL="285750" indent="-285750">
              <a:buFont typeface="Arial" panose="020B0604020202020204" pitchFamily="34" charset="0"/>
              <a:buChar char="•"/>
            </a:pPr>
            <a:endParaRPr lang="de-CH"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a:ea typeface="+mn-ea"/>
                <a:cs typeface="+mn-cs"/>
              </a:rPr>
              <a:t>Просты в использовании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a:ea typeface="+mn-ea"/>
                <a:cs typeface="+mn-cs"/>
              </a:rPr>
              <a:t>Интенсивные фруктовые и сладкие вкусы</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a:ea typeface="+mn-ea"/>
                <a:cs typeface="+mn-cs"/>
              </a:rPr>
              <a:t>Одноразовые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a:ea typeface="+mn-ea"/>
                <a:cs typeface="+mn-cs"/>
              </a:rPr>
              <a:t>Рассчитаны на 600-5000 затяжек</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a:ea typeface="+mn-ea"/>
                <a:cs typeface="+mn-cs"/>
              </a:rPr>
              <a:t>Стоимость от 6.90 </a:t>
            </a:r>
            <a:r>
              <a:rPr kumimoji="0" lang="de-CH" sz="1800" b="0" i="0" u="none" strike="noStrike" kern="1200" cap="none" spc="0" normalizeH="0" baseline="0" noProof="0" dirty="0">
                <a:ln>
                  <a:noFill/>
                </a:ln>
                <a:solidFill>
                  <a:prstClr val="black"/>
                </a:solidFill>
                <a:effectLst/>
                <a:uLnTx/>
                <a:uFillTx/>
                <a:latin typeface="Calibri"/>
                <a:ea typeface="+mn-ea"/>
                <a:cs typeface="+mn-cs"/>
              </a:rPr>
              <a:t>CHF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a:ea typeface="+mn-ea"/>
                <a:cs typeface="+mn-cs"/>
              </a:rPr>
              <a:t>Доступны в интернете, киосках, в вейп</a:t>
            </a:r>
            <a:r>
              <a:rPr kumimoji="0" lang="de-CH" sz="1800" b="0" i="0" u="none" strike="noStrike" kern="1200" cap="none" spc="0" normalizeH="0" baseline="0" noProof="0" dirty="0">
                <a:ln>
                  <a:noFill/>
                </a:ln>
                <a:solidFill>
                  <a:prstClr val="black"/>
                </a:solidFill>
                <a:effectLst/>
                <a:uLnTx/>
                <a:uFillTx/>
                <a:latin typeface="Calibri"/>
                <a:ea typeface="+mn-ea"/>
                <a:cs typeface="+mn-cs"/>
              </a:rPr>
              <a:t>-</a:t>
            </a:r>
            <a:r>
              <a:rPr kumimoji="0" lang="ru-RU" sz="1800" b="0" i="0" u="none" strike="noStrike" kern="1200" cap="none" spc="0" normalizeH="0" baseline="0" noProof="0" dirty="0">
                <a:ln>
                  <a:noFill/>
                </a:ln>
                <a:solidFill>
                  <a:prstClr val="black"/>
                </a:solidFill>
                <a:effectLst/>
                <a:uLnTx/>
                <a:uFillTx/>
                <a:latin typeface="Calibri"/>
                <a:ea typeface="+mn-ea"/>
                <a:cs typeface="+mn-cs"/>
              </a:rPr>
              <a:t>шопах и магазинах</a:t>
            </a:r>
            <a:endParaRPr kumimoji="0" lang="de-CH"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feld 1">
            <a:extLst>
              <a:ext uri="{FF2B5EF4-FFF2-40B4-BE49-F238E27FC236}">
                <a16:creationId xmlns:a16="http://schemas.microsoft.com/office/drawing/2014/main" id="{6808F2E0-3DAA-6BD4-7353-5D208A762E29}"/>
              </a:ext>
            </a:extLst>
          </p:cNvPr>
          <p:cNvSpPr txBox="1"/>
          <p:nvPr/>
        </p:nvSpPr>
        <p:spPr>
          <a:xfrm>
            <a:off x="7605361" y="3568064"/>
            <a:ext cx="3531821"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1" i="0" u="none" strike="noStrike" kern="1200" cap="none" spc="0" normalizeH="0" baseline="0" noProof="0" dirty="0">
                <a:ln>
                  <a:noFill/>
                </a:ln>
                <a:solidFill>
                  <a:prstClr val="black"/>
                </a:solidFill>
                <a:effectLst/>
                <a:uLnTx/>
                <a:uFillTx/>
                <a:latin typeface="Calibri"/>
                <a:ea typeface="+mn-ea"/>
                <a:cs typeface="+mn-cs"/>
              </a:rPr>
              <a:t>*</a:t>
            </a:r>
            <a:r>
              <a:rPr kumimoji="0" lang="ru-RU" sz="1800" b="1" i="0" u="none" strike="noStrike" kern="1200" cap="none" spc="0" normalizeH="0" baseline="0" noProof="0" dirty="0">
                <a:ln>
                  <a:noFill/>
                </a:ln>
                <a:solidFill>
                  <a:prstClr val="black"/>
                </a:solidFill>
                <a:effectLst/>
                <a:uLnTx/>
                <a:uFillTx/>
                <a:latin typeface="Calibri"/>
                <a:ea typeface="+mn-ea"/>
                <a:cs typeface="+mn-cs"/>
              </a:rPr>
              <a:t>Содержание жидкости</a:t>
            </a:r>
            <a:endParaRPr kumimoji="0" lang="de-CH" sz="1800" b="1"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a:ea typeface="+mn-ea"/>
                <a:cs typeface="+mn-cs"/>
              </a:rPr>
              <a:t>Различные химикаты</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a:ea typeface="+mn-ea"/>
                <a:cs typeface="+mn-cs"/>
              </a:rPr>
              <a:t>Отдушки</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a:ea typeface="+mn-ea"/>
                <a:cs typeface="+mn-cs"/>
              </a:rPr>
              <a:t>Никотин в высокой дозе</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CH"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ru-RU" sz="1800" b="0" i="0" u="none" strike="noStrike" kern="1200" cap="none" spc="0" normalizeH="0" baseline="0" noProof="0" dirty="0">
                <a:ln>
                  <a:noFill/>
                </a:ln>
                <a:solidFill>
                  <a:prstClr val="black"/>
                </a:solidFill>
                <a:effectLst/>
                <a:uLnTx/>
                <a:uFillTx/>
                <a:latin typeface="Calibri"/>
                <a:ea typeface="+mn-ea"/>
                <a:cs typeface="+mn-cs"/>
              </a:rPr>
              <a:t>Существуют также вейпы без никотина.</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ru-RU" sz="1800" b="0" i="0" u="none" strike="noStrike" kern="1200" cap="none" spc="0" normalizeH="0" baseline="0" noProof="0" dirty="0">
                <a:ln>
                  <a:noFill/>
                </a:ln>
                <a:solidFill>
                  <a:prstClr val="black"/>
                </a:solidFill>
                <a:effectLst/>
                <a:uLnTx/>
                <a:uFillTx/>
                <a:latin typeface="Calibri"/>
                <a:ea typeface="+mn-ea"/>
                <a:cs typeface="+mn-cs"/>
              </a:rPr>
              <a:t>Некоторые из этих химикатов канцерогенны.</a:t>
            </a:r>
            <a:endParaRPr kumimoji="0" lang="de-CH"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Grafik 6" descr="Ein Bild, das Feuerzeug, Plastik, Boden, Im Haus enthält.">
            <a:extLst>
              <a:ext uri="{FF2B5EF4-FFF2-40B4-BE49-F238E27FC236}">
                <a16:creationId xmlns:a16="http://schemas.microsoft.com/office/drawing/2014/main" id="{AE53D0E4-AB4E-A789-8D9A-308C571532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4728" y="1117437"/>
            <a:ext cx="3959677" cy="2271731"/>
          </a:xfrm>
          <a:prstGeom prst="rect">
            <a:avLst/>
          </a:prstGeom>
        </p:spPr>
      </p:pic>
      <p:sp>
        <p:nvSpPr>
          <p:cNvPr id="5" name="Textfeld 4">
            <a:extLst>
              <a:ext uri="{FF2B5EF4-FFF2-40B4-BE49-F238E27FC236}">
                <a16:creationId xmlns:a16="http://schemas.microsoft.com/office/drawing/2014/main" id="{29A52195-C45F-A18A-2A1D-0E2FFF343869}"/>
              </a:ext>
            </a:extLst>
          </p:cNvPr>
          <p:cNvSpPr txBox="1"/>
          <p:nvPr/>
        </p:nvSpPr>
        <p:spPr>
          <a:xfrm>
            <a:off x="1057852" y="1052818"/>
            <a:ext cx="1317704" cy="338554"/>
          </a:xfrm>
          <a:prstGeom prst="rect">
            <a:avLst/>
          </a:prstGeom>
          <a:solidFill>
            <a:schemeClr val="accent4">
              <a:lumMod val="40000"/>
              <a:lumOff val="60000"/>
            </a:schemeClr>
          </a:solidFill>
        </p:spPr>
        <p:txBody>
          <a:bodyPr wrap="square" rtlCol="0">
            <a:spAutoFit/>
          </a:bodyPr>
          <a:lstStyle/>
          <a:p>
            <a:r>
              <a:rPr lang="ru-RU" sz="1600" b="1" dirty="0"/>
              <a:t>Мундштук</a:t>
            </a:r>
          </a:p>
        </p:txBody>
      </p:sp>
      <p:sp>
        <p:nvSpPr>
          <p:cNvPr id="8" name="Textfeld 7">
            <a:extLst>
              <a:ext uri="{FF2B5EF4-FFF2-40B4-BE49-F238E27FC236}">
                <a16:creationId xmlns:a16="http://schemas.microsoft.com/office/drawing/2014/main" id="{D2F901ED-0D34-24BD-29ED-41F96851220E}"/>
              </a:ext>
            </a:extLst>
          </p:cNvPr>
          <p:cNvSpPr txBox="1"/>
          <p:nvPr/>
        </p:nvSpPr>
        <p:spPr>
          <a:xfrm>
            <a:off x="1054817" y="3209098"/>
            <a:ext cx="2305637" cy="553998"/>
          </a:xfrm>
          <a:prstGeom prst="rect">
            <a:avLst/>
          </a:prstGeom>
          <a:solidFill>
            <a:schemeClr val="accent4">
              <a:lumMod val="40000"/>
              <a:lumOff val="60000"/>
            </a:schemeClr>
          </a:solidFill>
        </p:spPr>
        <p:txBody>
          <a:bodyPr wrap="square" rtlCol="0">
            <a:spAutoFit/>
          </a:bodyPr>
          <a:lstStyle/>
          <a:p>
            <a:r>
              <a:rPr lang="ru-RU" sz="1500" b="1" dirty="0"/>
              <a:t>Испаритель и резервуар для жидкости</a:t>
            </a:r>
          </a:p>
        </p:txBody>
      </p:sp>
      <p:sp>
        <p:nvSpPr>
          <p:cNvPr id="9" name="Textfeld 8">
            <a:extLst>
              <a:ext uri="{FF2B5EF4-FFF2-40B4-BE49-F238E27FC236}">
                <a16:creationId xmlns:a16="http://schemas.microsoft.com/office/drawing/2014/main" id="{0ECA1F9B-8EF7-BE79-E9DF-60BAFC3C96DC}"/>
              </a:ext>
            </a:extLst>
          </p:cNvPr>
          <p:cNvSpPr txBox="1"/>
          <p:nvPr/>
        </p:nvSpPr>
        <p:spPr>
          <a:xfrm>
            <a:off x="3360454" y="2071625"/>
            <a:ext cx="1211546" cy="338554"/>
          </a:xfrm>
          <a:prstGeom prst="rect">
            <a:avLst/>
          </a:prstGeom>
          <a:solidFill>
            <a:schemeClr val="accent4">
              <a:lumMod val="40000"/>
              <a:lumOff val="60000"/>
            </a:schemeClr>
          </a:solidFill>
        </p:spPr>
        <p:txBody>
          <a:bodyPr wrap="square" rtlCol="0">
            <a:spAutoFit/>
          </a:bodyPr>
          <a:lstStyle/>
          <a:p>
            <a:r>
              <a:rPr lang="ru-RU" sz="1600" b="1" dirty="0"/>
              <a:t>Батарейка</a:t>
            </a:r>
            <a:endParaRPr lang="de-CH" sz="1600" b="1" dirty="0"/>
          </a:p>
        </p:txBody>
      </p:sp>
    </p:spTree>
    <p:extLst>
      <p:ext uri="{BB962C8B-B14F-4D97-AF65-F5344CB8AC3E}">
        <p14:creationId xmlns:p14="http://schemas.microsoft.com/office/powerpoint/2010/main" val="345538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F0881E-49E6-1CEA-1D1A-7F0A61082889}"/>
              </a:ext>
            </a:extLst>
          </p:cNvPr>
          <p:cNvSpPr>
            <a:spLocks noGrp="1"/>
          </p:cNvSpPr>
          <p:nvPr>
            <p:ph type="title"/>
          </p:nvPr>
        </p:nvSpPr>
        <p:spPr>
          <a:xfrm>
            <a:off x="-75414" y="1556657"/>
            <a:ext cx="4279769" cy="1323702"/>
          </a:xfrm>
        </p:spPr>
        <p:txBody>
          <a:bodyPr/>
          <a:lstStyle/>
          <a:p>
            <a:r>
              <a:rPr kumimoji="0" lang="ru-RU" sz="3600" b="1" i="0" u="none" strike="noStrike" kern="1200" cap="none" spc="-50" normalizeH="0" baseline="0" noProof="0" dirty="0">
                <a:ln>
                  <a:noFill/>
                </a:ln>
                <a:solidFill>
                  <a:srgbClr val="FFFFFF"/>
                </a:solidFill>
                <a:effectLst/>
                <a:uLnTx/>
                <a:uFillTx/>
                <a:latin typeface="Calibri Light"/>
                <a:ea typeface="+mj-ea"/>
                <a:cs typeface="+mj-cs"/>
              </a:rPr>
              <a:t>Влияние на здоровье</a:t>
            </a:r>
            <a:endParaRPr lang="de-CH" b="1" dirty="0"/>
          </a:p>
        </p:txBody>
      </p:sp>
      <p:sp>
        <p:nvSpPr>
          <p:cNvPr id="3" name="Inhaltsplatzhalter 2">
            <a:extLst>
              <a:ext uri="{FF2B5EF4-FFF2-40B4-BE49-F238E27FC236}">
                <a16:creationId xmlns:a16="http://schemas.microsoft.com/office/drawing/2014/main" id="{DD3927A0-1EC7-4C2C-C6F7-D3E5BA97AD23}"/>
              </a:ext>
            </a:extLst>
          </p:cNvPr>
          <p:cNvSpPr>
            <a:spLocks noGrp="1"/>
          </p:cNvSpPr>
          <p:nvPr>
            <p:ph idx="1"/>
          </p:nvPr>
        </p:nvSpPr>
        <p:spPr>
          <a:xfrm>
            <a:off x="5242560" y="731839"/>
            <a:ext cx="6492240" cy="5257800"/>
          </a:xfrm>
        </p:spPr>
        <p:txBody>
          <a:bodyPr>
            <a:normAutofit/>
          </a:bodyPr>
          <a:lstStyle/>
          <a:p>
            <a:pPr marL="0" marR="0" lvl="0" indent="0" algn="l" defTabSz="914400" rtl="0" eaLnBrk="1" fontAlgn="auto" latinLnBrk="0" hangingPunct="1">
              <a:lnSpc>
                <a:spcPct val="90000"/>
              </a:lnSpc>
              <a:spcBef>
                <a:spcPts val="1200"/>
              </a:spcBef>
              <a:spcAft>
                <a:spcPts val="200"/>
              </a:spcAft>
              <a:buClrTx/>
              <a:buSzPct val="100000"/>
              <a:buFont typeface="Calibri" panose="020F0502020204030204" pitchFamily="34" charset="0"/>
              <a:buNone/>
              <a:tabLst/>
              <a:defRPr/>
            </a:pPr>
            <a:r>
              <a:rPr kumimoji="0" lang="ru-RU" sz="2000" b="1" i="0" u="none" strike="noStrike" kern="1200" cap="none" spc="0" normalizeH="0" baseline="0" noProof="0" dirty="0">
                <a:ln>
                  <a:noFill/>
                </a:ln>
                <a:solidFill>
                  <a:prstClr val="black">
                    <a:lumMod val="75000"/>
                    <a:lumOff val="25000"/>
                  </a:prstClr>
                </a:solidFill>
                <a:effectLst/>
                <a:uLnTx/>
                <a:uFillTx/>
                <a:latin typeface="Calibri"/>
                <a:ea typeface="+mn-ea"/>
                <a:cs typeface="+mn-cs"/>
              </a:rPr>
              <a:t>Никотиновая зависимость: </a:t>
            </a:r>
            <a:r>
              <a:rPr kumimoji="0" lang="ru-RU" sz="20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Вейпы обычно содержат большое количество никотина, который вызывает быстрое привыкание.</a:t>
            </a:r>
            <a:endParaRPr kumimoji="0" lang="de-CH" sz="20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a:p>
            <a:pPr marL="0" marR="0" lvl="0" indent="0" algn="l" defTabSz="914400" rtl="0" eaLnBrk="1" fontAlgn="auto" latinLnBrk="0" hangingPunct="1">
              <a:lnSpc>
                <a:spcPct val="90000"/>
              </a:lnSpc>
              <a:spcBef>
                <a:spcPts val="1200"/>
              </a:spcBef>
              <a:spcAft>
                <a:spcPts val="200"/>
              </a:spcAft>
              <a:buClrTx/>
              <a:buSzPct val="100000"/>
              <a:buFont typeface="Calibri" panose="020F0502020204030204" pitchFamily="34" charset="0"/>
              <a:buNone/>
              <a:tabLst/>
              <a:defRPr/>
            </a:pPr>
            <a:r>
              <a:rPr kumimoji="0" lang="ru-RU" sz="2000" b="1" i="0" u="none" strike="noStrike" kern="1200" cap="none" spc="0" normalizeH="0" baseline="0" noProof="0" dirty="0">
                <a:ln>
                  <a:noFill/>
                </a:ln>
                <a:solidFill>
                  <a:prstClr val="black">
                    <a:lumMod val="75000"/>
                    <a:lumOff val="25000"/>
                  </a:prstClr>
                </a:solidFill>
                <a:effectLst/>
                <a:uLnTx/>
                <a:uFillTx/>
                <a:latin typeface="Calibri"/>
                <a:ea typeface="+mn-ea"/>
                <a:cs typeface="+mn-cs"/>
              </a:rPr>
              <a:t>Раздражение дыхательных путей: </a:t>
            </a:r>
            <a:r>
              <a:rPr kumimoji="0" lang="ru-RU" sz="2000" b="0" i="0" u="none" strike="noStrike" kern="1200" cap="none" spc="0" normalizeH="0" baseline="0" noProof="0" dirty="0">
                <a:ln>
                  <a:noFill/>
                </a:ln>
                <a:solidFill>
                  <a:prstClr val="black"/>
                </a:solidFill>
                <a:effectLst/>
                <a:uLnTx/>
                <a:uFillTx/>
                <a:latin typeface="Calibri"/>
                <a:ea typeface="+mn-ea"/>
                <a:cs typeface="+mn-cs"/>
              </a:rPr>
              <a:t>Кашель, боль в горле, проблемы с дыханием.</a:t>
            </a:r>
            <a:endParaRPr kumimoji="0" lang="de-CH" sz="20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a:p>
            <a:pPr marL="0" marR="0" lvl="0" indent="0" algn="l" defTabSz="914400" rtl="0" eaLnBrk="1" fontAlgn="auto" latinLnBrk="0" hangingPunct="1">
              <a:lnSpc>
                <a:spcPct val="90000"/>
              </a:lnSpc>
              <a:spcBef>
                <a:spcPts val="1200"/>
              </a:spcBef>
              <a:spcAft>
                <a:spcPts val="200"/>
              </a:spcAft>
              <a:buClrTx/>
              <a:buSzPct val="100000"/>
              <a:buFont typeface="Calibri" panose="020F0502020204030204" pitchFamily="34" charset="0"/>
              <a:buNone/>
              <a:tabLst/>
              <a:defRPr/>
            </a:pPr>
            <a:endParaRPr kumimoji="0" lang="ru-RU"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1200"/>
              </a:spcBef>
              <a:spcAft>
                <a:spcPts val="200"/>
              </a:spcAft>
              <a:buClrTx/>
              <a:buSzPct val="100000"/>
              <a:buFont typeface="Calibri" panose="020F0502020204030204" pitchFamily="34" charset="0"/>
              <a:buNone/>
              <a:tabLst/>
              <a:defRPr/>
            </a:pPr>
            <a:r>
              <a:rPr kumimoji="0" lang="ru-RU" sz="2000" b="1" i="0" u="none" strike="noStrike" kern="1200" cap="none" spc="0" normalizeH="0" baseline="0" noProof="0" dirty="0">
                <a:ln>
                  <a:noFill/>
                </a:ln>
                <a:solidFill>
                  <a:prstClr val="black"/>
                </a:solidFill>
                <a:effectLst/>
                <a:uLnTx/>
                <a:uFillTx/>
                <a:latin typeface="Calibri"/>
                <a:ea typeface="+mn-ea"/>
                <a:cs typeface="+mn-cs"/>
              </a:rPr>
              <a:t>Раздражение ротовой полости и горла: </a:t>
            </a:r>
            <a:r>
              <a:rPr kumimoji="0" lang="ru-RU" sz="2000" b="0" i="0" u="none" strike="noStrike" kern="1200" cap="none" spc="0" normalizeH="0" baseline="0" noProof="0" dirty="0">
                <a:ln>
                  <a:noFill/>
                </a:ln>
                <a:solidFill>
                  <a:prstClr val="black"/>
                </a:solidFill>
                <a:effectLst/>
                <a:uLnTx/>
                <a:uFillTx/>
                <a:latin typeface="Calibri"/>
                <a:ea typeface="+mn-ea"/>
                <a:cs typeface="+mn-cs"/>
              </a:rPr>
              <a:t>Сухость во рту, раздражение десен, язвы.</a:t>
            </a:r>
            <a:endParaRPr kumimoji="0" lang="de-CH"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1200"/>
              </a:spcBef>
              <a:spcAft>
                <a:spcPts val="200"/>
              </a:spcAft>
              <a:buClrTx/>
              <a:buSzPct val="100000"/>
              <a:buFont typeface="Calibri" panose="020F0502020204030204" pitchFamily="34" charset="0"/>
              <a:buNone/>
              <a:tabLst/>
              <a:defRPr/>
            </a:pPr>
            <a:endParaRPr kumimoji="0" lang="de-CH"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1200"/>
              </a:spcBef>
              <a:spcAft>
                <a:spcPts val="200"/>
              </a:spcAft>
              <a:buClrTx/>
              <a:buSzPct val="100000"/>
              <a:buFont typeface="Calibri" panose="020F0502020204030204" pitchFamily="34" charset="0"/>
              <a:buNone/>
              <a:tabLst/>
              <a:defRPr/>
            </a:pPr>
            <a:r>
              <a:rPr kumimoji="0" lang="ru-RU" sz="2000" b="1" i="0" u="none" strike="noStrike" kern="1200" cap="none" spc="0" normalizeH="0" baseline="0" noProof="0" dirty="0">
                <a:ln>
                  <a:noFill/>
                </a:ln>
                <a:solidFill>
                  <a:prstClr val="black"/>
                </a:solidFill>
                <a:effectLst/>
                <a:uLnTx/>
                <a:uFillTx/>
                <a:latin typeface="Calibri"/>
                <a:ea typeface="+mn-ea"/>
                <a:cs typeface="+mn-cs"/>
              </a:rPr>
              <a:t>Сердечно-сосудистая система: </a:t>
            </a:r>
            <a:r>
              <a:rPr kumimoji="0" lang="ru-RU" sz="2000" b="0" i="0" u="none" strike="noStrike" kern="1200" cap="none" spc="0" normalizeH="0" baseline="0" noProof="0" dirty="0">
                <a:ln>
                  <a:noFill/>
                </a:ln>
                <a:solidFill>
                  <a:prstClr val="black"/>
                </a:solidFill>
                <a:effectLst/>
                <a:uLnTx/>
                <a:uFillTx/>
                <a:latin typeface="Calibri"/>
                <a:ea typeface="+mn-ea"/>
                <a:cs typeface="+mn-cs"/>
              </a:rPr>
              <a:t>Временное повышение пульса и давления, увеличенный риск сердечно-сосудистых заболеваний.</a:t>
            </a:r>
            <a:endParaRPr kumimoji="0" lang="de-CH" sz="20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a:p>
            <a:pPr marL="0" marR="0" lvl="0" indent="0" algn="l" defTabSz="914400" rtl="0" eaLnBrk="1" fontAlgn="auto" latinLnBrk="0" hangingPunct="1">
              <a:lnSpc>
                <a:spcPct val="90000"/>
              </a:lnSpc>
              <a:spcBef>
                <a:spcPts val="1200"/>
              </a:spcBef>
              <a:spcAft>
                <a:spcPts val="200"/>
              </a:spcAft>
              <a:buClrTx/>
              <a:buSzPct val="100000"/>
              <a:buFont typeface="Calibri" panose="020F0502020204030204" pitchFamily="34" charset="0"/>
              <a:buNone/>
              <a:tabLst/>
              <a:defRPr/>
            </a:pPr>
            <a:endParaRPr kumimoji="0" lang="ru-RU" sz="20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a:p>
            <a:pPr marL="0" marR="0" lvl="0" indent="0" algn="l" defTabSz="914400" rtl="0" eaLnBrk="1" fontAlgn="auto" latinLnBrk="0" hangingPunct="1">
              <a:lnSpc>
                <a:spcPct val="90000"/>
              </a:lnSpc>
              <a:spcBef>
                <a:spcPts val="1200"/>
              </a:spcBef>
              <a:spcAft>
                <a:spcPts val="200"/>
              </a:spcAft>
              <a:buClrTx/>
              <a:buSzPct val="100000"/>
              <a:buFont typeface="Calibri" panose="020F0502020204030204" pitchFamily="34" charset="0"/>
              <a:buNone/>
              <a:tabLst/>
              <a:defRPr/>
            </a:pPr>
            <a:r>
              <a:rPr kumimoji="0" lang="ru-RU" sz="2000" b="1" i="0" u="none" strike="noStrike" kern="1200" cap="none" spc="0" normalizeH="0" baseline="0" noProof="0" dirty="0">
                <a:ln>
                  <a:noFill/>
                </a:ln>
                <a:solidFill>
                  <a:prstClr val="black">
                    <a:lumMod val="75000"/>
                    <a:lumOff val="25000"/>
                  </a:prstClr>
                </a:solidFill>
                <a:effectLst/>
                <a:uLnTx/>
                <a:uFillTx/>
                <a:latin typeface="Calibri"/>
                <a:ea typeface="+mn-ea"/>
                <a:cs typeface="+mn-cs"/>
              </a:rPr>
              <a:t>Риск рака: </a:t>
            </a:r>
            <a:r>
              <a:rPr kumimoji="0" lang="ru-RU" sz="20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Повышенный риск.</a:t>
            </a:r>
            <a:endParaRPr kumimoji="0" lang="de-CH" sz="20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4" name="Textplatzhalter 3">
            <a:extLst>
              <a:ext uri="{FF2B5EF4-FFF2-40B4-BE49-F238E27FC236}">
                <a16:creationId xmlns:a16="http://schemas.microsoft.com/office/drawing/2014/main" id="{ADA0E272-5872-373E-657C-AD60A2FB19A3}"/>
              </a:ext>
            </a:extLst>
          </p:cNvPr>
          <p:cNvSpPr>
            <a:spLocks noGrp="1"/>
          </p:cNvSpPr>
          <p:nvPr>
            <p:ph type="body" sz="half" idx="2"/>
          </p:nvPr>
        </p:nvSpPr>
        <p:spPr/>
        <p:txBody>
          <a:bodyPr>
            <a:normAutofit/>
          </a:bodyPr>
          <a:lstStyle/>
          <a:p>
            <a:pPr algn="ctr"/>
            <a:endParaRPr lang="de-CH" sz="2200" dirty="0"/>
          </a:p>
        </p:txBody>
      </p:sp>
      <p:pic>
        <p:nvPicPr>
          <p:cNvPr id="11" name="Grafik 10" descr="Ein Bild, das Handschuhe, Hand enthält.&#10;&#10;Automatisch generierte Beschreibung">
            <a:extLst>
              <a:ext uri="{FF2B5EF4-FFF2-40B4-BE49-F238E27FC236}">
                <a16:creationId xmlns:a16="http://schemas.microsoft.com/office/drawing/2014/main" id="{D22F6F2C-EE4A-37FA-2862-33307B68CE0B}"/>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1551" b="92690" l="9461" r="43647">
                        <a14:foregroundMark x1="10011" y1="47886" x2="13421" y2="47294"/>
                        <a14:foregroundMark x1="27200" y1="19305" x2="27860" y2="11591"/>
                        <a14:foregroundMark x1="27860" y1="11591" x2="30996" y2="16761"/>
                        <a14:foregroundMark x1="40869" y1="38530" x2="42437" y2="30654"/>
                        <a14:foregroundMark x1="42437" y1="30654" x2="43647" y2="37399"/>
                        <a14:foregroundMark x1="43647" y1="37399" x2="42464" y2="45598"/>
                        <a14:foregroundMark x1="24505" y1="91236" x2="35699" y2="90065"/>
                        <a14:foregroundMark x1="35699" y1="90065" x2="37926" y2="90792"/>
                        <a14:foregroundMark x1="24505" y1="91559" x2="30308" y2="92084"/>
                        <a14:foregroundMark x1="31178" y1="91931" x2="36744" y2="90953"/>
                        <a14:foregroundMark x1="36744" y1="90953" x2="37816" y2="90994"/>
                        <a14:foregroundMark x1="24367" y1="91842" x2="27263" y2="92341"/>
                        <a14:foregroundMark x1="33354" y1="92116" x2="37871" y2="91478"/>
                        <a14:foregroundMark x1="27008" y1="92246" x2="31821" y2="92488"/>
                        <a14:foregroundMark x1="31821" y1="92488" x2="33553" y2="92407"/>
                        <a14:foregroundMark x1="24505" y1="91801" x2="29510" y2="92569"/>
                        <a14:foregroundMark x1="29510" y1="92569" x2="37981" y2="91922"/>
                        <a14:backgroundMark x1="9241" y1="48667" x2="12541" y2="54321"/>
                        <a14:backgroundMark x1="12541" y1="54321" x2="12624" y2="54725"/>
                      </a14:backgroundRemoval>
                    </a14:imgEffect>
                  </a14:imgLayer>
                </a14:imgProps>
              </a:ext>
              <a:ext uri="{28A0092B-C50C-407E-A947-70E740481C1C}">
                <a14:useLocalDpi xmlns:a14="http://schemas.microsoft.com/office/drawing/2010/main" val="0"/>
              </a:ext>
            </a:extLst>
          </a:blip>
          <a:srcRect l="9148" t="7518" r="53626" b="5814"/>
          <a:stretch/>
        </p:blipFill>
        <p:spPr>
          <a:xfrm>
            <a:off x="1234053" y="4737567"/>
            <a:ext cx="1334387" cy="1932086"/>
          </a:xfrm>
          <a:prstGeom prst="rect">
            <a:avLst/>
          </a:prstGeom>
        </p:spPr>
      </p:pic>
      <p:sp>
        <p:nvSpPr>
          <p:cNvPr id="12" name="Textfeld 11">
            <a:extLst>
              <a:ext uri="{FF2B5EF4-FFF2-40B4-BE49-F238E27FC236}">
                <a16:creationId xmlns:a16="http://schemas.microsoft.com/office/drawing/2014/main" id="{1E733DA5-4D3E-82DA-F8C9-63CFC239E963}"/>
              </a:ext>
            </a:extLst>
          </p:cNvPr>
          <p:cNvSpPr txBox="1"/>
          <p:nvPr/>
        </p:nvSpPr>
        <p:spPr>
          <a:xfrm rot="14118513">
            <a:off x="-126407" y="4650032"/>
            <a:ext cx="1705684" cy="276999"/>
          </a:xfrm>
          <a:prstGeom prst="rect">
            <a:avLst/>
          </a:prstGeom>
          <a:solidFill>
            <a:schemeClr val="accent2">
              <a:lumMod val="60000"/>
              <a:lumOff val="40000"/>
            </a:schemeClr>
          </a:solidFill>
          <a:ln w="28575">
            <a:solidFill>
              <a:srgbClr val="0070C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70C0"/>
                </a:solidFill>
                <a:effectLst/>
                <a:uLnTx/>
                <a:uFillTx/>
                <a:latin typeface="Calibri"/>
                <a:ea typeface="+mn-ea"/>
                <a:cs typeface="+mn-cs"/>
              </a:rPr>
              <a:t>получить информацию</a:t>
            </a:r>
          </a:p>
        </p:txBody>
      </p:sp>
      <p:sp>
        <p:nvSpPr>
          <p:cNvPr id="13" name="Textfeld 12">
            <a:extLst>
              <a:ext uri="{FF2B5EF4-FFF2-40B4-BE49-F238E27FC236}">
                <a16:creationId xmlns:a16="http://schemas.microsoft.com/office/drawing/2014/main" id="{717174E9-1AC0-6AA3-3604-F2E21DC81B41}"/>
              </a:ext>
            </a:extLst>
          </p:cNvPr>
          <p:cNvSpPr txBox="1"/>
          <p:nvPr/>
        </p:nvSpPr>
        <p:spPr>
          <a:xfrm rot="15848186">
            <a:off x="1154792" y="4332062"/>
            <a:ext cx="712790" cy="276999"/>
          </a:xfrm>
          <a:prstGeom prst="rect">
            <a:avLst/>
          </a:prstGeom>
          <a:solidFill>
            <a:schemeClr val="accent2">
              <a:lumMod val="60000"/>
              <a:lumOff val="40000"/>
            </a:schemeClr>
          </a:solidFill>
          <a:ln w="28575">
            <a:noFill/>
          </a:ln>
        </p:spPr>
        <p:txBody>
          <a:bodyPr wrap="square" rtlCol="0">
            <a:spAutoFit/>
          </a:bodyPr>
          <a:lstStyle/>
          <a:p>
            <a:r>
              <a:rPr kumimoji="0" lang="ru-RU" sz="1200" b="0" i="0" u="none" strike="noStrike" kern="1200" cap="none" spc="0" normalizeH="0" baseline="0" noProof="0" dirty="0">
                <a:ln>
                  <a:noFill/>
                </a:ln>
                <a:solidFill>
                  <a:prstClr val="white"/>
                </a:solidFill>
                <a:effectLst/>
                <a:uLnTx/>
                <a:uFillTx/>
                <a:latin typeface="Calibri"/>
                <a:ea typeface="+mn-ea"/>
                <a:cs typeface="+mn-cs"/>
              </a:rPr>
              <a:t>понять</a:t>
            </a:r>
            <a:endParaRPr lang="de-CH" sz="1200" dirty="0">
              <a:solidFill>
                <a:schemeClr val="bg1"/>
              </a:solidFill>
            </a:endParaRPr>
          </a:p>
        </p:txBody>
      </p:sp>
      <p:sp>
        <p:nvSpPr>
          <p:cNvPr id="14" name="Textfeld 13">
            <a:extLst>
              <a:ext uri="{FF2B5EF4-FFF2-40B4-BE49-F238E27FC236}">
                <a16:creationId xmlns:a16="http://schemas.microsoft.com/office/drawing/2014/main" id="{0DE115BC-11B6-87F5-5F1B-1D9A5335A6D2}"/>
              </a:ext>
            </a:extLst>
          </p:cNvPr>
          <p:cNvSpPr txBox="1"/>
          <p:nvPr/>
        </p:nvSpPr>
        <p:spPr>
          <a:xfrm rot="16200000">
            <a:off x="1580021" y="4226605"/>
            <a:ext cx="713263" cy="276999"/>
          </a:xfrm>
          <a:prstGeom prst="rect">
            <a:avLst/>
          </a:prstGeom>
          <a:solidFill>
            <a:schemeClr val="accent2">
              <a:lumMod val="60000"/>
              <a:lumOff val="40000"/>
            </a:schemeClr>
          </a:solidFill>
        </p:spPr>
        <p:txBody>
          <a:bodyPr wrap="square" rtlCol="0">
            <a:spAutoFit/>
          </a:bodyPr>
          <a:lstStyle/>
          <a:p>
            <a:r>
              <a:rPr lang="ru-RU" sz="1200" dirty="0">
                <a:solidFill>
                  <a:schemeClr val="bg1"/>
                </a:solidFill>
              </a:rPr>
              <a:t>изучить</a:t>
            </a:r>
          </a:p>
        </p:txBody>
      </p:sp>
      <p:sp>
        <p:nvSpPr>
          <p:cNvPr id="15" name="Textfeld 14">
            <a:extLst>
              <a:ext uri="{FF2B5EF4-FFF2-40B4-BE49-F238E27FC236}">
                <a16:creationId xmlns:a16="http://schemas.microsoft.com/office/drawing/2014/main" id="{D0FFA826-BCE0-1733-84EC-BA4EBA2B99F3}"/>
              </a:ext>
            </a:extLst>
          </p:cNvPr>
          <p:cNvSpPr txBox="1"/>
          <p:nvPr/>
        </p:nvSpPr>
        <p:spPr>
          <a:xfrm rot="16397315">
            <a:off x="1790000" y="4199936"/>
            <a:ext cx="987347" cy="276999"/>
          </a:xfrm>
          <a:prstGeom prst="rect">
            <a:avLst/>
          </a:prstGeom>
          <a:solidFill>
            <a:schemeClr val="accent2">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white"/>
                </a:solidFill>
                <a:effectLst/>
                <a:uLnTx/>
                <a:uFillTx/>
                <a:latin typeface="Calibri"/>
                <a:ea typeface="+mn-ea"/>
                <a:cs typeface="+mn-cs"/>
              </a:rPr>
              <a:t>действовать </a:t>
            </a:r>
          </a:p>
        </p:txBody>
      </p:sp>
      <p:sp>
        <p:nvSpPr>
          <p:cNvPr id="16" name="Textfeld 15">
            <a:extLst>
              <a:ext uri="{FF2B5EF4-FFF2-40B4-BE49-F238E27FC236}">
                <a16:creationId xmlns:a16="http://schemas.microsoft.com/office/drawing/2014/main" id="{DEBC25FB-BC3C-816D-4B28-3876DBB3294D}"/>
              </a:ext>
            </a:extLst>
          </p:cNvPr>
          <p:cNvSpPr txBox="1"/>
          <p:nvPr/>
        </p:nvSpPr>
        <p:spPr>
          <a:xfrm rot="16835369">
            <a:off x="1779561" y="4036040"/>
            <a:ext cx="1844392" cy="276999"/>
          </a:xfrm>
          <a:prstGeom prst="rect">
            <a:avLst/>
          </a:prstGeom>
          <a:solidFill>
            <a:schemeClr val="accent2">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white"/>
                </a:solidFill>
                <a:effectLst/>
                <a:uLnTx/>
                <a:uFillTx/>
                <a:latin typeface="Calibri"/>
                <a:ea typeface="+mn-ea"/>
                <a:cs typeface="+mn-cs"/>
              </a:rPr>
              <a:t>обратиться за помощью</a:t>
            </a:r>
          </a:p>
        </p:txBody>
      </p:sp>
      <p:sp>
        <p:nvSpPr>
          <p:cNvPr id="5" name="Textfeld 4">
            <a:extLst>
              <a:ext uri="{FF2B5EF4-FFF2-40B4-BE49-F238E27FC236}">
                <a16:creationId xmlns:a16="http://schemas.microsoft.com/office/drawing/2014/main" id="{C6E6797B-2743-17E4-BE45-222616330D5E}"/>
              </a:ext>
            </a:extLst>
          </p:cNvPr>
          <p:cNvSpPr txBox="1"/>
          <p:nvPr/>
        </p:nvSpPr>
        <p:spPr>
          <a:xfrm>
            <a:off x="4578711" y="6162971"/>
            <a:ext cx="7156088" cy="646331"/>
          </a:xfrm>
          <a:prstGeom prst="rect">
            <a:avLst/>
          </a:prstGeom>
          <a:noFill/>
          <a:ln>
            <a:solidFill>
              <a:schemeClr val="accent2">
                <a:lumMod val="75000"/>
              </a:schemeClr>
            </a:solidFill>
          </a:ln>
        </p:spPr>
        <p:txBody>
          <a:bodyPr wrap="square" rtlCol="0">
            <a:spAutoFit/>
          </a:bodyPr>
          <a:lstStyle/>
          <a:p>
            <a:pPr algn="ctr"/>
            <a:r>
              <a:rPr lang="ru-RU" dirty="0">
                <a:solidFill>
                  <a:schemeClr val="accent2">
                    <a:lumMod val="75000"/>
                  </a:schemeClr>
                </a:solidFill>
              </a:rPr>
              <a:t>Последствия долгосрочного употребления еще предстоит проанализировать более детально.</a:t>
            </a:r>
          </a:p>
        </p:txBody>
      </p:sp>
      <p:pic>
        <p:nvPicPr>
          <p:cNvPr id="6" name="Grafik 5" descr="Ein Bild, das Schwarz, Dunkelheit enthält.&#10;&#10;Automatisch generierte Beschreibung">
            <a:extLst>
              <a:ext uri="{FF2B5EF4-FFF2-40B4-BE49-F238E27FC236}">
                <a16:creationId xmlns:a16="http://schemas.microsoft.com/office/drawing/2014/main" id="{81C17C24-C6EB-2E3A-8FE6-1D13DD0113E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858" t="12222" r="7500" b="22699"/>
          <a:stretch/>
        </p:blipFill>
        <p:spPr>
          <a:xfrm>
            <a:off x="4487637" y="731839"/>
            <a:ext cx="508314" cy="377452"/>
          </a:xfrm>
          <a:prstGeom prst="rect">
            <a:avLst/>
          </a:prstGeom>
        </p:spPr>
      </p:pic>
      <p:pic>
        <p:nvPicPr>
          <p:cNvPr id="7" name="Grafik 6" descr="Ein Bild, das Schwarz, Dunkelheit enthält.&#10;&#10;Automatisch generierte Beschreibung">
            <a:extLst>
              <a:ext uri="{FF2B5EF4-FFF2-40B4-BE49-F238E27FC236}">
                <a16:creationId xmlns:a16="http://schemas.microsoft.com/office/drawing/2014/main" id="{9874AA38-1336-442A-0766-5F042F79F52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0592" t="22508" r="30509" b="37247"/>
          <a:stretch/>
        </p:blipFill>
        <p:spPr>
          <a:xfrm>
            <a:off x="4578711" y="5456205"/>
            <a:ext cx="350282" cy="362399"/>
          </a:xfrm>
          <a:prstGeom prst="rect">
            <a:avLst/>
          </a:prstGeom>
        </p:spPr>
      </p:pic>
      <p:pic>
        <p:nvPicPr>
          <p:cNvPr id="8" name="Grafik 7" descr="Ein Bild, das Schwarz, Dunkelheit enthält.&#10;&#10;Automatisch generierte Beschreibung">
            <a:extLst>
              <a:ext uri="{FF2B5EF4-FFF2-40B4-BE49-F238E27FC236}">
                <a16:creationId xmlns:a16="http://schemas.microsoft.com/office/drawing/2014/main" id="{472C1439-E963-5396-7A18-2B21502F56B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13355"/>
          <a:stretch/>
        </p:blipFill>
        <p:spPr>
          <a:xfrm>
            <a:off x="4538726" y="1970990"/>
            <a:ext cx="435631" cy="377452"/>
          </a:xfrm>
          <a:prstGeom prst="rect">
            <a:avLst/>
          </a:prstGeom>
        </p:spPr>
      </p:pic>
      <p:pic>
        <p:nvPicPr>
          <p:cNvPr id="9" name="Grafik 8" descr="Ein Bild, das Schwarz, Dunkelheit enthält.&#10;&#10;Automatisch generierte Beschreibung">
            <a:extLst>
              <a:ext uri="{FF2B5EF4-FFF2-40B4-BE49-F238E27FC236}">
                <a16:creationId xmlns:a16="http://schemas.microsoft.com/office/drawing/2014/main" id="{DFF4C59B-6A43-61E5-4151-1E96A2FC9AC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5675"/>
          <a:stretch/>
        </p:blipFill>
        <p:spPr>
          <a:xfrm flipH="1">
            <a:off x="4531506" y="4286190"/>
            <a:ext cx="442851" cy="373435"/>
          </a:xfrm>
          <a:prstGeom prst="rect">
            <a:avLst/>
          </a:prstGeom>
        </p:spPr>
      </p:pic>
      <p:pic>
        <p:nvPicPr>
          <p:cNvPr id="10" name="Grafik 9" descr="Ein Bild, das Schwarz, Dunkelheit enthält.&#10;&#10;Automatisch generierte Beschreibung">
            <a:extLst>
              <a:ext uri="{FF2B5EF4-FFF2-40B4-BE49-F238E27FC236}">
                <a16:creationId xmlns:a16="http://schemas.microsoft.com/office/drawing/2014/main" id="{B7341A5A-2330-5D64-28D6-BFB89106782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14768"/>
          <a:stretch/>
        </p:blipFill>
        <p:spPr>
          <a:xfrm>
            <a:off x="4539520" y="3184622"/>
            <a:ext cx="442851" cy="377452"/>
          </a:xfrm>
          <a:prstGeom prst="rect">
            <a:avLst/>
          </a:prstGeom>
        </p:spPr>
      </p:pic>
    </p:spTree>
    <p:extLst>
      <p:ext uri="{BB962C8B-B14F-4D97-AF65-F5344CB8AC3E}">
        <p14:creationId xmlns:p14="http://schemas.microsoft.com/office/powerpoint/2010/main" val="183579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F0881E-49E6-1CEA-1D1A-7F0A61082889}"/>
              </a:ext>
            </a:extLst>
          </p:cNvPr>
          <p:cNvSpPr>
            <a:spLocks noGrp="1"/>
          </p:cNvSpPr>
          <p:nvPr>
            <p:ph type="title"/>
          </p:nvPr>
        </p:nvSpPr>
        <p:spPr/>
        <p:txBody>
          <a:bodyPr/>
          <a:lstStyle/>
          <a:p>
            <a:r>
              <a:rPr lang="ru-RU" b="1" dirty="0"/>
              <a:t>Экологические последствия</a:t>
            </a:r>
            <a:endParaRPr lang="de-CH" b="1" dirty="0"/>
          </a:p>
        </p:txBody>
      </p:sp>
      <p:sp>
        <p:nvSpPr>
          <p:cNvPr id="3" name="Inhaltsplatzhalter 2">
            <a:extLst>
              <a:ext uri="{FF2B5EF4-FFF2-40B4-BE49-F238E27FC236}">
                <a16:creationId xmlns:a16="http://schemas.microsoft.com/office/drawing/2014/main" id="{DD3927A0-1EC7-4C2C-C6F7-D3E5BA97AD23}"/>
              </a:ext>
            </a:extLst>
          </p:cNvPr>
          <p:cNvSpPr>
            <a:spLocks noGrp="1"/>
          </p:cNvSpPr>
          <p:nvPr>
            <p:ph idx="1"/>
          </p:nvPr>
        </p:nvSpPr>
        <p:spPr>
          <a:xfrm>
            <a:off x="4934107" y="1398080"/>
            <a:ext cx="5819047" cy="2628795"/>
          </a:xfrm>
        </p:spPr>
        <p:txBody>
          <a:bodyPr>
            <a:noAutofit/>
          </a:bodyPr>
          <a:lstStyle/>
          <a:p>
            <a:pPr marL="0" marR="0" lvl="0" indent="0" algn="l" defTabSz="914400" rtl="0" eaLnBrk="1" fontAlgn="auto" latinLnBrk="0" hangingPunct="1">
              <a:lnSpc>
                <a:spcPct val="100000"/>
              </a:lnSpc>
              <a:spcBef>
                <a:spcPts val="0"/>
              </a:spcBef>
              <a:spcAft>
                <a:spcPts val="600"/>
              </a:spcAft>
              <a:buClr>
                <a:srgbClr val="A22002"/>
              </a:buClr>
              <a:buSzPct val="100000"/>
              <a:buFont typeface="Calibri" panose="020F0502020204030204" pitchFamily="34" charset="0"/>
              <a:buNone/>
              <a:tabLst/>
              <a:defRPr/>
            </a:pPr>
            <a:r>
              <a:rPr kumimoji="0" lang="ru-RU" sz="2000" b="1" i="0" u="none" strike="noStrike" kern="1200" cap="none" spc="0" normalizeH="0" baseline="0" noProof="0" dirty="0">
                <a:ln>
                  <a:noFill/>
                </a:ln>
                <a:solidFill>
                  <a:srgbClr val="000000">
                    <a:lumMod val="75000"/>
                    <a:lumOff val="25000"/>
                  </a:srgbClr>
                </a:solidFill>
                <a:effectLst/>
                <a:uLnTx/>
                <a:uFillTx/>
                <a:latin typeface="Calibri"/>
                <a:ea typeface="+mn-ea"/>
                <a:cs typeface="+mn-cs"/>
              </a:rPr>
              <a:t>Литий-ионные аккумуляторы </a:t>
            </a:r>
            <a:r>
              <a:rPr kumimoji="0" lang="ru-RU" sz="2000" b="0" i="0" u="none" strike="noStrike" kern="1200" cap="none" spc="0" normalizeH="0" baseline="0" noProof="0" dirty="0">
                <a:ln>
                  <a:noFill/>
                </a:ln>
                <a:solidFill>
                  <a:srgbClr val="000000">
                    <a:lumMod val="75000"/>
                    <a:lumOff val="25000"/>
                  </a:srgbClr>
                </a:solidFill>
                <a:effectLst/>
                <a:uLnTx/>
                <a:uFillTx/>
                <a:latin typeface="Calibri"/>
                <a:ea typeface="+mn-ea"/>
                <a:cs typeface="+mn-cs"/>
              </a:rPr>
              <a:t>и </a:t>
            </a:r>
            <a:r>
              <a:rPr kumimoji="0" lang="ru-RU" sz="2000" b="1" i="0" u="none" strike="noStrike" kern="1200" cap="none" spc="0" normalizeH="0" baseline="0" noProof="0" dirty="0">
                <a:ln>
                  <a:noFill/>
                </a:ln>
                <a:solidFill>
                  <a:srgbClr val="000000">
                    <a:lumMod val="75000"/>
                    <a:lumOff val="25000"/>
                  </a:srgbClr>
                </a:solidFill>
                <a:effectLst/>
                <a:uLnTx/>
                <a:uFillTx/>
                <a:latin typeface="Calibri"/>
                <a:ea typeface="+mn-ea"/>
                <a:cs typeface="+mn-cs"/>
              </a:rPr>
              <a:t>батареи</a:t>
            </a:r>
            <a:r>
              <a:rPr kumimoji="0" lang="ru-RU" sz="2000" b="0" i="0" u="none" strike="noStrike" kern="1200" cap="none" spc="0" normalizeH="0" baseline="0" noProof="0" dirty="0">
                <a:ln>
                  <a:noFill/>
                </a:ln>
                <a:solidFill>
                  <a:srgbClr val="000000">
                    <a:lumMod val="75000"/>
                    <a:lumOff val="25000"/>
                  </a:srgbClr>
                </a:solidFill>
                <a:effectLst/>
                <a:uLnTx/>
                <a:uFillTx/>
                <a:latin typeface="Calibri"/>
                <a:ea typeface="+mn-ea"/>
                <a:cs typeface="+mn-cs"/>
              </a:rPr>
              <a:t> содержат ценные ресурсы.</a:t>
            </a:r>
          </a:p>
          <a:p>
            <a:pPr marL="0" marR="0" lvl="0" indent="0" algn="l" defTabSz="914400" rtl="0" eaLnBrk="1" fontAlgn="auto" latinLnBrk="0" hangingPunct="1">
              <a:lnSpc>
                <a:spcPct val="100000"/>
              </a:lnSpc>
              <a:spcBef>
                <a:spcPts val="0"/>
              </a:spcBef>
              <a:spcAft>
                <a:spcPts val="600"/>
              </a:spcAft>
              <a:buClr>
                <a:srgbClr val="A22002"/>
              </a:buClr>
              <a:buSzPct val="100000"/>
              <a:buFont typeface="Calibri" panose="020F0502020204030204" pitchFamily="34" charset="0"/>
              <a:buNone/>
              <a:tabLst/>
              <a:defRPr/>
            </a:pPr>
            <a:r>
              <a:rPr kumimoji="0" lang="ru-RU" sz="2000" b="0" i="0" u="none" strike="noStrike" kern="1200" cap="none" spc="0" normalizeH="0" baseline="0" noProof="0" dirty="0">
                <a:ln>
                  <a:noFill/>
                </a:ln>
                <a:solidFill>
                  <a:srgbClr val="000000">
                    <a:lumMod val="75000"/>
                    <a:lumOff val="25000"/>
                  </a:srgbClr>
                </a:solidFill>
                <a:effectLst/>
                <a:uLnTx/>
                <a:uFillTx/>
                <a:latin typeface="Calibri"/>
                <a:ea typeface="+mn-ea"/>
                <a:cs typeface="+mn-cs"/>
              </a:rPr>
              <a:t>При неправильной утилизации они наносят </a:t>
            </a:r>
            <a:r>
              <a:rPr kumimoji="0" lang="ru-RU" sz="2000" b="0" i="0" u="sng" strike="noStrike" kern="1200" cap="none" spc="0" normalizeH="0" baseline="0" noProof="0" dirty="0">
                <a:ln>
                  <a:noFill/>
                </a:ln>
                <a:solidFill>
                  <a:srgbClr val="000000">
                    <a:lumMod val="75000"/>
                    <a:lumOff val="25000"/>
                  </a:srgbClr>
                </a:solidFill>
                <a:effectLst/>
                <a:uLnTx/>
                <a:uFillTx/>
                <a:latin typeface="Calibri"/>
                <a:ea typeface="+mn-ea"/>
                <a:cs typeface="+mn-cs"/>
              </a:rPr>
              <a:t>вред окружающей среде</a:t>
            </a:r>
            <a:r>
              <a:rPr kumimoji="0" lang="ru-RU" sz="2000" b="0" i="0" u="none" strike="noStrike" kern="1200" cap="none" spc="0" normalizeH="0" baseline="0" noProof="0" dirty="0">
                <a:ln>
                  <a:noFill/>
                </a:ln>
                <a:solidFill>
                  <a:srgbClr val="000000">
                    <a:lumMod val="75000"/>
                    <a:lumOff val="25000"/>
                  </a:srgbClr>
                </a:solidFill>
                <a:effectLst/>
                <a:uLnTx/>
                <a:uFillTx/>
                <a:latin typeface="Calibri"/>
                <a:ea typeface="+mn-ea"/>
                <a:cs typeface="+mn-cs"/>
              </a:rPr>
              <a:t>.</a:t>
            </a:r>
            <a:endParaRPr kumimoji="0" lang="de-CH" sz="2000" b="0" i="0" u="none" strike="noStrike" kern="1200" cap="none" spc="0" normalizeH="0" baseline="0" noProof="0" dirty="0">
              <a:ln>
                <a:noFill/>
              </a:ln>
              <a:solidFill>
                <a:srgbClr val="000000">
                  <a:lumMod val="75000"/>
                  <a:lumOff val="25000"/>
                </a:srgbClr>
              </a:solidFill>
              <a:effectLst/>
              <a:uLnTx/>
              <a:uFillTx/>
              <a:latin typeface="Calibri"/>
              <a:ea typeface="+mn-ea"/>
              <a:cs typeface="+mn-cs"/>
            </a:endParaRPr>
          </a:p>
        </p:txBody>
      </p:sp>
      <p:sp>
        <p:nvSpPr>
          <p:cNvPr id="4" name="Textplatzhalter 3">
            <a:extLst>
              <a:ext uri="{FF2B5EF4-FFF2-40B4-BE49-F238E27FC236}">
                <a16:creationId xmlns:a16="http://schemas.microsoft.com/office/drawing/2014/main" id="{ADA0E272-5872-373E-657C-AD60A2FB19A3}"/>
              </a:ext>
            </a:extLst>
          </p:cNvPr>
          <p:cNvSpPr>
            <a:spLocks noGrp="1"/>
          </p:cNvSpPr>
          <p:nvPr>
            <p:ph type="body" sz="half" idx="2"/>
          </p:nvPr>
        </p:nvSpPr>
        <p:spPr/>
        <p:txBody>
          <a:bodyPr/>
          <a:lstStyle/>
          <a:p>
            <a:endParaRPr lang="de-CH" dirty="0"/>
          </a:p>
        </p:txBody>
      </p:sp>
      <p:sp>
        <p:nvSpPr>
          <p:cNvPr id="5" name="Untertitel 2">
            <a:extLst>
              <a:ext uri="{FF2B5EF4-FFF2-40B4-BE49-F238E27FC236}">
                <a16:creationId xmlns:a16="http://schemas.microsoft.com/office/drawing/2014/main" id="{BFF4D808-2E8D-BCB0-0E2B-71D27FD2DE3A}"/>
              </a:ext>
            </a:extLst>
          </p:cNvPr>
          <p:cNvSpPr txBox="1">
            <a:spLocks/>
          </p:cNvSpPr>
          <p:nvPr/>
        </p:nvSpPr>
        <p:spPr>
          <a:xfrm>
            <a:off x="4898571" y="725175"/>
            <a:ext cx="3734440" cy="45848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200" b="1" i="0" u="none" strike="noStrike" kern="1200" cap="none" spc="0" normalizeH="0" baseline="0" noProof="0" dirty="0">
                <a:ln>
                  <a:noFill/>
                </a:ln>
                <a:solidFill>
                  <a:srgbClr val="692523">
                    <a:lumMod val="75000"/>
                  </a:srgbClr>
                </a:solidFill>
                <a:effectLst/>
                <a:uLnTx/>
                <a:uFillTx/>
                <a:latin typeface="Calibri Light"/>
                <a:ea typeface="+mn-ea"/>
                <a:cs typeface="+mn-cs"/>
              </a:rPr>
              <a:t>ПОТРЕБЛЕНИЕ</a:t>
            </a:r>
            <a:endParaRPr kumimoji="0" lang="de-CH" sz="2200" b="1" i="0" u="none" strike="noStrike" kern="1200" cap="none" spc="0" normalizeH="0" baseline="0" noProof="0" dirty="0">
              <a:ln>
                <a:noFill/>
              </a:ln>
              <a:solidFill>
                <a:srgbClr val="692523">
                  <a:lumMod val="75000"/>
                </a:srgbClr>
              </a:solidFill>
              <a:effectLst/>
              <a:uLnTx/>
              <a:uFillTx/>
              <a:latin typeface="Calibri Light"/>
              <a:ea typeface="+mn-ea"/>
              <a:cs typeface="+mn-cs"/>
            </a:endParaRPr>
          </a:p>
        </p:txBody>
      </p:sp>
      <p:sp>
        <p:nvSpPr>
          <p:cNvPr id="6" name="Untertitel 2">
            <a:extLst>
              <a:ext uri="{FF2B5EF4-FFF2-40B4-BE49-F238E27FC236}">
                <a16:creationId xmlns:a16="http://schemas.microsoft.com/office/drawing/2014/main" id="{6A7B3063-F6C2-3E14-0E2A-B908EDB98CA9}"/>
              </a:ext>
            </a:extLst>
          </p:cNvPr>
          <p:cNvSpPr txBox="1">
            <a:spLocks/>
          </p:cNvSpPr>
          <p:nvPr/>
        </p:nvSpPr>
        <p:spPr>
          <a:xfrm>
            <a:off x="4934107" y="3634848"/>
            <a:ext cx="1817661" cy="35915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200" b="1" i="0" u="none" strike="noStrike" kern="1200" cap="none" spc="0" normalizeH="0" baseline="0" noProof="0" dirty="0">
                <a:ln>
                  <a:noFill/>
                </a:ln>
                <a:solidFill>
                  <a:srgbClr val="692523">
                    <a:lumMod val="75000"/>
                  </a:srgbClr>
                </a:solidFill>
                <a:effectLst/>
                <a:uLnTx/>
                <a:uFillTx/>
                <a:latin typeface="Calibri Light"/>
                <a:ea typeface="+mn-ea"/>
                <a:cs typeface="+mn-cs"/>
              </a:rPr>
              <a:t>УТИЛИЗАЦИЯ</a:t>
            </a:r>
            <a:endParaRPr kumimoji="0" lang="de-CH" sz="2200" b="1" i="0" u="none" strike="noStrike" kern="1200" cap="none" spc="0" normalizeH="0" baseline="0" noProof="0" dirty="0">
              <a:ln>
                <a:noFill/>
              </a:ln>
              <a:solidFill>
                <a:srgbClr val="692523">
                  <a:lumMod val="75000"/>
                </a:srgbClr>
              </a:solidFill>
              <a:effectLst/>
              <a:uLnTx/>
              <a:uFillTx/>
              <a:latin typeface="Calibri Light"/>
              <a:ea typeface="+mn-ea"/>
              <a:cs typeface="+mn-cs"/>
            </a:endParaRPr>
          </a:p>
        </p:txBody>
      </p:sp>
      <p:sp>
        <p:nvSpPr>
          <p:cNvPr id="7" name="Inhaltsplatzhalter 2">
            <a:extLst>
              <a:ext uri="{FF2B5EF4-FFF2-40B4-BE49-F238E27FC236}">
                <a16:creationId xmlns:a16="http://schemas.microsoft.com/office/drawing/2014/main" id="{12926D83-7B7D-9DB3-E3DD-FCDCBEC58E0F}"/>
              </a:ext>
            </a:extLst>
          </p:cNvPr>
          <p:cNvSpPr txBox="1">
            <a:spLocks/>
          </p:cNvSpPr>
          <p:nvPr/>
        </p:nvSpPr>
        <p:spPr>
          <a:xfrm>
            <a:off x="4934107" y="4162412"/>
            <a:ext cx="5106666" cy="86807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ru-RU" dirty="0"/>
              <a:t>Вейпы относятся к электронным отходам.</a:t>
            </a:r>
          </a:p>
          <a:p>
            <a:pPr marL="0" indent="0">
              <a:buNone/>
            </a:pPr>
            <a:r>
              <a:rPr lang="ru-RU" dirty="0"/>
              <a:t>Часто их не утилизируют должным образом.</a:t>
            </a:r>
            <a:endParaRPr lang="de-CH" dirty="0"/>
          </a:p>
          <a:p>
            <a:pPr marL="0" indent="0">
              <a:buNone/>
            </a:pPr>
            <a:endParaRPr lang="de-CH" dirty="0"/>
          </a:p>
        </p:txBody>
      </p:sp>
      <p:pic>
        <p:nvPicPr>
          <p:cNvPr id="15" name="Grafik 14" descr="Ein Bild, das Handschuhe, Hand enthält.&#10;&#10;Automatisch generierte Beschreibung">
            <a:extLst>
              <a:ext uri="{FF2B5EF4-FFF2-40B4-BE49-F238E27FC236}">
                <a16:creationId xmlns:a16="http://schemas.microsoft.com/office/drawing/2014/main" id="{FC478CC1-A3A0-1E3A-A447-4EA09F4ECFF7}"/>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1551" b="92690" l="9461" r="43647">
                        <a14:foregroundMark x1="10011" y1="47886" x2="13421" y2="47294"/>
                        <a14:foregroundMark x1="27200" y1="19305" x2="27860" y2="11591"/>
                        <a14:foregroundMark x1="27860" y1="11591" x2="30996" y2="16761"/>
                        <a14:foregroundMark x1="40869" y1="38530" x2="42437" y2="30654"/>
                        <a14:foregroundMark x1="42437" y1="30654" x2="43647" y2="37399"/>
                        <a14:foregroundMark x1="43647" y1="37399" x2="42464" y2="45598"/>
                        <a14:foregroundMark x1="24505" y1="91236" x2="35699" y2="90065"/>
                        <a14:foregroundMark x1="35699" y1="90065" x2="37926" y2="90792"/>
                        <a14:foregroundMark x1="24505" y1="91559" x2="30308" y2="92084"/>
                        <a14:foregroundMark x1="31178" y1="91931" x2="36744" y2="90953"/>
                        <a14:foregroundMark x1="36744" y1="90953" x2="37816" y2="90994"/>
                        <a14:foregroundMark x1="24367" y1="91842" x2="27263" y2="92341"/>
                        <a14:foregroundMark x1="33354" y1="92116" x2="37871" y2="91478"/>
                        <a14:foregroundMark x1="27008" y1="92246" x2="31821" y2="92488"/>
                        <a14:foregroundMark x1="31821" y1="92488" x2="33553" y2="92407"/>
                        <a14:foregroundMark x1="24505" y1="91801" x2="29510" y2="92569"/>
                        <a14:foregroundMark x1="29510" y1="92569" x2="37981" y2="91922"/>
                        <a14:backgroundMark x1="9241" y1="48667" x2="12541" y2="54321"/>
                        <a14:backgroundMark x1="12541" y1="54321" x2="12624" y2="54725"/>
                      </a14:backgroundRemoval>
                    </a14:imgEffect>
                  </a14:imgLayer>
                </a14:imgProps>
              </a:ext>
              <a:ext uri="{28A0092B-C50C-407E-A947-70E740481C1C}">
                <a14:useLocalDpi xmlns:a14="http://schemas.microsoft.com/office/drawing/2010/main" val="0"/>
              </a:ext>
            </a:extLst>
          </a:blip>
          <a:srcRect l="9148" t="7518" r="53626" b="5814"/>
          <a:stretch/>
        </p:blipFill>
        <p:spPr>
          <a:xfrm>
            <a:off x="1158947" y="4641875"/>
            <a:ext cx="1334387" cy="1932086"/>
          </a:xfrm>
          <a:prstGeom prst="rect">
            <a:avLst/>
          </a:prstGeom>
        </p:spPr>
      </p:pic>
      <p:sp>
        <p:nvSpPr>
          <p:cNvPr id="16" name="Textfeld 15">
            <a:extLst>
              <a:ext uri="{FF2B5EF4-FFF2-40B4-BE49-F238E27FC236}">
                <a16:creationId xmlns:a16="http://schemas.microsoft.com/office/drawing/2014/main" id="{E6AC125C-9ED6-4705-A555-5E7724E97D37}"/>
              </a:ext>
            </a:extLst>
          </p:cNvPr>
          <p:cNvSpPr txBox="1"/>
          <p:nvPr/>
        </p:nvSpPr>
        <p:spPr>
          <a:xfrm rot="14118513">
            <a:off x="-169096" y="4637063"/>
            <a:ext cx="1691752" cy="276999"/>
          </a:xfrm>
          <a:prstGeom prst="rect">
            <a:avLst/>
          </a:prstGeom>
          <a:solidFill>
            <a:schemeClr val="accent1">
              <a:lumMod val="75000"/>
            </a:schemeClr>
          </a:solidFill>
          <a:ln w="28575">
            <a:solidFill>
              <a:srgbClr val="92D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70C0"/>
                </a:solidFill>
                <a:effectLst/>
                <a:uLnTx/>
                <a:uFillTx/>
                <a:latin typeface="Calibri"/>
                <a:ea typeface="+mn-ea"/>
                <a:cs typeface="+mn-cs"/>
              </a:rPr>
              <a:t>получить информацию</a:t>
            </a:r>
          </a:p>
        </p:txBody>
      </p:sp>
      <p:sp>
        <p:nvSpPr>
          <p:cNvPr id="17" name="Textfeld 16">
            <a:extLst>
              <a:ext uri="{FF2B5EF4-FFF2-40B4-BE49-F238E27FC236}">
                <a16:creationId xmlns:a16="http://schemas.microsoft.com/office/drawing/2014/main" id="{97D9F460-3C01-2A6C-3D54-478E60F241C3}"/>
              </a:ext>
            </a:extLst>
          </p:cNvPr>
          <p:cNvSpPr txBox="1"/>
          <p:nvPr/>
        </p:nvSpPr>
        <p:spPr>
          <a:xfrm rot="15848186">
            <a:off x="1126698" y="4278801"/>
            <a:ext cx="627481" cy="276999"/>
          </a:xfrm>
          <a:prstGeom prst="rect">
            <a:avLst/>
          </a:prstGeom>
          <a:solidFill>
            <a:schemeClr val="accent1">
              <a:lumMod val="75000"/>
            </a:schemeClr>
          </a:solidFill>
        </p:spPr>
        <p:txBody>
          <a:bodyPr wrap="square" rtlCol="0">
            <a:spAutoFit/>
          </a:bodyPr>
          <a:lstStyle/>
          <a:p>
            <a:r>
              <a:rPr kumimoji="0" lang="ru-RU" sz="1200" b="0" i="0" u="none" strike="noStrike" kern="1200" cap="none" spc="0" normalizeH="0" baseline="0" noProof="0" dirty="0">
                <a:ln>
                  <a:noFill/>
                </a:ln>
                <a:solidFill>
                  <a:prstClr val="white"/>
                </a:solidFill>
                <a:effectLst/>
                <a:uLnTx/>
                <a:uFillTx/>
                <a:latin typeface="Calibri"/>
                <a:ea typeface="+mn-ea"/>
                <a:cs typeface="+mn-cs"/>
              </a:rPr>
              <a:t>понять</a:t>
            </a:r>
            <a:endParaRPr lang="de-CH" sz="1200" dirty="0">
              <a:solidFill>
                <a:schemeClr val="bg1"/>
              </a:solidFill>
            </a:endParaRPr>
          </a:p>
        </p:txBody>
      </p:sp>
      <p:sp>
        <p:nvSpPr>
          <p:cNvPr id="18" name="Textfeld 17">
            <a:extLst>
              <a:ext uri="{FF2B5EF4-FFF2-40B4-BE49-F238E27FC236}">
                <a16:creationId xmlns:a16="http://schemas.microsoft.com/office/drawing/2014/main" id="{BC8B3954-1C1C-0B24-69D2-754166FF6459}"/>
              </a:ext>
            </a:extLst>
          </p:cNvPr>
          <p:cNvSpPr txBox="1"/>
          <p:nvPr/>
        </p:nvSpPr>
        <p:spPr>
          <a:xfrm rot="16200000">
            <a:off x="1495211" y="4121208"/>
            <a:ext cx="732672" cy="276999"/>
          </a:xfrm>
          <a:prstGeom prst="rect">
            <a:avLst/>
          </a:prstGeom>
          <a:solidFill>
            <a:schemeClr val="accent1">
              <a:lumMod val="75000"/>
            </a:schemeClr>
          </a:solidFill>
        </p:spPr>
        <p:txBody>
          <a:bodyPr wrap="square" rtlCol="0">
            <a:spAutoFit/>
          </a:bodyPr>
          <a:lstStyle/>
          <a:p>
            <a:r>
              <a:rPr lang="ru-RU" sz="1200" dirty="0">
                <a:solidFill>
                  <a:schemeClr val="bg1"/>
                </a:solidFill>
              </a:rPr>
              <a:t>изучить</a:t>
            </a:r>
            <a:endParaRPr lang="de-CH" sz="1200" dirty="0">
              <a:solidFill>
                <a:schemeClr val="bg1"/>
              </a:solidFill>
            </a:endParaRPr>
          </a:p>
        </p:txBody>
      </p:sp>
      <p:sp>
        <p:nvSpPr>
          <p:cNvPr id="19" name="Textfeld 18">
            <a:extLst>
              <a:ext uri="{FF2B5EF4-FFF2-40B4-BE49-F238E27FC236}">
                <a16:creationId xmlns:a16="http://schemas.microsoft.com/office/drawing/2014/main" id="{3CD430CA-F94F-AB03-FFF8-8501A77CE5FB}"/>
              </a:ext>
            </a:extLst>
          </p:cNvPr>
          <p:cNvSpPr txBox="1"/>
          <p:nvPr/>
        </p:nvSpPr>
        <p:spPr>
          <a:xfrm rot="16397315">
            <a:off x="1697002" y="4085297"/>
            <a:ext cx="1025308" cy="276999"/>
          </a:xfrm>
          <a:prstGeom prst="rect">
            <a:avLst/>
          </a:prstGeom>
          <a:solidFill>
            <a:schemeClr val="accent1">
              <a:lumMod val="75000"/>
            </a:schemeClr>
          </a:solidFill>
        </p:spPr>
        <p:txBody>
          <a:bodyPr wrap="square" rtlCol="0">
            <a:spAutoFit/>
          </a:bodyPr>
          <a:lstStyle/>
          <a:p>
            <a:r>
              <a:rPr kumimoji="0" lang="ru-RU" sz="1200" b="0" i="0" u="none" strike="noStrike" kern="1200" cap="none" spc="0" normalizeH="0" baseline="0" noProof="0" dirty="0">
                <a:ln>
                  <a:noFill/>
                </a:ln>
                <a:solidFill>
                  <a:prstClr val="white"/>
                </a:solidFill>
                <a:effectLst/>
                <a:uLnTx/>
                <a:uFillTx/>
                <a:latin typeface="Calibri"/>
                <a:ea typeface="+mn-ea"/>
                <a:cs typeface="+mn-cs"/>
              </a:rPr>
              <a:t>действовать</a:t>
            </a:r>
            <a:endParaRPr lang="de-CH" sz="1200" dirty="0">
              <a:solidFill>
                <a:schemeClr val="bg1"/>
              </a:solidFill>
            </a:endParaRPr>
          </a:p>
        </p:txBody>
      </p:sp>
      <p:sp>
        <p:nvSpPr>
          <p:cNvPr id="20" name="Textfeld 19">
            <a:extLst>
              <a:ext uri="{FF2B5EF4-FFF2-40B4-BE49-F238E27FC236}">
                <a16:creationId xmlns:a16="http://schemas.microsoft.com/office/drawing/2014/main" id="{BDB58FDD-9C84-A88D-F989-D0830E45E16F}"/>
              </a:ext>
            </a:extLst>
          </p:cNvPr>
          <p:cNvSpPr txBox="1"/>
          <p:nvPr/>
        </p:nvSpPr>
        <p:spPr>
          <a:xfrm rot="16835369">
            <a:off x="1696103" y="3930294"/>
            <a:ext cx="1864855" cy="276999"/>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a:ln>
                  <a:noFill/>
                </a:ln>
                <a:solidFill>
                  <a:prstClr val="white"/>
                </a:solidFill>
                <a:effectLst/>
                <a:uLnTx/>
                <a:uFillTx/>
                <a:latin typeface="Calibri"/>
                <a:ea typeface="+mn-ea"/>
                <a:cs typeface="+mn-cs"/>
              </a:rPr>
              <a:t>обратиться за помощью</a:t>
            </a:r>
            <a:endParaRPr kumimoji="0" lang="ru-RU"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9" name="Grafik 8" descr="Ein Bild, das Schwarz, Dunkelheit enthält.&#10;&#10;Automatisch generierte Beschreibung">
            <a:extLst>
              <a:ext uri="{FF2B5EF4-FFF2-40B4-BE49-F238E27FC236}">
                <a16:creationId xmlns:a16="http://schemas.microsoft.com/office/drawing/2014/main" id="{6D0F7A64-A0A6-F5BC-29E8-E33B9A77319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919" t="5015" r="8124" b="20197"/>
          <a:stretch/>
        </p:blipFill>
        <p:spPr>
          <a:xfrm>
            <a:off x="9704156" y="4626045"/>
            <a:ext cx="1989464" cy="1815433"/>
          </a:xfrm>
          <a:prstGeom prst="rect">
            <a:avLst/>
          </a:prstGeom>
        </p:spPr>
      </p:pic>
    </p:spTree>
    <p:extLst>
      <p:ext uri="{BB962C8B-B14F-4D97-AF65-F5344CB8AC3E}">
        <p14:creationId xmlns:p14="http://schemas.microsoft.com/office/powerpoint/2010/main" val="2506886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tertitel 2">
            <a:extLst>
              <a:ext uri="{FF2B5EF4-FFF2-40B4-BE49-F238E27FC236}">
                <a16:creationId xmlns:a16="http://schemas.microsoft.com/office/drawing/2014/main" id="{F5906461-B31C-E6E8-7D43-A00CB5AC7E46}"/>
              </a:ext>
            </a:extLst>
          </p:cNvPr>
          <p:cNvSpPr txBox="1">
            <a:spLocks/>
          </p:cNvSpPr>
          <p:nvPr/>
        </p:nvSpPr>
        <p:spPr>
          <a:xfrm>
            <a:off x="631965" y="656507"/>
            <a:ext cx="10058400" cy="5191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ru-RU" b="1" dirty="0">
                <a:solidFill>
                  <a:schemeClr val="accent1">
                    <a:lumMod val="50000"/>
                  </a:schemeClr>
                </a:solidFill>
              </a:rPr>
              <a:t>Промежуточный вопрос</a:t>
            </a:r>
            <a:endParaRPr lang="de-CH" b="1" dirty="0">
              <a:solidFill>
                <a:schemeClr val="accent1">
                  <a:lumMod val="50000"/>
                </a:schemeClr>
              </a:solidFill>
            </a:endParaRPr>
          </a:p>
        </p:txBody>
      </p:sp>
      <p:sp>
        <p:nvSpPr>
          <p:cNvPr id="11" name="Textfeld 10">
            <a:extLst>
              <a:ext uri="{FF2B5EF4-FFF2-40B4-BE49-F238E27FC236}">
                <a16:creationId xmlns:a16="http://schemas.microsoft.com/office/drawing/2014/main" id="{E64C5AF8-5B1F-8083-7357-D4CF7AD7510A}"/>
              </a:ext>
            </a:extLst>
          </p:cNvPr>
          <p:cNvSpPr txBox="1"/>
          <p:nvPr/>
        </p:nvSpPr>
        <p:spPr>
          <a:xfrm>
            <a:off x="1159496" y="2222261"/>
            <a:ext cx="8785781" cy="461665"/>
          </a:xfrm>
          <a:prstGeom prst="rect">
            <a:avLst/>
          </a:prstGeom>
          <a:noFill/>
          <a:ln w="12700">
            <a:solidFill>
              <a:schemeClr val="accent1">
                <a:lumMod val="50000"/>
              </a:schemeClr>
            </a:solidFill>
          </a:ln>
        </p:spPr>
        <p:txBody>
          <a:bodyPr wrap="square" rtlCol="0">
            <a:spAutoFit/>
          </a:bodyPr>
          <a:lstStyle/>
          <a:p>
            <a:r>
              <a:rPr lang="ru-RU" sz="2400" b="1" dirty="0"/>
              <a:t>Кто знает хотя бы одного человека, который использует вейп?</a:t>
            </a:r>
            <a:endParaRPr lang="de-CH" sz="2400" b="1" dirty="0"/>
          </a:p>
        </p:txBody>
      </p:sp>
      <p:pic>
        <p:nvPicPr>
          <p:cNvPr id="13" name="Grafik 12" descr="Ein Bild, das Handschuhe, Hand enthält.&#10;&#10;Automatisch generierte Beschreibung">
            <a:extLst>
              <a:ext uri="{FF2B5EF4-FFF2-40B4-BE49-F238E27FC236}">
                <a16:creationId xmlns:a16="http://schemas.microsoft.com/office/drawing/2014/main" id="{24D4F5A5-E23D-ADA1-24C6-9FC63105D61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1551" b="92690" l="9461" r="43647">
                        <a14:foregroundMark x1="10011" y1="47886" x2="13421" y2="47294"/>
                        <a14:foregroundMark x1="27200" y1="19305" x2="27860" y2="11591"/>
                        <a14:foregroundMark x1="27860" y1="11591" x2="30996" y2="16761"/>
                        <a14:foregroundMark x1="40869" y1="38530" x2="42437" y2="30654"/>
                        <a14:foregroundMark x1="42437" y1="30654" x2="43647" y2="37399"/>
                        <a14:foregroundMark x1="43647" y1="37399" x2="42464" y2="45598"/>
                        <a14:foregroundMark x1="24505" y1="91236" x2="35699" y2="90065"/>
                        <a14:foregroundMark x1="35699" y1="90065" x2="37926" y2="90792"/>
                        <a14:foregroundMark x1="24505" y1="91559" x2="30308" y2="92084"/>
                        <a14:foregroundMark x1="31178" y1="91931" x2="36744" y2="90953"/>
                        <a14:foregroundMark x1="36744" y1="90953" x2="37816" y2="90994"/>
                        <a14:foregroundMark x1="24367" y1="91842" x2="27263" y2="92341"/>
                        <a14:foregroundMark x1="33354" y1="92116" x2="37871" y2="91478"/>
                        <a14:foregroundMark x1="27008" y1="92246" x2="31821" y2="92488"/>
                        <a14:foregroundMark x1="31821" y1="92488" x2="33553" y2="92407"/>
                        <a14:foregroundMark x1="24505" y1="91801" x2="29510" y2="92569"/>
                        <a14:foregroundMark x1="29510" y1="92569" x2="37981" y2="91922"/>
                        <a14:backgroundMark x1="9241" y1="48667" x2="12541" y2="54321"/>
                        <a14:backgroundMark x1="12541" y1="54321" x2="12624" y2="54725"/>
                      </a14:backgroundRemoval>
                    </a14:imgEffect>
                  </a14:imgLayer>
                </a14:imgProps>
              </a:ext>
              <a:ext uri="{28A0092B-C50C-407E-A947-70E740481C1C}">
                <a14:useLocalDpi xmlns:a14="http://schemas.microsoft.com/office/drawing/2010/main" val="0"/>
              </a:ext>
            </a:extLst>
          </a:blip>
          <a:srcRect l="9148" t="7518" r="53626" b="5814"/>
          <a:stretch/>
        </p:blipFill>
        <p:spPr>
          <a:xfrm flipH="1">
            <a:off x="957887" y="3384045"/>
            <a:ext cx="1411892" cy="2044307"/>
          </a:xfrm>
          <a:prstGeom prst="rect">
            <a:avLst/>
          </a:prstGeom>
        </p:spPr>
      </p:pic>
      <p:pic>
        <p:nvPicPr>
          <p:cNvPr id="14" name="Grafik 13" descr="Ein Bild, das Handschuhe, Hand enthält.&#10;&#10;Automatisch generierte Beschreibung">
            <a:extLst>
              <a:ext uri="{FF2B5EF4-FFF2-40B4-BE49-F238E27FC236}">
                <a16:creationId xmlns:a16="http://schemas.microsoft.com/office/drawing/2014/main" id="{EAAC37C0-EA0D-0CA5-9F89-2EC0F0A28FC4}"/>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1551" b="92690" l="9461" r="43647">
                        <a14:foregroundMark x1="10011" y1="47886" x2="13421" y2="47294"/>
                        <a14:foregroundMark x1="27200" y1="19305" x2="27860" y2="11591"/>
                        <a14:foregroundMark x1="27860" y1="11591" x2="30996" y2="16761"/>
                        <a14:foregroundMark x1="40869" y1="38530" x2="42437" y2="30654"/>
                        <a14:foregroundMark x1="42437" y1="30654" x2="43647" y2="37399"/>
                        <a14:foregroundMark x1="43647" y1="37399" x2="42464" y2="45598"/>
                        <a14:foregroundMark x1="24505" y1="91236" x2="35699" y2="90065"/>
                        <a14:foregroundMark x1="35699" y1="90065" x2="37926" y2="90792"/>
                        <a14:foregroundMark x1="24505" y1="91559" x2="30308" y2="92084"/>
                        <a14:foregroundMark x1="31178" y1="91931" x2="36744" y2="90953"/>
                        <a14:foregroundMark x1="36744" y1="90953" x2="37816" y2="90994"/>
                        <a14:foregroundMark x1="24367" y1="91842" x2="27263" y2="92341"/>
                        <a14:foregroundMark x1="33354" y1="92116" x2="37871" y2="91478"/>
                        <a14:foregroundMark x1="27008" y1="92246" x2="31821" y2="92488"/>
                        <a14:foregroundMark x1="31821" y1="92488" x2="33553" y2="92407"/>
                        <a14:foregroundMark x1="24505" y1="91801" x2="29510" y2="92569"/>
                        <a14:foregroundMark x1="29510" y1="92569" x2="37981" y2="91922"/>
                        <a14:backgroundMark x1="9241" y1="48667" x2="12541" y2="54321"/>
                        <a14:backgroundMark x1="12541" y1="54321" x2="12624" y2="54725"/>
                      </a14:backgroundRemoval>
                    </a14:imgEffect>
                  </a14:imgLayer>
                </a14:imgProps>
              </a:ext>
              <a:ext uri="{28A0092B-C50C-407E-A947-70E740481C1C}">
                <a14:useLocalDpi xmlns:a14="http://schemas.microsoft.com/office/drawing/2010/main" val="0"/>
              </a:ext>
            </a:extLst>
          </a:blip>
          <a:srcRect l="9148" t="7518" r="53626" b="5814"/>
          <a:stretch/>
        </p:blipFill>
        <p:spPr>
          <a:xfrm>
            <a:off x="2944779" y="3177313"/>
            <a:ext cx="970671" cy="1405454"/>
          </a:xfrm>
          <a:prstGeom prst="rect">
            <a:avLst/>
          </a:prstGeom>
        </p:spPr>
      </p:pic>
      <p:pic>
        <p:nvPicPr>
          <p:cNvPr id="15" name="Grafik 14" descr="Ein Bild, das Handschuhe, Hand enthält.&#10;&#10;Automatisch generierte Beschreibung">
            <a:extLst>
              <a:ext uri="{FF2B5EF4-FFF2-40B4-BE49-F238E27FC236}">
                <a16:creationId xmlns:a16="http://schemas.microsoft.com/office/drawing/2014/main" id="{581417A8-97E5-A55D-12E9-DA4CCB4A6FC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1551" b="92690" l="9461" r="43647">
                        <a14:foregroundMark x1="10011" y1="47886" x2="13421" y2="47294"/>
                        <a14:foregroundMark x1="27200" y1="19305" x2="27860" y2="11591"/>
                        <a14:foregroundMark x1="27860" y1="11591" x2="30996" y2="16761"/>
                        <a14:foregroundMark x1="40869" y1="38530" x2="42437" y2="30654"/>
                        <a14:foregroundMark x1="42437" y1="30654" x2="43647" y2="37399"/>
                        <a14:foregroundMark x1="43647" y1="37399" x2="42464" y2="45598"/>
                        <a14:foregroundMark x1="24505" y1="91236" x2="35699" y2="90065"/>
                        <a14:foregroundMark x1="35699" y1="90065" x2="37926" y2="90792"/>
                        <a14:foregroundMark x1="24505" y1="91559" x2="30308" y2="92084"/>
                        <a14:foregroundMark x1="31178" y1="91931" x2="36744" y2="90953"/>
                        <a14:foregroundMark x1="36744" y1="90953" x2="37816" y2="90994"/>
                        <a14:foregroundMark x1="24367" y1="91842" x2="27263" y2="92341"/>
                        <a14:foregroundMark x1="33354" y1="92116" x2="37871" y2="91478"/>
                        <a14:foregroundMark x1="27008" y1="92246" x2="31821" y2="92488"/>
                        <a14:foregroundMark x1="31821" y1="92488" x2="33553" y2="92407"/>
                        <a14:foregroundMark x1="24505" y1="91801" x2="29510" y2="92569"/>
                        <a14:foregroundMark x1="29510" y1="92569" x2="37981" y2="91922"/>
                        <a14:backgroundMark x1="9241" y1="48667" x2="12541" y2="54321"/>
                        <a14:backgroundMark x1="12541" y1="54321" x2="12624" y2="54725"/>
                      </a14:backgroundRemoval>
                    </a14:imgEffect>
                  </a14:imgLayer>
                </a14:imgProps>
              </a:ext>
              <a:ext uri="{28A0092B-C50C-407E-A947-70E740481C1C}">
                <a14:useLocalDpi xmlns:a14="http://schemas.microsoft.com/office/drawing/2010/main" val="0"/>
              </a:ext>
            </a:extLst>
          </a:blip>
          <a:srcRect l="9148" t="7518" r="53626" b="5814"/>
          <a:stretch/>
        </p:blipFill>
        <p:spPr>
          <a:xfrm flipH="1">
            <a:off x="4893822" y="3778299"/>
            <a:ext cx="970430" cy="1405105"/>
          </a:xfrm>
          <a:prstGeom prst="rect">
            <a:avLst/>
          </a:prstGeom>
        </p:spPr>
      </p:pic>
      <p:pic>
        <p:nvPicPr>
          <p:cNvPr id="16" name="Grafik 15" descr="Ein Bild, das Handschuhe, Hand enthält.&#10;&#10;Automatisch generierte Beschreibung">
            <a:extLst>
              <a:ext uri="{FF2B5EF4-FFF2-40B4-BE49-F238E27FC236}">
                <a16:creationId xmlns:a16="http://schemas.microsoft.com/office/drawing/2014/main" id="{F828445A-3333-4385-5643-14BD79C3F20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1551" b="92690" l="9461" r="43647">
                        <a14:foregroundMark x1="10011" y1="47886" x2="13421" y2="47294"/>
                        <a14:foregroundMark x1="27200" y1="19305" x2="27860" y2="11591"/>
                        <a14:foregroundMark x1="27860" y1="11591" x2="30996" y2="16761"/>
                        <a14:foregroundMark x1="40869" y1="38530" x2="42437" y2="30654"/>
                        <a14:foregroundMark x1="42437" y1="30654" x2="43647" y2="37399"/>
                        <a14:foregroundMark x1="43647" y1="37399" x2="42464" y2="45598"/>
                        <a14:foregroundMark x1="24505" y1="91236" x2="35699" y2="90065"/>
                        <a14:foregroundMark x1="35699" y1="90065" x2="37926" y2="90792"/>
                        <a14:foregroundMark x1="24505" y1="91559" x2="30308" y2="92084"/>
                        <a14:foregroundMark x1="31178" y1="91931" x2="36744" y2="90953"/>
                        <a14:foregroundMark x1="36744" y1="90953" x2="37816" y2="90994"/>
                        <a14:foregroundMark x1="24367" y1="91842" x2="27263" y2="92341"/>
                        <a14:foregroundMark x1="33354" y1="92116" x2="37871" y2="91478"/>
                        <a14:foregroundMark x1="27008" y1="92246" x2="31821" y2="92488"/>
                        <a14:foregroundMark x1="31821" y1="92488" x2="33553" y2="92407"/>
                        <a14:foregroundMark x1="24505" y1="91801" x2="29510" y2="92569"/>
                        <a14:foregroundMark x1="29510" y1="92569" x2="37981" y2="91922"/>
                        <a14:backgroundMark x1="9241" y1="48667" x2="12541" y2="54321"/>
                        <a14:backgroundMark x1="12541" y1="54321" x2="12624" y2="54725"/>
                      </a14:backgroundRemoval>
                    </a14:imgEffect>
                  </a14:imgLayer>
                </a14:imgProps>
              </a:ext>
              <a:ext uri="{28A0092B-C50C-407E-A947-70E740481C1C}">
                <a14:useLocalDpi xmlns:a14="http://schemas.microsoft.com/office/drawing/2010/main" val="0"/>
              </a:ext>
            </a:extLst>
          </a:blip>
          <a:srcRect l="9148" t="7518" r="53626" b="5814"/>
          <a:stretch/>
        </p:blipFill>
        <p:spPr>
          <a:xfrm>
            <a:off x="6439493" y="4087928"/>
            <a:ext cx="1321820" cy="1913890"/>
          </a:xfrm>
          <a:prstGeom prst="rect">
            <a:avLst/>
          </a:prstGeom>
        </p:spPr>
      </p:pic>
      <p:pic>
        <p:nvPicPr>
          <p:cNvPr id="17" name="Grafik 16" descr="Ein Bild, das Handschuhe, Hand enthält.&#10;&#10;Automatisch generierte Beschreibung">
            <a:extLst>
              <a:ext uri="{FF2B5EF4-FFF2-40B4-BE49-F238E27FC236}">
                <a16:creationId xmlns:a16="http://schemas.microsoft.com/office/drawing/2014/main" id="{70C2761B-0705-6FB9-31E8-B9A6A45C5F2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1551" b="92690" l="9461" r="43647">
                        <a14:foregroundMark x1="10011" y1="47886" x2="13421" y2="47294"/>
                        <a14:foregroundMark x1="27200" y1="19305" x2="27860" y2="11591"/>
                        <a14:foregroundMark x1="27860" y1="11591" x2="30996" y2="16761"/>
                        <a14:foregroundMark x1="40869" y1="38530" x2="42437" y2="30654"/>
                        <a14:foregroundMark x1="42437" y1="30654" x2="43647" y2="37399"/>
                        <a14:foregroundMark x1="43647" y1="37399" x2="42464" y2="45598"/>
                        <a14:foregroundMark x1="24505" y1="91236" x2="35699" y2="90065"/>
                        <a14:foregroundMark x1="35699" y1="90065" x2="37926" y2="90792"/>
                        <a14:foregroundMark x1="24505" y1="91559" x2="30308" y2="92084"/>
                        <a14:foregroundMark x1="31178" y1="91931" x2="36744" y2="90953"/>
                        <a14:foregroundMark x1="36744" y1="90953" x2="37816" y2="90994"/>
                        <a14:foregroundMark x1="24367" y1="91842" x2="27263" y2="92341"/>
                        <a14:foregroundMark x1="33354" y1="92116" x2="37871" y2="91478"/>
                        <a14:foregroundMark x1="27008" y1="92246" x2="31821" y2="92488"/>
                        <a14:foregroundMark x1="31821" y1="92488" x2="33553" y2="92407"/>
                        <a14:foregroundMark x1="24505" y1="91801" x2="29510" y2="92569"/>
                        <a14:foregroundMark x1="29510" y1="92569" x2="37981" y2="91922"/>
                        <a14:backgroundMark x1="9241" y1="48667" x2="12541" y2="54321"/>
                        <a14:backgroundMark x1="12541" y1="54321" x2="12624" y2="54725"/>
                      </a14:backgroundRemoval>
                    </a14:imgEffect>
                  </a14:imgLayer>
                </a14:imgProps>
              </a:ext>
              <a:ext uri="{28A0092B-C50C-407E-A947-70E740481C1C}">
                <a14:useLocalDpi xmlns:a14="http://schemas.microsoft.com/office/drawing/2010/main" val="0"/>
              </a:ext>
            </a:extLst>
          </a:blip>
          <a:srcRect l="9148" t="7518" r="53626" b="5814"/>
          <a:stretch/>
        </p:blipFill>
        <p:spPr>
          <a:xfrm>
            <a:off x="8388295" y="3568136"/>
            <a:ext cx="887144" cy="1284514"/>
          </a:xfrm>
          <a:prstGeom prst="rect">
            <a:avLst/>
          </a:prstGeom>
        </p:spPr>
      </p:pic>
      <p:pic>
        <p:nvPicPr>
          <p:cNvPr id="2" name="Grafik 1" descr="Ein Bild, das Handschuhe, Hand enthält.&#10;&#10;Automatisch generierte Beschreibung">
            <a:extLst>
              <a:ext uri="{FF2B5EF4-FFF2-40B4-BE49-F238E27FC236}">
                <a16:creationId xmlns:a16="http://schemas.microsoft.com/office/drawing/2014/main" id="{F95C3A3C-6009-05CC-32D2-2A0EE8237FC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1551" b="92690" l="9461" r="43647">
                        <a14:foregroundMark x1="10011" y1="47886" x2="13421" y2="47294"/>
                        <a14:foregroundMark x1="27200" y1="19305" x2="27860" y2="11591"/>
                        <a14:foregroundMark x1="27860" y1="11591" x2="30996" y2="16761"/>
                        <a14:foregroundMark x1="40869" y1="38530" x2="42437" y2="30654"/>
                        <a14:foregroundMark x1="42437" y1="30654" x2="43647" y2="37399"/>
                        <a14:foregroundMark x1="43647" y1="37399" x2="42464" y2="45598"/>
                        <a14:foregroundMark x1="24505" y1="91236" x2="35699" y2="90065"/>
                        <a14:foregroundMark x1="35699" y1="90065" x2="37926" y2="90792"/>
                        <a14:foregroundMark x1="24505" y1="91559" x2="30308" y2="92084"/>
                        <a14:foregroundMark x1="31178" y1="91931" x2="36744" y2="90953"/>
                        <a14:foregroundMark x1="36744" y1="90953" x2="37816" y2="90994"/>
                        <a14:foregroundMark x1="24367" y1="91842" x2="27263" y2="92341"/>
                        <a14:foregroundMark x1="33354" y1="92116" x2="37871" y2="91478"/>
                        <a14:foregroundMark x1="27008" y1="92246" x2="31821" y2="92488"/>
                        <a14:foregroundMark x1="31821" y1="92488" x2="33553" y2="92407"/>
                        <a14:foregroundMark x1="24505" y1="91801" x2="29510" y2="92569"/>
                        <a14:foregroundMark x1="29510" y1="92569" x2="37981" y2="91922"/>
                        <a14:backgroundMark x1="9241" y1="48667" x2="12541" y2="54321"/>
                        <a14:backgroundMark x1="12541" y1="54321" x2="12624" y2="54725"/>
                      </a14:backgroundRemoval>
                    </a14:imgEffect>
                  </a14:imgLayer>
                </a14:imgProps>
              </a:ext>
              <a:ext uri="{28A0092B-C50C-407E-A947-70E740481C1C}">
                <a14:useLocalDpi xmlns:a14="http://schemas.microsoft.com/office/drawing/2010/main" val="0"/>
              </a:ext>
            </a:extLst>
          </a:blip>
          <a:srcRect l="9148" t="7518" r="53626" b="5814"/>
          <a:stretch/>
        </p:blipFill>
        <p:spPr>
          <a:xfrm flipH="1">
            <a:off x="10119652" y="2753506"/>
            <a:ext cx="1141425" cy="1652692"/>
          </a:xfrm>
          <a:prstGeom prst="rect">
            <a:avLst/>
          </a:prstGeom>
        </p:spPr>
      </p:pic>
    </p:spTree>
    <p:extLst>
      <p:ext uri="{BB962C8B-B14F-4D97-AF65-F5344CB8AC3E}">
        <p14:creationId xmlns:p14="http://schemas.microsoft.com/office/powerpoint/2010/main" val="1659609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tertitel 2">
            <a:extLst>
              <a:ext uri="{FF2B5EF4-FFF2-40B4-BE49-F238E27FC236}">
                <a16:creationId xmlns:a16="http://schemas.microsoft.com/office/drawing/2014/main" id="{F5906461-B31C-E6E8-7D43-A00CB5AC7E46}"/>
              </a:ext>
            </a:extLst>
          </p:cNvPr>
          <p:cNvSpPr txBox="1">
            <a:spLocks/>
          </p:cNvSpPr>
          <p:nvPr/>
        </p:nvSpPr>
        <p:spPr>
          <a:xfrm>
            <a:off x="631965" y="656507"/>
            <a:ext cx="10058400" cy="5191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ru-RU" b="1" dirty="0">
                <a:solidFill>
                  <a:schemeClr val="accent1">
                    <a:lumMod val="50000"/>
                  </a:schemeClr>
                </a:solidFill>
              </a:rPr>
              <a:t>Риски для молодежи</a:t>
            </a:r>
            <a:endParaRPr lang="de-CH" b="1" dirty="0">
              <a:solidFill>
                <a:schemeClr val="accent1">
                  <a:lumMod val="50000"/>
                </a:schemeClr>
              </a:solidFill>
            </a:endParaRPr>
          </a:p>
        </p:txBody>
      </p:sp>
      <p:sp>
        <p:nvSpPr>
          <p:cNvPr id="10" name="Textfeld 9">
            <a:extLst>
              <a:ext uri="{FF2B5EF4-FFF2-40B4-BE49-F238E27FC236}">
                <a16:creationId xmlns:a16="http://schemas.microsoft.com/office/drawing/2014/main" id="{CDCA0EF9-AF73-45CF-9749-59A8F586B1BA}"/>
              </a:ext>
            </a:extLst>
          </p:cNvPr>
          <p:cNvSpPr txBox="1"/>
          <p:nvPr/>
        </p:nvSpPr>
        <p:spPr>
          <a:xfrm>
            <a:off x="631965" y="1541141"/>
            <a:ext cx="7645482" cy="4093428"/>
          </a:xfrm>
          <a:prstGeom prst="rect">
            <a:avLst/>
          </a:prstGeom>
          <a:noFill/>
        </p:spPr>
        <p:txBody>
          <a:bodyPr wrap="square" rtlCol="0">
            <a:spAutoFit/>
          </a:bodyPr>
          <a:lstStyle/>
          <a:p>
            <a:pPr marL="342900" indent="-342900">
              <a:buFontTx/>
              <a:buAutoNum type="arabicParenR"/>
            </a:pPr>
            <a:r>
              <a:rPr lang="ru-RU" sz="2000" b="1" dirty="0"/>
              <a:t>Промышленность: </a:t>
            </a:r>
            <a:r>
              <a:rPr lang="ru-RU" sz="2000" dirty="0"/>
              <a:t>Целевая аудитория – молодежь (реклама в социальных сетях, таких как например TikTok).</a:t>
            </a:r>
          </a:p>
          <a:p>
            <a:pPr marL="342900" indent="-342900">
              <a:buFontTx/>
              <a:buAutoNum type="arabicParenR"/>
            </a:pPr>
            <a:endParaRPr lang="de-CH" sz="2000" b="1" dirty="0"/>
          </a:p>
          <a:p>
            <a:pPr marL="342900" indent="-342900">
              <a:buAutoNum type="arabicParenR"/>
            </a:pPr>
            <a:r>
              <a:rPr lang="ru-RU" sz="2000" b="1" dirty="0"/>
              <a:t>Аромат: </a:t>
            </a:r>
            <a:r>
              <a:rPr lang="ru-RU" sz="2000" dirty="0"/>
              <a:t> Вейпы привлекательны для молодежи благодаря своим вкусовым добавкам.</a:t>
            </a:r>
          </a:p>
          <a:p>
            <a:pPr marL="342900" indent="-342900">
              <a:buAutoNum type="arabicParenR"/>
            </a:pPr>
            <a:endParaRPr lang="de-CH" sz="2000" b="1" dirty="0"/>
          </a:p>
          <a:p>
            <a:pPr marL="342900" indent="-342900">
              <a:buAutoNum type="arabicParenR"/>
            </a:pPr>
            <a:r>
              <a:rPr lang="ru-RU" sz="2000" b="1" dirty="0"/>
              <a:t>Последствия употребления никотина:</a:t>
            </a:r>
          </a:p>
          <a:p>
            <a:pPr marL="800100" lvl="1" indent="-342900">
              <a:buFont typeface="Arial" panose="020B0604020202020204" pitchFamily="34" charset="0"/>
              <a:buChar char="•"/>
            </a:pPr>
            <a:r>
              <a:rPr lang="ru-RU" sz="2000" dirty="0"/>
              <a:t>Никотин может нарушать развитие мозга</a:t>
            </a:r>
            <a:r>
              <a:rPr lang="de-CH" sz="2000" dirty="0"/>
              <a:t>.</a:t>
            </a:r>
          </a:p>
          <a:p>
            <a:pPr marL="800100" lvl="1" indent="-342900">
              <a:buFont typeface="Arial" panose="020B0604020202020204" pitchFamily="34" charset="0"/>
              <a:buChar char="•"/>
            </a:pPr>
            <a:r>
              <a:rPr lang="ru-RU" sz="2000" dirty="0"/>
              <a:t>При раннем потреблении, повышается риск никотиновой зависимости в будущем</a:t>
            </a:r>
            <a:r>
              <a:rPr lang="de-CH" sz="2000" dirty="0"/>
              <a:t>.</a:t>
            </a:r>
          </a:p>
          <a:p>
            <a:pPr lvl="1"/>
            <a:endParaRPr lang="de-CH" sz="2000" b="1" dirty="0"/>
          </a:p>
          <a:p>
            <a:pPr marL="342900" indent="-342900">
              <a:buAutoNum type="arabicParenR"/>
            </a:pPr>
            <a:r>
              <a:rPr lang="ru-RU" sz="2000" b="1" dirty="0"/>
              <a:t>Родители, которые сами курят: </a:t>
            </a:r>
            <a:r>
              <a:rPr lang="ru-RU" sz="2000" dirty="0"/>
              <a:t>Увеличивают риск того, что их дети начнут курить или использовать вейпы.</a:t>
            </a:r>
            <a:endParaRPr lang="de-CH" sz="2000" dirty="0"/>
          </a:p>
        </p:txBody>
      </p:sp>
      <p:pic>
        <p:nvPicPr>
          <p:cNvPr id="12" name="Grafik 11" descr="Ein Bild, das Cartoon, Clipart, Schuhwerk, Darstellung enthält.&#10;&#10;Automatisch generierte Beschreibung">
            <a:extLst>
              <a:ext uri="{FF2B5EF4-FFF2-40B4-BE49-F238E27FC236}">
                <a16:creationId xmlns:a16="http://schemas.microsoft.com/office/drawing/2014/main" id="{C269CC45-D233-0B86-7E77-1BCEA702C82A}"/>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6177" b="89988" l="6056" r="93218">
                        <a14:foregroundMark x1="33064" y1="10375" x2="40937" y2="6217"/>
                        <a14:foregroundMark x1="40937" y1="6217" x2="32620" y2="11546"/>
                        <a14:foregroundMark x1="32620" y1="11546" x2="32055" y2="11465"/>
                        <a14:foregroundMark x1="87848" y1="23496" x2="88010" y2="23415"/>
                        <a14:foregroundMark x1="88252" y1="23173" x2="88090" y2="23092"/>
                        <a14:foregroundMark x1="92895" y1="22325" x2="93056" y2="22164"/>
                        <a14:foregroundMark x1="93218" y1="35285" x2="93056" y2="36294"/>
                        <a14:foregroundMark x1="10012" y1="33791" x2="9931" y2="34356"/>
                        <a14:foregroundMark x1="10174" y1="41098" x2="7348" y2="47800"/>
                        <a14:foregroundMark x1="7348" y1="47800" x2="10416" y2="41461"/>
                        <a14:foregroundMark x1="10416" y1="41461" x2="10254" y2="41098"/>
                        <a14:foregroundMark x1="7549" y1="40089" x2="7388" y2="40170"/>
                        <a14:foregroundMark x1="7549" y1="63585" x2="7549" y2="63181"/>
                        <a14:foregroundMark x1="7549" y1="63181" x2="7549" y2="63181"/>
                        <a14:foregroundMark x1="7549" y1="63181" x2="6621" y2="64635"/>
                        <a14:foregroundMark x1="6459" y1="43197" x2="6056" y2="41784"/>
                      </a14:backgroundRemoval>
                    </a14:imgEffect>
                  </a14:imgLayer>
                </a14:imgProps>
              </a:ext>
              <a:ext uri="{28A0092B-C50C-407E-A947-70E740481C1C}">
                <a14:useLocalDpi xmlns:a14="http://schemas.microsoft.com/office/drawing/2010/main" val="0"/>
              </a:ext>
            </a:extLst>
          </a:blip>
          <a:srcRect l="4988" t="4883" r="3850" b="10233"/>
          <a:stretch/>
        </p:blipFill>
        <p:spPr>
          <a:xfrm>
            <a:off x="8484781" y="1541141"/>
            <a:ext cx="3200400" cy="2979964"/>
          </a:xfrm>
          <a:prstGeom prst="rect">
            <a:avLst/>
          </a:prstGeom>
        </p:spPr>
      </p:pic>
    </p:spTree>
    <p:extLst>
      <p:ext uri="{BB962C8B-B14F-4D97-AF65-F5344CB8AC3E}">
        <p14:creationId xmlns:p14="http://schemas.microsoft.com/office/powerpoint/2010/main" val="607081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EF96810C-323A-0FC4-E6CB-E7444703B9EC}"/>
              </a:ext>
            </a:extLst>
          </p:cNvPr>
          <p:cNvSpPr>
            <a:spLocks noGrp="1"/>
          </p:cNvSpPr>
          <p:nvPr>
            <p:ph type="subTitle" idx="1"/>
          </p:nvPr>
        </p:nvSpPr>
        <p:spPr>
          <a:xfrm>
            <a:off x="740822" y="725862"/>
            <a:ext cx="10058400" cy="547767"/>
          </a:xfrm>
        </p:spPr>
        <p:txBody>
          <a:bodyPr/>
          <a:lstStyle/>
          <a:p>
            <a:r>
              <a:rPr lang="ru-RU" b="1" dirty="0">
                <a:solidFill>
                  <a:schemeClr val="accent1">
                    <a:lumMod val="50000"/>
                  </a:schemeClr>
                </a:solidFill>
              </a:rPr>
              <a:t>Законы и защита молодежи</a:t>
            </a:r>
            <a:endParaRPr lang="de-CH" b="1" dirty="0">
              <a:solidFill>
                <a:schemeClr val="accent1">
                  <a:lumMod val="50000"/>
                </a:schemeClr>
              </a:solidFill>
            </a:endParaRPr>
          </a:p>
        </p:txBody>
      </p:sp>
      <p:sp>
        <p:nvSpPr>
          <p:cNvPr id="4" name="Textfeld 3">
            <a:extLst>
              <a:ext uri="{FF2B5EF4-FFF2-40B4-BE49-F238E27FC236}">
                <a16:creationId xmlns:a16="http://schemas.microsoft.com/office/drawing/2014/main" id="{5BB68C88-81A3-64DC-B4A0-03DE6822BAF4}"/>
              </a:ext>
            </a:extLst>
          </p:cNvPr>
          <p:cNvSpPr txBox="1"/>
          <p:nvPr/>
        </p:nvSpPr>
        <p:spPr>
          <a:xfrm>
            <a:off x="665988" y="1343080"/>
            <a:ext cx="10732721" cy="1015663"/>
          </a:xfrm>
          <a:prstGeom prst="rect">
            <a:avLst/>
          </a:prstGeom>
          <a:noFill/>
        </p:spPr>
        <p:txBody>
          <a:bodyPr wrap="square" rtlCol="0">
            <a:spAutoFit/>
          </a:bodyPr>
          <a:lstStyle/>
          <a:p>
            <a:endParaRPr lang="de-CH" sz="2000" dirty="0"/>
          </a:p>
          <a:p>
            <a:pPr marL="285750" indent="-285750">
              <a:buFont typeface="Wingdings" panose="05000000000000000000" pitchFamily="2" charset="2"/>
              <a:buChar char="à"/>
            </a:pPr>
            <a:endParaRPr lang="de-CH" sz="2000" b="1" dirty="0">
              <a:sym typeface="Wingdings" panose="05000000000000000000" pitchFamily="2" charset="2"/>
            </a:endParaRPr>
          </a:p>
          <a:p>
            <a:endParaRPr lang="de-CH" sz="2000" dirty="0"/>
          </a:p>
        </p:txBody>
      </p:sp>
      <p:sp>
        <p:nvSpPr>
          <p:cNvPr id="2" name="Textfeld 1">
            <a:extLst>
              <a:ext uri="{FF2B5EF4-FFF2-40B4-BE49-F238E27FC236}">
                <a16:creationId xmlns:a16="http://schemas.microsoft.com/office/drawing/2014/main" id="{69AB7E23-B732-4373-EBEC-DF0A887F446A}"/>
              </a:ext>
            </a:extLst>
          </p:cNvPr>
          <p:cNvSpPr txBox="1"/>
          <p:nvPr/>
        </p:nvSpPr>
        <p:spPr>
          <a:xfrm>
            <a:off x="2610640" y="1630237"/>
            <a:ext cx="6970719" cy="1015663"/>
          </a:xfrm>
          <a:prstGeom prst="rect">
            <a:avLst/>
          </a:prstGeom>
          <a:noFill/>
          <a:ln w="19050">
            <a:solidFill>
              <a:schemeClr val="accent2">
                <a:lumMod val="75000"/>
              </a:schemeClr>
            </a:solidFill>
          </a:ln>
        </p:spPr>
        <p:txBody>
          <a:bodyPr wrap="square" rtlCol="0">
            <a:spAutoFit/>
          </a:bodyPr>
          <a:lstStyle/>
          <a:p>
            <a:r>
              <a:rPr lang="ru-RU" sz="2000" dirty="0">
                <a:solidFill>
                  <a:schemeClr val="accent5">
                    <a:lumMod val="75000"/>
                  </a:schemeClr>
                </a:solidFill>
              </a:rPr>
              <a:t>С </a:t>
            </a:r>
            <a:r>
              <a:rPr lang="ru-RU" sz="2000" b="1" dirty="0">
                <a:solidFill>
                  <a:schemeClr val="accent5">
                    <a:lumMod val="75000"/>
                  </a:schemeClr>
                </a:solidFill>
              </a:rPr>
              <a:t>1 октября 2024 </a:t>
            </a:r>
            <a:r>
              <a:rPr lang="ru-RU" sz="2000" dirty="0">
                <a:solidFill>
                  <a:schemeClr val="accent5">
                    <a:lumMod val="75000"/>
                  </a:schemeClr>
                </a:solidFill>
              </a:rPr>
              <a:t>года в Швейцарии вступает в силу новый закон о табачных изделиях, который запрещает </a:t>
            </a:r>
            <a:r>
              <a:rPr lang="ru-RU" sz="2000" b="1" dirty="0">
                <a:solidFill>
                  <a:schemeClr val="accent5">
                    <a:lumMod val="75000"/>
                  </a:schemeClr>
                </a:solidFill>
              </a:rPr>
              <a:t>продажу вейпов несовершеннолетним</a:t>
            </a:r>
            <a:r>
              <a:rPr lang="ru-RU" sz="2000" dirty="0">
                <a:solidFill>
                  <a:schemeClr val="accent5">
                    <a:lumMod val="75000"/>
                  </a:schemeClr>
                </a:solidFill>
              </a:rPr>
              <a:t>.</a:t>
            </a:r>
            <a:endParaRPr lang="de-CH" sz="2000" dirty="0">
              <a:solidFill>
                <a:schemeClr val="accent5">
                  <a:lumMod val="75000"/>
                </a:schemeClr>
              </a:solidFill>
            </a:endParaRPr>
          </a:p>
        </p:txBody>
      </p:sp>
      <p:pic>
        <p:nvPicPr>
          <p:cNvPr id="7" name="Grafik 6" descr="Ein Bild, das Text, Schrift, Screenshot, Typografie enthält.&#10;&#10;Automatisch generierte Beschreibung">
            <a:extLst>
              <a:ext uri="{FF2B5EF4-FFF2-40B4-BE49-F238E27FC236}">
                <a16:creationId xmlns:a16="http://schemas.microsoft.com/office/drawing/2014/main" id="{2EA4D4A0-10CA-1562-3B96-7CBFB7A3B2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8137" y="4622841"/>
            <a:ext cx="3096057" cy="604922"/>
          </a:xfrm>
          <a:prstGeom prst="rect">
            <a:avLst/>
          </a:prstGeom>
        </p:spPr>
      </p:pic>
      <p:pic>
        <p:nvPicPr>
          <p:cNvPr id="11" name="Grafik 10" descr="Ein Bild, das Text, Screenshot, Software, Webseite enthält.">
            <a:extLst>
              <a:ext uri="{FF2B5EF4-FFF2-40B4-BE49-F238E27FC236}">
                <a16:creationId xmlns:a16="http://schemas.microsoft.com/office/drawing/2014/main" id="{E6C5A3E8-8273-09DB-ADFD-E71433419B4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84" t="18572" r="31426" b="50000"/>
          <a:stretch/>
        </p:blipFill>
        <p:spPr>
          <a:xfrm rot="21446432">
            <a:off x="233287" y="3616356"/>
            <a:ext cx="3393322" cy="1071805"/>
          </a:xfrm>
          <a:prstGeom prst="rect">
            <a:avLst/>
          </a:prstGeom>
        </p:spPr>
      </p:pic>
      <p:pic>
        <p:nvPicPr>
          <p:cNvPr id="9" name="Grafik 8" descr="Ein Bild, das Text, Software, Multimedia-Software, Computersymbol enthält.&#10;&#10;Automatisch generierte Beschreibung">
            <a:extLst>
              <a:ext uri="{FF2B5EF4-FFF2-40B4-BE49-F238E27FC236}">
                <a16:creationId xmlns:a16="http://schemas.microsoft.com/office/drawing/2014/main" id="{675F7C84-5842-8C63-2C34-7EC813422C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475" t="12201" r="12988" b="77299"/>
          <a:stretch/>
        </p:blipFill>
        <p:spPr>
          <a:xfrm>
            <a:off x="0" y="4869397"/>
            <a:ext cx="6119973" cy="1457136"/>
          </a:xfrm>
          <a:prstGeom prst="rect">
            <a:avLst/>
          </a:prstGeom>
        </p:spPr>
      </p:pic>
      <p:pic>
        <p:nvPicPr>
          <p:cNvPr id="6" name="Grafik 5" descr="Ein Bild, das Text, Screenshot, Website, Software enthält.&#10;&#10;Automatisch generierte Beschreibung">
            <a:extLst>
              <a:ext uri="{FF2B5EF4-FFF2-40B4-BE49-F238E27FC236}">
                <a16:creationId xmlns:a16="http://schemas.microsoft.com/office/drawing/2014/main" id="{8E6EFE40-F910-6C56-4C6A-9D05632D27A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370" t="34129" r="17869" b="48656"/>
          <a:stretch/>
        </p:blipFill>
        <p:spPr>
          <a:xfrm rot="435124">
            <a:off x="7427565" y="3899367"/>
            <a:ext cx="4416411" cy="653065"/>
          </a:xfrm>
          <a:prstGeom prst="rect">
            <a:avLst/>
          </a:prstGeom>
        </p:spPr>
      </p:pic>
      <p:pic>
        <p:nvPicPr>
          <p:cNvPr id="10" name="Grafik 9" descr="Ein Bild, das Text, Schrift, Screenshot, weiß enthält.&#10;&#10;Automatisch generierte Beschreibung">
            <a:extLst>
              <a:ext uri="{FF2B5EF4-FFF2-40B4-BE49-F238E27FC236}">
                <a16:creationId xmlns:a16="http://schemas.microsoft.com/office/drawing/2014/main" id="{4C45EA36-8567-D7E6-639E-5B8D95C6B44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6000" y="5180302"/>
            <a:ext cx="5625298" cy="990738"/>
          </a:xfrm>
          <a:prstGeom prst="rect">
            <a:avLst/>
          </a:prstGeom>
        </p:spPr>
      </p:pic>
      <p:sp>
        <p:nvSpPr>
          <p:cNvPr id="13" name="Textfeld 12">
            <a:extLst>
              <a:ext uri="{FF2B5EF4-FFF2-40B4-BE49-F238E27FC236}">
                <a16:creationId xmlns:a16="http://schemas.microsoft.com/office/drawing/2014/main" id="{D02A4394-EBB9-16B6-5205-B30B9F12EE6B}"/>
              </a:ext>
            </a:extLst>
          </p:cNvPr>
          <p:cNvSpPr txBox="1"/>
          <p:nvPr/>
        </p:nvSpPr>
        <p:spPr>
          <a:xfrm>
            <a:off x="8823960" y="6459307"/>
            <a:ext cx="3368040" cy="246221"/>
          </a:xfrm>
          <a:prstGeom prst="rect">
            <a:avLst/>
          </a:prstGeom>
          <a:noFill/>
        </p:spPr>
        <p:txBody>
          <a:bodyPr wrap="square">
            <a:spAutoFit/>
          </a:bodyPr>
          <a:lstStyle/>
          <a:p>
            <a:pPr algn="r"/>
            <a:r>
              <a:rPr lang="de-CH" sz="1000" dirty="0">
                <a:solidFill>
                  <a:schemeClr val="bg1"/>
                </a:solidFill>
              </a:rPr>
              <a:t> srf.ch; euractiv.de; watson.ch; parlament.ch; bag.admin.ch</a:t>
            </a:r>
          </a:p>
        </p:txBody>
      </p:sp>
      <p:sp>
        <p:nvSpPr>
          <p:cNvPr id="14" name="Textfeld 13">
            <a:extLst>
              <a:ext uri="{FF2B5EF4-FFF2-40B4-BE49-F238E27FC236}">
                <a16:creationId xmlns:a16="http://schemas.microsoft.com/office/drawing/2014/main" id="{98A094A2-A596-7957-9007-1CA65EA4F356}"/>
              </a:ext>
            </a:extLst>
          </p:cNvPr>
          <p:cNvSpPr txBox="1"/>
          <p:nvPr/>
        </p:nvSpPr>
        <p:spPr>
          <a:xfrm>
            <a:off x="1988933" y="1676345"/>
            <a:ext cx="523677" cy="861774"/>
          </a:xfrm>
          <a:prstGeom prst="rect">
            <a:avLst/>
          </a:prstGeom>
          <a:noFill/>
        </p:spPr>
        <p:txBody>
          <a:bodyPr wrap="square" rtlCol="0">
            <a:spAutoFit/>
          </a:bodyPr>
          <a:lstStyle/>
          <a:p>
            <a:r>
              <a:rPr lang="de-CH" sz="5000" dirty="0">
                <a:solidFill>
                  <a:schemeClr val="accent5">
                    <a:lumMod val="75000"/>
                  </a:schemeClr>
                </a:solidFill>
              </a:rPr>
              <a:t>§</a:t>
            </a:r>
          </a:p>
        </p:txBody>
      </p:sp>
      <p:pic>
        <p:nvPicPr>
          <p:cNvPr id="8" name="Grafik 7" descr="Ein Bild, das Text, Elektronik, Screenshot, Software enthält.">
            <a:extLst>
              <a:ext uri="{FF2B5EF4-FFF2-40B4-BE49-F238E27FC236}">
                <a16:creationId xmlns:a16="http://schemas.microsoft.com/office/drawing/2014/main" id="{C0F1E747-3D9F-9144-CBEC-51ED1E781A1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4879" t="24812" r="29034" b="50966"/>
          <a:stretch/>
        </p:blipFill>
        <p:spPr>
          <a:xfrm rot="21345998">
            <a:off x="3716784" y="3699306"/>
            <a:ext cx="3206270" cy="1053186"/>
          </a:xfrm>
          <a:prstGeom prst="rect">
            <a:avLst/>
          </a:prstGeom>
        </p:spPr>
      </p:pic>
    </p:spTree>
    <p:extLst>
      <p:ext uri="{BB962C8B-B14F-4D97-AF65-F5344CB8AC3E}">
        <p14:creationId xmlns:p14="http://schemas.microsoft.com/office/powerpoint/2010/main" val="391011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F0881E-49E6-1CEA-1D1A-7F0A61082889}"/>
              </a:ext>
            </a:extLst>
          </p:cNvPr>
          <p:cNvSpPr>
            <a:spLocks noGrp="1"/>
          </p:cNvSpPr>
          <p:nvPr>
            <p:ph type="title"/>
          </p:nvPr>
        </p:nvSpPr>
        <p:spPr>
          <a:xfrm>
            <a:off x="179109" y="1390996"/>
            <a:ext cx="3733015" cy="1612292"/>
          </a:xfrm>
        </p:spPr>
        <p:txBody>
          <a:bodyPr>
            <a:normAutofit/>
          </a:bodyPr>
          <a:lstStyle/>
          <a:p>
            <a:r>
              <a:rPr lang="ru-RU" sz="3200" b="1" dirty="0"/>
              <a:t>Как мне действовать?</a:t>
            </a:r>
            <a:endParaRPr lang="de-CH" sz="3200" b="1" dirty="0"/>
          </a:p>
        </p:txBody>
      </p:sp>
      <p:sp>
        <p:nvSpPr>
          <p:cNvPr id="5" name="Textfeld 4">
            <a:extLst>
              <a:ext uri="{FF2B5EF4-FFF2-40B4-BE49-F238E27FC236}">
                <a16:creationId xmlns:a16="http://schemas.microsoft.com/office/drawing/2014/main" id="{6573F6AF-F25A-B44C-008C-55DFE2F02415}"/>
              </a:ext>
            </a:extLst>
          </p:cNvPr>
          <p:cNvSpPr txBox="1"/>
          <p:nvPr/>
        </p:nvSpPr>
        <p:spPr>
          <a:xfrm>
            <a:off x="5055606" y="1254924"/>
            <a:ext cx="5888576" cy="420256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ru-RU" b="1" dirty="0"/>
              <a:t>Информируйте</a:t>
            </a:r>
            <a:r>
              <a:rPr lang="ru-RU" dirty="0"/>
              <a:t> себя.</a:t>
            </a:r>
            <a:endParaRPr lang="de-CH" dirty="0"/>
          </a:p>
          <a:p>
            <a:pPr marL="285750" indent="-285750">
              <a:lnSpc>
                <a:spcPct val="150000"/>
              </a:lnSpc>
              <a:buFont typeface="Arial" panose="020B0604020202020204" pitchFamily="34" charset="0"/>
              <a:buChar char="•"/>
            </a:pPr>
            <a:r>
              <a:rPr lang="ru-RU" b="1" dirty="0"/>
              <a:t>Выберите подходящий момент для разговора: </a:t>
            </a:r>
            <a:r>
              <a:rPr lang="ru-RU" dirty="0"/>
              <a:t>Не начинайте беседу в стрессовой ситуации или в ссоре.</a:t>
            </a:r>
            <a:endParaRPr lang="de-CH" dirty="0"/>
          </a:p>
          <a:p>
            <a:pPr marL="285750" indent="-285750">
              <a:lnSpc>
                <a:spcPct val="150000"/>
              </a:lnSpc>
              <a:buFont typeface="Arial" panose="020B0604020202020204" pitchFamily="34" charset="0"/>
              <a:buChar char="•"/>
            </a:pPr>
            <a:r>
              <a:rPr lang="ru-RU" dirty="0"/>
              <a:t>Задавайте </a:t>
            </a:r>
            <a:r>
              <a:rPr lang="ru-RU" b="1" dirty="0"/>
              <a:t>вопросы</a:t>
            </a:r>
            <a:r>
              <a:rPr lang="ru-RU" dirty="0"/>
              <a:t> Вашему ребенку и слушайте</a:t>
            </a:r>
            <a:r>
              <a:rPr lang="de-CH" dirty="0">
                <a:sym typeface="Wingdings" panose="05000000000000000000" pitchFamily="2" charset="2"/>
              </a:rPr>
              <a:t>. </a:t>
            </a:r>
          </a:p>
          <a:p>
            <a:pPr marL="285750" indent="-285750">
              <a:lnSpc>
                <a:spcPct val="150000"/>
              </a:lnSpc>
              <a:buFont typeface="Arial" panose="020B0604020202020204" pitchFamily="34" charset="0"/>
              <a:buChar char="•"/>
            </a:pPr>
            <a:r>
              <a:rPr lang="ru-RU" dirty="0">
                <a:sym typeface="Wingdings" panose="05000000000000000000" pitchFamily="2" charset="2"/>
              </a:rPr>
              <a:t>Не читайте нотаций.</a:t>
            </a:r>
          </a:p>
          <a:p>
            <a:pPr marL="285750" indent="-285750">
              <a:lnSpc>
                <a:spcPct val="150000"/>
              </a:lnSpc>
              <a:buFont typeface="Arial" panose="020B0604020202020204" pitchFamily="34" charset="0"/>
              <a:buChar char="•"/>
            </a:pPr>
            <a:r>
              <a:rPr lang="ru-RU" b="1" dirty="0">
                <a:sym typeface="Wingdings" panose="05000000000000000000" pitchFamily="2" charset="2"/>
              </a:rPr>
              <a:t>Избегайте критики </a:t>
            </a:r>
            <a:r>
              <a:rPr lang="ru-RU" dirty="0">
                <a:sym typeface="Wingdings" panose="05000000000000000000" pitchFamily="2" charset="2"/>
              </a:rPr>
              <a:t>в отношении ребенка</a:t>
            </a:r>
          </a:p>
          <a:p>
            <a:pPr marL="285750" indent="-285750">
              <a:lnSpc>
                <a:spcPct val="150000"/>
              </a:lnSpc>
              <a:buFont typeface="Arial" panose="020B0604020202020204" pitchFamily="34" charset="0"/>
              <a:buChar char="•"/>
            </a:pPr>
            <a:r>
              <a:rPr lang="ru-RU" dirty="0">
                <a:sym typeface="Wingdings" panose="05000000000000000000" pitchFamily="2" charset="2"/>
              </a:rPr>
              <a:t>Установите </a:t>
            </a:r>
            <a:r>
              <a:rPr lang="ru-RU" b="1" dirty="0">
                <a:sym typeface="Wingdings" panose="05000000000000000000" pitchFamily="2" charset="2"/>
              </a:rPr>
              <a:t>правила</a:t>
            </a:r>
            <a:r>
              <a:rPr lang="ru-RU" dirty="0">
                <a:sym typeface="Wingdings" panose="05000000000000000000" pitchFamily="2" charset="2"/>
              </a:rPr>
              <a:t> и договоритесь.</a:t>
            </a:r>
          </a:p>
          <a:p>
            <a:pPr marL="285750" indent="-285750">
              <a:lnSpc>
                <a:spcPct val="150000"/>
              </a:lnSpc>
              <a:buFont typeface="Arial" panose="020B0604020202020204" pitchFamily="34" charset="0"/>
              <a:buChar char="•"/>
            </a:pPr>
            <a:r>
              <a:rPr lang="ru-RU" dirty="0">
                <a:sym typeface="Wingdings" panose="05000000000000000000" pitchFamily="2" charset="2"/>
              </a:rPr>
              <a:t>Сами станьте </a:t>
            </a:r>
            <a:r>
              <a:rPr lang="ru-RU" b="1" dirty="0">
                <a:sym typeface="Wingdings" panose="05000000000000000000" pitchFamily="2" charset="2"/>
              </a:rPr>
              <a:t>примером</a:t>
            </a:r>
            <a:r>
              <a:rPr lang="ru-RU" dirty="0">
                <a:sym typeface="Wingdings" panose="05000000000000000000" pitchFamily="2" charset="2"/>
              </a:rPr>
              <a:t>.</a:t>
            </a:r>
          </a:p>
          <a:p>
            <a:pPr marL="285750" indent="-285750">
              <a:lnSpc>
                <a:spcPct val="150000"/>
              </a:lnSpc>
              <a:buFont typeface="Arial" panose="020B0604020202020204" pitchFamily="34" charset="0"/>
              <a:buChar char="•"/>
            </a:pPr>
            <a:r>
              <a:rPr lang="ru-RU" dirty="0">
                <a:sym typeface="Wingdings" panose="05000000000000000000" pitchFamily="2" charset="2"/>
              </a:rPr>
              <a:t>Многие родители чувствуют то же самое.</a:t>
            </a:r>
          </a:p>
          <a:p>
            <a:pPr marL="285750" indent="-285750">
              <a:lnSpc>
                <a:spcPct val="150000"/>
              </a:lnSpc>
              <a:buFont typeface="Arial" panose="020B0604020202020204" pitchFamily="34" charset="0"/>
              <a:buChar char="•"/>
            </a:pPr>
            <a:r>
              <a:rPr lang="de-CH" dirty="0">
                <a:sym typeface="Wingdings" panose="05000000000000000000" pitchFamily="2" charset="2"/>
              </a:rPr>
              <a:t>      </a:t>
            </a:r>
            <a:r>
              <a:rPr lang="ru-RU" b="1" dirty="0">
                <a:sym typeface="Wingdings" panose="05000000000000000000" pitchFamily="2" charset="2"/>
              </a:rPr>
              <a:t>Обратитесь за помощью</a:t>
            </a:r>
            <a:endParaRPr lang="de-CH" b="1" dirty="0">
              <a:sym typeface="Wingdings" panose="05000000000000000000" pitchFamily="2" charset="2"/>
            </a:endParaRPr>
          </a:p>
        </p:txBody>
      </p:sp>
      <p:sp>
        <p:nvSpPr>
          <p:cNvPr id="7" name="Textfeld 6">
            <a:extLst>
              <a:ext uri="{FF2B5EF4-FFF2-40B4-BE49-F238E27FC236}">
                <a16:creationId xmlns:a16="http://schemas.microsoft.com/office/drawing/2014/main" id="{82159282-2307-2CBC-0177-86763DDC8803}"/>
              </a:ext>
            </a:extLst>
          </p:cNvPr>
          <p:cNvSpPr txBox="1"/>
          <p:nvPr/>
        </p:nvSpPr>
        <p:spPr>
          <a:xfrm>
            <a:off x="4692084" y="5640929"/>
            <a:ext cx="6884582" cy="646331"/>
          </a:xfrm>
          <a:prstGeom prst="rect">
            <a:avLst/>
          </a:prstGeom>
          <a:noFill/>
          <a:ln w="19050">
            <a:solidFill>
              <a:schemeClr val="accent2">
                <a:lumMod val="50000"/>
              </a:schemeClr>
            </a:solidFill>
          </a:ln>
        </p:spPr>
        <p:txBody>
          <a:bodyPr wrap="square" rtlCol="0">
            <a:spAutoFit/>
          </a:bodyPr>
          <a:lstStyle/>
          <a:p>
            <a:r>
              <a:rPr lang="ru-RU" dirty="0">
                <a:solidFill>
                  <a:schemeClr val="accent1">
                    <a:lumMod val="50000"/>
                  </a:schemeClr>
                </a:solidFill>
              </a:rPr>
              <a:t>Контактные пукты и информационные платформы можно найти в брошюре и на сайте: «</a:t>
            </a:r>
            <a:r>
              <a:rPr lang="ru-RU" u="sng" dirty="0">
                <a:solidFill>
                  <a:schemeClr val="accent1">
                    <a:lumMod val="50000"/>
                  </a:schemeClr>
                </a:solidFill>
              </a:rPr>
              <a:t>VAHSK.ch</a:t>
            </a:r>
            <a:r>
              <a:rPr lang="ru-RU" dirty="0">
                <a:solidFill>
                  <a:schemeClr val="accent1">
                    <a:lumMod val="50000"/>
                  </a:schemeClr>
                </a:solidFill>
              </a:rPr>
              <a:t>».</a:t>
            </a:r>
            <a:endParaRPr lang="de-CH" dirty="0">
              <a:solidFill>
                <a:schemeClr val="accent1">
                  <a:lumMod val="50000"/>
                </a:schemeClr>
              </a:solidFill>
            </a:endParaRPr>
          </a:p>
        </p:txBody>
      </p:sp>
      <p:pic>
        <p:nvPicPr>
          <p:cNvPr id="3" name="Grafik 2" descr="Ein Bild, das Handschuhe, Hand enthält.&#10;&#10;Automatisch generierte Beschreibung">
            <a:extLst>
              <a:ext uri="{FF2B5EF4-FFF2-40B4-BE49-F238E27FC236}">
                <a16:creationId xmlns:a16="http://schemas.microsoft.com/office/drawing/2014/main" id="{8D69B1BC-898B-2BDA-E523-5DAD51172CC7}"/>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1551" b="92690" l="9461" r="43647">
                        <a14:foregroundMark x1="10011" y1="47886" x2="13421" y2="47294"/>
                        <a14:foregroundMark x1="27200" y1="19305" x2="27860" y2="11591"/>
                        <a14:foregroundMark x1="27860" y1="11591" x2="30996" y2="16761"/>
                        <a14:foregroundMark x1="40869" y1="38530" x2="42437" y2="30654"/>
                        <a14:foregroundMark x1="42437" y1="30654" x2="43647" y2="37399"/>
                        <a14:foregroundMark x1="43647" y1="37399" x2="42464" y2="45598"/>
                        <a14:foregroundMark x1="24505" y1="91236" x2="35699" y2="90065"/>
                        <a14:foregroundMark x1="35699" y1="90065" x2="37926" y2="90792"/>
                        <a14:foregroundMark x1="24505" y1="91559" x2="30308" y2="92084"/>
                        <a14:foregroundMark x1="31178" y1="91931" x2="36744" y2="90953"/>
                        <a14:foregroundMark x1="36744" y1="90953" x2="37816" y2="90994"/>
                        <a14:foregroundMark x1="24367" y1="91842" x2="27263" y2="92341"/>
                        <a14:foregroundMark x1="33354" y1="92116" x2="37871" y2="91478"/>
                        <a14:foregroundMark x1="27008" y1="92246" x2="31821" y2="92488"/>
                        <a14:foregroundMark x1="31821" y1="92488" x2="33553" y2="92407"/>
                        <a14:foregroundMark x1="24505" y1="91801" x2="29510" y2="92569"/>
                        <a14:foregroundMark x1="29510" y1="92569" x2="37981" y2="91922"/>
                        <a14:backgroundMark x1="9241" y1="48667" x2="12541" y2="54321"/>
                        <a14:backgroundMark x1="12541" y1="54321" x2="12624" y2="54725"/>
                      </a14:backgroundRemoval>
                    </a14:imgEffect>
                  </a14:imgLayer>
                </a14:imgProps>
              </a:ext>
              <a:ext uri="{28A0092B-C50C-407E-A947-70E740481C1C}">
                <a14:useLocalDpi xmlns:a14="http://schemas.microsoft.com/office/drawing/2010/main" val="0"/>
              </a:ext>
            </a:extLst>
          </a:blip>
          <a:srcRect l="9148" t="7518" r="53626" b="5814"/>
          <a:stretch/>
        </p:blipFill>
        <p:spPr>
          <a:xfrm>
            <a:off x="1158947" y="4641875"/>
            <a:ext cx="1334387" cy="1932086"/>
          </a:xfrm>
          <a:prstGeom prst="rect">
            <a:avLst/>
          </a:prstGeom>
        </p:spPr>
      </p:pic>
      <p:sp>
        <p:nvSpPr>
          <p:cNvPr id="8" name="Textfeld 7">
            <a:extLst>
              <a:ext uri="{FF2B5EF4-FFF2-40B4-BE49-F238E27FC236}">
                <a16:creationId xmlns:a16="http://schemas.microsoft.com/office/drawing/2014/main" id="{26826598-B68A-8D0E-2B2C-5B7B202B6448}"/>
              </a:ext>
            </a:extLst>
          </p:cNvPr>
          <p:cNvSpPr txBox="1"/>
          <p:nvPr/>
        </p:nvSpPr>
        <p:spPr>
          <a:xfrm rot="14118513">
            <a:off x="-183195" y="4563939"/>
            <a:ext cx="1682336" cy="276999"/>
          </a:xfrm>
          <a:prstGeom prst="rect">
            <a:avLst/>
          </a:prstGeom>
          <a:solidFill>
            <a:schemeClr val="accent5">
              <a:lumMod val="60000"/>
              <a:lumOff val="40000"/>
            </a:schemeClr>
          </a:solidFill>
          <a:ln w="28575">
            <a:noFill/>
          </a:ln>
        </p:spPr>
        <p:txBody>
          <a:bodyPr wrap="square" rtlCol="0">
            <a:spAutoFit/>
          </a:bodyPr>
          <a:lstStyle/>
          <a:p>
            <a:r>
              <a:rPr lang="ru-RU" sz="1200" dirty="0">
                <a:solidFill>
                  <a:schemeClr val="bg1"/>
                </a:solidFill>
              </a:rPr>
              <a:t>получить информацию</a:t>
            </a:r>
          </a:p>
        </p:txBody>
      </p:sp>
      <p:sp>
        <p:nvSpPr>
          <p:cNvPr id="9" name="Textfeld 8">
            <a:extLst>
              <a:ext uri="{FF2B5EF4-FFF2-40B4-BE49-F238E27FC236}">
                <a16:creationId xmlns:a16="http://schemas.microsoft.com/office/drawing/2014/main" id="{3EB2FAA9-BF24-BB02-B54A-95C38F78C62B}"/>
              </a:ext>
            </a:extLst>
          </p:cNvPr>
          <p:cNvSpPr txBox="1"/>
          <p:nvPr/>
        </p:nvSpPr>
        <p:spPr>
          <a:xfrm rot="15848186">
            <a:off x="1077485" y="4234383"/>
            <a:ext cx="716784" cy="276999"/>
          </a:xfrm>
          <a:prstGeom prst="rect">
            <a:avLst/>
          </a:prstGeom>
          <a:solidFill>
            <a:schemeClr val="accent5">
              <a:lumMod val="60000"/>
              <a:lumOff val="40000"/>
            </a:schemeClr>
          </a:solidFill>
        </p:spPr>
        <p:txBody>
          <a:bodyPr wrap="square" rtlCol="0">
            <a:spAutoFit/>
          </a:bodyPr>
          <a:lstStyle/>
          <a:p>
            <a:r>
              <a:rPr lang="ru-RU" sz="1200" dirty="0">
                <a:solidFill>
                  <a:schemeClr val="bg1"/>
                </a:solidFill>
              </a:rPr>
              <a:t>понять</a:t>
            </a:r>
          </a:p>
        </p:txBody>
      </p:sp>
      <p:sp>
        <p:nvSpPr>
          <p:cNvPr id="10" name="Textfeld 9">
            <a:extLst>
              <a:ext uri="{FF2B5EF4-FFF2-40B4-BE49-F238E27FC236}">
                <a16:creationId xmlns:a16="http://schemas.microsoft.com/office/drawing/2014/main" id="{1D25E60C-F95C-09BC-D47B-081F5EE4DD16}"/>
              </a:ext>
            </a:extLst>
          </p:cNvPr>
          <p:cNvSpPr txBox="1"/>
          <p:nvPr/>
        </p:nvSpPr>
        <p:spPr>
          <a:xfrm rot="16397315">
            <a:off x="1714438" y="4103760"/>
            <a:ext cx="988315" cy="276999"/>
          </a:xfrm>
          <a:prstGeom prst="rect">
            <a:avLst/>
          </a:prstGeom>
          <a:solidFill>
            <a:schemeClr val="accent5">
              <a:lumMod val="60000"/>
              <a:lumOff val="40000"/>
            </a:schemeClr>
          </a:solidFill>
          <a:ln w="19050">
            <a:solidFill>
              <a:srgbClr val="C00000"/>
            </a:solidFill>
          </a:ln>
        </p:spPr>
        <p:txBody>
          <a:bodyPr wrap="square" rtlCol="0">
            <a:spAutoFit/>
          </a:bodyPr>
          <a:lstStyle/>
          <a:p>
            <a:r>
              <a:rPr lang="ru-RU" sz="1200" dirty="0">
                <a:solidFill>
                  <a:srgbClr val="C00000"/>
                </a:solidFill>
              </a:rPr>
              <a:t>действовать </a:t>
            </a:r>
          </a:p>
        </p:txBody>
      </p:sp>
      <p:sp>
        <p:nvSpPr>
          <p:cNvPr id="11" name="Textfeld 10">
            <a:extLst>
              <a:ext uri="{FF2B5EF4-FFF2-40B4-BE49-F238E27FC236}">
                <a16:creationId xmlns:a16="http://schemas.microsoft.com/office/drawing/2014/main" id="{F4C0664B-1EF1-E4A1-FD9E-7FAC113A9C16}"/>
              </a:ext>
            </a:extLst>
          </p:cNvPr>
          <p:cNvSpPr txBox="1"/>
          <p:nvPr/>
        </p:nvSpPr>
        <p:spPr>
          <a:xfrm rot="16835369">
            <a:off x="1709780" y="3946763"/>
            <a:ext cx="1831343" cy="276999"/>
          </a:xfrm>
          <a:prstGeom prst="rect">
            <a:avLst/>
          </a:prstGeom>
          <a:solidFill>
            <a:schemeClr val="accent5">
              <a:lumMod val="60000"/>
              <a:lumOff val="40000"/>
            </a:schemeClr>
          </a:solidFill>
        </p:spPr>
        <p:txBody>
          <a:bodyPr wrap="square" rtlCol="0">
            <a:spAutoFit/>
          </a:bodyPr>
          <a:lstStyle/>
          <a:p>
            <a:r>
              <a:rPr lang="ru-RU" sz="1200" dirty="0">
                <a:solidFill>
                  <a:schemeClr val="bg1"/>
                </a:solidFill>
              </a:rPr>
              <a:t>обратиться за помощью</a:t>
            </a:r>
          </a:p>
        </p:txBody>
      </p:sp>
      <p:sp>
        <p:nvSpPr>
          <p:cNvPr id="12" name="Textfeld 11">
            <a:extLst>
              <a:ext uri="{FF2B5EF4-FFF2-40B4-BE49-F238E27FC236}">
                <a16:creationId xmlns:a16="http://schemas.microsoft.com/office/drawing/2014/main" id="{089DCFDF-887E-4D7E-865B-FAB23B0E9916}"/>
              </a:ext>
            </a:extLst>
          </p:cNvPr>
          <p:cNvSpPr txBox="1"/>
          <p:nvPr/>
        </p:nvSpPr>
        <p:spPr>
          <a:xfrm rot="16200000">
            <a:off x="1478654" y="4088719"/>
            <a:ext cx="745008" cy="276999"/>
          </a:xfrm>
          <a:prstGeom prst="rect">
            <a:avLst/>
          </a:prstGeom>
          <a:solidFill>
            <a:schemeClr val="accent5">
              <a:lumMod val="60000"/>
              <a:lumOff val="40000"/>
            </a:schemeClr>
          </a:solidFill>
          <a:ln w="19050">
            <a:noFill/>
          </a:ln>
        </p:spPr>
        <p:txBody>
          <a:bodyPr wrap="square" rtlCol="0">
            <a:spAutoFit/>
          </a:bodyPr>
          <a:lstStyle/>
          <a:p>
            <a:r>
              <a:rPr lang="ru-RU" sz="1200" dirty="0">
                <a:solidFill>
                  <a:schemeClr val="bg1"/>
                </a:solidFill>
              </a:rPr>
              <a:t>изучить</a:t>
            </a:r>
            <a:endParaRPr lang="de-CH" sz="1200" dirty="0">
              <a:solidFill>
                <a:schemeClr val="bg1"/>
              </a:solidFill>
            </a:endParaRPr>
          </a:p>
        </p:txBody>
      </p:sp>
      <p:sp>
        <p:nvSpPr>
          <p:cNvPr id="13" name="Untertitel 2">
            <a:extLst>
              <a:ext uri="{FF2B5EF4-FFF2-40B4-BE49-F238E27FC236}">
                <a16:creationId xmlns:a16="http://schemas.microsoft.com/office/drawing/2014/main" id="{F7031F7A-7A53-14EB-E7E7-8D2D0FA1FEEE}"/>
              </a:ext>
            </a:extLst>
          </p:cNvPr>
          <p:cNvSpPr txBox="1">
            <a:spLocks/>
          </p:cNvSpPr>
          <p:nvPr/>
        </p:nvSpPr>
        <p:spPr>
          <a:xfrm>
            <a:off x="4954013" y="600441"/>
            <a:ext cx="6360725" cy="537656"/>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ru-RU" b="1" dirty="0">
                <a:solidFill>
                  <a:schemeClr val="accent1">
                    <a:lumMod val="50000"/>
                  </a:schemeClr>
                </a:solidFill>
              </a:rPr>
              <a:t>Стремитесь к диалогу с вашим ребенком</a:t>
            </a:r>
            <a:endParaRPr lang="de-CH" b="1" dirty="0">
              <a:solidFill>
                <a:schemeClr val="accent1">
                  <a:lumMod val="50000"/>
                </a:schemeClr>
              </a:solidFill>
            </a:endParaRPr>
          </a:p>
        </p:txBody>
      </p:sp>
      <p:pic>
        <p:nvPicPr>
          <p:cNvPr id="6" name="Grafik 5">
            <a:extLst>
              <a:ext uri="{FF2B5EF4-FFF2-40B4-BE49-F238E27FC236}">
                <a16:creationId xmlns:a16="http://schemas.microsoft.com/office/drawing/2014/main" id="{BE5CD1E6-146B-86B9-D4BB-74C01D6E7E4A}"/>
              </a:ext>
            </a:extLst>
          </p:cNvPr>
          <p:cNvPicPr>
            <a:picLocks noChangeAspect="1"/>
          </p:cNvPicPr>
          <p:nvPr/>
        </p:nvPicPr>
        <p:blipFill>
          <a:blip r:embed="rId5" cstate="print"/>
          <a:stretch>
            <a:fillRect/>
          </a:stretch>
        </p:blipFill>
        <p:spPr>
          <a:xfrm>
            <a:off x="4590157" y="2947374"/>
            <a:ext cx="3011685" cy="963251"/>
          </a:xfrm>
          <a:prstGeom prst="rect">
            <a:avLst/>
          </a:prstGeom>
        </p:spPr>
      </p:pic>
    </p:spTree>
    <p:extLst>
      <p:ext uri="{BB962C8B-B14F-4D97-AF65-F5344CB8AC3E}">
        <p14:creationId xmlns:p14="http://schemas.microsoft.com/office/powerpoint/2010/main" val="1471267045"/>
      </p:ext>
    </p:extLst>
  </p:cSld>
  <p:clrMapOvr>
    <a:masterClrMapping/>
  </p:clrMapOvr>
</p:sld>
</file>

<file path=ppt/theme/theme1.xml><?xml version="1.0" encoding="utf-8"?>
<a:theme xmlns:a="http://schemas.openxmlformats.org/drawingml/2006/main" name="Rückblick">
  <a:themeElements>
    <a:clrScheme name="Benutzerdefiniert 12">
      <a:dk1>
        <a:sysClr val="windowText" lastClr="000000"/>
      </a:dk1>
      <a:lt1>
        <a:sysClr val="window" lastClr="FFFFFF"/>
      </a:lt1>
      <a:dk2>
        <a:srgbClr val="344068"/>
      </a:dk2>
      <a:lt2>
        <a:srgbClr val="D9E0E6"/>
      </a:lt2>
      <a:accent1>
        <a:srgbClr val="1CADE4"/>
      </a:accent1>
      <a:accent2>
        <a:srgbClr val="0070C0"/>
      </a:accent2>
      <a:accent3>
        <a:srgbClr val="28C4CC"/>
      </a:accent3>
      <a:accent4>
        <a:srgbClr val="42BA97"/>
      </a:accent4>
      <a:accent5>
        <a:srgbClr val="3E8853"/>
      </a:accent5>
      <a:accent6>
        <a:srgbClr val="62A39F"/>
      </a:accent6>
      <a:hlink>
        <a:srgbClr val="6EAC1C"/>
      </a:hlink>
      <a:folHlink>
        <a:srgbClr val="B26B02"/>
      </a:folHlink>
    </a:clrScheme>
    <a:fontScheme name="Rückblick">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Rückblick">
  <a:themeElements>
    <a:clrScheme name="Benutzerdefiniert 8">
      <a:dk1>
        <a:sysClr val="windowText" lastClr="000000"/>
      </a:dk1>
      <a:lt1>
        <a:sysClr val="window" lastClr="FFFFFF"/>
      </a:lt1>
      <a:dk2>
        <a:srgbClr val="696464"/>
      </a:dk2>
      <a:lt2>
        <a:srgbClr val="E9E5DC"/>
      </a:lt2>
      <a:accent1>
        <a:srgbClr val="EE8C69"/>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ückblick">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3.xml><?xml version="1.0" encoding="utf-8"?>
<a:theme xmlns:a="http://schemas.openxmlformats.org/drawingml/2006/main" name="Rückblick">
  <a:themeElements>
    <a:clrScheme name="Benutzerdefiniert 3">
      <a:dk1>
        <a:sysClr val="windowText" lastClr="000000"/>
      </a:dk1>
      <a:lt1>
        <a:sysClr val="window" lastClr="FFFFFF"/>
      </a:lt1>
      <a:dk2>
        <a:srgbClr val="335B74"/>
      </a:dk2>
      <a:lt2>
        <a:srgbClr val="DFE3E5"/>
      </a:lt2>
      <a:accent1>
        <a:srgbClr val="1CADE4"/>
      </a:accent1>
      <a:accent2>
        <a:srgbClr val="C264B2"/>
      </a:accent2>
      <a:accent3>
        <a:srgbClr val="27CED7"/>
      </a:accent3>
      <a:accent4>
        <a:srgbClr val="42BA97"/>
      </a:accent4>
      <a:accent5>
        <a:srgbClr val="3E8853"/>
      </a:accent5>
      <a:accent6>
        <a:srgbClr val="62A39F"/>
      </a:accent6>
      <a:hlink>
        <a:srgbClr val="6EAC1C"/>
      </a:hlink>
      <a:folHlink>
        <a:srgbClr val="B26B02"/>
      </a:folHlink>
    </a:clrScheme>
    <a:fontScheme name="Rückblick">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4.xml><?xml version="1.0" encoding="utf-8"?>
<a:theme xmlns:a="http://schemas.openxmlformats.org/drawingml/2006/main" name="Rückblick">
  <a:themeElements>
    <a:clrScheme name="Benutzerdefiniert 7">
      <a:dk1>
        <a:sysClr val="windowText" lastClr="000000"/>
      </a:dk1>
      <a:lt1>
        <a:sysClr val="window" lastClr="FFFFFF"/>
      </a:lt1>
      <a:dk2>
        <a:srgbClr val="632E62"/>
      </a:dk2>
      <a:lt2>
        <a:srgbClr val="EAE5EB"/>
      </a:lt2>
      <a:accent1>
        <a:srgbClr val="92278F"/>
      </a:accent1>
      <a:accent2>
        <a:srgbClr val="4E1E76"/>
      </a:accent2>
      <a:accent3>
        <a:srgbClr val="755DD9"/>
      </a:accent3>
      <a:accent4>
        <a:srgbClr val="665EB8"/>
      </a:accent4>
      <a:accent5>
        <a:srgbClr val="45A5ED"/>
      </a:accent5>
      <a:accent6>
        <a:srgbClr val="5982DB"/>
      </a:accent6>
      <a:hlink>
        <a:srgbClr val="0066FF"/>
      </a:hlink>
      <a:folHlink>
        <a:srgbClr val="666699"/>
      </a:folHlink>
    </a:clrScheme>
    <a:fontScheme name="Rückblick">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5.xml><?xml version="1.0" encoding="utf-8"?>
<a:theme xmlns:a="http://schemas.openxmlformats.org/drawingml/2006/main" name="Rückblick">
  <a:themeElements>
    <a:clrScheme name="Benutzerdefiniert 1">
      <a:dk1>
        <a:srgbClr val="000000"/>
      </a:dk1>
      <a:lt1>
        <a:srgbClr val="FFFFFF"/>
      </a:lt1>
      <a:dk2>
        <a:srgbClr val="44546A"/>
      </a:dk2>
      <a:lt2>
        <a:srgbClr val="E7E6E6"/>
      </a:lt2>
      <a:accent1>
        <a:srgbClr val="A22002"/>
      </a:accent1>
      <a:accent2>
        <a:srgbClr val="FF8628"/>
      </a:accent2>
      <a:accent3>
        <a:srgbClr val="692523"/>
      </a:accent3>
      <a:accent4>
        <a:srgbClr val="00936B"/>
      </a:accent4>
      <a:accent5>
        <a:srgbClr val="F8EEE0"/>
      </a:accent5>
      <a:accent6>
        <a:srgbClr val="FF8983"/>
      </a:accent6>
      <a:hlink>
        <a:srgbClr val="0563C1"/>
      </a:hlink>
      <a:folHlink>
        <a:srgbClr val="954F72"/>
      </a:folHlink>
    </a:clrScheme>
    <a:fontScheme name="Rückblick">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6.xml><?xml version="1.0" encoding="utf-8"?>
<a:theme xmlns:a="http://schemas.openxmlformats.org/drawingml/2006/main" name="Rückblick">
  <a:themeElements>
    <a:clrScheme name="Blaugrü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Rückblick">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fcf74307-ab38-4ec6-8b23-277809490d5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AC4CFC8BE70E40BAE8772000E553EA" ma:contentTypeVersion="13" ma:contentTypeDescription="Create a new document." ma:contentTypeScope="" ma:versionID="f97499c2458da1917d5582281e483eb6">
  <xsd:schema xmlns:xsd="http://www.w3.org/2001/XMLSchema" xmlns:xs="http://www.w3.org/2001/XMLSchema" xmlns:p="http://schemas.microsoft.com/office/2006/metadata/properties" xmlns:ns3="fcf74307-ab38-4ec6-8b23-277809490d5a" xmlns:ns4="87dd3bcb-0961-48ba-a0f8-0498d83c744c" targetNamespace="http://schemas.microsoft.com/office/2006/metadata/properties" ma:root="true" ma:fieldsID="7eb56ad8b9686a1b689860893013f3dc" ns3:_="" ns4:_="">
    <xsd:import namespace="fcf74307-ab38-4ec6-8b23-277809490d5a"/>
    <xsd:import namespace="87dd3bcb-0961-48ba-a0f8-0498d83c744c"/>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SearchProperties" minOccurs="0"/>
                <xsd:element ref="ns3:MediaServiceDateTaken"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f74307-ab38-4ec6-8b23-277809490d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dd3bcb-0961-48ba-a0f8-0498d83c744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8C3643-E273-420F-8182-5936F381F72A}">
  <ds:schemaRefs>
    <ds:schemaRef ds:uri="http://schemas.microsoft.com/sharepoint/v3/contenttype/forms"/>
  </ds:schemaRefs>
</ds:datastoreItem>
</file>

<file path=customXml/itemProps2.xml><?xml version="1.0" encoding="utf-8"?>
<ds:datastoreItem xmlns:ds="http://schemas.openxmlformats.org/officeDocument/2006/customXml" ds:itemID="{85427F87-DA76-4B31-81E2-8192152C3BAA}">
  <ds:schemaRefs>
    <ds:schemaRef ds:uri="http://purl.org/dc/terms/"/>
    <ds:schemaRef ds:uri="http://purl.org/dc/elements/1.1/"/>
    <ds:schemaRef ds:uri="http://www.w3.org/XML/1998/namespace"/>
    <ds:schemaRef ds:uri="http://schemas.openxmlformats.org/package/2006/metadata/core-properties"/>
    <ds:schemaRef ds:uri="fcf74307-ab38-4ec6-8b23-277809490d5a"/>
    <ds:schemaRef ds:uri="http://schemas.microsoft.com/office/infopath/2007/PartnerControls"/>
    <ds:schemaRef ds:uri="http://schemas.microsoft.com/office/2006/documentManagement/types"/>
    <ds:schemaRef ds:uri="87dd3bcb-0961-48ba-a0f8-0498d83c744c"/>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B58227D3-501A-4334-96E2-1B2F70990A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f74307-ab38-4ec6-8b23-277809490d5a"/>
    <ds:schemaRef ds:uri="87dd3bcb-0961-48ba-a0f8-0498d83c74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3762</Words>
  <Application>Microsoft Office PowerPoint</Application>
  <PresentationFormat>Breitbild</PresentationFormat>
  <Paragraphs>364</Paragraphs>
  <Slides>16</Slides>
  <Notes>16</Notes>
  <HiddenSlides>0</HiddenSlides>
  <MMClips>0</MMClips>
  <ScaleCrop>false</ScaleCrop>
  <HeadingPairs>
    <vt:vector size="6" baseType="variant">
      <vt:variant>
        <vt:lpstr>Verwendete Schriftarten</vt:lpstr>
      </vt:variant>
      <vt:variant>
        <vt:i4>8</vt:i4>
      </vt:variant>
      <vt:variant>
        <vt:lpstr>Design</vt:lpstr>
      </vt:variant>
      <vt:variant>
        <vt:i4>6</vt:i4>
      </vt:variant>
      <vt:variant>
        <vt:lpstr>Folientitel</vt:lpstr>
      </vt:variant>
      <vt:variant>
        <vt:i4>16</vt:i4>
      </vt:variant>
    </vt:vector>
  </HeadingPairs>
  <TitlesOfParts>
    <vt:vector size="30" baseType="lpstr">
      <vt:lpstr>Aptos</vt:lpstr>
      <vt:lpstr>Arial</vt:lpstr>
      <vt:lpstr>Calibri</vt:lpstr>
      <vt:lpstr>Calibri Light</vt:lpstr>
      <vt:lpstr>Intro rust</vt:lpstr>
      <vt:lpstr>Symbol</vt:lpstr>
      <vt:lpstr>Times New Roman</vt:lpstr>
      <vt:lpstr>Wingdings</vt:lpstr>
      <vt:lpstr>Rückblick</vt:lpstr>
      <vt:lpstr>Rückblick</vt:lpstr>
      <vt:lpstr>Rückblick</vt:lpstr>
      <vt:lpstr>Rückblick</vt:lpstr>
      <vt:lpstr>Rückblick</vt:lpstr>
      <vt:lpstr>Rückblick</vt:lpstr>
      <vt:lpstr>VapeAware</vt:lpstr>
      <vt:lpstr>Что такое вейпы?</vt:lpstr>
      <vt:lpstr>PowerPoint-Präsentation</vt:lpstr>
      <vt:lpstr>Влияние на здоровье</vt:lpstr>
      <vt:lpstr>Экологические последствия</vt:lpstr>
      <vt:lpstr>PowerPoint-Präsentation</vt:lpstr>
      <vt:lpstr>PowerPoint-Präsentation</vt:lpstr>
      <vt:lpstr>PowerPoint-Präsentation</vt:lpstr>
      <vt:lpstr>Как мне действовать?</vt:lpstr>
      <vt:lpstr>Советы для разговора</vt:lpstr>
      <vt:lpstr>Работа в группах</vt:lpstr>
      <vt:lpstr>Заключение</vt:lpstr>
      <vt:lpstr>PowerPoint-Präsentation</vt:lpstr>
      <vt:lpstr>Дополнительная информация</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VapeAware</dc:title>
  <dc:creator>Olivia Studhalter</dc:creator>
  <cp:lastModifiedBy>Olivia Studhalter</cp:lastModifiedBy>
  <cp:revision>89</cp:revision>
  <cp:lastPrinted>2024-09-08T16:07:29Z</cp:lastPrinted>
  <dcterms:created xsi:type="dcterms:W3CDTF">2024-06-27T09:03:35Z</dcterms:created>
  <dcterms:modified xsi:type="dcterms:W3CDTF">2024-11-04T10:19:04Z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0x01010012AC4CFC8BE70E40BAE8772000E553EA</vt:lpwstr>
  </property>
</Properties>
</file>