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4"/>
    <p:sldMasterId id="2147483672" r:id="rId5"/>
    <p:sldMasterId id="2147483706" r:id="rId6"/>
    <p:sldMasterId id="2147483709" r:id="rId7"/>
    <p:sldMasterId id="2147483712" r:id="rId8"/>
    <p:sldMasterId id="2147483697" r:id="rId9"/>
  </p:sldMasterIdLst>
  <p:notesMasterIdLst>
    <p:notesMasterId r:id="rId26"/>
  </p:notesMasterIdLst>
  <p:sldIdLst>
    <p:sldId id="264" r:id="rId10"/>
    <p:sldId id="288" r:id="rId11"/>
    <p:sldId id="261" r:id="rId12"/>
    <p:sldId id="290" r:id="rId13"/>
    <p:sldId id="267" r:id="rId14"/>
    <p:sldId id="314" r:id="rId15"/>
    <p:sldId id="312" r:id="rId16"/>
    <p:sldId id="268" r:id="rId17"/>
    <p:sldId id="258" r:id="rId18"/>
    <p:sldId id="280" r:id="rId19"/>
    <p:sldId id="315" r:id="rId20"/>
    <p:sldId id="304" r:id="rId21"/>
    <p:sldId id="293" r:id="rId22"/>
    <p:sldId id="313" r:id="rId23"/>
    <p:sldId id="317" r:id="rId24"/>
    <p:sldId id="294"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FB0A69-E7E1-C9BB-066C-FA5A54EAC60A}" name="Olivia Studhalter" initials="OS" userId="S::olivia.studhalter@uzh.ch::59b39a87-bc4f-4a1c-9527-8499db86d2cd" providerId="AD"/>
  <p188:author id="{CD6E486E-CB09-7FF4-9380-8FB10014A759}" name="Corina Salis Gross" initials="CSG" userId="Corina Salis Gros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livia Studhalter" initials="OS" lastIdx="1" clrIdx="0">
    <p:extLst>
      <p:ext uri="{19B8F6BF-5375-455C-9EA6-DF929625EA0E}">
        <p15:presenceInfo xmlns:p15="http://schemas.microsoft.com/office/powerpoint/2012/main" userId="S::olivia.studhalter@uzh.ch::59b39a87-bc4f-4a1c-9527-8499db86d2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5086CA-F349-42CB-8D04-9C32392D83FF}" v="62" dt="2025-03-26T20:02:48.1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81" autoAdjust="0"/>
    <p:restoredTop sz="67959" autoAdjust="0"/>
  </p:normalViewPr>
  <p:slideViewPr>
    <p:cSldViewPr snapToGrid="0">
      <p:cViewPr>
        <p:scale>
          <a:sx n="60" d="100"/>
          <a:sy n="60" d="100"/>
        </p:scale>
        <p:origin x="680" y="-576"/>
      </p:cViewPr>
      <p:guideLst/>
    </p:cSldViewPr>
  </p:slideViewPr>
  <p:outlineViewPr>
    <p:cViewPr>
      <p:scale>
        <a:sx n="33" d="100"/>
        <a:sy n="33" d="100"/>
      </p:scale>
      <p:origin x="0" y="0"/>
    </p:cViewPr>
  </p:outlineViewPr>
  <p:notesTextViewPr>
    <p:cViewPr>
      <p:scale>
        <a:sx n="1" d="1"/>
        <a:sy n="1" d="1"/>
      </p:scale>
      <p:origin x="0" y="-1376"/>
    </p:cViewPr>
  </p:notesTextViewPr>
  <p:sorterViewPr>
    <p:cViewPr>
      <p:scale>
        <a:sx n="100" d="100"/>
        <a:sy n="100" d="100"/>
      </p:scale>
      <p:origin x="0" y="0"/>
    </p:cViewPr>
  </p:sorterViewPr>
  <p:notesViewPr>
    <p:cSldViewPr snapToGrid="0">
      <p:cViewPr varScale="1">
        <p:scale>
          <a:sx n="67" d="100"/>
          <a:sy n="67" d="100"/>
        </p:scale>
        <p:origin x="2829" y="2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2.xml"/><Relationship Id="rId34"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gita Morariu" userId="6eac4c1d50a6547b" providerId="LiveId" clId="{2A5086CA-F349-42CB-8D04-9C32392D83FF}"/>
    <pc:docChg chg="undo redo custSel modSld">
      <pc:chgData name="Brigita Morariu" userId="6eac4c1d50a6547b" providerId="LiveId" clId="{2A5086CA-F349-42CB-8D04-9C32392D83FF}" dt="2025-03-26T20:16:12.766" v="6959" actId="20577"/>
      <pc:docMkLst>
        <pc:docMk/>
      </pc:docMkLst>
      <pc:sldChg chg="modSp mod modNotesTx">
        <pc:chgData name="Brigita Morariu" userId="6eac4c1d50a6547b" providerId="LiveId" clId="{2A5086CA-F349-42CB-8D04-9C32392D83FF}" dt="2025-03-26T20:06:46.840" v="6754" actId="20577"/>
        <pc:sldMkLst>
          <pc:docMk/>
          <pc:sldMk cId="1471267045" sldId="258"/>
        </pc:sldMkLst>
        <pc:spChg chg="mod">
          <ac:chgData name="Brigita Morariu" userId="6eac4c1d50a6547b" providerId="LiveId" clId="{2A5086CA-F349-42CB-8D04-9C32392D83FF}" dt="2025-03-26T08:03:58.192" v="1861" actId="1076"/>
          <ac:spMkLst>
            <pc:docMk/>
            <pc:sldMk cId="1471267045" sldId="258"/>
            <ac:spMk id="2" creationId="{F4F0881E-49E6-1CEA-1D1A-7F0A61082889}"/>
          </ac:spMkLst>
        </pc:spChg>
        <pc:spChg chg="mod">
          <ac:chgData name="Brigita Morariu" userId="6eac4c1d50a6547b" providerId="LiveId" clId="{2A5086CA-F349-42CB-8D04-9C32392D83FF}" dt="2025-03-26T08:10:21.721" v="2197" actId="20577"/>
          <ac:spMkLst>
            <pc:docMk/>
            <pc:sldMk cId="1471267045" sldId="258"/>
            <ac:spMk id="5" creationId="{6573F6AF-F25A-B44C-008C-55DFE2F02415}"/>
          </ac:spMkLst>
        </pc:spChg>
        <pc:spChg chg="mod">
          <ac:chgData name="Brigita Morariu" userId="6eac4c1d50a6547b" providerId="LiveId" clId="{2A5086CA-F349-42CB-8D04-9C32392D83FF}" dt="2025-03-26T08:11:11.472" v="2219" actId="20577"/>
          <ac:spMkLst>
            <pc:docMk/>
            <pc:sldMk cId="1471267045" sldId="258"/>
            <ac:spMk id="7" creationId="{82159282-2307-2CBC-0177-86763DDC8803}"/>
          </ac:spMkLst>
        </pc:spChg>
        <pc:spChg chg="mod">
          <ac:chgData name="Brigita Morariu" userId="6eac4c1d50a6547b" providerId="LiveId" clId="{2A5086CA-F349-42CB-8D04-9C32392D83FF}" dt="2025-03-26T08:02:36.783" v="1775" actId="20577"/>
          <ac:spMkLst>
            <pc:docMk/>
            <pc:sldMk cId="1471267045" sldId="258"/>
            <ac:spMk id="8" creationId="{26826598-B68A-8D0E-2B2C-5B7B202B6448}"/>
          </ac:spMkLst>
        </pc:spChg>
        <pc:spChg chg="mod">
          <ac:chgData name="Brigita Morariu" userId="6eac4c1d50a6547b" providerId="LiveId" clId="{2A5086CA-F349-42CB-8D04-9C32392D83FF}" dt="2025-03-26T08:02:51.540" v="1798" actId="20577"/>
          <ac:spMkLst>
            <pc:docMk/>
            <pc:sldMk cId="1471267045" sldId="258"/>
            <ac:spMk id="9" creationId="{3EB2FAA9-BF24-BB02-B54A-95C38F78C62B}"/>
          </ac:spMkLst>
        </pc:spChg>
        <pc:spChg chg="mod">
          <ac:chgData name="Brigita Morariu" userId="6eac4c1d50a6547b" providerId="LiveId" clId="{2A5086CA-F349-42CB-8D04-9C32392D83FF}" dt="2025-03-26T08:03:20.426" v="1832" actId="20577"/>
          <ac:spMkLst>
            <pc:docMk/>
            <pc:sldMk cId="1471267045" sldId="258"/>
            <ac:spMk id="10" creationId="{1D25E60C-F95C-09BC-D47B-081F5EE4DD16}"/>
          </ac:spMkLst>
        </pc:spChg>
        <pc:spChg chg="mod">
          <ac:chgData name="Brigita Morariu" userId="6eac4c1d50a6547b" providerId="LiveId" clId="{2A5086CA-F349-42CB-8D04-9C32392D83FF}" dt="2025-03-26T08:03:42.674" v="1860" actId="14100"/>
          <ac:spMkLst>
            <pc:docMk/>
            <pc:sldMk cId="1471267045" sldId="258"/>
            <ac:spMk id="11" creationId="{F4C0664B-1EF1-E4A1-FD9E-7FAC113A9C16}"/>
          </ac:spMkLst>
        </pc:spChg>
        <pc:spChg chg="mod">
          <ac:chgData name="Brigita Morariu" userId="6eac4c1d50a6547b" providerId="LiveId" clId="{2A5086CA-F349-42CB-8D04-9C32392D83FF}" dt="2025-03-26T08:03:39.224" v="1859" actId="14100"/>
          <ac:spMkLst>
            <pc:docMk/>
            <pc:sldMk cId="1471267045" sldId="258"/>
            <ac:spMk id="12" creationId="{089DCFDF-887E-4D7E-865B-FAB23B0E9916}"/>
          </ac:spMkLst>
        </pc:spChg>
        <pc:spChg chg="mod">
          <ac:chgData name="Brigita Morariu" userId="6eac4c1d50a6547b" providerId="LiveId" clId="{2A5086CA-F349-42CB-8D04-9C32392D83FF}" dt="2025-03-26T08:04:51.240" v="1899" actId="27636"/>
          <ac:spMkLst>
            <pc:docMk/>
            <pc:sldMk cId="1471267045" sldId="258"/>
            <ac:spMk id="13" creationId="{F7031F7A-7A53-14EB-E7E7-8D2D0FA1FEEE}"/>
          </ac:spMkLst>
        </pc:spChg>
      </pc:sldChg>
      <pc:sldChg chg="addSp delSp modSp mod addAnim delAnim modNotesTx">
        <pc:chgData name="Brigita Morariu" userId="6eac4c1d50a6547b" providerId="LiveId" clId="{2A5086CA-F349-42CB-8D04-9C32392D83FF}" dt="2025-03-26T19:50:49.376" v="6204" actId="20577"/>
        <pc:sldMkLst>
          <pc:docMk/>
          <pc:sldMk cId="3455383167" sldId="261"/>
        </pc:sldMkLst>
        <pc:spChg chg="mod">
          <ac:chgData name="Brigita Morariu" userId="6eac4c1d50a6547b" providerId="LiveId" clId="{2A5086CA-F349-42CB-8D04-9C32392D83FF}" dt="2025-03-26T19:46:03.268" v="6178" actId="20577"/>
          <ac:spMkLst>
            <pc:docMk/>
            <pc:sldMk cId="3455383167" sldId="261"/>
            <ac:spMk id="2" creationId="{6808F2E0-3DAA-6BD4-7353-5D208A762E29}"/>
          </ac:spMkLst>
        </pc:spChg>
        <pc:spChg chg="mod">
          <ac:chgData name="Brigita Morariu" userId="6eac4c1d50a6547b" providerId="LiveId" clId="{2A5086CA-F349-42CB-8D04-9C32392D83FF}" dt="2025-03-26T19:44:40.149" v="6128" actId="20577"/>
          <ac:spMkLst>
            <pc:docMk/>
            <pc:sldMk cId="3455383167" sldId="261"/>
            <ac:spMk id="3" creationId="{EF96810C-323A-0FC4-E6CB-E7444703B9EC}"/>
          </ac:spMkLst>
        </pc:spChg>
        <pc:spChg chg="mod">
          <ac:chgData name="Brigita Morariu" userId="6eac4c1d50a6547b" providerId="LiveId" clId="{2A5086CA-F349-42CB-8D04-9C32392D83FF}" dt="2025-03-26T19:45:01.537" v="6160" actId="20577"/>
          <ac:spMkLst>
            <pc:docMk/>
            <pc:sldMk cId="3455383167" sldId="261"/>
            <ac:spMk id="4" creationId="{FF300292-99DF-60E7-62C6-019DEDBDE567}"/>
          </ac:spMkLst>
        </pc:spChg>
        <pc:spChg chg="mod">
          <ac:chgData name="Brigita Morariu" userId="6eac4c1d50a6547b" providerId="LiveId" clId="{2A5086CA-F349-42CB-8D04-9C32392D83FF}" dt="2025-03-25T09:35:34.009" v="460" actId="1076"/>
          <ac:spMkLst>
            <pc:docMk/>
            <pc:sldMk cId="3455383167" sldId="261"/>
            <ac:spMk id="5" creationId="{29A52195-C45F-A18A-2A1D-0E2FFF343869}"/>
          </ac:spMkLst>
        </pc:spChg>
        <pc:spChg chg="mod">
          <ac:chgData name="Brigita Morariu" userId="6eac4c1d50a6547b" providerId="LiveId" clId="{2A5086CA-F349-42CB-8D04-9C32392D83FF}" dt="2025-03-26T19:45:27.801" v="6171" actId="20577"/>
          <ac:spMkLst>
            <pc:docMk/>
            <pc:sldMk cId="3455383167" sldId="261"/>
            <ac:spMk id="6" creationId="{78C0D6FE-6929-9526-EBAF-F04BAC7E0CD3}"/>
          </ac:spMkLst>
        </pc:spChg>
        <pc:spChg chg="mod">
          <ac:chgData name="Brigita Morariu" userId="6eac4c1d50a6547b" providerId="LiveId" clId="{2A5086CA-F349-42CB-8D04-9C32392D83FF}" dt="2025-03-25T09:36:15.721" v="473" actId="1076"/>
          <ac:spMkLst>
            <pc:docMk/>
            <pc:sldMk cId="3455383167" sldId="261"/>
            <ac:spMk id="8" creationId="{D2F901ED-0D34-24BD-29ED-41F96851220E}"/>
          </ac:spMkLst>
        </pc:spChg>
        <pc:spChg chg="add del mod">
          <ac:chgData name="Brigita Morariu" userId="6eac4c1d50a6547b" providerId="LiveId" clId="{2A5086CA-F349-42CB-8D04-9C32392D83FF}" dt="2025-03-25T09:45:12.212" v="978" actId="478"/>
          <ac:spMkLst>
            <pc:docMk/>
            <pc:sldMk cId="3455383167" sldId="261"/>
            <ac:spMk id="9" creationId="{0ECA1F9B-8EF7-BE79-E9DF-60BAFC3C96DC}"/>
          </ac:spMkLst>
        </pc:spChg>
      </pc:sldChg>
      <pc:sldChg chg="modSp mod modNotesTx">
        <pc:chgData name="Brigita Morariu" userId="6eac4c1d50a6547b" providerId="LiveId" clId="{2A5086CA-F349-42CB-8D04-9C32392D83FF}" dt="2025-03-26T19:44:32.147" v="6123" actId="20577"/>
        <pc:sldMkLst>
          <pc:docMk/>
          <pc:sldMk cId="3161221241" sldId="264"/>
        </pc:sldMkLst>
        <pc:spChg chg="mod">
          <ac:chgData name="Brigita Morariu" userId="6eac4c1d50a6547b" providerId="LiveId" clId="{2A5086CA-F349-42CB-8D04-9C32392D83FF}" dt="2025-03-25T09:26:27.058" v="65" actId="1076"/>
          <ac:spMkLst>
            <pc:docMk/>
            <pc:sldMk cId="3161221241" sldId="264"/>
            <ac:spMk id="4" creationId="{64C1787E-0783-7D51-4107-2F2F684A46C2}"/>
          </ac:spMkLst>
        </pc:spChg>
        <pc:spChg chg="mod">
          <ac:chgData name="Brigita Morariu" userId="6eac4c1d50a6547b" providerId="LiveId" clId="{2A5086CA-F349-42CB-8D04-9C32392D83FF}" dt="2025-03-25T09:13:26.812" v="32" actId="20577"/>
          <ac:spMkLst>
            <pc:docMk/>
            <pc:sldMk cId="3161221241" sldId="264"/>
            <ac:spMk id="7" creationId="{316838F1-1F80-44CB-B4DD-E64E41130024}"/>
          </ac:spMkLst>
        </pc:spChg>
        <pc:spChg chg="mod">
          <ac:chgData name="Brigita Morariu" userId="6eac4c1d50a6547b" providerId="LiveId" clId="{2A5086CA-F349-42CB-8D04-9C32392D83FF}" dt="2025-03-25T09:24:01.401" v="34" actId="1076"/>
          <ac:spMkLst>
            <pc:docMk/>
            <pc:sldMk cId="3161221241" sldId="264"/>
            <ac:spMk id="8" creationId="{D2EEF075-4E7C-1FDE-6E13-E61C83DEE7F3}"/>
          </ac:spMkLst>
        </pc:spChg>
      </pc:sldChg>
      <pc:sldChg chg="modSp mod modNotesTx">
        <pc:chgData name="Brigita Morariu" userId="6eac4c1d50a6547b" providerId="LiveId" clId="{2A5086CA-F349-42CB-8D04-9C32392D83FF}" dt="2025-03-26T19:57:49.160" v="6408" actId="20577"/>
        <pc:sldMkLst>
          <pc:docMk/>
          <pc:sldMk cId="2506886842" sldId="267"/>
        </pc:sldMkLst>
        <pc:spChg chg="mod">
          <ac:chgData name="Brigita Morariu" userId="6eac4c1d50a6547b" providerId="LiveId" clId="{2A5086CA-F349-42CB-8D04-9C32392D83FF}" dt="2025-03-25T09:58:54.667" v="1357"/>
          <ac:spMkLst>
            <pc:docMk/>
            <pc:sldMk cId="2506886842" sldId="267"/>
            <ac:spMk id="2" creationId="{F4F0881E-49E6-1CEA-1D1A-7F0A61082889}"/>
          </ac:spMkLst>
        </pc:spChg>
        <pc:spChg chg="mod">
          <ac:chgData name="Brigita Morariu" userId="6eac4c1d50a6547b" providerId="LiveId" clId="{2A5086CA-F349-42CB-8D04-9C32392D83FF}" dt="2025-03-26T19:57:08.743" v="6395" actId="20577"/>
          <ac:spMkLst>
            <pc:docMk/>
            <pc:sldMk cId="2506886842" sldId="267"/>
            <ac:spMk id="3" creationId="{DD3927A0-1EC7-4C2C-C6F7-D3E5BA97AD23}"/>
          </ac:spMkLst>
        </pc:spChg>
        <pc:spChg chg="mod">
          <ac:chgData name="Brigita Morariu" userId="6eac4c1d50a6547b" providerId="LiveId" clId="{2A5086CA-F349-42CB-8D04-9C32392D83FF}" dt="2025-03-25T09:59:05.707" v="1358"/>
          <ac:spMkLst>
            <pc:docMk/>
            <pc:sldMk cId="2506886842" sldId="267"/>
            <ac:spMk id="5" creationId="{BFF4D808-2E8D-BCB0-0E2B-71D27FD2DE3A}"/>
          </ac:spMkLst>
        </pc:spChg>
        <pc:spChg chg="mod">
          <ac:chgData name="Brigita Morariu" userId="6eac4c1d50a6547b" providerId="LiveId" clId="{2A5086CA-F349-42CB-8D04-9C32392D83FF}" dt="2025-03-25T10:05:02.247" v="1406"/>
          <ac:spMkLst>
            <pc:docMk/>
            <pc:sldMk cId="2506886842" sldId="267"/>
            <ac:spMk id="6" creationId="{6A7B3063-F6C2-3E14-0E2A-B908EDB98CA9}"/>
          </ac:spMkLst>
        </pc:spChg>
        <pc:spChg chg="mod">
          <ac:chgData name="Brigita Morariu" userId="6eac4c1d50a6547b" providerId="LiveId" clId="{2A5086CA-F349-42CB-8D04-9C32392D83FF}" dt="2025-03-25T10:19:13.365" v="1408" actId="27636"/>
          <ac:spMkLst>
            <pc:docMk/>
            <pc:sldMk cId="2506886842" sldId="267"/>
            <ac:spMk id="7" creationId="{12926D83-7B7D-9DB3-E3DD-FCDCBEC58E0F}"/>
          </ac:spMkLst>
        </pc:spChg>
        <pc:spChg chg="mod">
          <ac:chgData name="Brigita Morariu" userId="6eac4c1d50a6547b" providerId="LiveId" clId="{2A5086CA-F349-42CB-8D04-9C32392D83FF}" dt="2025-03-25T10:25:07.999" v="1428" actId="20577"/>
          <ac:spMkLst>
            <pc:docMk/>
            <pc:sldMk cId="2506886842" sldId="267"/>
            <ac:spMk id="16" creationId="{E6AC125C-9ED6-4705-A555-5E7724E97D37}"/>
          </ac:spMkLst>
        </pc:spChg>
        <pc:spChg chg="mod">
          <ac:chgData name="Brigita Morariu" userId="6eac4c1d50a6547b" providerId="LiveId" clId="{2A5086CA-F349-42CB-8D04-9C32392D83FF}" dt="2025-03-25T10:25:19.830" v="1451" actId="20577"/>
          <ac:spMkLst>
            <pc:docMk/>
            <pc:sldMk cId="2506886842" sldId="267"/>
            <ac:spMk id="17" creationId="{97D9F460-3C01-2A6C-3D54-478E60F241C3}"/>
          </ac:spMkLst>
        </pc:spChg>
        <pc:spChg chg="mod">
          <ac:chgData name="Brigita Morariu" userId="6eac4c1d50a6547b" providerId="LiveId" clId="{2A5086CA-F349-42CB-8D04-9C32392D83FF}" dt="2025-03-25T10:25:35.734" v="1474" actId="14100"/>
          <ac:spMkLst>
            <pc:docMk/>
            <pc:sldMk cId="2506886842" sldId="267"/>
            <ac:spMk id="18" creationId="{BC8B3954-1C1C-0B24-69D2-754166FF6459}"/>
          </ac:spMkLst>
        </pc:spChg>
        <pc:spChg chg="mod">
          <ac:chgData name="Brigita Morariu" userId="6eac4c1d50a6547b" providerId="LiveId" clId="{2A5086CA-F349-42CB-8D04-9C32392D83FF}" dt="2025-03-25T10:25:43.059" v="1488" actId="20577"/>
          <ac:spMkLst>
            <pc:docMk/>
            <pc:sldMk cId="2506886842" sldId="267"/>
            <ac:spMk id="19" creationId="{3CD430CA-F94F-AB03-FFF8-8501A77CE5FB}"/>
          </ac:spMkLst>
        </pc:spChg>
        <pc:spChg chg="mod">
          <ac:chgData name="Brigita Morariu" userId="6eac4c1d50a6547b" providerId="LiveId" clId="{2A5086CA-F349-42CB-8D04-9C32392D83FF}" dt="2025-03-25T10:25:58.513" v="1515" actId="14100"/>
          <ac:spMkLst>
            <pc:docMk/>
            <pc:sldMk cId="2506886842" sldId="267"/>
            <ac:spMk id="20" creationId="{BDB58FDD-9C84-A88D-F989-D0830E45E16F}"/>
          </ac:spMkLst>
        </pc:spChg>
      </pc:sldChg>
      <pc:sldChg chg="modSp mod modNotesTx">
        <pc:chgData name="Brigita Morariu" userId="6eac4c1d50a6547b" providerId="LiveId" clId="{2A5086CA-F349-42CB-8D04-9C32392D83FF}" dt="2025-03-26T20:03:22.986" v="6573" actId="20577"/>
        <pc:sldMkLst>
          <pc:docMk/>
          <pc:sldMk cId="3910111819" sldId="268"/>
        </pc:sldMkLst>
        <pc:spChg chg="mod">
          <ac:chgData name="Brigita Morariu" userId="6eac4c1d50a6547b" providerId="LiveId" clId="{2A5086CA-F349-42CB-8D04-9C32392D83FF}" dt="2025-03-26T20:02:48.171" v="6570" actId="20577"/>
          <ac:spMkLst>
            <pc:docMk/>
            <pc:sldMk cId="3910111819" sldId="268"/>
            <ac:spMk id="2" creationId="{69AB7E23-B732-4373-EBEC-DF0A887F446A}"/>
          </ac:spMkLst>
        </pc:spChg>
        <pc:spChg chg="mod">
          <ac:chgData name="Brigita Morariu" userId="6eac4c1d50a6547b" providerId="LiveId" clId="{2A5086CA-F349-42CB-8D04-9C32392D83FF}" dt="2025-03-26T08:01:56.102" v="1737" actId="20577"/>
          <ac:spMkLst>
            <pc:docMk/>
            <pc:sldMk cId="3910111819" sldId="268"/>
            <ac:spMk id="3" creationId="{EF96810C-323A-0FC4-E6CB-E7444703B9EC}"/>
          </ac:spMkLst>
        </pc:spChg>
        <pc:picChg chg="mod">
          <ac:chgData name="Brigita Morariu" userId="6eac4c1d50a6547b" providerId="LiveId" clId="{2A5086CA-F349-42CB-8D04-9C32392D83FF}" dt="2025-03-26T08:01:15.265" v="1694" actId="1076"/>
          <ac:picMkLst>
            <pc:docMk/>
            <pc:sldMk cId="3910111819" sldId="268"/>
            <ac:picMk id="6" creationId="{8E6EFE40-F910-6C56-4C6A-9D05632D27AC}"/>
          </ac:picMkLst>
        </pc:picChg>
        <pc:picChg chg="mod">
          <ac:chgData name="Brigita Morariu" userId="6eac4c1d50a6547b" providerId="LiveId" clId="{2A5086CA-F349-42CB-8D04-9C32392D83FF}" dt="2025-03-26T08:01:19.181" v="1695" actId="1076"/>
          <ac:picMkLst>
            <pc:docMk/>
            <pc:sldMk cId="3910111819" sldId="268"/>
            <ac:picMk id="8" creationId="{C0F1E747-3D9F-9144-CBEC-51ED1E781A12}"/>
          </ac:picMkLst>
        </pc:picChg>
        <pc:picChg chg="mod">
          <ac:chgData name="Brigita Morariu" userId="6eac4c1d50a6547b" providerId="LiveId" clId="{2A5086CA-F349-42CB-8D04-9C32392D83FF}" dt="2025-03-26T08:01:13.332" v="1693" actId="1076"/>
          <ac:picMkLst>
            <pc:docMk/>
            <pc:sldMk cId="3910111819" sldId="268"/>
            <ac:picMk id="11" creationId="{E6C5A3E8-8273-09DB-ADFD-E71433419B48}"/>
          </ac:picMkLst>
        </pc:picChg>
      </pc:sldChg>
      <pc:sldChg chg="modSp mod modNotesTx">
        <pc:chgData name="Brigita Morariu" userId="6eac4c1d50a6547b" providerId="LiveId" clId="{2A5086CA-F349-42CB-8D04-9C32392D83FF}" dt="2025-03-26T20:10:08.954" v="6833" actId="20577"/>
        <pc:sldMkLst>
          <pc:docMk/>
          <pc:sldMk cId="2814005061" sldId="280"/>
        </pc:sldMkLst>
        <pc:spChg chg="mod">
          <ac:chgData name="Brigita Morariu" userId="6eac4c1d50a6547b" providerId="LiveId" clId="{2A5086CA-F349-42CB-8D04-9C32392D83FF}" dt="2025-03-26T08:12:06.941" v="2252" actId="20577"/>
          <ac:spMkLst>
            <pc:docMk/>
            <pc:sldMk cId="2814005061" sldId="280"/>
            <ac:spMk id="2" creationId="{40C68AA3-1E77-937E-9835-24F013CF7400}"/>
          </ac:spMkLst>
        </pc:spChg>
        <pc:spChg chg="mod">
          <ac:chgData name="Brigita Morariu" userId="6eac4c1d50a6547b" providerId="LiveId" clId="{2A5086CA-F349-42CB-8D04-9C32392D83FF}" dt="2025-03-26T20:08:08.174" v="6758" actId="20577"/>
          <ac:spMkLst>
            <pc:docMk/>
            <pc:sldMk cId="2814005061" sldId="280"/>
            <ac:spMk id="14" creationId="{A37093B4-28B6-4E9E-ED67-25C4DBC41A17}"/>
          </ac:spMkLst>
        </pc:spChg>
      </pc:sldChg>
      <pc:sldChg chg="modSp mod modNotesTx">
        <pc:chgData name="Brigita Morariu" userId="6eac4c1d50a6547b" providerId="LiveId" clId="{2A5086CA-F349-42CB-8D04-9C32392D83FF}" dt="2025-03-26T19:43:50.153" v="6095" actId="20577"/>
        <pc:sldMkLst>
          <pc:docMk/>
          <pc:sldMk cId="3108849678" sldId="288"/>
        </pc:sldMkLst>
        <pc:spChg chg="mod">
          <ac:chgData name="Brigita Morariu" userId="6eac4c1d50a6547b" providerId="LiveId" clId="{2A5086CA-F349-42CB-8D04-9C32392D83FF}" dt="2025-03-26T19:41:45.832" v="6026" actId="255"/>
          <ac:spMkLst>
            <pc:docMk/>
            <pc:sldMk cId="3108849678" sldId="288"/>
            <ac:spMk id="2" creationId="{F4F0881E-49E6-1CEA-1D1A-7F0A61082889}"/>
          </ac:spMkLst>
        </pc:spChg>
        <pc:spChg chg="mod">
          <ac:chgData name="Brigita Morariu" userId="6eac4c1d50a6547b" providerId="LiveId" clId="{2A5086CA-F349-42CB-8D04-9C32392D83FF}" dt="2025-03-26T19:41:55.502" v="6033" actId="20577"/>
          <ac:spMkLst>
            <pc:docMk/>
            <pc:sldMk cId="3108849678" sldId="288"/>
            <ac:spMk id="3" creationId="{DD3927A0-1EC7-4C2C-C6F7-D3E5BA97AD23}"/>
          </ac:spMkLst>
        </pc:spChg>
        <pc:spChg chg="mod">
          <ac:chgData name="Brigita Morariu" userId="6eac4c1d50a6547b" providerId="LiveId" clId="{2A5086CA-F349-42CB-8D04-9C32392D83FF}" dt="2025-03-25T09:28:23.069" v="155" actId="20577"/>
          <ac:spMkLst>
            <pc:docMk/>
            <pc:sldMk cId="3108849678" sldId="288"/>
            <ac:spMk id="8" creationId="{4578F134-0AFC-EB87-88FB-758249D8B58B}"/>
          </ac:spMkLst>
        </pc:spChg>
        <pc:spChg chg="mod">
          <ac:chgData name="Brigita Morariu" userId="6eac4c1d50a6547b" providerId="LiveId" clId="{2A5086CA-F349-42CB-8D04-9C32392D83FF}" dt="2025-03-25T09:28:55.686" v="176" actId="20577"/>
          <ac:spMkLst>
            <pc:docMk/>
            <pc:sldMk cId="3108849678" sldId="288"/>
            <ac:spMk id="9" creationId="{1F44566B-C251-14AD-1825-82A322CD28E9}"/>
          </ac:spMkLst>
        </pc:spChg>
        <pc:spChg chg="mod">
          <ac:chgData name="Brigita Morariu" userId="6eac4c1d50a6547b" providerId="LiveId" clId="{2A5086CA-F349-42CB-8D04-9C32392D83FF}" dt="2025-03-25T09:29:12.692" v="199" actId="14100"/>
          <ac:spMkLst>
            <pc:docMk/>
            <pc:sldMk cId="3108849678" sldId="288"/>
            <ac:spMk id="10" creationId="{E6BCD768-D7CC-00FB-1E1C-9AED8D920DE1}"/>
          </ac:spMkLst>
        </pc:spChg>
        <pc:spChg chg="mod">
          <ac:chgData name="Brigita Morariu" userId="6eac4c1d50a6547b" providerId="LiveId" clId="{2A5086CA-F349-42CB-8D04-9C32392D83FF}" dt="2025-03-25T09:29:37.283" v="213" actId="20577"/>
          <ac:spMkLst>
            <pc:docMk/>
            <pc:sldMk cId="3108849678" sldId="288"/>
            <ac:spMk id="11" creationId="{F2B8E01C-66C0-3D35-0984-36E4762635BC}"/>
          </ac:spMkLst>
        </pc:spChg>
        <pc:spChg chg="mod">
          <ac:chgData name="Brigita Morariu" userId="6eac4c1d50a6547b" providerId="LiveId" clId="{2A5086CA-F349-42CB-8D04-9C32392D83FF}" dt="2025-03-25T09:29:53.157" v="240" actId="14100"/>
          <ac:spMkLst>
            <pc:docMk/>
            <pc:sldMk cId="3108849678" sldId="288"/>
            <ac:spMk id="12" creationId="{B40E6A15-2F72-7B67-4E6E-28022A480A6E}"/>
          </ac:spMkLst>
        </pc:spChg>
      </pc:sldChg>
      <pc:sldChg chg="modSp mod modNotesTx">
        <pc:chgData name="Brigita Morariu" userId="6eac4c1d50a6547b" providerId="LiveId" clId="{2A5086CA-F349-42CB-8D04-9C32392D83FF}" dt="2025-03-26T19:56:41.278" v="6371" actId="20577"/>
        <pc:sldMkLst>
          <pc:docMk/>
          <pc:sldMk cId="183579930" sldId="290"/>
        </pc:sldMkLst>
        <pc:spChg chg="mod">
          <ac:chgData name="Brigita Morariu" userId="6eac4c1d50a6547b" providerId="LiveId" clId="{2A5086CA-F349-42CB-8D04-9C32392D83FF}" dt="2025-03-25T09:52:38.719" v="1206"/>
          <ac:spMkLst>
            <pc:docMk/>
            <pc:sldMk cId="183579930" sldId="290"/>
            <ac:spMk id="2" creationId="{F4F0881E-49E6-1CEA-1D1A-7F0A61082889}"/>
          </ac:spMkLst>
        </pc:spChg>
        <pc:spChg chg="mod">
          <ac:chgData name="Brigita Morariu" userId="6eac4c1d50a6547b" providerId="LiveId" clId="{2A5086CA-F349-42CB-8D04-9C32392D83FF}" dt="2025-03-26T19:52:25.505" v="6221" actId="113"/>
          <ac:spMkLst>
            <pc:docMk/>
            <pc:sldMk cId="183579930" sldId="290"/>
            <ac:spMk id="3" creationId="{DD3927A0-1EC7-4C2C-C6F7-D3E5BA97AD23}"/>
          </ac:spMkLst>
        </pc:spChg>
        <pc:spChg chg="mod">
          <ac:chgData name="Brigita Morariu" userId="6eac4c1d50a6547b" providerId="LiveId" clId="{2A5086CA-F349-42CB-8D04-9C32392D83FF}" dt="2025-03-25T09:57:31.018" v="1355"/>
          <ac:spMkLst>
            <pc:docMk/>
            <pc:sldMk cId="183579930" sldId="290"/>
            <ac:spMk id="5" creationId="{C6E6797B-2743-17E4-BE45-222616330D5E}"/>
          </ac:spMkLst>
        </pc:spChg>
        <pc:spChg chg="mod">
          <ac:chgData name="Brigita Morariu" userId="6eac4c1d50a6547b" providerId="LiveId" clId="{2A5086CA-F349-42CB-8D04-9C32392D83FF}" dt="2025-03-25T09:53:05.005" v="1226" actId="20577"/>
          <ac:spMkLst>
            <pc:docMk/>
            <pc:sldMk cId="183579930" sldId="290"/>
            <ac:spMk id="12" creationId="{1E733DA5-4D3E-82DA-F8C9-63CFC239E963}"/>
          </ac:spMkLst>
        </pc:spChg>
        <pc:spChg chg="mod">
          <ac:chgData name="Brigita Morariu" userId="6eac4c1d50a6547b" providerId="LiveId" clId="{2A5086CA-F349-42CB-8D04-9C32392D83FF}" dt="2025-03-25T09:53:21.764" v="1249" actId="20577"/>
          <ac:spMkLst>
            <pc:docMk/>
            <pc:sldMk cId="183579930" sldId="290"/>
            <ac:spMk id="13" creationId="{717174E9-1AC0-6AA3-3604-F2E21DC81B41}"/>
          </ac:spMkLst>
        </pc:spChg>
        <pc:spChg chg="mod">
          <ac:chgData name="Brigita Morariu" userId="6eac4c1d50a6547b" providerId="LiveId" clId="{2A5086CA-F349-42CB-8D04-9C32392D83FF}" dt="2025-03-25T09:53:39.727" v="1272" actId="14100"/>
          <ac:spMkLst>
            <pc:docMk/>
            <pc:sldMk cId="183579930" sldId="290"/>
            <ac:spMk id="14" creationId="{0DE115BC-11B6-87F5-5F1B-1D9A5335A6D2}"/>
          </ac:spMkLst>
        </pc:spChg>
        <pc:spChg chg="mod">
          <ac:chgData name="Brigita Morariu" userId="6eac4c1d50a6547b" providerId="LiveId" clId="{2A5086CA-F349-42CB-8D04-9C32392D83FF}" dt="2025-03-25T09:53:48.143" v="1286" actId="20577"/>
          <ac:spMkLst>
            <pc:docMk/>
            <pc:sldMk cId="183579930" sldId="290"/>
            <ac:spMk id="15" creationId="{D0FFA826-BCE0-1733-84EC-BA4EBA2B99F3}"/>
          </ac:spMkLst>
        </pc:spChg>
        <pc:spChg chg="mod">
          <ac:chgData name="Brigita Morariu" userId="6eac4c1d50a6547b" providerId="LiveId" clId="{2A5086CA-F349-42CB-8D04-9C32392D83FF}" dt="2025-03-25T09:54:04.111" v="1313" actId="14100"/>
          <ac:spMkLst>
            <pc:docMk/>
            <pc:sldMk cId="183579930" sldId="290"/>
            <ac:spMk id="16" creationId="{DEBC25FB-BC3C-816D-4B28-3876DBB3294D}"/>
          </ac:spMkLst>
        </pc:spChg>
      </pc:sldChg>
      <pc:sldChg chg="modSp mod">
        <pc:chgData name="Brigita Morariu" userId="6eac4c1d50a6547b" providerId="LiveId" clId="{2A5086CA-F349-42CB-8D04-9C32392D83FF}" dt="2025-03-26T20:11:49.857" v="6837" actId="20577"/>
        <pc:sldMkLst>
          <pc:docMk/>
          <pc:sldMk cId="650256171" sldId="293"/>
        </pc:sldMkLst>
        <pc:spChg chg="mod">
          <ac:chgData name="Brigita Morariu" userId="6eac4c1d50a6547b" providerId="LiveId" clId="{2A5086CA-F349-42CB-8D04-9C32392D83FF}" dt="2025-03-26T08:29:14.391" v="2722" actId="20577"/>
          <ac:spMkLst>
            <pc:docMk/>
            <pc:sldMk cId="650256171" sldId="293"/>
            <ac:spMk id="4" creationId="{20F69BCF-9242-C348-8F9F-8B7E60EB0F52}"/>
          </ac:spMkLst>
        </pc:spChg>
        <pc:spChg chg="mod">
          <ac:chgData name="Brigita Morariu" userId="6eac4c1d50a6547b" providerId="LiveId" clId="{2A5086CA-F349-42CB-8D04-9C32392D83FF}" dt="2025-03-26T08:29:34.354" v="2742" actId="20577"/>
          <ac:spMkLst>
            <pc:docMk/>
            <pc:sldMk cId="650256171" sldId="293"/>
            <ac:spMk id="6" creationId="{3149CE54-8A26-5FBB-82D1-7C65AB35B811}"/>
          </ac:spMkLst>
        </pc:spChg>
        <pc:spChg chg="mod">
          <ac:chgData name="Brigita Morariu" userId="6eac4c1d50a6547b" providerId="LiveId" clId="{2A5086CA-F349-42CB-8D04-9C32392D83FF}" dt="2025-03-26T08:29:46.065" v="2765" actId="20577"/>
          <ac:spMkLst>
            <pc:docMk/>
            <pc:sldMk cId="650256171" sldId="293"/>
            <ac:spMk id="7" creationId="{439FA288-BF71-2E39-8849-9A62DF531C80}"/>
          </ac:spMkLst>
        </pc:spChg>
        <pc:spChg chg="mod">
          <ac:chgData name="Brigita Morariu" userId="6eac4c1d50a6547b" providerId="LiveId" clId="{2A5086CA-F349-42CB-8D04-9C32392D83FF}" dt="2025-03-26T08:30:15.516" v="2799" actId="20577"/>
          <ac:spMkLst>
            <pc:docMk/>
            <pc:sldMk cId="650256171" sldId="293"/>
            <ac:spMk id="8" creationId="{6F377BF1-557E-3553-1B30-345199B26A07}"/>
          </ac:spMkLst>
        </pc:spChg>
        <pc:spChg chg="mod">
          <ac:chgData name="Brigita Morariu" userId="6eac4c1d50a6547b" providerId="LiveId" clId="{2A5086CA-F349-42CB-8D04-9C32392D83FF}" dt="2025-03-26T08:30:29.828" v="2826" actId="14100"/>
          <ac:spMkLst>
            <pc:docMk/>
            <pc:sldMk cId="650256171" sldId="293"/>
            <ac:spMk id="9" creationId="{EC0BDB03-6281-9E9A-72CD-D3108FB3B369}"/>
          </ac:spMkLst>
        </pc:spChg>
        <pc:spChg chg="mod">
          <ac:chgData name="Brigita Morariu" userId="6eac4c1d50a6547b" providerId="LiveId" clId="{2A5086CA-F349-42CB-8D04-9C32392D83FF}" dt="2025-03-26T08:30:32.675" v="2827" actId="14100"/>
          <ac:spMkLst>
            <pc:docMk/>
            <pc:sldMk cId="650256171" sldId="293"/>
            <ac:spMk id="10" creationId="{D5B19D82-3370-B882-A600-2190175A4698}"/>
          </ac:spMkLst>
        </pc:spChg>
        <pc:spChg chg="mod">
          <ac:chgData name="Brigita Morariu" userId="6eac4c1d50a6547b" providerId="LiveId" clId="{2A5086CA-F349-42CB-8D04-9C32392D83FF}" dt="2025-03-26T20:11:49.857" v="6837" actId="20577"/>
          <ac:spMkLst>
            <pc:docMk/>
            <pc:sldMk cId="650256171" sldId="293"/>
            <ac:spMk id="11" creationId="{7D7812B7-1E02-C395-5ABC-010BE57BAC34}"/>
          </ac:spMkLst>
        </pc:spChg>
      </pc:sldChg>
      <pc:sldChg chg="modSp mod">
        <pc:chgData name="Brigita Morariu" userId="6eac4c1d50a6547b" providerId="LiveId" clId="{2A5086CA-F349-42CB-8D04-9C32392D83FF}" dt="2025-03-26T10:34:19.825" v="2947"/>
        <pc:sldMkLst>
          <pc:docMk/>
          <pc:sldMk cId="3193765245" sldId="294"/>
        </pc:sldMkLst>
        <pc:spChg chg="mod">
          <ac:chgData name="Brigita Morariu" userId="6eac4c1d50a6547b" providerId="LiveId" clId="{2A5086CA-F349-42CB-8D04-9C32392D83FF}" dt="2025-03-26T10:34:19.825" v="2947"/>
          <ac:spMkLst>
            <pc:docMk/>
            <pc:sldMk cId="3193765245" sldId="294"/>
            <ac:spMk id="2" creationId="{1B89B82F-9799-7D9A-2F4D-CD26F3809A18}"/>
          </ac:spMkLst>
        </pc:spChg>
        <pc:spChg chg="mod">
          <ac:chgData name="Brigita Morariu" userId="6eac4c1d50a6547b" providerId="LiveId" clId="{2A5086CA-F349-42CB-8D04-9C32392D83FF}" dt="2025-03-26T10:34:03.897" v="2946" actId="20577"/>
          <ac:spMkLst>
            <pc:docMk/>
            <pc:sldMk cId="3193765245" sldId="294"/>
            <ac:spMk id="3" creationId="{EF96810C-323A-0FC4-E6CB-E7444703B9EC}"/>
          </ac:spMkLst>
        </pc:spChg>
      </pc:sldChg>
      <pc:sldChg chg="modSp mod modNotesTx">
        <pc:chgData name="Brigita Morariu" userId="6eac4c1d50a6547b" providerId="LiveId" clId="{2A5086CA-F349-42CB-8D04-9C32392D83FF}" dt="2025-03-26T20:11:02.654" v="6835" actId="20577"/>
        <pc:sldMkLst>
          <pc:docMk/>
          <pc:sldMk cId="1444054112" sldId="304"/>
        </pc:sldMkLst>
        <pc:spChg chg="mod">
          <ac:chgData name="Brigita Morariu" userId="6eac4c1d50a6547b" providerId="LiveId" clId="{2A5086CA-F349-42CB-8D04-9C32392D83FF}" dt="2025-03-26T20:11:02.654" v="6835" actId="20577"/>
          <ac:spMkLst>
            <pc:docMk/>
            <pc:sldMk cId="1444054112" sldId="304"/>
            <ac:spMk id="2" creationId="{F4F0881E-49E6-1CEA-1D1A-7F0A61082889}"/>
          </ac:spMkLst>
        </pc:spChg>
        <pc:spChg chg="mod">
          <ac:chgData name="Brigita Morariu" userId="6eac4c1d50a6547b" providerId="LiveId" clId="{2A5086CA-F349-42CB-8D04-9C32392D83FF}" dt="2025-03-26T08:27:52.952" v="2644"/>
          <ac:spMkLst>
            <pc:docMk/>
            <pc:sldMk cId="1444054112" sldId="304"/>
            <ac:spMk id="3" creationId="{DD3927A0-1EC7-4C2C-C6F7-D3E5BA97AD23}"/>
          </ac:spMkLst>
        </pc:spChg>
        <pc:spChg chg="mod">
          <ac:chgData name="Brigita Morariu" userId="6eac4c1d50a6547b" providerId="LiveId" clId="{2A5086CA-F349-42CB-8D04-9C32392D83FF}" dt="2025-03-26T08:28:23.708" v="2680" actId="20577"/>
          <ac:spMkLst>
            <pc:docMk/>
            <pc:sldMk cId="1444054112" sldId="304"/>
            <ac:spMk id="4" creationId="{FD2DCB6C-FF07-2574-6265-E424FE63A8E1}"/>
          </ac:spMkLst>
        </pc:spChg>
      </pc:sldChg>
      <pc:sldChg chg="modSp mod modNotesTx">
        <pc:chgData name="Brigita Morariu" userId="6eac4c1d50a6547b" providerId="LiveId" clId="{2A5086CA-F349-42CB-8D04-9C32392D83FF}" dt="2025-03-26T20:02:05.053" v="6568" actId="20577"/>
        <pc:sldMkLst>
          <pc:docMk/>
          <pc:sldMk cId="607081123" sldId="312"/>
        </pc:sldMkLst>
        <pc:spChg chg="mod">
          <ac:chgData name="Brigita Morariu" userId="6eac4c1d50a6547b" providerId="LiveId" clId="{2A5086CA-F349-42CB-8D04-9C32392D83FF}" dt="2025-03-26T08:01:44.265" v="1712" actId="20577"/>
          <ac:spMkLst>
            <pc:docMk/>
            <pc:sldMk cId="607081123" sldId="312"/>
            <ac:spMk id="9" creationId="{F5906461-B31C-E6E8-7D43-A00CB5AC7E46}"/>
          </ac:spMkLst>
        </pc:spChg>
        <pc:spChg chg="mod">
          <ac:chgData name="Brigita Morariu" userId="6eac4c1d50a6547b" providerId="LiveId" clId="{2A5086CA-F349-42CB-8D04-9C32392D83FF}" dt="2025-03-26T19:59:54.549" v="6471" actId="20577"/>
          <ac:spMkLst>
            <pc:docMk/>
            <pc:sldMk cId="607081123" sldId="312"/>
            <ac:spMk id="10" creationId="{CDCA0EF9-AF73-45CF-9749-59A8F586B1BA}"/>
          </ac:spMkLst>
        </pc:spChg>
      </pc:sldChg>
      <pc:sldChg chg="modSp mod modNotesTx">
        <pc:chgData name="Brigita Morariu" userId="6eac4c1d50a6547b" providerId="LiveId" clId="{2A5086CA-F349-42CB-8D04-9C32392D83FF}" dt="2025-03-26T20:16:12.766" v="6959" actId="20577"/>
        <pc:sldMkLst>
          <pc:docMk/>
          <pc:sldMk cId="1698063804" sldId="313"/>
        </pc:sldMkLst>
        <pc:spChg chg="mod">
          <ac:chgData name="Brigita Morariu" userId="6eac4c1d50a6547b" providerId="LiveId" clId="{2A5086CA-F349-42CB-8D04-9C32392D83FF}" dt="2025-03-26T08:33:44.433" v="2877"/>
          <ac:spMkLst>
            <pc:docMk/>
            <pc:sldMk cId="1698063804" sldId="313"/>
            <ac:spMk id="2" creationId="{F4F0881E-49E6-1CEA-1D1A-7F0A61082889}"/>
          </ac:spMkLst>
        </pc:spChg>
        <pc:spChg chg="mod">
          <ac:chgData name="Brigita Morariu" userId="6eac4c1d50a6547b" providerId="LiveId" clId="{2A5086CA-F349-42CB-8D04-9C32392D83FF}" dt="2025-03-26T10:28:32.184" v="2879" actId="27636"/>
          <ac:spMkLst>
            <pc:docMk/>
            <pc:sldMk cId="1698063804" sldId="313"/>
            <ac:spMk id="4" creationId="{1142565B-F4EC-C333-2A69-1EECAF346CC1}"/>
          </ac:spMkLst>
        </pc:spChg>
        <pc:spChg chg="mod">
          <ac:chgData name="Brigita Morariu" userId="6eac4c1d50a6547b" providerId="LiveId" clId="{2A5086CA-F349-42CB-8D04-9C32392D83FF}" dt="2025-03-26T10:31:28.675" v="2902" actId="5793"/>
          <ac:spMkLst>
            <pc:docMk/>
            <pc:sldMk cId="1698063804" sldId="313"/>
            <ac:spMk id="6" creationId="{E8BAA210-4285-E665-6153-AB1B2AFAD14C}"/>
          </ac:spMkLst>
        </pc:spChg>
        <pc:spChg chg="mod">
          <ac:chgData name="Brigita Morariu" userId="6eac4c1d50a6547b" providerId="LiveId" clId="{2A5086CA-F349-42CB-8D04-9C32392D83FF}" dt="2025-03-26T20:13:50.719" v="6853" actId="20577"/>
          <ac:spMkLst>
            <pc:docMk/>
            <pc:sldMk cId="1698063804" sldId="313"/>
            <ac:spMk id="8" creationId="{26826598-B68A-8D0E-2B2C-5B7B202B6448}"/>
          </ac:spMkLst>
        </pc:spChg>
        <pc:spChg chg="mod">
          <ac:chgData name="Brigita Morariu" userId="6eac4c1d50a6547b" providerId="LiveId" clId="{2A5086CA-F349-42CB-8D04-9C32392D83FF}" dt="2025-03-26T20:14:11.190" v="6874" actId="20577"/>
          <ac:spMkLst>
            <pc:docMk/>
            <pc:sldMk cId="1698063804" sldId="313"/>
            <ac:spMk id="9" creationId="{3EB2FAA9-BF24-BB02-B54A-95C38F78C62B}"/>
          </ac:spMkLst>
        </pc:spChg>
        <pc:spChg chg="mod">
          <ac:chgData name="Brigita Morariu" userId="6eac4c1d50a6547b" providerId="LiveId" clId="{2A5086CA-F349-42CB-8D04-9C32392D83FF}" dt="2025-03-26T20:14:30.286" v="6911" actId="20577"/>
          <ac:spMkLst>
            <pc:docMk/>
            <pc:sldMk cId="1698063804" sldId="313"/>
            <ac:spMk id="10" creationId="{1D25E60C-F95C-09BC-D47B-081F5EE4DD16}"/>
          </ac:spMkLst>
        </pc:spChg>
        <pc:spChg chg="mod">
          <ac:chgData name="Brigita Morariu" userId="6eac4c1d50a6547b" providerId="LiveId" clId="{2A5086CA-F349-42CB-8D04-9C32392D83FF}" dt="2025-03-26T20:14:43.128" v="6938" actId="14100"/>
          <ac:spMkLst>
            <pc:docMk/>
            <pc:sldMk cId="1698063804" sldId="313"/>
            <ac:spMk id="11" creationId="{F4C0664B-1EF1-E4A1-FD9E-7FAC113A9C16}"/>
          </ac:spMkLst>
        </pc:spChg>
        <pc:spChg chg="mod">
          <ac:chgData name="Brigita Morariu" userId="6eac4c1d50a6547b" providerId="LiveId" clId="{2A5086CA-F349-42CB-8D04-9C32392D83FF}" dt="2025-03-26T20:14:23.638" v="6897" actId="14100"/>
          <ac:spMkLst>
            <pc:docMk/>
            <pc:sldMk cId="1698063804" sldId="313"/>
            <ac:spMk id="12" creationId="{089DCFDF-887E-4D7E-865B-FAB23B0E9916}"/>
          </ac:spMkLst>
        </pc:spChg>
      </pc:sldChg>
      <pc:sldChg chg="modSp mod modNotesTx">
        <pc:chgData name="Brigita Morariu" userId="6eac4c1d50a6547b" providerId="LiveId" clId="{2A5086CA-F349-42CB-8D04-9C32392D83FF}" dt="2025-03-26T19:58:48.345" v="6445" actId="20577"/>
        <pc:sldMkLst>
          <pc:docMk/>
          <pc:sldMk cId="1659609950" sldId="314"/>
        </pc:sldMkLst>
        <pc:spChg chg="mod">
          <ac:chgData name="Brigita Morariu" userId="6eac4c1d50a6547b" providerId="LiveId" clId="{2A5086CA-F349-42CB-8D04-9C32392D83FF}" dt="2025-03-25T09:48:53.466" v="1056" actId="20577"/>
          <ac:spMkLst>
            <pc:docMk/>
            <pc:sldMk cId="1659609950" sldId="314"/>
            <ac:spMk id="9" creationId="{F5906461-B31C-E6E8-7D43-A00CB5AC7E46}"/>
          </ac:spMkLst>
        </pc:spChg>
        <pc:spChg chg="mod">
          <ac:chgData name="Brigita Morariu" userId="6eac4c1d50a6547b" providerId="LiveId" clId="{2A5086CA-F349-42CB-8D04-9C32392D83FF}" dt="2025-03-26T19:58:17.722" v="6412" actId="20577"/>
          <ac:spMkLst>
            <pc:docMk/>
            <pc:sldMk cId="1659609950" sldId="314"/>
            <ac:spMk id="11" creationId="{E64C5AF8-5B1F-8083-7357-D4CF7AD7510A}"/>
          </ac:spMkLst>
        </pc:spChg>
      </pc:sldChg>
      <pc:sldChg chg="modSp mod modNotesTx">
        <pc:chgData name="Brigita Morariu" userId="6eac4c1d50a6547b" providerId="LiveId" clId="{2A5086CA-F349-42CB-8D04-9C32392D83FF}" dt="2025-03-26T17:49:41.740" v="3285" actId="20577"/>
        <pc:sldMkLst>
          <pc:docMk/>
          <pc:sldMk cId="1868828390" sldId="315"/>
        </pc:sldMkLst>
        <pc:spChg chg="mod">
          <ac:chgData name="Brigita Morariu" userId="6eac4c1d50a6547b" providerId="LiveId" clId="{2A5086CA-F349-42CB-8D04-9C32392D83FF}" dt="2025-03-26T08:23:32.835" v="2564" actId="20577"/>
          <ac:spMkLst>
            <pc:docMk/>
            <pc:sldMk cId="1868828390" sldId="315"/>
            <ac:spMk id="3" creationId="{3661EC13-353D-5555-0354-ED53D83952C2}"/>
          </ac:spMkLst>
        </pc:spChg>
        <pc:spChg chg="mod">
          <ac:chgData name="Brigita Morariu" userId="6eac4c1d50a6547b" providerId="LiveId" clId="{2A5086CA-F349-42CB-8D04-9C32392D83FF}" dt="2025-03-26T08:22:00.121" v="2526" actId="20577"/>
          <ac:spMkLst>
            <pc:docMk/>
            <pc:sldMk cId="1868828390" sldId="315"/>
            <ac:spMk id="7" creationId="{9001591C-136E-6EDB-082E-9C399A67071B}"/>
          </ac:spMkLst>
        </pc:spChg>
      </pc:sldChg>
      <pc:sldChg chg="modSp mod modNotesTx">
        <pc:chgData name="Brigita Morariu" userId="6eac4c1d50a6547b" providerId="LiveId" clId="{2A5086CA-F349-42CB-8D04-9C32392D83FF}" dt="2025-03-26T10:36:55.227" v="2948"/>
        <pc:sldMkLst>
          <pc:docMk/>
          <pc:sldMk cId="1320055403" sldId="317"/>
        </pc:sldMkLst>
        <pc:spChg chg="mod">
          <ac:chgData name="Brigita Morariu" userId="6eac4c1d50a6547b" providerId="LiveId" clId="{2A5086CA-F349-42CB-8D04-9C32392D83FF}" dt="2025-03-26T10:32:17.645" v="2903"/>
          <ac:spMkLst>
            <pc:docMk/>
            <pc:sldMk cId="1320055403" sldId="317"/>
            <ac:spMk id="3" creationId="{CF296A16-5649-B6AD-88D3-5FFBECEA9E91}"/>
          </ac:spMkLst>
        </pc:spChg>
        <pc:spChg chg="mod">
          <ac:chgData name="Brigita Morariu" userId="6eac4c1d50a6547b" providerId="LiveId" clId="{2A5086CA-F349-42CB-8D04-9C32392D83FF}" dt="2025-03-26T10:32:52.654" v="2924" actId="20577"/>
          <ac:spMkLst>
            <pc:docMk/>
            <pc:sldMk cId="1320055403" sldId="317"/>
            <ac:spMk id="4" creationId="{2BD08C1C-E67C-26D7-5095-01BFAEDEE70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20CC6A80-9D45-4234-82EC-800303B97362}" type="datetimeFigureOut">
              <a:rPr lang="de-CH" smtClean="0"/>
              <a:t>26.03.2025</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EF143-95B9-4571-9396-B55E307319CB}" type="slidenum">
              <a:rPr lang="de-CH" smtClean="0"/>
              <a:t>‹#›</a:t>
            </a:fld>
            <a:endParaRPr lang="de-CH"/>
          </a:p>
        </p:txBody>
      </p:sp>
    </p:spTree>
    <p:extLst>
      <p:ext uri="{BB962C8B-B14F-4D97-AF65-F5344CB8AC3E}">
        <p14:creationId xmlns:p14="http://schemas.microsoft.com/office/powerpoint/2010/main" val="1044779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184913" cy="4284664"/>
          </a:xfrm>
        </p:spPr>
        <p:txBody>
          <a:bodyPr/>
          <a:lstStyle/>
          <a:p>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Bună ziua. Sunt încântat</a:t>
            </a:r>
            <a:r>
              <a:rPr lang="ro-RO" sz="1800" i="0" kern="0" dirty="0">
                <a:effectLst/>
                <a:latin typeface="Aptos" panose="020B0004020202020204" pitchFamily="34" charset="0"/>
                <a:ea typeface="Times New Roman" panose="02020603050405020304" pitchFamily="18" charset="0"/>
                <a:cs typeface="Times New Roman" panose="02020603050405020304" pitchFamily="18" charset="0"/>
              </a:rPr>
              <a:t>/-ă </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că sunteți cu toții aici astăzi</a:t>
            </a:r>
            <a:r>
              <a:rPr lang="ro-RO" sz="1800" i="0" kern="0" dirty="0">
                <a:effectLst/>
                <a:latin typeface="Aptos" panose="020B0004020202020204" pitchFamily="34" charset="0"/>
                <a:ea typeface="Times New Roman" panose="02020603050405020304" pitchFamily="18" charset="0"/>
                <a:cs typeface="Times New Roman" panose="02020603050405020304" pitchFamily="18" charset="0"/>
              </a:rPr>
              <a:t> să v</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orbim despre o problemă actuală și importantă</a:t>
            </a:r>
            <a:r>
              <a:rPr lang="ro-RO" sz="1800" i="0" kern="0" dirty="0">
                <a:effectLst/>
                <a:latin typeface="Aptos" panose="020B0004020202020204" pitchFamily="34" charset="0"/>
                <a:ea typeface="Times New Roman" panose="02020603050405020304" pitchFamily="18" charset="0"/>
                <a:cs typeface="Times New Roman" panose="02020603050405020304" pitchFamily="18" charset="0"/>
              </a:rPr>
              <a:t>: v</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ape</a:t>
            </a:r>
            <a:r>
              <a:rPr lang="ro-RO" sz="1800" i="0" kern="0" dirty="0">
                <a:effectLst/>
                <a:latin typeface="Aptos" panose="020B0004020202020204" pitchFamily="34" charset="0"/>
                <a:ea typeface="Times New Roman" panose="02020603050405020304" pitchFamily="18" charset="0"/>
                <a:cs typeface="Times New Roman" panose="02020603050405020304" pitchFamily="18" charset="0"/>
              </a:rPr>
              <a:t>-urile</a:t>
            </a:r>
            <a:r>
              <a:rPr lang="pt-BR" sz="1800" i="0" kern="0" dirty="0">
                <a:effectLst/>
                <a:latin typeface="Aptos" panose="020B0004020202020204" pitchFamily="34" charset="0"/>
                <a:ea typeface="Times New Roman" panose="02020603050405020304" pitchFamily="18" charset="0"/>
                <a:cs typeface="Times New Roman" panose="02020603050405020304" pitchFamily="18" charset="0"/>
              </a:rPr>
              <a:t>. Sunt cunoscute și sub denumirea de vaporizatoare electronice sau </a:t>
            </a:r>
            <a:r>
              <a:rPr lang="ro-RO" sz="1800" i="0" kern="0" dirty="0">
                <a:effectLst/>
                <a:latin typeface="Aptos" panose="020B0004020202020204" pitchFamily="34" charset="0"/>
                <a:ea typeface="Times New Roman" panose="02020603050405020304" pitchFamily="18" charset="0"/>
                <a:cs typeface="Times New Roman" panose="02020603050405020304" pitchFamily="18" charset="0"/>
              </a:rPr>
              <a:t>țigări electronice</a:t>
            </a:r>
            <a:r>
              <a:rPr lang="pt-BR" sz="1800" i="0" kern="0" dirty="0">
                <a:effectLst/>
                <a:latin typeface="Aptos" panose="020B0004020202020204" pitchFamily="34" charset="0"/>
                <a:ea typeface="Times New Roman" panose="02020603050405020304" pitchFamily="18" charset="0"/>
                <a:cs typeface="Times New Roman" panose="02020603050405020304" pitchFamily="18" charset="0"/>
              </a:rPr>
              <a:t>.</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fr-FR" sz="1800" i="0" kern="0" dirty="0" err="1">
                <a:effectLst/>
                <a:latin typeface="Aptos" panose="020B0004020202020204" pitchFamily="34" charset="0"/>
                <a:ea typeface="Times New Roman" panose="02020603050405020304" pitchFamily="18" charset="0"/>
                <a:cs typeface="Times New Roman" panose="02020603050405020304" pitchFamily="18" charset="0"/>
              </a:rPr>
              <a:t>Vap</a:t>
            </a:r>
            <a:r>
              <a:rPr lang="ro-RO" sz="1800" i="0" kern="0" dirty="0">
                <a:effectLst/>
                <a:latin typeface="Aptos" panose="020B0004020202020204" pitchFamily="34" charset="0"/>
                <a:ea typeface="Times New Roman" panose="02020603050405020304" pitchFamily="18" charset="0"/>
                <a:cs typeface="Times New Roman" panose="02020603050405020304" pitchFamily="18" charset="0"/>
              </a:rPr>
              <a:t>e-urile </a:t>
            </a:r>
            <a:r>
              <a:rPr lang="fr-FR" sz="1800" i="0" kern="0" dirty="0">
                <a:effectLst/>
                <a:latin typeface="Aptos" panose="020B0004020202020204" pitchFamily="34" charset="0"/>
                <a:ea typeface="Times New Roman" panose="02020603050405020304" pitchFamily="18" charset="0"/>
                <a:cs typeface="Times New Roman" panose="02020603050405020304" pitchFamily="18" charset="0"/>
              </a:rPr>
              <a:t>au </a:t>
            </a:r>
            <a:r>
              <a:rPr lang="fr-FR" sz="1800" i="0" kern="0" dirty="0" err="1">
                <a:effectLst/>
                <a:latin typeface="Aptos" panose="020B0004020202020204" pitchFamily="34" charset="0"/>
                <a:ea typeface="Times New Roman" panose="02020603050405020304" pitchFamily="18" charset="0"/>
                <a:cs typeface="Times New Roman" panose="02020603050405020304" pitchFamily="18" charset="0"/>
              </a:rPr>
              <a:t>devenit</a:t>
            </a:r>
            <a:r>
              <a:rPr lang="fr-FR"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fr-FR" sz="1800" i="0" kern="0" dirty="0" err="1">
                <a:effectLst/>
                <a:latin typeface="Aptos" panose="020B0004020202020204" pitchFamily="34" charset="0"/>
                <a:ea typeface="Times New Roman" panose="02020603050405020304" pitchFamily="18" charset="0"/>
                <a:cs typeface="Times New Roman" panose="02020603050405020304" pitchFamily="18" charset="0"/>
              </a:rPr>
              <a:t>din</a:t>
            </a:r>
            <a:r>
              <a:rPr lang="fr-FR" sz="1800" i="0" kern="0" dirty="0">
                <a:effectLst/>
                <a:latin typeface="Aptos" panose="020B0004020202020204" pitchFamily="34" charset="0"/>
                <a:ea typeface="Times New Roman" panose="02020603050405020304" pitchFamily="18" charset="0"/>
                <a:cs typeface="Times New Roman" panose="02020603050405020304" pitchFamily="18" charset="0"/>
              </a:rPr>
              <a:t> ce </a:t>
            </a:r>
            <a:r>
              <a:rPr lang="fr-FR" sz="1800" i="0" kern="0" dirty="0" err="1">
                <a:effectLst/>
                <a:latin typeface="Aptos" panose="020B0004020202020204" pitchFamily="34" charset="0"/>
                <a:ea typeface="Times New Roman" panose="02020603050405020304" pitchFamily="18" charset="0"/>
                <a:cs typeface="Times New Roman" panose="02020603050405020304" pitchFamily="18" charset="0"/>
              </a:rPr>
              <a:t>în</a:t>
            </a:r>
            <a:r>
              <a:rPr lang="fr-FR" sz="1800" i="0" kern="0" dirty="0">
                <a:effectLst/>
                <a:latin typeface="Aptos" panose="020B0004020202020204" pitchFamily="34" charset="0"/>
                <a:ea typeface="Times New Roman" panose="02020603050405020304" pitchFamily="18" charset="0"/>
                <a:cs typeface="Times New Roman" panose="02020603050405020304" pitchFamily="18" charset="0"/>
              </a:rPr>
              <a:t> ce mai </a:t>
            </a:r>
            <a:r>
              <a:rPr lang="fr-FR" sz="1800" i="0" kern="0" dirty="0" err="1">
                <a:effectLst/>
                <a:latin typeface="Aptos" panose="020B0004020202020204" pitchFamily="34" charset="0"/>
                <a:ea typeface="Times New Roman" panose="02020603050405020304" pitchFamily="18" charset="0"/>
                <a:cs typeface="Times New Roman" panose="02020603050405020304" pitchFamily="18" charset="0"/>
              </a:rPr>
              <a:t>populare</a:t>
            </a:r>
            <a:r>
              <a:rPr lang="fr-FR"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fr-FR" sz="1800" i="0" kern="0" dirty="0" err="1">
                <a:effectLst/>
                <a:latin typeface="Aptos" panose="020B0004020202020204" pitchFamily="34" charset="0"/>
                <a:ea typeface="Times New Roman" panose="02020603050405020304" pitchFamily="18" charset="0"/>
                <a:cs typeface="Times New Roman" panose="02020603050405020304" pitchFamily="18" charset="0"/>
              </a:rPr>
              <a:t>în</a:t>
            </a:r>
            <a:r>
              <a:rPr lang="fr-FR"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fr-FR" sz="1800" i="0" kern="0" dirty="0" err="1">
                <a:effectLst/>
                <a:latin typeface="Aptos" panose="020B0004020202020204" pitchFamily="34" charset="0"/>
                <a:ea typeface="Times New Roman" panose="02020603050405020304" pitchFamily="18" charset="0"/>
                <a:cs typeface="Times New Roman" panose="02020603050405020304" pitchFamily="18" charset="0"/>
              </a:rPr>
              <a:t>Elveția</a:t>
            </a:r>
            <a:r>
              <a:rPr lang="fr-FR"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fr-FR" sz="1800" i="0" kern="0" dirty="0" err="1">
                <a:effectLst/>
                <a:latin typeface="Aptos" panose="020B0004020202020204" pitchFamily="34" charset="0"/>
                <a:ea typeface="Times New Roman" panose="02020603050405020304" pitchFamily="18" charset="0"/>
                <a:cs typeface="Times New Roman" panose="02020603050405020304" pitchFamily="18" charset="0"/>
              </a:rPr>
              <a:t>în</a:t>
            </a:r>
            <a:r>
              <a:rPr lang="fr-FR"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fr-FR" sz="1800" i="0" kern="0" dirty="0" err="1">
                <a:effectLst/>
                <a:latin typeface="Aptos" panose="020B0004020202020204" pitchFamily="34" charset="0"/>
                <a:ea typeface="Times New Roman" panose="02020603050405020304" pitchFamily="18" charset="0"/>
                <a:cs typeface="Times New Roman" panose="02020603050405020304" pitchFamily="18" charset="0"/>
              </a:rPr>
              <a:t>ultimii</a:t>
            </a:r>
            <a:r>
              <a:rPr lang="fr-FR"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fr-FR" sz="1800" i="0" kern="0" dirty="0" err="1">
                <a:effectLst/>
                <a:latin typeface="Aptos" panose="020B0004020202020204" pitchFamily="34" charset="0"/>
                <a:ea typeface="Times New Roman" panose="02020603050405020304" pitchFamily="18" charset="0"/>
                <a:cs typeface="Times New Roman" panose="02020603050405020304" pitchFamily="18" charset="0"/>
              </a:rPr>
              <a:t>ani</a:t>
            </a:r>
            <a:r>
              <a:rPr lang="fr-FR" sz="1800" i="0" kern="0" dirty="0">
                <a:effectLst/>
                <a:latin typeface="Aptos" panose="020B0004020202020204" pitchFamily="34" charset="0"/>
                <a:ea typeface="Times New Roman" panose="02020603050405020304" pitchFamily="18" charset="0"/>
                <a:cs typeface="Times New Roman" panose="02020603050405020304" pitchFamily="18" charset="0"/>
              </a:rPr>
              <a:t>. Cu </a:t>
            </a:r>
            <a:r>
              <a:rPr lang="fr-FR" sz="1800" i="0" kern="0" dirty="0" err="1">
                <a:effectLst/>
                <a:latin typeface="Aptos" panose="020B0004020202020204" pitchFamily="34" charset="0"/>
                <a:ea typeface="Times New Roman" panose="02020603050405020304" pitchFamily="18" charset="0"/>
                <a:cs typeface="Times New Roman" panose="02020603050405020304" pitchFamily="18" charset="0"/>
              </a:rPr>
              <a:t>toate</a:t>
            </a:r>
            <a:r>
              <a:rPr lang="fr-FR"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fr-FR" sz="1800" i="0" kern="0" dirty="0" err="1">
                <a:effectLst/>
                <a:latin typeface="Aptos" panose="020B0004020202020204" pitchFamily="34" charset="0"/>
                <a:ea typeface="Times New Roman" panose="02020603050405020304" pitchFamily="18" charset="0"/>
                <a:cs typeface="Times New Roman" panose="02020603050405020304" pitchFamily="18" charset="0"/>
              </a:rPr>
              <a:t>acestea</a:t>
            </a:r>
            <a:r>
              <a:rPr lang="fr-FR"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fr-FR" sz="1800" i="0" kern="0" dirty="0" err="1">
                <a:effectLst/>
                <a:latin typeface="Aptos" panose="020B0004020202020204" pitchFamily="34" charset="0"/>
                <a:ea typeface="Times New Roman" panose="02020603050405020304" pitchFamily="18" charset="0"/>
                <a:cs typeface="Times New Roman" panose="02020603050405020304" pitchFamily="18" charset="0"/>
              </a:rPr>
              <a:t>ele</a:t>
            </a:r>
            <a:r>
              <a:rPr lang="fr-FR"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fr-FR" sz="1800" i="0" kern="0" dirty="0" err="1">
                <a:effectLst/>
                <a:latin typeface="Aptos" panose="020B0004020202020204" pitchFamily="34" charset="0"/>
                <a:ea typeface="Times New Roman" panose="02020603050405020304" pitchFamily="18" charset="0"/>
                <a:cs typeface="Times New Roman" panose="02020603050405020304" pitchFamily="18" charset="0"/>
              </a:rPr>
              <a:t>sunt</a:t>
            </a:r>
            <a:r>
              <a:rPr lang="fr-FR"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fr-FR" sz="1800" i="0" kern="0" dirty="0" err="1">
                <a:effectLst/>
                <a:latin typeface="Aptos" panose="020B0004020202020204" pitchFamily="34" charset="0"/>
                <a:ea typeface="Times New Roman" panose="02020603050405020304" pitchFamily="18" charset="0"/>
                <a:cs typeface="Times New Roman" panose="02020603050405020304" pitchFamily="18" charset="0"/>
              </a:rPr>
              <a:t>deja</a:t>
            </a:r>
            <a:r>
              <a:rPr lang="fr-FR"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fr-FR" sz="1800" i="0" kern="0" dirty="0" err="1">
                <a:effectLst/>
                <a:latin typeface="Aptos" panose="020B0004020202020204" pitchFamily="34" charset="0"/>
                <a:ea typeface="Times New Roman" panose="02020603050405020304" pitchFamily="18" charset="0"/>
                <a:cs typeface="Times New Roman" panose="02020603050405020304" pitchFamily="18" charset="0"/>
              </a:rPr>
              <a:t>interzise</a:t>
            </a:r>
            <a:r>
              <a:rPr lang="fr-FR"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fr-FR" sz="1800" i="0" kern="0" dirty="0" err="1">
                <a:effectLst/>
                <a:latin typeface="Aptos" panose="020B0004020202020204" pitchFamily="34" charset="0"/>
                <a:ea typeface="Times New Roman" panose="02020603050405020304" pitchFamily="18" charset="0"/>
                <a:cs typeface="Times New Roman" panose="02020603050405020304" pitchFamily="18" charset="0"/>
              </a:rPr>
              <a:t>în</a:t>
            </a:r>
            <a:r>
              <a:rPr lang="fr-FR"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fr-FR" sz="1800" i="0" kern="0" dirty="0" err="1">
                <a:effectLst/>
                <a:latin typeface="Aptos" panose="020B0004020202020204" pitchFamily="34" charset="0"/>
                <a:ea typeface="Times New Roman" panose="02020603050405020304" pitchFamily="18" charset="0"/>
                <a:cs typeface="Times New Roman" panose="02020603050405020304" pitchFamily="18" charset="0"/>
              </a:rPr>
              <a:t>unele</a:t>
            </a:r>
            <a:r>
              <a:rPr lang="fr-FR"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fr-FR" sz="1800" i="0" kern="0" dirty="0" err="1">
                <a:effectLst/>
                <a:latin typeface="Aptos" panose="020B0004020202020204" pitchFamily="34" charset="0"/>
                <a:ea typeface="Times New Roman" panose="02020603050405020304" pitchFamily="18" charset="0"/>
                <a:cs typeface="Times New Roman" panose="02020603050405020304" pitchFamily="18" charset="0"/>
              </a:rPr>
              <a:t>cantoane</a:t>
            </a:r>
            <a:r>
              <a:rPr lang="fr-FR" sz="1800" i="0" kern="0" dirty="0">
                <a:effectLst/>
                <a:latin typeface="Aptos" panose="020B0004020202020204" pitchFamily="34" charset="0"/>
                <a:ea typeface="Times New Roman" panose="02020603050405020304" pitchFamily="18" charset="0"/>
                <a:cs typeface="Times New Roman" panose="02020603050405020304" pitchFamily="18" charset="0"/>
              </a:rPr>
              <a:t>.</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Dar ce sunt mai exact </a:t>
            </a:r>
            <a:r>
              <a:rPr lang="ro-RO" sz="1800" i="0" kern="0" dirty="0" err="1">
                <a:effectLst/>
                <a:latin typeface="Aptos" panose="020B0004020202020204" pitchFamily="34" charset="0"/>
                <a:ea typeface="Times New Roman" panose="02020603050405020304" pitchFamily="18" charset="0"/>
                <a:cs typeface="Times New Roman" panose="02020603050405020304" pitchFamily="18" charset="0"/>
              </a:rPr>
              <a:t>vape</a:t>
            </a:r>
            <a:r>
              <a:rPr lang="ro-RO" sz="1800" i="0" kern="0" dirty="0">
                <a:effectLst/>
                <a:latin typeface="Aptos" panose="020B0004020202020204" pitchFamily="34" charset="0"/>
                <a:ea typeface="Times New Roman" panose="02020603050405020304" pitchFamily="18" charset="0"/>
                <a:cs typeface="Times New Roman" panose="02020603050405020304" pitchFamily="18" charset="0"/>
              </a:rPr>
              <a:t>-urile</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Cum funcționează ele</a:t>
            </a:r>
            <a:r>
              <a:rPr lang="ro-RO" sz="1800" i="0" kern="0" dirty="0">
                <a:effectLst/>
                <a:latin typeface="Aptos" panose="020B0004020202020204" pitchFamily="34" charset="0"/>
                <a:ea typeface="Times New Roman" panose="02020603050405020304" pitchFamily="18" charset="0"/>
                <a:cs typeface="Times New Roman" panose="02020603050405020304" pitchFamily="18" charset="0"/>
              </a:rPr>
              <a:t> ș</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i ce efecte au asupra sănătății? Acestea și alte întrebări ne vor însoți în </a:t>
            </a:r>
            <a:r>
              <a:rPr lang="ro-RO" sz="1800" i="0" kern="0" dirty="0">
                <a:effectLst/>
                <a:latin typeface="Aptos" panose="020B0004020202020204" pitchFamily="34" charset="0"/>
                <a:ea typeface="Times New Roman" panose="02020603050405020304" pitchFamily="18" charset="0"/>
                <a:cs typeface="Times New Roman" panose="02020603050405020304" pitchFamily="18" charset="0"/>
              </a:rPr>
              <a:t>cele ce urmează.</a:t>
            </a:r>
            <a:endParaRPr lang="de-CH" sz="1800" i="0" kern="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de-CH" sz="1800" i="0" kern="0" dirty="0">
              <a:effectLst/>
              <a:latin typeface="Aptos" panose="020B0004020202020204" pitchFamily="34" charset="0"/>
              <a:ea typeface="Times New Roman" panose="02020603050405020304" pitchFamily="18" charset="0"/>
              <a:cs typeface="Times New Roman" panose="02020603050405020304" pitchFamily="18" charset="0"/>
            </a:endParaRPr>
          </a:p>
          <a:p>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Proiectul VapeAware este susținut financiar de Fondul de prevenire a consumului de tutun și de Fundația Ernst Göhner.</a:t>
            </a:r>
          </a:p>
          <a:p>
            <a:endParaRPr lang="de-CH" sz="1800" b="1" i="1" kern="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21897CE-A906-443F-9946-3F5D776DEFD9}" type="slidenum">
              <a:rPr lang="de-CH" smtClean="0"/>
              <a:t>1</a:t>
            </a:fld>
            <a:endParaRPr lang="de-CH"/>
          </a:p>
        </p:txBody>
      </p:sp>
    </p:spTree>
    <p:extLst>
      <p:ext uri="{BB962C8B-B14F-4D97-AF65-F5344CB8AC3E}">
        <p14:creationId xmlns:p14="http://schemas.microsoft.com/office/powerpoint/2010/main" val="1217775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Mila se gândește, de asemenea, la diferite situații. Ce ar trebui să facă dacă Kai o minte și îi spune că nu a fumat niciodată?</a:t>
            </a:r>
          </a:p>
          <a:p>
            <a:endParaRPr lang="de-DE" b="1" dirty="0"/>
          </a:p>
          <a:p>
            <a:r>
              <a:rPr lang="de-DE" b="1" dirty="0"/>
              <a:t>Ce ar trebui să faceți dacă copilul dumneavoastră spune: "Este mai bine decât să fumezi"?</a:t>
            </a:r>
            <a:br>
              <a:rPr lang="de-DE" dirty="0"/>
            </a:br>
            <a:r>
              <a:rPr lang="ro-RO" dirty="0" err="1"/>
              <a:t>Vape</a:t>
            </a:r>
            <a:r>
              <a:rPr lang="ro-RO" dirty="0"/>
              <a:t>-urile</a:t>
            </a:r>
            <a:r>
              <a:rPr lang="de-DE" dirty="0"/>
              <a:t> conți</a:t>
            </a:r>
            <a:r>
              <a:rPr lang="ro-RO" dirty="0"/>
              <a:t>n substanțe</a:t>
            </a:r>
            <a:r>
              <a:rPr lang="de-DE" dirty="0"/>
              <a:t> dăunăto</a:t>
            </a:r>
            <a:r>
              <a:rPr lang="ro-RO" dirty="0"/>
              <a:t>are ș</a:t>
            </a:r>
            <a:r>
              <a:rPr lang="de-DE" dirty="0"/>
              <a:t>i a</a:t>
            </a:r>
            <a:r>
              <a:rPr lang="ro-RO" dirty="0"/>
              <a:t>u</a:t>
            </a:r>
            <a:r>
              <a:rPr lang="de-DE" dirty="0"/>
              <a:t>, de asemenea, multă nicotină în el</a:t>
            </a:r>
            <a:r>
              <a:rPr lang="ro-RO" dirty="0"/>
              <a:t>e</a:t>
            </a:r>
            <a:r>
              <a:rPr lang="de-DE" dirty="0"/>
              <a:t>. Acest lucru poate duce la dependență. După aceea, poate fi dificil să încet</a:t>
            </a:r>
            <a:r>
              <a:rPr lang="ro-RO" dirty="0" err="1"/>
              <a:t>eze</a:t>
            </a:r>
            <a:r>
              <a:rPr lang="de-DE" dirty="0"/>
              <a:t> să </a:t>
            </a:r>
            <a:r>
              <a:rPr lang="ro-RO" dirty="0"/>
              <a:t>le </a:t>
            </a:r>
            <a:r>
              <a:rPr lang="de-DE" dirty="0"/>
              <a:t>utiliz</a:t>
            </a:r>
            <a:r>
              <a:rPr lang="ro-RO" dirty="0" err="1"/>
              <a:t>eze</a:t>
            </a:r>
            <a:r>
              <a:rPr lang="ro-RO" dirty="0"/>
              <a:t>.</a:t>
            </a:r>
            <a:endParaRPr lang="de-DE" dirty="0"/>
          </a:p>
          <a:p>
            <a:endParaRPr lang="de-DE" b="1" dirty="0"/>
          </a:p>
          <a:p>
            <a:r>
              <a:rPr lang="de-DE" b="1" dirty="0"/>
              <a:t>Ce ar trebui să fac dacă copilul meu minte sau fumează în secret?</a:t>
            </a:r>
            <a:endParaRPr lang="ro-RO" b="1" dirty="0"/>
          </a:p>
          <a:p>
            <a:r>
              <a:rPr lang="de-DE" dirty="0"/>
              <a:t>În astfel de situații, ar trebui totuși să vă exprimați cu dragoste îngrijorarea față de copil. Atrageți</a:t>
            </a:r>
            <a:r>
              <a:rPr lang="ro-RO" dirty="0"/>
              <a:t>-i</a:t>
            </a:r>
            <a:r>
              <a:rPr lang="de-DE" dirty="0"/>
              <a:t> atenția copilului asupra consecințelor vapatului asupra sănătății. Afirmați clar că nu sunteți de acord cu </a:t>
            </a:r>
            <a:r>
              <a:rPr lang="ro-RO" dirty="0"/>
              <a:t>asta.</a:t>
            </a:r>
            <a:endParaRPr lang="de-DE" dirty="0"/>
          </a:p>
          <a:p>
            <a:endParaRPr lang="de-D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ro-RO" b="1" dirty="0"/>
              <a:t>Ce puteți face dacă dumneavoastră înșivă fumați?</a:t>
            </a:r>
            <a:br>
              <a:rPr lang="de-DE" dirty="0"/>
            </a:br>
            <a:r>
              <a:rPr lang="ro-RO" dirty="0"/>
              <a:t>L</a:t>
            </a:r>
            <a:r>
              <a:rPr lang="de-DE" dirty="0"/>
              <a:t>uați o poziție clară față de copilul dumneavoastră. Copiii și tinerii nu ar trebui să consume nicotină. Aceasta poate crea dependență. De asemenea, puteți vorbi deschis despre cât de greu vă este</a:t>
            </a:r>
            <a:r>
              <a:rPr lang="ro-RO" dirty="0"/>
              <a:t> dumneavoastră</a:t>
            </a:r>
            <a:r>
              <a:rPr lang="de-DE" dirty="0"/>
              <a:t> să vă opriți din fumat.</a:t>
            </a:r>
          </a:p>
          <a:p>
            <a:endParaRPr lang="de-DE" b="1" strike="sngStrike" dirty="0">
              <a:solidFill>
                <a:srgbClr val="FF0000"/>
              </a:solidFill>
            </a:endParaRPr>
          </a:p>
          <a:p>
            <a:r>
              <a:rPr lang="ro-RO" b="1" dirty="0"/>
              <a:t>Reguli?</a:t>
            </a:r>
            <a:br>
              <a:rPr lang="de-DE" dirty="0"/>
            </a:br>
            <a:r>
              <a:rPr lang="de-DE" dirty="0"/>
              <a:t>Este o idee bună să </a:t>
            </a:r>
            <a:r>
              <a:rPr lang="ro-RO" dirty="0"/>
              <a:t>ajungeți la o înțelegere </a:t>
            </a:r>
            <a:r>
              <a:rPr lang="de-DE" dirty="0"/>
              <a:t>împreună</a:t>
            </a:r>
            <a:r>
              <a:rPr lang="ro-RO" dirty="0"/>
              <a:t> </a:t>
            </a:r>
            <a:r>
              <a:rPr lang="de-DE" dirty="0"/>
              <a:t>cu privire la regulile de utilizare a </a:t>
            </a:r>
            <a:r>
              <a:rPr lang="ro-RO" dirty="0" err="1"/>
              <a:t>vape</a:t>
            </a:r>
            <a:r>
              <a:rPr lang="ro-RO" dirty="0"/>
              <a:t>-urilor</a:t>
            </a:r>
            <a:r>
              <a:rPr lang="de-DE" dirty="0"/>
              <a:t>.</a:t>
            </a:r>
            <a:endParaRPr lang="ro-RO" dirty="0"/>
          </a:p>
          <a:p>
            <a:r>
              <a:rPr lang="de-DE" dirty="0"/>
              <a:t>De exemplu, puteți specifica că nu este permis</a:t>
            </a:r>
            <a:r>
              <a:rPr lang="ro-RO" dirty="0"/>
              <a:t>ă utilizarea </a:t>
            </a:r>
            <a:r>
              <a:rPr lang="de-DE" dirty="0"/>
              <a:t>la domiciliu.</a:t>
            </a:r>
            <a:r>
              <a:rPr lang="ro-RO" dirty="0"/>
              <a:t> </a:t>
            </a:r>
            <a:r>
              <a:rPr lang="de-DE" dirty="0"/>
              <a:t>Sau că a</a:t>
            </a:r>
            <a:r>
              <a:rPr lang="ro-RO" dirty="0"/>
              <a:t>re </a:t>
            </a:r>
            <a:r>
              <a:rPr lang="de-DE" dirty="0"/>
              <a:t>voie doar într-un anumit loc acasă.</a:t>
            </a:r>
            <a:r>
              <a:rPr lang="ro-RO" dirty="0"/>
              <a:t> </a:t>
            </a:r>
          </a:p>
          <a:p>
            <a:r>
              <a:rPr lang="de-DE" dirty="0"/>
              <a:t>Astfel de reguli creează claritate și orientare. Ele sprijină copilul în luarea unor decizii sănătoase.</a:t>
            </a:r>
          </a:p>
          <a:p>
            <a:r>
              <a:rPr lang="de-DE" dirty="0"/>
              <a:t>Gândiți-vă dacă ați dori să vă recompensați copilul pentru comportamentul său sănătos. Cum l-ați putea recompensa? Ce trebuie să realizeze / să îndeplinească pentru a primi recompensa? Discutați cu copilul dumneavoastră despre acest lucru. Luați o decizie împreună.</a:t>
            </a:r>
          </a:p>
          <a:p>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10</a:t>
            </a:fld>
            <a:endParaRPr lang="de-CH"/>
          </a:p>
        </p:txBody>
      </p:sp>
    </p:spTree>
    <p:extLst>
      <p:ext uri="{BB962C8B-B14F-4D97-AF65-F5344CB8AC3E}">
        <p14:creationId xmlns:p14="http://schemas.microsoft.com/office/powerpoint/2010/main" val="1575698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i="1" dirty="0"/>
              <a:t>Dacă aveți suficient timp: acordați părinților timp să se gândească și să facă schimb de idei cu </a:t>
            </a:r>
            <a:r>
              <a:rPr lang="ro-RO" i="1" dirty="0"/>
              <a:t>ceilalți părinți.</a:t>
            </a:r>
            <a:endParaRPr lang="de-CH"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sym typeface="Wingdings" panose="05000000000000000000" pitchFamily="2" charset="2"/>
              </a:rPr>
              <a:t> Apoi discutați cu întregul grup</a:t>
            </a:r>
            <a:r>
              <a:rPr lang="ro-RO" dirty="0">
                <a:sym typeface="Wingdings" panose="05000000000000000000" pitchFamily="2" charset="2"/>
              </a:rPr>
              <a:t>.</a:t>
            </a:r>
            <a:endParaRPr lang="de-CH" dirty="0">
              <a:sym typeface="Wingdings" panose="05000000000000000000" pitchFamily="2" charset="2"/>
            </a:endParaRPr>
          </a:p>
          <a:p>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11</a:t>
            </a:fld>
            <a:endParaRPr lang="de-CH"/>
          </a:p>
        </p:txBody>
      </p:sp>
    </p:spTree>
    <p:extLst>
      <p:ext uri="{BB962C8B-B14F-4D97-AF65-F5344CB8AC3E}">
        <p14:creationId xmlns:p14="http://schemas.microsoft.com/office/powerpoint/2010/main" val="1497764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Vape</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-urile </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conțin o cantitate mare de nicotină. Acestea pot duce la dependență de nicotină.</a:t>
            </a:r>
          </a:p>
          <a:p>
            <a:pPr marL="342900" lvl="0" indent="-342900">
              <a:lnSpc>
                <a:spcPct val="107000"/>
              </a:lnSpc>
              <a:buFont typeface="Symbol" panose="05050102010706020507" pitchFamily="18" charset="2"/>
              <a:buChar char=""/>
            </a:pPr>
            <a:r>
              <a:rPr lang="pt-BR" sz="1800" kern="0" dirty="0">
                <a:effectLst/>
                <a:latin typeface="Times New Roman" panose="02020603050405020304" pitchFamily="18" charset="0"/>
                <a:ea typeface="Times New Roman" panose="02020603050405020304" pitchFamily="18" charset="0"/>
                <a:cs typeface="Times New Roman" panose="02020603050405020304" pitchFamily="18" charset="0"/>
              </a:rPr>
              <a:t>Vapatul nu este sănătos. Aceasta crește riscul de a consuma alte substanțe mai târziu.</a:t>
            </a:r>
          </a:p>
          <a:p>
            <a:pPr marL="342900" lvl="0" indent="-342900">
              <a:lnSpc>
                <a:spcPct val="107000"/>
              </a:lnSpc>
              <a:buFont typeface="Symbol" panose="05050102010706020507" pitchFamily="18" charset="2"/>
              <a:buChar char=""/>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Este destul de simplu pentru copii și adolescenți. Ei nu trebuie să consume nicotină. Este de datoria noastră să îi protejăm de aceasta.</a:t>
            </a:r>
            <a:endParaRPr lang="de-CH"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Copiii părinților fumători prezintă un risc mai mare de a fuma și ei mai târziu.</a:t>
            </a:r>
          </a:p>
          <a:p>
            <a:pPr marL="342900" lvl="0" indent="-342900">
              <a:lnSpc>
                <a:spcPct val="107000"/>
              </a:lnSpc>
              <a:buFont typeface="Symbol" panose="05050102010706020507" pitchFamily="18" charset="2"/>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Ca părinți, luați o poziție clară. Fiți consecvenți cu atitudinea voastră. "Nu vreau să fumezi". "Noi nu fumăm acasă." (și nici </a:t>
            </a:r>
            <a:r>
              <a:rPr lang="ro-RO" sz="1800" kern="100" dirty="0">
                <a:effectLst/>
                <a:latin typeface="Aptos" panose="020B0004020202020204" pitchFamily="34" charset="0"/>
                <a:ea typeface="Aptos" panose="020B0004020202020204" pitchFamily="34" charset="0"/>
                <a:cs typeface="Times New Roman" panose="02020603050405020304" pitchFamily="18" charset="0"/>
              </a:rPr>
              <a:t>să nu fumați</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a:t>
            </a:r>
          </a:p>
          <a:p>
            <a:pPr>
              <a:lnSpc>
                <a:spcPct val="107000"/>
              </a:lnSpc>
              <a:spcAft>
                <a:spcPts val="800"/>
              </a:spcAft>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La urma urmei, este de datoria noastră să ne protejăm copiii. Nu vrem ca copiii noștri să fumeze. Și să devină dependenți de nicotină sau să consume substanțe chimice (toxice) ca rezultat.</a:t>
            </a:r>
          </a:p>
        </p:txBody>
      </p:sp>
      <p:sp>
        <p:nvSpPr>
          <p:cNvPr id="4" name="Foliennummernplatzhalter 3"/>
          <p:cNvSpPr>
            <a:spLocks noGrp="1"/>
          </p:cNvSpPr>
          <p:nvPr>
            <p:ph type="sldNum" sz="quarter" idx="5"/>
          </p:nvPr>
        </p:nvSpPr>
        <p:spPr/>
        <p:txBody>
          <a:bodyPr/>
          <a:lstStyle/>
          <a:p>
            <a:fld id="{C21897CE-A906-443F-9946-3F5D776DEFD9}" type="slidenum">
              <a:rPr lang="de-CH" smtClean="0"/>
              <a:t>12</a:t>
            </a:fld>
            <a:endParaRPr lang="de-CH"/>
          </a:p>
        </p:txBody>
      </p:sp>
    </p:spTree>
    <p:extLst>
      <p:ext uri="{BB962C8B-B14F-4D97-AF65-F5344CB8AC3E}">
        <p14:creationId xmlns:p14="http://schemas.microsoft.com/office/powerpoint/2010/main" val="3605921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13</a:t>
            </a:fld>
            <a:endParaRPr lang="de-CH"/>
          </a:p>
        </p:txBody>
      </p:sp>
    </p:spTree>
    <p:extLst>
      <p:ext uri="{BB962C8B-B14F-4D97-AF65-F5344CB8AC3E}">
        <p14:creationId xmlns:p14="http://schemas.microsoft.com/office/powerpoint/2010/main" val="4209257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o-RO" sz="2800" dirty="0"/>
              <a:t>Semne care o pot ajuta pe Mila și alți părinți să își dea seama dacă copilul lor utilizează </a:t>
            </a:r>
            <a:r>
              <a:rPr lang="ro-RO" sz="2800" dirty="0" err="1"/>
              <a:t>vape</a:t>
            </a:r>
            <a:r>
              <a:rPr lang="ro-RO" sz="2800" dirty="0"/>
              <a:t>-uri:</a:t>
            </a:r>
          </a:p>
          <a:p>
            <a:endParaRPr lang="de-DE" b="1" dirty="0"/>
          </a:p>
          <a:p>
            <a:r>
              <a:rPr lang="de-DE" b="1" dirty="0"/>
              <a:t>Mirosuri neobișnuite: </a:t>
            </a:r>
            <a:r>
              <a:rPr lang="de-DE" b="0" dirty="0"/>
              <a:t>Vape</a:t>
            </a:r>
            <a:r>
              <a:rPr lang="ro-RO" b="0" dirty="0"/>
              <a:t>-urile</a:t>
            </a:r>
            <a:r>
              <a:rPr lang="de-DE" b="0" dirty="0"/>
              <a:t> folosesc arome. Aceste arome pot fi izbitoare. Au un miros plăcut și dulce. De exemplu, piersică, mentă, dulciuri.</a:t>
            </a:r>
          </a:p>
          <a:p>
            <a:endParaRPr lang="de-DE" b="1" dirty="0"/>
          </a:p>
          <a:p>
            <a:r>
              <a:rPr lang="pt-BR" b="1" dirty="0"/>
              <a:t>Schimbarea comportamentului: </a:t>
            </a:r>
            <a:r>
              <a:rPr lang="pt-BR" b="0" dirty="0"/>
              <a:t>O schimbare a comportamentului poate indica, de asemenea, fumatul. De exemplu, dacă copilul devine mai secretos. Sau dacă acesta părăsește camera sau casa inexplicabil de des. Un copil poate ascunde </a:t>
            </a:r>
            <a:r>
              <a:rPr lang="ro-RO" b="0" dirty="0"/>
              <a:t>faptul că utilizează </a:t>
            </a:r>
            <a:r>
              <a:rPr lang="ro-RO" b="0" dirty="0" err="1"/>
              <a:t>vape</a:t>
            </a:r>
            <a:r>
              <a:rPr lang="ro-RO" b="0" dirty="0"/>
              <a:t>-uri</a:t>
            </a:r>
            <a:r>
              <a:rPr lang="pt-BR" b="0" dirty="0"/>
              <a:t> în cameră deschizând fereastra mai des. Sau aerisind mult camera. Sau folosind baia neobișnuit de des sau pentru perioade lungi de timp.</a:t>
            </a:r>
          </a:p>
          <a:p>
            <a:endParaRPr lang="de-DE" b="0" dirty="0"/>
          </a:p>
          <a:p>
            <a:r>
              <a:rPr lang="de-DE" b="1" dirty="0"/>
              <a:t>Obiecte neobișnuite: </a:t>
            </a:r>
            <a:r>
              <a:rPr lang="de-DE" b="0" dirty="0"/>
              <a:t>stilourile vape și sticlele mici de lichid sunt obiecte tipice. Acestea pot indica faptul că un copil</a:t>
            </a:r>
            <a:r>
              <a:rPr lang="ro-RO" b="0" dirty="0"/>
              <a:t> le</a:t>
            </a:r>
            <a:r>
              <a:rPr lang="de-DE" b="0" dirty="0"/>
              <a:t> </a:t>
            </a:r>
            <a:r>
              <a:rPr lang="ro-RO" b="0" dirty="0"/>
              <a:t>utilizează.</a:t>
            </a:r>
          </a:p>
          <a:p>
            <a:endParaRPr lang="de-DE" b="0" dirty="0"/>
          </a:p>
          <a:p>
            <a:r>
              <a:rPr lang="de-DE" b="1" dirty="0"/>
              <a:t>Setea frecventă sau gura uscată: </a:t>
            </a:r>
            <a:r>
              <a:rPr lang="de-DE" b="0" dirty="0"/>
              <a:t>Vaparea poate duce la uscarea gurii. Acest lucru face ca copilului să îi fie sete mai des decât de obicei.</a:t>
            </a:r>
          </a:p>
          <a:p>
            <a:endParaRPr lang="de-DE" b="1" dirty="0"/>
          </a:p>
          <a:p>
            <a:r>
              <a:rPr lang="de-DE" b="1" dirty="0"/>
              <a:t>Modificări ale respirației sau ale rezistenței: </a:t>
            </a:r>
            <a:r>
              <a:rPr lang="de-DE" b="0" dirty="0"/>
              <a:t>Vaparea poate irita căile respiratorii și poate duce la tuse și dificultăți de respirație. Acest lucru poate duce la o deteriorare a performanțelor atletice.</a:t>
            </a:r>
            <a:endParaRPr lang="ro-RO" b="0" dirty="0"/>
          </a:p>
          <a:p>
            <a:endParaRPr lang="de-DE" b="0" dirty="0"/>
          </a:p>
          <a:p>
            <a:r>
              <a:rPr lang="de-DE" b="1" dirty="0"/>
              <a:t>Schimbarea comportamentului în ceea ce privește banii: </a:t>
            </a:r>
            <a:r>
              <a:rPr lang="de-DE" b="0" dirty="0"/>
              <a:t>Dacă copilul are brusc nevoie de mai mulți bani, acesta ar putea fi un indiciu. Acest lucru se datorează faptului că </a:t>
            </a:r>
            <a:r>
              <a:rPr lang="ro-RO" b="0" dirty="0" err="1"/>
              <a:t>vape</a:t>
            </a:r>
            <a:r>
              <a:rPr lang="ro-RO" b="0" dirty="0"/>
              <a:t>-urile </a:t>
            </a:r>
            <a:r>
              <a:rPr lang="de-DE" b="0" dirty="0"/>
              <a:t>sunt adesea relativ scumpe pentru un copil sau adolescent.</a:t>
            </a:r>
          </a:p>
          <a:p>
            <a:endParaRPr lang="de-DE" b="0" dirty="0"/>
          </a:p>
          <a:p>
            <a:r>
              <a:rPr lang="ro-RO" b="1" dirty="0"/>
              <a:t>I</a:t>
            </a:r>
            <a:r>
              <a:rPr lang="de-DE" b="1" dirty="0"/>
              <a:t>ritabilitate sau schimbări de dispoziție: </a:t>
            </a:r>
            <a:r>
              <a:rPr lang="de-DE" b="0" dirty="0"/>
              <a:t>După cum am auzit, vapatul poate provoca și dependență de nicotină. Această dependență poate duce la o dispoziție iritabilă și la schimbări de dispoziție atunci când copilul nu vap</a:t>
            </a:r>
            <a:r>
              <a:rPr lang="ro-RO" b="0" dirty="0" err="1"/>
              <a:t>ează</a:t>
            </a:r>
            <a:r>
              <a:rPr lang="ro-RO" b="0" dirty="0"/>
              <a:t>.</a:t>
            </a:r>
            <a:endParaRPr lang="de-DE" b="0" dirty="0"/>
          </a:p>
          <a:p>
            <a:endParaRPr lang="de-DE" sz="1200" b="0" i="0" dirty="0">
              <a:solidFill>
                <a:srgbClr val="242424"/>
              </a:solidFill>
              <a:effectLst/>
              <a:highlight>
                <a:srgbClr val="FFFFFF"/>
              </a:highlight>
              <a:latin typeface="Calibri" panose="020F0502020204030204" pitchFamily="34" charset="0"/>
            </a:endParaRPr>
          </a:p>
        </p:txBody>
      </p:sp>
      <p:sp>
        <p:nvSpPr>
          <p:cNvPr id="4" name="Foliennummernplatzhalter 3"/>
          <p:cNvSpPr>
            <a:spLocks noGrp="1"/>
          </p:cNvSpPr>
          <p:nvPr>
            <p:ph type="sldNum" sz="quarter" idx="5"/>
          </p:nvPr>
        </p:nvSpPr>
        <p:spPr/>
        <p:txBody>
          <a:bodyPr/>
          <a:lstStyle/>
          <a:p>
            <a:fld id="{18CEF143-95B9-4571-9396-B55E307319CB}" type="slidenum">
              <a:rPr lang="de-CH" smtClean="0"/>
              <a:t>14</a:t>
            </a:fld>
            <a:endParaRPr lang="de-CH"/>
          </a:p>
        </p:txBody>
      </p:sp>
    </p:spTree>
    <p:extLst>
      <p:ext uri="{BB962C8B-B14F-4D97-AF65-F5344CB8AC3E}">
        <p14:creationId xmlns:p14="http://schemas.microsoft.com/office/powerpoint/2010/main" val="2236018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Acest slide a fost adăugat din nou pe baza unor noi feedback-uri. Acesta servește pentru evaluare și ne ajută să aflăm ce apreciază părinții despre acest eveniment și ce ar putea fi făcut diferit data viitoare.</a:t>
            </a:r>
          </a:p>
          <a:p>
            <a:endParaRPr lang="de-CH" dirty="0"/>
          </a:p>
          <a:p>
            <a:r>
              <a:rPr lang="de-CH" dirty="0"/>
              <a:t>Puneți aceste întrebări grupului și colectați feedback de la participanți.</a:t>
            </a:r>
          </a:p>
        </p:txBody>
      </p:sp>
      <p:sp>
        <p:nvSpPr>
          <p:cNvPr id="4" name="Foliennummernplatzhalter 3"/>
          <p:cNvSpPr>
            <a:spLocks noGrp="1"/>
          </p:cNvSpPr>
          <p:nvPr>
            <p:ph type="sldNum" sz="quarter" idx="5"/>
          </p:nvPr>
        </p:nvSpPr>
        <p:spPr/>
        <p:txBody>
          <a:bodyPr/>
          <a:lstStyle/>
          <a:p>
            <a:fld id="{18CEF143-95B9-4571-9396-B55E307319CB}" type="slidenum">
              <a:rPr lang="de-CH" smtClean="0"/>
              <a:t>15</a:t>
            </a:fld>
            <a:endParaRPr lang="de-CH"/>
          </a:p>
        </p:txBody>
      </p:sp>
    </p:spTree>
    <p:extLst>
      <p:ext uri="{BB962C8B-B14F-4D97-AF65-F5344CB8AC3E}">
        <p14:creationId xmlns:p14="http://schemas.microsoft.com/office/powerpoint/2010/main" val="4066370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18CEF143-95B9-4571-9396-B55E307319CB}" type="slidenum">
              <a:rPr lang="de-CH" smtClean="0"/>
              <a:t>16</a:t>
            </a:fld>
            <a:endParaRPr lang="de-CH"/>
          </a:p>
        </p:txBody>
      </p:sp>
    </p:spTree>
    <p:extLst>
      <p:ext uri="{BB962C8B-B14F-4D97-AF65-F5344CB8AC3E}">
        <p14:creationId xmlns:p14="http://schemas.microsoft.com/office/powerpoint/2010/main" val="3992598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nSpc>
                <a:spcPct val="107000"/>
              </a:lnSpc>
              <a:buFont typeface="Symbol" panose="05050102010706020507" pitchFamily="18" charset="2"/>
              <a:buNone/>
            </a:pPr>
            <a:endParaRPr lang="de-CH" sz="1800" kern="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Imaginați-vă: Este o seară ploioasă. Mila stă în sufragerie, pierdută în gânduri.</a:t>
            </a:r>
            <a:r>
              <a:rPr lang="ro-RO"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DE" sz="1800" dirty="0"/>
              <a:t>Fiul ei Kai, în vârstă de 15 ani, a fost în ultima vreme mai morocănos și mai retras decât de obicei.</a:t>
            </a:r>
            <a:r>
              <a:rPr lang="ro-RO" sz="1800" dirty="0"/>
              <a:t> </a:t>
            </a:r>
            <a:r>
              <a:rPr lang="de-DE" sz="1800" dirty="0"/>
              <a:t>Ea a observat că</a:t>
            </a:r>
            <a:r>
              <a:rPr lang="ro-RO" sz="1800" dirty="0"/>
              <a:t> ceva la</a:t>
            </a:r>
            <a:r>
              <a:rPr lang="de-DE" sz="1800" dirty="0"/>
              <a:t> el s-a schimbat - este mai iritabil și petrece mai mult timp în camera lui. Acum câteva zile, a </a:t>
            </a:r>
            <a:r>
              <a:rPr lang="ro-RO" sz="1800" dirty="0"/>
              <a:t>simțit</a:t>
            </a:r>
            <a:r>
              <a:rPr lang="de-DE" sz="1800" dirty="0"/>
              <a:t> un miros ciudat în hainele lui. Ea știe că trebuie să aibă o conversație sinceră cu el</a:t>
            </a:r>
            <a:r>
              <a:rPr lang="ro-RO" sz="1800" dirty="0"/>
              <a:t>, e</a:t>
            </a:r>
            <a:r>
              <a:rPr lang="de-DE" sz="1800" dirty="0"/>
              <a:t>ste singura modalitate prin care poate afla ce se întâmplă.</a:t>
            </a:r>
            <a:r>
              <a:rPr lang="ro-RO" sz="1800" dirty="0"/>
              <a:t> Oare </a:t>
            </a:r>
            <a:r>
              <a:rPr lang="ro-RO" sz="1800" dirty="0" err="1"/>
              <a:t>vape</a:t>
            </a:r>
            <a:r>
              <a:rPr lang="ro-RO" sz="1800" dirty="0"/>
              <a:t>-urile</a:t>
            </a:r>
            <a:r>
              <a:rPr lang="de-DE" sz="1800" dirty="0"/>
              <a:t> pot explica comportamentul lui Kai</a:t>
            </a:r>
            <a:r>
              <a:rPr lang="ro-RO" sz="1800" dirty="0"/>
              <a:t>?</a:t>
            </a:r>
            <a:r>
              <a:rPr lang="de-DE" sz="1800" dirty="0"/>
              <a:t> Asta este ceea ce crede Mila</a:t>
            </a:r>
            <a:r>
              <a:rPr lang="ro-RO" sz="1800" dirty="0"/>
              <a:t>, a</a:t>
            </a:r>
            <a:r>
              <a:rPr lang="de-DE" sz="1800" dirty="0"/>
              <a:t>șa că se așează la calculator și începe să cerceteze.</a:t>
            </a:r>
          </a:p>
          <a:p>
            <a:pPr marL="0" lvl="0" indent="0">
              <a:lnSpc>
                <a:spcPct val="107000"/>
              </a:lnSpc>
              <a:buFont typeface="Symbol" panose="05050102010706020507" pitchFamily="18" charset="2"/>
              <a:buNone/>
            </a:pPr>
            <a:endParaRPr lang="de-CH" sz="1800" kern="0" dirty="0">
              <a:effectLst/>
              <a:latin typeface="Aptos" panose="020B0004020202020204" pitchFamily="34"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A</a:t>
            </a:r>
            <a:r>
              <a:rPr lang="ro-RO" sz="1800" kern="0" dirty="0">
                <a:effectLst/>
                <a:latin typeface="Aptos" panose="020B0004020202020204" pitchFamily="34" charset="0"/>
                <a:ea typeface="Times New Roman" panose="02020603050405020304" pitchFamily="18" charset="0"/>
                <a:cs typeface="Times New Roman" panose="02020603050405020304" pitchFamily="18" charset="0"/>
              </a:rPr>
              <a:t>sta</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înseamnă că Mila trebuie să afle mai multe mai întâi.</a:t>
            </a:r>
          </a:p>
          <a:p>
            <a:pPr marL="0" lvl="0" indent="0">
              <a:lnSpc>
                <a:spcPct val="107000"/>
              </a:lnSpc>
              <a:buFont typeface="Symbol" panose="05050102010706020507" pitchFamily="18" charset="2"/>
              <a:buNone/>
            </a:pPr>
            <a:endParaRPr lang="de-CH" sz="1800" kern="0" dirty="0">
              <a:effectLst/>
              <a:latin typeface="Aptos" panose="020B0004020202020204" pitchFamily="34"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Ea află</a:t>
            </a:r>
            <a:r>
              <a:rPr lang="ro-RO" sz="1800" kern="0" dirty="0">
                <a:effectLst/>
                <a:latin typeface="Aptos" panose="020B0004020202020204" pitchFamily="34" charset="0"/>
                <a:ea typeface="Times New Roman" panose="02020603050405020304" pitchFamily="18" charset="0"/>
                <a:cs typeface="Times New Roman" panose="02020603050405020304" pitchFamily="18" charset="0"/>
              </a:rPr>
              <a:t> următoarele lucruri:</a:t>
            </a:r>
            <a:endParaRPr lang="de-CH" sz="1800" kern="0" dirty="0">
              <a:effectLst/>
              <a:latin typeface="Aptos" panose="020B0004020202020204" pitchFamily="34" charset="0"/>
              <a:ea typeface="Times New Roman" panose="02020603050405020304" pitchFamily="18" charset="0"/>
              <a:cs typeface="Times New Roman" panose="02020603050405020304" pitchFamily="18" charset="0"/>
            </a:endParaRPr>
          </a:p>
          <a:p>
            <a:pPr marL="285750" lvl="0" indent="-285750">
              <a:lnSpc>
                <a:spcPct val="107000"/>
              </a:lnSpc>
              <a:buFontTx/>
              <a:buChar char="-"/>
            </a:pP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Va</a:t>
            </a:r>
            <a:r>
              <a:rPr lang="ro-RO" sz="1800" kern="0" dirty="0">
                <a:effectLst/>
                <a:latin typeface="Aptos" panose="020B0004020202020204" pitchFamily="34" charset="0"/>
                <a:ea typeface="Times New Roman" panose="02020603050405020304" pitchFamily="18" charset="0"/>
                <a:cs typeface="Times New Roman" panose="02020603050405020304" pitchFamily="18" charset="0"/>
              </a:rPr>
              <a:t>pe-urile</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sunt dispozitive electronice.</a:t>
            </a:r>
          </a:p>
          <a:p>
            <a:pPr marL="285750" lvl="0" indent="-285750">
              <a:lnSpc>
                <a:spcPct val="107000"/>
              </a:lnSpc>
              <a:buFontTx/>
              <a:buChar char="-"/>
            </a:pPr>
            <a:r>
              <a:rPr lang="de-CH" sz="1800" kern="0" dirty="0">
                <a:latin typeface="Aptos" panose="020B0004020202020204" pitchFamily="34" charset="0"/>
                <a:ea typeface="Times New Roman" panose="02020603050405020304" pitchFamily="18" charset="0"/>
                <a:cs typeface="Times New Roman" panose="02020603050405020304" pitchFamily="18" charset="0"/>
              </a:rPr>
              <a:t>Acestea sunt cunoscute și sub numele de vaporizatoare electronice sau țigări electronice.</a:t>
            </a:r>
          </a:p>
          <a:p>
            <a:pPr marL="285750" lvl="0" indent="-285750">
              <a:lnSpc>
                <a:spcPct val="107000"/>
              </a:lnSpc>
              <a:buFontTx/>
              <a:buChar char="-"/>
            </a:pPr>
            <a:r>
              <a:rPr lang="ro-RO" sz="1800" kern="0" dirty="0">
                <a:effectLst/>
                <a:latin typeface="Aptos" panose="020B0004020202020204" pitchFamily="34" charset="0"/>
                <a:ea typeface="Times New Roman" panose="02020603050405020304" pitchFamily="18" charset="0"/>
                <a:cs typeface="Times New Roman" panose="02020603050405020304" pitchFamily="18" charset="0"/>
              </a:rPr>
              <a:t>Ele </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conțin de obicei un lichid cu nicotină în doză mare.</a:t>
            </a:r>
          </a:p>
          <a:p>
            <a:pPr marL="285750" lvl="0" indent="-285750">
              <a:lnSpc>
                <a:spcPct val="107000"/>
              </a:lnSpc>
              <a:buFontTx/>
              <a:buChar char="-"/>
            </a:pP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Acest lichid este încălzit și </a:t>
            </a:r>
            <a:r>
              <a:rPr lang="ro-RO" sz="1800" kern="0" dirty="0">
                <a:effectLst/>
                <a:latin typeface="Aptos" panose="020B0004020202020204" pitchFamily="34" charset="0"/>
                <a:ea typeface="Times New Roman" panose="02020603050405020304" pitchFamily="18" charset="0"/>
                <a:cs typeface="Times New Roman" panose="02020603050405020304" pitchFamily="18" charset="0"/>
              </a:rPr>
              <a:t>produce</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vapori.</a:t>
            </a:r>
          </a:p>
          <a:p>
            <a:pPr marL="285750" lvl="0" indent="-285750">
              <a:lnSpc>
                <a:spcPct val="107000"/>
              </a:lnSpc>
              <a:buFontTx/>
              <a:buChar char="-"/>
            </a:pP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Vaporii sunt apoi inhalați </a:t>
            </a:r>
            <a:r>
              <a:rPr lang="ro-RO" sz="1800" kern="0" dirty="0">
                <a:effectLst/>
                <a:latin typeface="Aptos" panose="020B0004020202020204" pitchFamily="34" charset="0"/>
                <a:ea typeface="Times New Roman" panose="02020603050405020304" pitchFamily="18" charset="0"/>
                <a:cs typeface="Times New Roman" panose="02020603050405020304" pitchFamily="18" charset="0"/>
              </a:rPr>
              <a:t>pe</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gură.</a:t>
            </a:r>
          </a:p>
          <a:p>
            <a:pPr marL="0" lvl="0" indent="0">
              <a:lnSpc>
                <a:spcPct val="107000"/>
              </a:lnSpc>
              <a:buFont typeface="Symbol" panose="05050102010706020507" pitchFamily="18" charset="2"/>
              <a:buNone/>
            </a:pPr>
            <a:endParaRPr lang="de-CH" sz="1800" kern="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2</a:t>
            </a:fld>
            <a:endParaRPr lang="de-CH"/>
          </a:p>
        </p:txBody>
      </p:sp>
    </p:spTree>
    <p:extLst>
      <p:ext uri="{BB962C8B-B14F-4D97-AF65-F5344CB8AC3E}">
        <p14:creationId xmlns:p14="http://schemas.microsoft.com/office/powerpoint/2010/main" val="3322088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nSpc>
                <a:spcPct val="107000"/>
              </a:lnSpc>
              <a:buFont typeface="Symbol" panose="05050102010706020507" pitchFamily="18" charset="2"/>
              <a:buNone/>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Mila află mai multe:</a:t>
            </a:r>
          </a:p>
          <a:p>
            <a:pPr marL="0" lvl="0" indent="0">
              <a:lnSpc>
                <a:spcPct val="107000"/>
              </a:lnSpc>
              <a:buFont typeface="Symbol" panose="05050102010706020507" pitchFamily="18" charset="2"/>
              <a:buNone/>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lnSpc>
                <a:spcPct val="107000"/>
              </a:lnSpc>
              <a:buFontTx/>
              <a:buChar char="-"/>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Vap</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e-urile</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sunt formate dintr-o baterie, un vaporizator, </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un muștiuc</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și un rezervor pentru lichid.</a:t>
            </a:r>
          </a:p>
          <a:p>
            <a:pPr marL="285750" lvl="0" indent="-285750">
              <a:lnSpc>
                <a:spcPct val="107000"/>
              </a:lnSpc>
              <a:buFontTx/>
              <a:buChar cha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Acest lichid se mai numește și e-lichid.</a:t>
            </a:r>
          </a:p>
          <a:p>
            <a:pPr marL="285750" lvl="0" indent="-285750">
              <a:lnSpc>
                <a:spcPct val="107000"/>
              </a:lnSpc>
              <a:buFontTx/>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Lichidul conține </a:t>
            </a:r>
            <a:r>
              <a:rPr lang="ro-RO" sz="1800" kern="100" dirty="0">
                <a:effectLst/>
                <a:latin typeface="Aptos" panose="020B0004020202020204" pitchFamily="34" charset="0"/>
                <a:ea typeface="Aptos" panose="020B0004020202020204" pitchFamily="34" charset="0"/>
                <a:cs typeface="Times New Roman" panose="02020603050405020304" pitchFamily="18" charset="0"/>
              </a:rPr>
              <a:t>s</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ubstanțe chimice, arome și nicotină.</a:t>
            </a:r>
          </a:p>
          <a:p>
            <a:pPr marL="285750" lvl="0" indent="-285750">
              <a:lnSpc>
                <a:spcPct val="107000"/>
              </a:lnSpc>
              <a:buFontTx/>
              <a:buChar char="-"/>
            </a:pPr>
            <a:r>
              <a:rPr lang="pt-BR" sz="1800" kern="100" dirty="0">
                <a:effectLst/>
                <a:latin typeface="Aptos" panose="020B0004020202020204" pitchFamily="34" charset="0"/>
                <a:ea typeface="Aptos" panose="020B0004020202020204" pitchFamily="34" charset="0"/>
                <a:cs typeface="Times New Roman" panose="02020603050405020304" pitchFamily="18" charset="0"/>
              </a:rPr>
              <a:t>Nicotina </a:t>
            </a:r>
            <a:r>
              <a:rPr lang="ro-RO" sz="1800" kern="100" dirty="0">
                <a:effectLst/>
                <a:latin typeface="Aptos" panose="020B0004020202020204" pitchFamily="34" charset="0"/>
                <a:ea typeface="Aptos" panose="020B0004020202020204" pitchFamily="34" charset="0"/>
                <a:cs typeface="Times New Roman" panose="02020603050405020304" pitchFamily="18" charset="0"/>
              </a:rPr>
              <a:t>este, de obicei, într-o</a:t>
            </a:r>
            <a:r>
              <a:rPr lang="pt-BR" sz="1800" kern="100" dirty="0">
                <a:effectLst/>
                <a:latin typeface="Aptos" panose="020B0004020202020204" pitchFamily="34" charset="0"/>
                <a:ea typeface="Aptos" panose="020B0004020202020204" pitchFamily="34" charset="0"/>
                <a:cs typeface="Times New Roman" panose="02020603050405020304" pitchFamily="18" charset="0"/>
              </a:rPr>
              <a:t> doză foarte mare.</a:t>
            </a:r>
          </a:p>
          <a:p>
            <a:pPr marL="285750" lvl="0" indent="-285750">
              <a:lnSpc>
                <a:spcPct val="107000"/>
              </a:lnSpc>
              <a:buFontTx/>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Unele dintre substanțele chimice </a:t>
            </a:r>
            <a:r>
              <a:rPr lang="ro-RO" sz="1800" kern="100" dirty="0">
                <a:effectLst/>
                <a:latin typeface="Aptos" panose="020B0004020202020204" pitchFamily="34" charset="0"/>
                <a:ea typeface="Aptos" panose="020B0004020202020204" pitchFamily="34" charset="0"/>
                <a:cs typeface="Times New Roman" panose="02020603050405020304" pitchFamily="18" charset="0"/>
              </a:rPr>
              <a:t>pe care le conțin </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sunt cancerigene.</a:t>
            </a:r>
          </a:p>
          <a:p>
            <a:pPr marL="285750" lvl="0" indent="-285750">
              <a:lnSpc>
                <a:spcPct val="107000"/>
              </a:lnSpc>
              <a:buFontTx/>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De asemenea, ea descoperă: </a:t>
            </a:r>
            <a:r>
              <a:rPr lang="ro-RO" sz="1800" kern="100" dirty="0">
                <a:effectLst/>
                <a:latin typeface="Aptos" panose="020B0004020202020204" pitchFamily="34" charset="0"/>
                <a:ea typeface="Aptos" panose="020B0004020202020204" pitchFamily="34" charset="0"/>
                <a:cs typeface="Times New Roman" panose="02020603050405020304" pitchFamily="18" charset="0"/>
              </a:rPr>
              <a:t>e</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xistă și </a:t>
            </a:r>
            <a:r>
              <a:rPr lang="ro-RO" sz="1800" kern="100" dirty="0" err="1">
                <a:effectLst/>
                <a:latin typeface="Aptos" panose="020B0004020202020204" pitchFamily="34" charset="0"/>
                <a:ea typeface="Aptos" panose="020B0004020202020204" pitchFamily="34" charset="0"/>
                <a:cs typeface="Times New Roman" panose="02020603050405020304" pitchFamily="18" charset="0"/>
              </a:rPr>
              <a:t>vape</a:t>
            </a:r>
            <a:r>
              <a:rPr lang="ro-RO" sz="1800" kern="100" dirty="0">
                <a:effectLst/>
                <a:latin typeface="Aptos" panose="020B0004020202020204" pitchFamily="34" charset="0"/>
                <a:ea typeface="Aptos" panose="020B0004020202020204" pitchFamily="34" charset="0"/>
                <a:cs typeface="Times New Roman" panose="02020603050405020304" pitchFamily="18" charset="0"/>
              </a:rPr>
              <a:t>-uri</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fără nicotină.</a:t>
            </a:r>
          </a:p>
          <a:p>
            <a:pPr marL="285750" lvl="0" indent="-285750">
              <a:lnSpc>
                <a:spcPct val="107000"/>
              </a:lnSpc>
              <a:buFontTx/>
              <a:buChar char="-"/>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de-CH" sz="1800" i="1" kern="0" dirty="0">
                <a:effectLst/>
                <a:latin typeface="Times New Roman" panose="02020603050405020304" pitchFamily="18" charset="0"/>
                <a:ea typeface="Times New Roman" panose="02020603050405020304" pitchFamily="18" charset="0"/>
                <a:cs typeface="Times New Roman" panose="02020603050405020304" pitchFamily="18" charset="0"/>
              </a:rPr>
              <a:t>Demonstrație interactivă: </a:t>
            </a:r>
            <a:r>
              <a:rPr lang="de-CH" sz="1800" i="0" kern="0" dirty="0">
                <a:effectLst/>
                <a:latin typeface="Times New Roman" panose="02020603050405020304" pitchFamily="18" charset="0"/>
                <a:ea typeface="Times New Roman" panose="02020603050405020304" pitchFamily="18" charset="0"/>
                <a:cs typeface="Times New Roman" panose="02020603050405020304" pitchFamily="18" charset="0"/>
              </a:rPr>
              <a:t>prezentarea țigării electronice de unică folosință și a modului în care funcționează. Distribuiți-o tuturor participanților, astfel încât părinții să o poată mirosi.</a:t>
            </a:r>
          </a:p>
          <a:p>
            <a:pPr marL="342900" lvl="0" indent="-342900">
              <a:lnSpc>
                <a:spcPct val="107000"/>
              </a:lnSpc>
              <a:spcAft>
                <a:spcPts val="800"/>
              </a:spcAft>
              <a:buFont typeface="Symbol" panose="05050102010706020507" pitchFamily="18" charset="2"/>
              <a:buChar char=""/>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de-CH" sz="1800" kern="0" dirty="0">
              <a:effectLst/>
              <a:latin typeface="Times New Roman" panose="02020603050405020304" pitchFamily="18" charset="0"/>
              <a:ea typeface="Aptos" panose="020B000402020202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Mila </a:t>
            </a:r>
            <a:r>
              <a:rPr lang="ro-RO" sz="1800" kern="0" dirty="0">
                <a:effectLst/>
                <a:latin typeface="Times New Roman" panose="02020603050405020304" pitchFamily="18" charset="0"/>
                <a:ea typeface="Aptos" panose="020B0004020202020204" pitchFamily="34" charset="0"/>
                <a:cs typeface="Times New Roman" panose="02020603050405020304" pitchFamily="18" charset="0"/>
              </a:rPr>
              <a:t>continuă să se informeze </a:t>
            </a: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despre </a:t>
            </a:r>
            <a:r>
              <a:rPr lang="ro-RO" sz="1800" kern="0" dirty="0" err="1">
                <a:effectLst/>
                <a:latin typeface="Times New Roman" panose="02020603050405020304" pitchFamily="18" charset="0"/>
                <a:ea typeface="Aptos" panose="020B0004020202020204" pitchFamily="34" charset="0"/>
                <a:cs typeface="Times New Roman" panose="02020603050405020304" pitchFamily="18" charset="0"/>
              </a:rPr>
              <a:t>vape</a:t>
            </a:r>
            <a:r>
              <a:rPr lang="ro-RO" sz="1800" kern="0" dirty="0">
                <a:effectLst/>
                <a:latin typeface="Times New Roman" panose="02020603050405020304" pitchFamily="18" charset="0"/>
                <a:ea typeface="Aptos" panose="020B0004020202020204" pitchFamily="34" charset="0"/>
                <a:cs typeface="Times New Roman" panose="02020603050405020304" pitchFamily="18" charset="0"/>
              </a:rPr>
              <a:t>-uri </a:t>
            </a: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și află:</a:t>
            </a:r>
          </a:p>
          <a:p>
            <a:pPr marL="285750" lvl="0" indent="-285750">
              <a:lnSpc>
                <a:spcPct val="107000"/>
              </a:lnSpc>
              <a:spcAft>
                <a:spcPts val="800"/>
              </a:spcAft>
              <a:buFontTx/>
              <a:buChar char="-"/>
            </a:pP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Vap</a:t>
            </a:r>
            <a:r>
              <a:rPr lang="ro-RO" sz="1800" kern="0" dirty="0">
                <a:effectLst/>
                <a:latin typeface="Times New Roman" panose="02020603050405020304" pitchFamily="18" charset="0"/>
                <a:ea typeface="Aptos" panose="020B0004020202020204" pitchFamily="34" charset="0"/>
                <a:cs typeface="Times New Roman" panose="02020603050405020304" pitchFamily="18" charset="0"/>
              </a:rPr>
              <a:t>e-urile</a:t>
            </a: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 sunt foarte răspândite. Mulți oameni </a:t>
            </a:r>
            <a:r>
              <a:rPr lang="ro-RO" sz="1800" kern="0" dirty="0">
                <a:effectLst/>
                <a:latin typeface="Times New Roman" panose="02020603050405020304" pitchFamily="18" charset="0"/>
                <a:ea typeface="Aptos" panose="020B0004020202020204" pitchFamily="34" charset="0"/>
                <a:cs typeface="Times New Roman" panose="02020603050405020304" pitchFamily="18" charset="0"/>
              </a:rPr>
              <a:t>le folosesc.</a:t>
            </a:r>
            <a:endParaRPr lang="de-CH" sz="1800" kern="0" dirty="0">
              <a:effectLst/>
              <a:latin typeface="Times New Roman" panose="02020603050405020304" pitchFamily="18" charset="0"/>
              <a:ea typeface="Aptos" panose="020B0004020202020204" pitchFamily="34" charset="0"/>
              <a:cs typeface="Times New Roman" panose="02020603050405020304" pitchFamily="18" charset="0"/>
            </a:endParaRPr>
          </a:p>
          <a:p>
            <a:pPr marL="285750" lvl="0" indent="-285750">
              <a:lnSpc>
                <a:spcPct val="107000"/>
              </a:lnSpc>
              <a:spcAft>
                <a:spcPts val="800"/>
              </a:spcAft>
              <a:buFontTx/>
              <a:buChar char="-"/>
            </a:pP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Ele sunt mici. Și sunt gata pentru utilizare imediată.</a:t>
            </a:r>
          </a:p>
          <a:p>
            <a:pPr marL="285750" lvl="0" indent="-285750">
              <a:lnSpc>
                <a:spcPct val="107000"/>
              </a:lnSpc>
              <a:spcAft>
                <a:spcPts val="800"/>
              </a:spcAft>
              <a:buFontTx/>
              <a:buChar char="-"/>
            </a:pP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Le puteți folosi pur și simplu. Nu trebuie să le aprindeți ca pe o țigară. În schimb, puteți trage un fum din vape</a:t>
            </a:r>
            <a:r>
              <a:rPr lang="ro-RO" sz="1800" kern="0" dirty="0">
                <a:effectLst/>
                <a:latin typeface="Times New Roman" panose="02020603050405020304" pitchFamily="18" charset="0"/>
                <a:ea typeface="Aptos" panose="020B0004020202020204" pitchFamily="34" charset="0"/>
                <a:cs typeface="Times New Roman" panose="02020603050405020304" pitchFamily="18" charset="0"/>
              </a:rPr>
              <a:t>-uri</a:t>
            </a: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 în orice moment.</a:t>
            </a:r>
          </a:p>
          <a:p>
            <a:pPr marL="285750" lvl="0" indent="-285750">
              <a:lnSpc>
                <a:spcPct val="107000"/>
              </a:lnSpc>
              <a:spcAft>
                <a:spcPts val="800"/>
              </a:spcAft>
              <a:buFontTx/>
              <a:buChar char="-"/>
            </a:pPr>
            <a:r>
              <a:rPr lang="fr-FR" sz="1800" kern="0" dirty="0" err="1">
                <a:effectLst/>
                <a:latin typeface="Times New Roman" panose="02020603050405020304" pitchFamily="18" charset="0"/>
                <a:ea typeface="Aptos" panose="020B0004020202020204" pitchFamily="34" charset="0"/>
                <a:cs typeface="Times New Roman" panose="02020603050405020304" pitchFamily="18" charset="0"/>
              </a:rPr>
              <a:t>Vap</a:t>
            </a:r>
            <a:r>
              <a:rPr lang="ro-RO" sz="1800" kern="0" dirty="0">
                <a:effectLst/>
                <a:latin typeface="Times New Roman" panose="02020603050405020304" pitchFamily="18" charset="0"/>
                <a:ea typeface="Aptos" panose="020B0004020202020204" pitchFamily="34" charset="0"/>
                <a:cs typeface="Times New Roman" panose="02020603050405020304" pitchFamily="18" charset="0"/>
              </a:rPr>
              <a:t>e-urile</a:t>
            </a:r>
            <a:r>
              <a:rPr lang="fr-FR" sz="1800" kern="0" dirty="0">
                <a:effectLst/>
                <a:latin typeface="Times New Roman" panose="02020603050405020304" pitchFamily="18" charset="0"/>
                <a:ea typeface="Aptos" panose="020B0004020202020204" pitchFamily="34" charset="0"/>
                <a:cs typeface="Times New Roman" panose="02020603050405020304" pitchFamily="18" charset="0"/>
              </a:rPr>
              <a:t> au arome </a:t>
            </a:r>
            <a:r>
              <a:rPr lang="fr-FR" sz="1800" kern="0" dirty="0" err="1">
                <a:effectLst/>
                <a:latin typeface="Times New Roman" panose="02020603050405020304" pitchFamily="18" charset="0"/>
                <a:ea typeface="Aptos" panose="020B0004020202020204" pitchFamily="34" charset="0"/>
                <a:cs typeface="Times New Roman" panose="02020603050405020304" pitchFamily="18" charset="0"/>
              </a:rPr>
              <a:t>fructate</a:t>
            </a:r>
            <a:r>
              <a:rPr lang="fr-FR" sz="1800" kern="0" dirty="0">
                <a:effectLst/>
                <a:latin typeface="Times New Roman" panose="02020603050405020304" pitchFamily="18" charset="0"/>
                <a:ea typeface="Aptos" panose="020B0004020202020204" pitchFamily="34" charset="0"/>
                <a:cs typeface="Times New Roman" panose="02020603050405020304" pitchFamily="18" charset="0"/>
              </a:rPr>
              <a:t> </a:t>
            </a:r>
            <a:r>
              <a:rPr lang="fr-FR" sz="1800" kern="0" dirty="0" err="1">
                <a:effectLst/>
                <a:latin typeface="Times New Roman" panose="02020603050405020304" pitchFamily="18" charset="0"/>
                <a:ea typeface="Aptos" panose="020B0004020202020204" pitchFamily="34" charset="0"/>
                <a:cs typeface="Times New Roman" panose="02020603050405020304" pitchFamily="18" charset="0"/>
              </a:rPr>
              <a:t>și</a:t>
            </a:r>
            <a:r>
              <a:rPr lang="fr-FR" sz="1800" kern="0" dirty="0">
                <a:effectLst/>
                <a:latin typeface="Times New Roman" panose="02020603050405020304" pitchFamily="18" charset="0"/>
                <a:ea typeface="Aptos" panose="020B0004020202020204" pitchFamily="34" charset="0"/>
                <a:cs typeface="Times New Roman" panose="02020603050405020304" pitchFamily="18" charset="0"/>
              </a:rPr>
              <a:t> intense</a:t>
            </a:r>
            <a:r>
              <a:rPr lang="ro-RO" sz="1800" kern="0" dirty="0">
                <a:effectLst/>
                <a:latin typeface="Times New Roman" panose="02020603050405020304" pitchFamily="18" charset="0"/>
                <a:ea typeface="Aptos" panose="020B0004020202020204" pitchFamily="34" charset="0"/>
                <a:cs typeface="Times New Roman" panose="02020603050405020304" pitchFamily="18" charset="0"/>
              </a:rPr>
              <a:t> ș</a:t>
            </a:r>
            <a:r>
              <a:rPr lang="fr-FR" sz="1800" kern="0" dirty="0">
                <a:effectLst/>
                <a:latin typeface="Times New Roman" panose="02020603050405020304" pitchFamily="18" charset="0"/>
                <a:ea typeface="Aptos" panose="020B0004020202020204" pitchFamily="34" charset="0"/>
                <a:cs typeface="Times New Roman" panose="02020603050405020304" pitchFamily="18" charset="0"/>
              </a:rPr>
              <a:t>i </a:t>
            </a:r>
            <a:r>
              <a:rPr lang="fr-FR" sz="1800" kern="0" dirty="0" err="1">
                <a:effectLst/>
                <a:latin typeface="Times New Roman" panose="02020603050405020304" pitchFamily="18" charset="0"/>
                <a:ea typeface="Aptos" panose="020B0004020202020204" pitchFamily="34" charset="0"/>
                <a:cs typeface="Times New Roman" panose="02020603050405020304" pitchFamily="18" charset="0"/>
              </a:rPr>
              <a:t>sunt</a:t>
            </a:r>
            <a:r>
              <a:rPr lang="fr-FR" sz="1800" kern="0" dirty="0">
                <a:effectLst/>
                <a:latin typeface="Times New Roman" panose="02020603050405020304" pitchFamily="18" charset="0"/>
                <a:ea typeface="Aptos" panose="020B0004020202020204" pitchFamily="34" charset="0"/>
                <a:cs typeface="Times New Roman" panose="02020603050405020304" pitchFamily="18" charset="0"/>
              </a:rPr>
              <a:t> </a:t>
            </a:r>
            <a:r>
              <a:rPr lang="fr-FR" sz="1800" kern="0" dirty="0" err="1">
                <a:effectLst/>
                <a:latin typeface="Times New Roman" panose="02020603050405020304" pitchFamily="18" charset="0"/>
                <a:ea typeface="Aptos" panose="020B0004020202020204" pitchFamily="34" charset="0"/>
                <a:cs typeface="Times New Roman" panose="02020603050405020304" pitchFamily="18" charset="0"/>
              </a:rPr>
              <a:t>colorate</a:t>
            </a:r>
            <a:r>
              <a:rPr lang="fr-FR" sz="1800" kern="0" dirty="0">
                <a:effectLst/>
                <a:latin typeface="Times New Roman" panose="02020603050405020304" pitchFamily="18" charset="0"/>
                <a:ea typeface="Aptos" panose="020B0004020202020204" pitchFamily="34" charset="0"/>
                <a:cs typeface="Times New Roman" panose="02020603050405020304" pitchFamily="18" charset="0"/>
              </a:rPr>
              <a:t>.</a:t>
            </a:r>
          </a:p>
          <a:p>
            <a:pPr marL="285750" lvl="0" indent="-285750">
              <a:lnSpc>
                <a:spcPct val="107000"/>
              </a:lnSpc>
              <a:spcAft>
                <a:spcPts val="800"/>
              </a:spcAft>
              <a:buFontTx/>
              <a:buChar char="-"/>
            </a:pP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Po</a:t>
            </a:r>
            <a:r>
              <a:rPr lang="ro-RO" sz="1800" kern="0" dirty="0">
                <a:effectLst/>
                <a:latin typeface="Times New Roman" panose="02020603050405020304" pitchFamily="18" charset="0"/>
                <a:ea typeface="Aptos" panose="020B0004020202020204" pitchFamily="34" charset="0"/>
                <a:cs typeface="Times New Roman" panose="02020603050405020304" pitchFamily="18" charset="0"/>
              </a:rPr>
              <a:t>t fi folosite</a:t>
            </a: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 o singură dată. Adică, până când sunt goale.</a:t>
            </a:r>
          </a:p>
          <a:p>
            <a:pPr marL="285750" lvl="0" indent="-285750">
              <a:lnSpc>
                <a:spcPct val="107000"/>
              </a:lnSpc>
              <a:spcAft>
                <a:spcPts val="800"/>
              </a:spcAft>
              <a:buFontTx/>
              <a:buChar char="-"/>
            </a:pP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Vap</a:t>
            </a:r>
            <a:r>
              <a:rPr lang="ro-RO" sz="1800" kern="0" dirty="0">
                <a:effectLst/>
                <a:latin typeface="Times New Roman" panose="02020603050405020304" pitchFamily="18" charset="0"/>
                <a:ea typeface="Aptos" panose="020B0004020202020204" pitchFamily="34" charset="0"/>
                <a:cs typeface="Times New Roman" panose="02020603050405020304" pitchFamily="18" charset="0"/>
              </a:rPr>
              <a:t>e-urile</a:t>
            </a: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 conțin 600 - 10.000 de pufuri.</a:t>
            </a:r>
          </a:p>
          <a:p>
            <a:pPr marL="0" indent="0">
              <a:buFont typeface="Arial" panose="020B0604020202020204" pitchFamily="34" charset="0"/>
              <a:buNone/>
            </a:pPr>
            <a:r>
              <a:rPr lang="ro-RO" sz="2800" dirty="0"/>
              <a:t>-      Sunt disponibile începând de la</a:t>
            </a:r>
            <a:r>
              <a:rPr lang="de-CH" sz="2800" dirty="0"/>
              <a:t> 6.90</a:t>
            </a:r>
            <a:r>
              <a:rPr lang="ro-RO" sz="2800" dirty="0"/>
              <a:t> de franci</a:t>
            </a:r>
            <a:endParaRPr lang="de-CH" sz="2800" dirty="0"/>
          </a:p>
          <a:p>
            <a:pPr marL="0" indent="0">
              <a:buFont typeface="Arial" panose="020B0604020202020204" pitchFamily="34" charset="0"/>
              <a:buNone/>
            </a:pPr>
            <a:r>
              <a:rPr lang="ro-RO" sz="2800" dirty="0"/>
              <a:t>-      Se pot cumpăra o</a:t>
            </a:r>
            <a:r>
              <a:rPr lang="de-CH" sz="2800" dirty="0"/>
              <a:t>nline, la chioșcuri, magazine de vape și magazine</a:t>
            </a:r>
            <a:r>
              <a:rPr lang="ro-RO" sz="2800" dirty="0"/>
              <a:t>le normale</a:t>
            </a:r>
            <a:endParaRPr lang="de-CH" sz="2800" dirty="0"/>
          </a:p>
        </p:txBody>
      </p:sp>
      <p:sp>
        <p:nvSpPr>
          <p:cNvPr id="4" name="Foliennummernplatzhalter 3"/>
          <p:cNvSpPr>
            <a:spLocks noGrp="1"/>
          </p:cNvSpPr>
          <p:nvPr>
            <p:ph type="sldNum" sz="quarter" idx="5"/>
          </p:nvPr>
        </p:nvSpPr>
        <p:spPr/>
        <p:txBody>
          <a:bodyPr/>
          <a:lstStyle/>
          <a:p>
            <a:fld id="{18CEF143-95B9-4571-9396-B55E307319CB}" type="slidenum">
              <a:rPr lang="de-CH" smtClean="0"/>
              <a:t>3</a:t>
            </a:fld>
            <a:endParaRPr lang="de-CH"/>
          </a:p>
        </p:txBody>
      </p:sp>
    </p:spTree>
    <p:extLst>
      <p:ext uri="{BB962C8B-B14F-4D97-AF65-F5344CB8AC3E}">
        <p14:creationId xmlns:p14="http://schemas.microsoft.com/office/powerpoint/2010/main" val="2056743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Mila este, de asemenea, interesată de modul în care vap</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e-urile </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afectează sănătatea. Ea știe că țigările sunt foarte dăunătoare</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 fiindcă</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favorizează cancerul. Este acesta și cazul vap</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e-urilor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7000"/>
              </a:lnSpc>
              <a:spcAft>
                <a:spcPts val="800"/>
              </a:spcAft>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Efectele vap</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e-urilor</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asupra sănătății sunt în curs de cercetare</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 dar produc</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multe riscuri și efecte asupra sănătății</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Dependența de nicotină:</a:t>
            </a:r>
            <a:r>
              <a:rPr lang="ro-RO" sz="1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Nicotina este una dintre substanțe</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le</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care creează dependență</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 cel mai rapid.</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E c</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omparabilă cu heroina. Atunci când nicotina este consumată, </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se elimină </a:t>
            </a:r>
            <a:r>
              <a:rPr lang="ro-RO"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dopamină</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în creier </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în doar câteva </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secunde. Aceasta </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creează imediat </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sentiment</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ul</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de fericire.</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Acest proces poate </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crea rapid</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dependență</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 d</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eoarece sentimentul de fericire dispare imediat ce efectele nicotinei dispar.</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Creierul adolescenților nu este încă complet dezvoltat. Prin urmare, acesta reacționează diferit la nicotină </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față de </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creierul adulților. Din acest motiv, adolescenții au un risc mai mare de a deveni dependenți de nicotină.</a:t>
            </a:r>
          </a:p>
          <a:p>
            <a:pPr marL="342900" lvl="0" indent="-342900">
              <a:lnSpc>
                <a:spcPct val="107000"/>
              </a:lnSpc>
              <a:buFont typeface="Symbol" panose="05050102010706020507" pitchFamily="18" charset="2"/>
              <a:buChar char=""/>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Iritarea tractului respirator:</a:t>
            </a:r>
            <a:r>
              <a:rPr lang="ro-RO" sz="1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Vaparea poate provoca tuse, dureri în gât și dificultăți de respirație.</a:t>
            </a:r>
          </a:p>
          <a:p>
            <a:pPr marL="342900" lvl="0" indent="-342900">
              <a:lnSpc>
                <a:spcPct val="107000"/>
              </a:lnSpc>
              <a:buFont typeface="Symbol" panose="05050102010706020507" pitchFamily="18" charset="2"/>
              <a:buChar char=""/>
            </a:pPr>
            <a:endPar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Iritație în gură și gât:</a:t>
            </a:r>
            <a:r>
              <a:rPr lang="ro-RO" sz="1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Vap</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e-urile </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po</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t provoca</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 uscarea gurii, iritarea gingiilor și ulcere bucale.</a:t>
            </a:r>
          </a:p>
          <a:p>
            <a:pPr marL="342900" lvl="0" indent="-342900">
              <a:lnSpc>
                <a:spcPct val="107000"/>
              </a:lnSpc>
              <a:buFont typeface="Symbol" panose="05050102010706020507" pitchFamily="18" charset="2"/>
              <a:buChar char=""/>
            </a:pPr>
            <a:endPar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Sistemul cardiovascular:</a:t>
            </a:r>
            <a:r>
              <a:rPr lang="ro-RO" sz="1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Nicotina </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provoacă un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puls mai rapid pentru o perioadă scurtă de timp</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 ș</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i poate duce la creșterea tensiunii arteriale. Există un risc crescut de accidente vasculare cerebrale și atacuri de cord.</a:t>
            </a:r>
          </a:p>
          <a:p>
            <a:pPr marL="342900" lvl="0" indent="-342900">
              <a:lnSpc>
                <a:spcPct val="107000"/>
              </a:lnSpc>
              <a:buFont typeface="Symbol" panose="05050102010706020507" pitchFamily="18" charset="2"/>
              <a:buChar char=""/>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Risc de cancer: </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Vap</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e-urile</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conțin unele substanțe cancerigene.</a:t>
            </a:r>
          </a:p>
          <a:p>
            <a:pPr marL="342900" lvl="0" indent="-342900">
              <a:lnSpc>
                <a:spcPct val="107000"/>
              </a:lnSpc>
              <a:spcAft>
                <a:spcPts val="800"/>
              </a:spcAft>
              <a:buFont typeface="Symbol" panose="05050102010706020507" pitchFamily="18" charset="2"/>
              <a:buChar char=""/>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Consecințele pe termen lung al</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e utilizării </a:t>
            </a:r>
            <a:r>
              <a:rPr lang="ro-RO"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-urilor </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trebuie încă investigat</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mai în detaliu. Acest lucru nu a fost încă posibil</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 d</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eoarece </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ele</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nu există de foarte mult timp.</a:t>
            </a:r>
          </a:p>
          <a:p>
            <a:pPr>
              <a:lnSpc>
                <a:spcPct val="107000"/>
              </a:lnSpc>
              <a:spcAft>
                <a:spcPts val="800"/>
              </a:spcAft>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Afirmația că vap</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e-urile</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sunt mai puțin dăunătoare decât țigările convenționale este falsă. Aces</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tea pot</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fi o alternativă </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mai bună</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pentru un fumător adult înrăit</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 p</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entru că elimină gudronul cancerigen din țigări. Cu toate acestea, vap</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e-urile</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sunt nesănătoase și dăunătoare pentru copii și tineri</a:t>
            </a:r>
            <a:r>
              <a:rPr lang="ro-RO" sz="1800" kern="0" dirty="0">
                <a:effectLst/>
                <a:latin typeface="Times New Roman" panose="02020603050405020304" pitchFamily="18" charset="0"/>
                <a:ea typeface="Times New Roman" panose="02020603050405020304" pitchFamily="18" charset="0"/>
                <a:cs typeface="Times New Roman" panose="02020603050405020304" pitchFamily="18" charset="0"/>
              </a:rPr>
              <a:t> p</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entru că au riscuri mari și pot duce la dependența de nicotină.</a:t>
            </a:r>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4</a:t>
            </a:fld>
            <a:endParaRPr lang="de-CH"/>
          </a:p>
        </p:txBody>
      </p:sp>
    </p:spTree>
    <p:extLst>
      <p:ext uri="{BB962C8B-B14F-4D97-AF65-F5344CB8AC3E}">
        <p14:creationId xmlns:p14="http://schemas.microsoft.com/office/powerpoint/2010/main" val="1624756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Mila își amintește că a văzut o țigară la marginea drumului. Vrea să afle mai multe despre modul în care se aruncă vape</a:t>
            </a:r>
            <a:r>
              <a:rPr lang="ro-RO" dirty="0"/>
              <a:t>-urile.</a:t>
            </a:r>
            <a:endParaRPr lang="de-CH" dirty="0"/>
          </a:p>
          <a:p>
            <a:endParaRPr lang="de-CH" dirty="0"/>
          </a:p>
          <a:p>
            <a:r>
              <a:rPr lang="de-CH" dirty="0"/>
              <a:t>Materii</a:t>
            </a:r>
            <a:r>
              <a:rPr lang="ro-RO" dirty="0"/>
              <a:t> </a:t>
            </a:r>
            <a:r>
              <a:rPr lang="de-CH" dirty="0"/>
              <a:t>prime valoroase sunt extrase din pământ pentru producția de vap</a:t>
            </a:r>
            <a:r>
              <a:rPr lang="ro-RO" dirty="0"/>
              <a:t>e-uri, ca de exemplu l</a:t>
            </a:r>
            <a:r>
              <a:rPr lang="de-CH" dirty="0"/>
              <a:t>itiu. Litiul este necesar pentru bateriile </a:t>
            </a:r>
            <a:r>
              <a:rPr lang="ro-RO" dirty="0"/>
              <a:t>simple </a:t>
            </a:r>
            <a:r>
              <a:rPr lang="de-CH" dirty="0"/>
              <a:t>și bateriile reîncărcabile din fiecare dispozitiv electronic. De la smartphone-uri și laptopuri la baterii auto.</a:t>
            </a:r>
          </a:p>
          <a:p>
            <a:r>
              <a:rPr lang="de-CH" dirty="0"/>
              <a:t>Vap</a:t>
            </a:r>
            <a:r>
              <a:rPr lang="ro-RO" dirty="0"/>
              <a:t>e-urile</a:t>
            </a:r>
            <a:r>
              <a:rPr lang="de-CH" dirty="0"/>
              <a:t> sunt, de asemenea, dispozitive electronice. Prin urmare, și acestea ar trebui </a:t>
            </a:r>
            <a:r>
              <a:rPr lang="ro-RO" dirty="0"/>
              <a:t>eliminate</a:t>
            </a:r>
            <a:r>
              <a:rPr lang="de-CH" dirty="0"/>
              <a:t> ca dispozitive electronice</a:t>
            </a:r>
            <a:r>
              <a:rPr lang="ro-RO" dirty="0"/>
              <a:t>, deci </a:t>
            </a:r>
            <a:r>
              <a:rPr lang="de-CH" dirty="0"/>
              <a:t>nu au ce căuta în deșeurile obișnuite</a:t>
            </a:r>
            <a:r>
              <a:rPr lang="ro-RO" dirty="0"/>
              <a:t>, ci</a:t>
            </a:r>
            <a:r>
              <a:rPr lang="de-CH" dirty="0"/>
              <a:t> trebuie eliminate la un centru oficial de eliminare</a:t>
            </a:r>
            <a:r>
              <a:rPr lang="ro-RO" dirty="0"/>
              <a:t> sau pot fi </a:t>
            </a:r>
            <a:r>
              <a:rPr lang="de-CH" dirty="0"/>
              <a:t>returna</a:t>
            </a:r>
            <a:r>
              <a:rPr lang="ro-RO" dirty="0"/>
              <a:t>te</a:t>
            </a:r>
            <a:r>
              <a:rPr lang="de-CH" dirty="0"/>
              <a:t> la magazin</a:t>
            </a:r>
            <a:r>
              <a:rPr lang="ro-RO" dirty="0"/>
              <a:t>ele de </a:t>
            </a:r>
            <a:r>
              <a:rPr lang="ro-RO" dirty="0" err="1"/>
              <a:t>vap</a:t>
            </a:r>
            <a:r>
              <a:rPr lang="de-CH" dirty="0"/>
              <a:t>e</a:t>
            </a:r>
            <a:r>
              <a:rPr lang="ro-RO" dirty="0"/>
              <a:t>-uri care ulterior</a:t>
            </a:r>
            <a:r>
              <a:rPr lang="de-CH" dirty="0"/>
              <a:t> ar trebui să le elimine în mod corect.</a:t>
            </a:r>
          </a:p>
          <a:p>
            <a:endParaRPr lang="ro-RO" dirty="0"/>
          </a:p>
          <a:p>
            <a:r>
              <a:rPr lang="de-CH" dirty="0"/>
              <a:t>Dacă vap</a:t>
            </a:r>
            <a:r>
              <a:rPr lang="ro-RO" dirty="0"/>
              <a:t>e-urile </a:t>
            </a:r>
            <a:r>
              <a:rPr lang="de-CH" dirty="0"/>
              <a:t>sunt elimina</a:t>
            </a:r>
            <a:r>
              <a:rPr lang="ro-RO" dirty="0"/>
              <a:t>te</a:t>
            </a:r>
            <a:r>
              <a:rPr lang="de-CH" dirty="0"/>
              <a:t> incorect, substanțele chimice nocive</a:t>
            </a:r>
            <a:r>
              <a:rPr lang="ro-RO" dirty="0"/>
              <a:t> din ele</a:t>
            </a:r>
            <a:r>
              <a:rPr lang="de-CH" dirty="0"/>
              <a:t> sunt eliberate în sol.</a:t>
            </a:r>
          </a:p>
        </p:txBody>
      </p:sp>
      <p:sp>
        <p:nvSpPr>
          <p:cNvPr id="4" name="Foliennummernplatzhalter 3"/>
          <p:cNvSpPr>
            <a:spLocks noGrp="1"/>
          </p:cNvSpPr>
          <p:nvPr>
            <p:ph type="sldNum" sz="quarter" idx="5"/>
          </p:nvPr>
        </p:nvSpPr>
        <p:spPr/>
        <p:txBody>
          <a:bodyPr/>
          <a:lstStyle/>
          <a:p>
            <a:fld id="{C21897CE-A906-443F-9946-3F5D776DEFD9}" type="slidenum">
              <a:rPr lang="de-CH" smtClean="0"/>
              <a:t>5</a:t>
            </a:fld>
            <a:endParaRPr lang="de-CH"/>
          </a:p>
        </p:txBody>
      </p:sp>
    </p:spTree>
    <p:extLst>
      <p:ext uri="{BB962C8B-B14F-4D97-AF65-F5344CB8AC3E}">
        <p14:creationId xmlns:p14="http://schemas.microsoft.com/office/powerpoint/2010/main" val="2996272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200" b="0" dirty="0"/>
              <a:t>Cine dintre voi cunoaște cel puțin o persoană care folosește </a:t>
            </a:r>
            <a:r>
              <a:rPr lang="ro-RO" sz="1200" b="0" dirty="0" err="1"/>
              <a:t>vape</a:t>
            </a:r>
            <a:r>
              <a:rPr lang="ro-RO" sz="1200" b="0" dirty="0"/>
              <a:t>-urile?</a:t>
            </a:r>
            <a:endParaRPr lang="de-CH" b="0" dirty="0"/>
          </a:p>
          <a:p>
            <a:endParaRPr lang="de-CH" dirty="0"/>
          </a:p>
          <a:p>
            <a:pPr marL="171450" indent="-171450">
              <a:buFont typeface="Wingdings" panose="05000000000000000000" pitchFamily="2" charset="2"/>
              <a:buChar char="à"/>
            </a:pPr>
            <a:r>
              <a:rPr lang="ro-RO" dirty="0">
                <a:sym typeface="Wingdings" panose="05000000000000000000" pitchFamily="2" charset="2"/>
              </a:rPr>
              <a:t>Deschideți subiectul. </a:t>
            </a:r>
            <a:endParaRPr lang="de-CH" dirty="0">
              <a:sym typeface="Wingdings" panose="05000000000000000000" pitchFamily="2" charset="2"/>
            </a:endParaRPr>
          </a:p>
          <a:p>
            <a:pPr marL="171450" indent="-171450">
              <a:buFont typeface="Wingdings" panose="05000000000000000000" pitchFamily="2" charset="2"/>
              <a:buChar char="à"/>
            </a:pPr>
            <a:endParaRPr lang="de-CH" dirty="0">
              <a:sym typeface="Wingdings" panose="05000000000000000000" pitchFamily="2" charset="2"/>
            </a:endParaRPr>
          </a:p>
          <a:p>
            <a:pPr marL="0" indent="0">
              <a:buFont typeface="Wingdings" panose="05000000000000000000" pitchFamily="2" charset="2"/>
              <a:buNone/>
            </a:pPr>
            <a:r>
              <a:rPr lang="de-CH" dirty="0">
                <a:sym typeface="Wingdings" panose="05000000000000000000" pitchFamily="2" charset="2"/>
              </a:rPr>
              <a:t>A fost realizat un studiu în Elveția</a:t>
            </a:r>
            <a:r>
              <a:rPr lang="ro-RO" dirty="0">
                <a:sym typeface="Wingdings" panose="05000000000000000000" pitchFamily="2" charset="2"/>
              </a:rPr>
              <a:t> în cadrul căruia</a:t>
            </a:r>
            <a:r>
              <a:rPr lang="de-CH" dirty="0">
                <a:sym typeface="Wingdings" panose="05000000000000000000" pitchFamily="2" charset="2"/>
              </a:rPr>
              <a:t> tinerii de 15 ani au fost întrebați dacă au fumat în ultima lună.</a:t>
            </a:r>
          </a:p>
          <a:p>
            <a:pPr marL="171450" indent="-171450">
              <a:buFont typeface="Wingdings" panose="05000000000000000000" pitchFamily="2" charset="2"/>
              <a:buChar char="à"/>
            </a:pPr>
            <a:r>
              <a:rPr lang="de-CH" dirty="0">
                <a:sym typeface="Wingdings" panose="05000000000000000000" pitchFamily="2" charset="2"/>
              </a:rPr>
              <a:t>1 din 4 tineri a spus "da". (25% dintre tinerii de 15 ani intervievați au fumat în ultima lună.) Nu toți tinerii fumează.</a:t>
            </a:r>
          </a:p>
          <a:p>
            <a:pPr marL="171450" indent="-171450">
              <a:buFont typeface="Wingdings" panose="05000000000000000000" pitchFamily="2" charset="2"/>
              <a:buChar char="à"/>
            </a:pPr>
            <a:endParaRPr lang="de-CH" dirty="0">
              <a:sym typeface="Wingdings" panose="05000000000000000000" pitchFamily="2" charset="2"/>
            </a:endParaRPr>
          </a:p>
          <a:p>
            <a:pPr marL="0" indent="0">
              <a:buFont typeface="Wingdings" panose="05000000000000000000" pitchFamily="2" charset="2"/>
              <a:buNone/>
            </a:pPr>
            <a:r>
              <a:rPr lang="de-CH" dirty="0">
                <a:sym typeface="Wingdings" panose="05000000000000000000" pitchFamily="2" charset="2"/>
              </a:rPr>
              <a:t>Motivele pentru care se fumează sunt plictiseala, stresul și gustul bun.</a:t>
            </a:r>
          </a:p>
        </p:txBody>
      </p:sp>
      <p:sp>
        <p:nvSpPr>
          <p:cNvPr id="4" name="Foliennummernplatzhalter 3"/>
          <p:cNvSpPr>
            <a:spLocks noGrp="1"/>
          </p:cNvSpPr>
          <p:nvPr>
            <p:ph type="sldNum" sz="quarter" idx="5"/>
          </p:nvPr>
        </p:nvSpPr>
        <p:spPr/>
        <p:txBody>
          <a:bodyPr/>
          <a:lstStyle/>
          <a:p>
            <a:fld id="{C21897CE-A906-443F-9946-3F5D776DEFD9}" type="slidenum">
              <a:rPr lang="de-CH" smtClean="0"/>
              <a:t>6</a:t>
            </a:fld>
            <a:endParaRPr lang="de-CH"/>
          </a:p>
        </p:txBody>
      </p:sp>
    </p:spTree>
    <p:extLst>
      <p:ext uri="{BB962C8B-B14F-4D97-AF65-F5344CB8AC3E}">
        <p14:creationId xmlns:p14="http://schemas.microsoft.com/office/powerpoint/2010/main" val="705167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Deci </a:t>
            </a:r>
            <a:r>
              <a:rPr lang="ro-RO" sz="1200" kern="0" dirty="0">
                <a:effectLst/>
                <a:latin typeface="Times New Roman" panose="02020603050405020304" pitchFamily="18" charset="0"/>
                <a:ea typeface="Times New Roman" panose="02020603050405020304" pitchFamily="18" charset="0"/>
                <a:cs typeface="Times New Roman" panose="02020603050405020304" pitchFamily="18" charset="0"/>
              </a:rPr>
              <a:t>cei</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care fumează</a:t>
            </a:r>
            <a:r>
              <a:rPr lang="ro-RO"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sunt niște tineri . Mila se întreabă: De ce sunt atât de mulți?</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it-IT" sz="1200" kern="0" dirty="0">
                <a:effectLst/>
                <a:latin typeface="Times New Roman" panose="02020603050405020304" pitchFamily="18" charset="0"/>
                <a:ea typeface="Times New Roman" panose="02020603050405020304" pitchFamily="18" charset="0"/>
                <a:cs typeface="Times New Roman" panose="02020603050405020304" pitchFamily="18" charset="0"/>
              </a:rPr>
              <a:t>Există diverse riscuri pentru tineri:</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1) Industria vizează tinerii prin marketingul său. De aceea, vap</a:t>
            </a:r>
            <a:r>
              <a:rPr lang="ro-RO" sz="1200" kern="0" dirty="0">
                <a:effectLst/>
                <a:latin typeface="Times New Roman" panose="02020603050405020304" pitchFamily="18" charset="0"/>
                <a:ea typeface="Times New Roman" panose="02020603050405020304" pitchFamily="18" charset="0"/>
                <a:cs typeface="Times New Roman" panose="02020603050405020304" pitchFamily="18" charset="0"/>
              </a:rPr>
              <a:t>e-urile</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vin în multe culori diferite</a:t>
            </a:r>
            <a:r>
              <a:rPr lang="ro-RO" sz="1200" kern="0" dirty="0">
                <a:effectLst/>
                <a:latin typeface="Times New Roman" panose="02020603050405020304" pitchFamily="18" charset="0"/>
                <a:ea typeface="Times New Roman" panose="02020603050405020304" pitchFamily="18" charset="0"/>
                <a:cs typeface="Times New Roman" panose="02020603050405020304" pitchFamily="18" charset="0"/>
              </a:rPr>
              <a:t>, iar</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aroma lor este intensă și variată. Acest lucru duce la o experiență atractivă a gustului.</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2) Această experiență a gustului provine de la arome. Aromele diferite fac vap</a:t>
            </a:r>
            <a:r>
              <a:rPr lang="ro-RO" sz="1200" kern="0" dirty="0">
                <a:effectLst/>
                <a:latin typeface="Times New Roman" panose="02020603050405020304" pitchFamily="18" charset="0"/>
                <a:ea typeface="Times New Roman" panose="02020603050405020304" pitchFamily="18" charset="0"/>
                <a:cs typeface="Times New Roman" panose="02020603050405020304" pitchFamily="18" charset="0"/>
              </a:rPr>
              <a:t>e-urile</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foarte atractive. Ceva nesănătos și dăunător - vapatul - este vândut cu o aromă foarte dulce. Uneori, copiii și adolescenții nici nu-și dau seama că este nesănătos.</a:t>
            </a:r>
            <a:endParaRPr lang="ro-RO"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3) Nicotina din vapori </a:t>
            </a:r>
            <a:r>
              <a:rPr lang="ro-RO" sz="1200" kern="0" dirty="0">
                <a:effectLst/>
                <a:latin typeface="Times New Roman" panose="02020603050405020304" pitchFamily="18" charset="0"/>
                <a:ea typeface="Times New Roman" panose="02020603050405020304" pitchFamily="18" charset="0"/>
                <a:cs typeface="Times New Roman" panose="02020603050405020304" pitchFamily="18" charset="0"/>
              </a:rPr>
              <a:t>produce</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un sentiment rapid de fericire. Prin urmare, câteva fumuri pot </a:t>
            </a:r>
            <a:r>
              <a:rPr lang="ro-RO" sz="1200" kern="0" dirty="0">
                <a:effectLst/>
                <a:latin typeface="Times New Roman" panose="02020603050405020304" pitchFamily="18" charset="0"/>
                <a:ea typeface="Times New Roman" panose="02020603050405020304" pitchFamily="18" charset="0"/>
                <a:cs typeface="Times New Roman" panose="02020603050405020304" pitchFamily="18" charset="0"/>
              </a:rPr>
              <a:t>îmbunătății direct </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st</a:t>
            </a:r>
            <a:r>
              <a:rPr lang="ro-RO"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area</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de spirit. Cu toate acestea, creierul adolescenților nu este încă complet dezvoltat. Vapatul, prin urmare,</a:t>
            </a:r>
            <a:r>
              <a:rPr lang="ro-RO" sz="1200" kern="0" dirty="0">
                <a:effectLst/>
                <a:latin typeface="Times New Roman" panose="02020603050405020304" pitchFamily="18" charset="0"/>
                <a:ea typeface="Times New Roman" panose="02020603050405020304" pitchFamily="18" charset="0"/>
                <a:cs typeface="Times New Roman" panose="02020603050405020304" pitchFamily="18" charset="0"/>
              </a:rPr>
              <a:t> are riscul de a</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influența dezvoltarea creierului</a:t>
            </a:r>
            <a:r>
              <a:rPr lang="ro-RO" sz="1200" kern="0" dirty="0">
                <a:effectLst/>
                <a:latin typeface="Times New Roman" panose="02020603050405020304" pitchFamily="18" charset="0"/>
                <a:ea typeface="Times New Roman" panose="02020603050405020304" pitchFamily="18" charset="0"/>
                <a:cs typeface="Times New Roman" panose="02020603050405020304" pitchFamily="18" charset="0"/>
              </a:rPr>
              <a:t>, i</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ar tinerii pot deveni mai repede dependenți de nicotină.</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4) Dacă tinerii au părinți fumători, există un risc mai mare ca ei înșiși să fumeze. Copiii învață de la o vârstă fragedă că fumatul (sau consumul de nicotină) este normal.</a:t>
            </a:r>
            <a:r>
              <a:rPr lang="ro-RO"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Copiii și adolescenții învață multe lucruri de la părinții lor. Prin urmare, nu fumați în fața copilului dumneavoastră! Sau chiar mai bine: nu mai fumați</a:t>
            </a:r>
            <a:r>
              <a:rPr lang="ro-RO" sz="1200" kern="0" dirty="0">
                <a:effectLst/>
                <a:latin typeface="Times New Roman" panose="02020603050405020304" pitchFamily="18" charset="0"/>
                <a:ea typeface="Times New Roman" panose="02020603050405020304" pitchFamily="18" charset="0"/>
                <a:cs typeface="Times New Roman" panose="02020603050405020304" pitchFamily="18" charset="0"/>
              </a:rPr>
              <a:t> deloc.</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Există multe posibilități de sprijin pentru renunțarea la fumat, inclusiv în diferite limbi, de exemplu, linia de asistență pentru renunțarea la fumat, proiectul „Împreună fără fumat” și multe altele. Acestea sunt enumerate în</a:t>
            </a:r>
            <a:r>
              <a:rPr lang="ro-RO"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o-RO"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slide</a:t>
            </a:r>
            <a:r>
              <a:rPr lang="ro-RO" sz="1200" kern="0" dirty="0">
                <a:effectLst/>
                <a:latin typeface="Times New Roman" panose="02020603050405020304" pitchFamily="18" charset="0"/>
                <a:ea typeface="Times New Roman" panose="02020603050405020304" pitchFamily="18" charset="0"/>
                <a:cs typeface="Times New Roman" panose="02020603050405020304" pitchFamily="18" charset="0"/>
              </a:rPr>
              <a:t>-ul cu</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informații suplimentare.</a:t>
            </a:r>
            <a:endParaRPr lang="de-CH" dirty="0"/>
          </a:p>
        </p:txBody>
      </p:sp>
      <p:sp>
        <p:nvSpPr>
          <p:cNvPr id="4" name="Foliennummernplatzhalter 3"/>
          <p:cNvSpPr>
            <a:spLocks noGrp="1"/>
          </p:cNvSpPr>
          <p:nvPr>
            <p:ph type="sldNum" sz="quarter" idx="5"/>
          </p:nvPr>
        </p:nvSpPr>
        <p:spPr/>
        <p:txBody>
          <a:bodyPr/>
          <a:lstStyle/>
          <a:p>
            <a:fld id="{C21897CE-A906-443F-9946-3F5D776DEFD9}" type="slidenum">
              <a:rPr lang="de-CH" smtClean="0"/>
              <a:t>7</a:t>
            </a:fld>
            <a:endParaRPr lang="de-CH" dirty="0"/>
          </a:p>
        </p:txBody>
      </p:sp>
    </p:spTree>
    <p:extLst>
      <p:ext uri="{BB962C8B-B14F-4D97-AF65-F5344CB8AC3E}">
        <p14:creationId xmlns:p14="http://schemas.microsoft.com/office/powerpoint/2010/main" val="705167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e-CH" dirty="0"/>
              <a:t>Deoarece vap</a:t>
            </a:r>
            <a:r>
              <a:rPr lang="ro-RO" dirty="0"/>
              <a:t>e-urile</a:t>
            </a:r>
            <a:r>
              <a:rPr lang="de-CH" dirty="0"/>
              <a:t> sunt atât de periculoase pentru adolescenți, Mila vrea să știe dacă sunt și ilegale. Există vreo lege care restricționează vânzarea </a:t>
            </a:r>
            <a:r>
              <a:rPr lang="ro-RO" dirty="0"/>
              <a:t>lor</a:t>
            </a:r>
            <a:r>
              <a:rPr lang="de-CH" dirty="0"/>
              <a:t>?</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de-CH" sz="12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de-CH" sz="1200" b="1" kern="0" dirty="0">
                <a:effectLst/>
                <a:latin typeface="Times New Roman" panose="02020603050405020304" pitchFamily="18" charset="0"/>
                <a:ea typeface="Times New Roman" panose="02020603050405020304" pitchFamily="18" charset="0"/>
                <a:cs typeface="Times New Roman" panose="02020603050405020304" pitchFamily="18" charset="0"/>
              </a:rPr>
              <a:t>Legi și protecția tinerilor</a:t>
            </a:r>
          </a:p>
          <a:p>
            <a:pPr marL="342900" lvl="0" indent="-342900">
              <a:lnSpc>
                <a:spcPct val="107000"/>
              </a:lnSpc>
              <a:buFont typeface="Symbol" panose="05050102010706020507" pitchFamily="18" charset="2"/>
              <a:buChar cha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Până acum, în Elveția nu a existat nicio lege privind vap</a:t>
            </a:r>
            <a:r>
              <a:rPr lang="ro-RO" sz="1200" kern="0" dirty="0">
                <a:effectLst/>
                <a:latin typeface="Times New Roman" panose="02020603050405020304" pitchFamily="18" charset="0"/>
                <a:ea typeface="Times New Roman" panose="02020603050405020304" pitchFamily="18" charset="0"/>
                <a:cs typeface="Times New Roman" panose="02020603050405020304" pitchFamily="18" charset="0"/>
              </a:rPr>
              <a:t>e-urile</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ceea ce înseamnă că vânzarea și publicitatea nu </a:t>
            </a:r>
            <a:r>
              <a:rPr lang="ro-RO" sz="1200" kern="0" dirty="0">
                <a:effectLst/>
                <a:latin typeface="Times New Roman" panose="02020603050405020304" pitchFamily="18" charset="0"/>
                <a:ea typeface="Times New Roman" panose="02020603050405020304" pitchFamily="18" charset="0"/>
                <a:cs typeface="Times New Roman" panose="02020603050405020304" pitchFamily="18" charset="0"/>
              </a:rPr>
              <a:t>au fost</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reglementate.</a:t>
            </a:r>
            <a:endParaRPr lang="ro-RO"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Până în prezent, minorii au putut cumpăra și în Elveția vap</a:t>
            </a:r>
            <a:r>
              <a:rPr lang="ro-RO" sz="1200" kern="0" dirty="0">
                <a:effectLst/>
                <a:latin typeface="Times New Roman" panose="02020603050405020304" pitchFamily="18" charset="0"/>
                <a:ea typeface="Times New Roman" panose="02020603050405020304" pitchFamily="18" charset="0"/>
                <a:cs typeface="Times New Roman" panose="02020603050405020304" pitchFamily="18" charset="0"/>
              </a:rPr>
              <a:t>e-uri</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fără probleme.</a:t>
            </a:r>
          </a:p>
          <a:p>
            <a:pPr marL="342900" lvl="0" indent="-342900">
              <a:lnSpc>
                <a:spcPct val="107000"/>
              </a:lnSpc>
              <a:buFont typeface="Symbol" panose="05050102010706020507" pitchFamily="18" charset="2"/>
              <a:buChar char=""/>
            </a:pPr>
            <a:r>
              <a:rPr lang="es-ES" sz="1200" kern="0" dirty="0">
                <a:effectLst/>
                <a:latin typeface="Times New Roman" panose="02020603050405020304" pitchFamily="18" charset="0"/>
                <a:ea typeface="Times New Roman" panose="02020603050405020304" pitchFamily="18" charset="0"/>
                <a:cs typeface="Times New Roman" panose="02020603050405020304" pitchFamily="18" charset="0"/>
              </a:rPr>
              <a:t>Cu </a:t>
            </a:r>
            <a:r>
              <a:rPr lang="es-ES"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toate</a:t>
            </a:r>
            <a:r>
              <a:rPr lang="es-ES"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acestea</a:t>
            </a:r>
            <a:r>
              <a:rPr lang="es-ES" sz="1200" kern="0" dirty="0">
                <a:effectLst/>
                <a:latin typeface="Times New Roman" panose="02020603050405020304" pitchFamily="18" charset="0"/>
                <a:ea typeface="Times New Roman" panose="02020603050405020304" pitchFamily="18" charset="0"/>
                <a:cs typeface="Times New Roman" panose="02020603050405020304" pitchFamily="18" charset="0"/>
              </a:rPr>
              <a:t>, o </a:t>
            </a:r>
            <a:r>
              <a:rPr lang="es-ES"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nouă</a:t>
            </a:r>
            <a:r>
              <a:rPr lang="es-ES" sz="1200" kern="0" dirty="0">
                <a:effectLst/>
                <a:latin typeface="Times New Roman" panose="02020603050405020304" pitchFamily="18" charset="0"/>
                <a:ea typeface="Times New Roman" panose="02020603050405020304" pitchFamily="18" charset="0"/>
                <a:cs typeface="Times New Roman" panose="02020603050405020304" pitchFamily="18" charset="0"/>
              </a:rPr>
              <a:t> lege se </a:t>
            </a:r>
            <a:r>
              <a:rPr lang="ro-RO" sz="1200" kern="0" dirty="0">
                <a:effectLst/>
                <a:latin typeface="Times New Roman" panose="02020603050405020304" pitchFamily="18" charset="0"/>
                <a:ea typeface="Times New Roman" panose="02020603050405020304" pitchFamily="18" charset="0"/>
                <a:cs typeface="Times New Roman" panose="02020603050405020304" pitchFamily="18" charset="0"/>
              </a:rPr>
              <a:t>aplică</a:t>
            </a:r>
            <a:r>
              <a:rPr lang="es-ES" sz="1200" kern="0" dirty="0">
                <a:effectLst/>
                <a:latin typeface="Times New Roman" panose="02020603050405020304" pitchFamily="18" charset="0"/>
                <a:ea typeface="Times New Roman" panose="02020603050405020304" pitchFamily="18" charset="0"/>
                <a:cs typeface="Times New Roman" panose="02020603050405020304" pitchFamily="18" charset="0"/>
              </a:rPr>
              <a:t> de la 1 </a:t>
            </a:r>
            <a:r>
              <a:rPr lang="es-ES"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octombrie</a:t>
            </a:r>
            <a:r>
              <a:rPr lang="es-ES" sz="1200" kern="0" dirty="0">
                <a:effectLst/>
                <a:latin typeface="Times New Roman" panose="02020603050405020304" pitchFamily="18" charset="0"/>
                <a:ea typeface="Times New Roman" panose="02020603050405020304" pitchFamily="18" charset="0"/>
                <a:cs typeface="Times New Roman" panose="02020603050405020304" pitchFamily="18" charset="0"/>
              </a:rPr>
              <a:t> 2024.</a:t>
            </a:r>
          </a:p>
          <a:p>
            <a:pPr marL="342900" lvl="0" indent="-342900">
              <a:lnSpc>
                <a:spcPct val="107000"/>
              </a:lnSpc>
              <a:buFont typeface="Symbol" panose="05050102010706020507" pitchFamily="18" charset="2"/>
              <a:buChar cha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Această lege interzice vânzarea de vap</a:t>
            </a:r>
            <a:r>
              <a:rPr lang="ro-RO" sz="1200" kern="0" dirty="0">
                <a:effectLst/>
                <a:latin typeface="Times New Roman" panose="02020603050405020304" pitchFamily="18" charset="0"/>
                <a:ea typeface="Times New Roman" panose="02020603050405020304" pitchFamily="18" charset="0"/>
                <a:cs typeface="Times New Roman" panose="02020603050405020304" pitchFamily="18" charset="0"/>
              </a:rPr>
              <a:t>e-uri </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persoanelor sub 18 ani.</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endParaRPr>
          </a:p>
          <a:p>
            <a:r>
              <a:rPr lang="de-CH" sz="1200" kern="0" dirty="0">
                <a:effectLst/>
                <a:latin typeface="Times New Roman" panose="02020603050405020304" pitchFamily="18" charset="0"/>
              </a:rPr>
              <a:t>În timp ce căuta pe internet, Mila a văzut că cantonul </a:t>
            </a:r>
            <a:r>
              <a:rPr lang="ro-RO" sz="1200" kern="0" dirty="0" err="1">
                <a:effectLst/>
                <a:latin typeface="Times New Roman" panose="02020603050405020304" pitchFamily="18" charset="0"/>
              </a:rPr>
              <a:t>Waadt</a:t>
            </a:r>
            <a:r>
              <a:rPr lang="de-CH" sz="1200" kern="0" dirty="0">
                <a:effectLst/>
                <a:latin typeface="Times New Roman" panose="02020603050405020304" pitchFamily="18" charset="0"/>
              </a:rPr>
              <a:t> a introdus deja o interdicție privind vânzarea către tineri.</a:t>
            </a:r>
            <a:r>
              <a:rPr lang="ro-RO" sz="1200" kern="0" dirty="0">
                <a:effectLst/>
                <a:latin typeface="Times New Roman" panose="02020603050405020304" pitchFamily="18" charset="0"/>
              </a:rPr>
              <a:t> </a:t>
            </a:r>
            <a:r>
              <a:rPr lang="it-IT" sz="1200" kern="0" dirty="0">
                <a:effectLst/>
                <a:latin typeface="Times New Roman" panose="02020603050405020304" pitchFamily="18" charset="0"/>
              </a:rPr>
              <a:t>Chiar și cantonul Jura interzice complet vap</a:t>
            </a:r>
            <a:r>
              <a:rPr lang="ro-RO" sz="1200" kern="0" dirty="0">
                <a:effectLst/>
                <a:latin typeface="Times New Roman" panose="02020603050405020304" pitchFamily="18" charset="0"/>
              </a:rPr>
              <a:t>e-urile</a:t>
            </a:r>
            <a:r>
              <a:rPr lang="it-IT" sz="1200" kern="0" dirty="0">
                <a:effectLst/>
                <a:latin typeface="Times New Roman" panose="02020603050405020304" pitchFamily="18" charset="0"/>
              </a:rPr>
              <a:t> de unică folosință.</a:t>
            </a:r>
            <a:r>
              <a:rPr lang="ro-RO" sz="1200" kern="0" dirty="0">
                <a:effectLst/>
                <a:latin typeface="Times New Roman" panose="02020603050405020304" pitchFamily="18" charset="0"/>
              </a:rPr>
              <a:t> </a:t>
            </a:r>
            <a:r>
              <a:rPr lang="de-CH" sz="1200" kern="0" dirty="0">
                <a:effectLst/>
                <a:latin typeface="Times New Roman" panose="02020603050405020304" pitchFamily="18" charset="0"/>
              </a:rPr>
              <a:t>Ea vrea să știe dacă există și alte țări care au interzis deja vap</a:t>
            </a:r>
            <a:r>
              <a:rPr lang="ro-RO" sz="1200" kern="0" dirty="0">
                <a:effectLst/>
                <a:latin typeface="Times New Roman" panose="02020603050405020304" pitchFamily="18" charset="0"/>
              </a:rPr>
              <a:t>e-urile</a:t>
            </a:r>
            <a:r>
              <a:rPr lang="de-CH" sz="1200" kern="0" dirty="0">
                <a:effectLst/>
                <a:latin typeface="Times New Roman" panose="02020603050405020304" pitchFamily="18" charset="0"/>
              </a:rPr>
              <a:t>. Australia, Franța și Belgia au reacționat deja și au interzis vap</a:t>
            </a:r>
            <a:r>
              <a:rPr lang="ro-RO" sz="1200" kern="0" dirty="0">
                <a:effectLst/>
                <a:latin typeface="Times New Roman" panose="02020603050405020304" pitchFamily="18" charset="0"/>
              </a:rPr>
              <a:t>e-urile</a:t>
            </a:r>
            <a:r>
              <a:rPr lang="de-CH" sz="1200" kern="0" dirty="0">
                <a:effectLst/>
                <a:latin typeface="Times New Roman" panose="02020603050405020304" pitchFamily="18" charset="0"/>
              </a:rPr>
              <a:t> de unică folosință.</a:t>
            </a:r>
          </a:p>
          <a:p>
            <a:r>
              <a:rPr lang="de-CH" sz="1200" kern="0" dirty="0">
                <a:effectLst/>
                <a:latin typeface="Times New Roman" panose="02020603050405020304" pitchFamily="18" charset="0"/>
              </a:rPr>
              <a:t>Consiliul Național Elvețian discută, de asemenea,</a:t>
            </a:r>
            <a:r>
              <a:rPr lang="ro-RO" sz="1200" kern="0" dirty="0">
                <a:effectLst/>
                <a:latin typeface="Times New Roman" panose="02020603050405020304" pitchFamily="18" charset="0"/>
              </a:rPr>
              <a:t> despre</a:t>
            </a:r>
            <a:r>
              <a:rPr lang="de-CH" sz="1200" kern="0" dirty="0">
                <a:effectLst/>
                <a:latin typeface="Times New Roman" panose="02020603050405020304" pitchFamily="18" charset="0"/>
              </a:rPr>
              <a:t> o interdicție generală a </a:t>
            </a:r>
            <a:r>
              <a:rPr lang="ro-RO" sz="1200" kern="0" dirty="0" err="1">
                <a:effectLst/>
                <a:latin typeface="Times New Roman" panose="02020603050405020304" pitchFamily="18" charset="0"/>
              </a:rPr>
              <a:t>vape</a:t>
            </a:r>
            <a:r>
              <a:rPr lang="ro-RO" sz="1200" kern="0" dirty="0">
                <a:effectLst/>
                <a:latin typeface="Times New Roman" panose="02020603050405020304" pitchFamily="18" charset="0"/>
              </a:rPr>
              <a:t>-urilor </a:t>
            </a:r>
            <a:r>
              <a:rPr lang="de-CH" sz="1200" kern="0" dirty="0">
                <a:effectLst/>
                <a:latin typeface="Times New Roman" panose="02020603050405020304" pitchFamily="18" charset="0"/>
              </a:rPr>
              <a:t>în Elveția.</a:t>
            </a:r>
          </a:p>
        </p:txBody>
      </p:sp>
      <p:sp>
        <p:nvSpPr>
          <p:cNvPr id="4" name="Foliennummernplatzhalter 3"/>
          <p:cNvSpPr>
            <a:spLocks noGrp="1"/>
          </p:cNvSpPr>
          <p:nvPr>
            <p:ph type="sldNum" sz="quarter" idx="5"/>
          </p:nvPr>
        </p:nvSpPr>
        <p:spPr/>
        <p:txBody>
          <a:bodyPr/>
          <a:lstStyle/>
          <a:p>
            <a:fld id="{C21897CE-A906-443F-9946-3F5D776DEFD9}" type="slidenum">
              <a:rPr lang="de-CH" smtClean="0"/>
              <a:t>8</a:t>
            </a:fld>
            <a:endParaRPr lang="de-CH"/>
          </a:p>
        </p:txBody>
      </p:sp>
    </p:spTree>
    <p:extLst>
      <p:ext uri="{BB962C8B-B14F-4D97-AF65-F5344CB8AC3E}">
        <p14:creationId xmlns:p14="http://schemas.microsoft.com/office/powerpoint/2010/main" val="3338480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kern="0" dirty="0">
                <a:effectLst/>
                <a:latin typeface="Times New Roman" panose="02020603050405020304" pitchFamily="18" charset="0"/>
                <a:ea typeface="Times New Roman" panose="02020603050405020304" pitchFamily="18" charset="0"/>
              </a:rPr>
              <a:t>Mila înțelege acum ce sunt </a:t>
            </a:r>
            <a:r>
              <a:rPr lang="ro-RO" sz="1800" kern="0" dirty="0" err="1">
                <a:effectLst/>
                <a:latin typeface="Times New Roman" panose="02020603050405020304" pitchFamily="18" charset="0"/>
                <a:ea typeface="Times New Roman" panose="02020603050405020304" pitchFamily="18" charset="0"/>
              </a:rPr>
              <a:t>vape</a:t>
            </a:r>
            <a:r>
              <a:rPr lang="ro-RO" sz="1800" kern="0" dirty="0">
                <a:effectLst/>
                <a:latin typeface="Times New Roman" panose="02020603050405020304" pitchFamily="18" charset="0"/>
                <a:ea typeface="Times New Roman" panose="02020603050405020304" pitchFamily="18" charset="0"/>
              </a:rPr>
              <a:t>-urile</a:t>
            </a:r>
            <a:r>
              <a:rPr lang="de-CH" sz="1800" kern="0" dirty="0">
                <a:effectLst/>
                <a:latin typeface="Times New Roman" panose="02020603050405020304" pitchFamily="18" charset="0"/>
                <a:ea typeface="Times New Roman" panose="02020603050405020304" pitchFamily="18" charset="0"/>
              </a:rPr>
              <a:t>. Știe că acestea sunt dăunătoare pentru fiul ei</a:t>
            </a:r>
            <a:r>
              <a:rPr lang="ro-RO" sz="1800" kern="0" dirty="0">
                <a:effectLst/>
                <a:latin typeface="Times New Roman" panose="02020603050405020304" pitchFamily="18" charset="0"/>
                <a:ea typeface="Times New Roman" panose="02020603050405020304" pitchFamily="18" charset="0"/>
              </a:rPr>
              <a:t>,</a:t>
            </a:r>
            <a:r>
              <a:rPr lang="de-CH" sz="1800" kern="0" dirty="0">
                <a:effectLst/>
                <a:latin typeface="Times New Roman" panose="02020603050405020304" pitchFamily="18" charset="0"/>
                <a:ea typeface="Times New Roman" panose="02020603050405020304" pitchFamily="18" charset="0"/>
              </a:rPr>
              <a:t> Kai. Îi pot afecta sănătatea. Și el poate deveni dependent de nicotină. Ea decide să vorbească cu Kai. Vrea să aibă o conversație cât mai bună cu </a:t>
            </a:r>
            <a:r>
              <a:rPr lang="ro-RO" sz="1800" kern="0" dirty="0">
                <a:effectLst/>
                <a:latin typeface="Times New Roman" panose="02020603050405020304" pitchFamily="18" charset="0"/>
                <a:ea typeface="Times New Roman" panose="02020603050405020304" pitchFamily="18" charset="0"/>
              </a:rPr>
              <a:t>el</a:t>
            </a:r>
            <a:r>
              <a:rPr lang="de-CH" sz="1800" kern="0" dirty="0">
                <a:effectLst/>
                <a:latin typeface="Times New Roman" panose="02020603050405020304" pitchFamily="18" charset="0"/>
                <a:ea typeface="Times New Roman" panose="02020603050405020304" pitchFamily="18" charset="0"/>
              </a:rPr>
              <a:t>. Se gândește la ce poate face pentru a realiza acest lucru:</a:t>
            </a:r>
          </a:p>
          <a:p>
            <a:endParaRPr lang="de-CH" sz="1800" kern="0" dirty="0">
              <a:effectLst/>
              <a:latin typeface="Times New Roman" panose="02020603050405020304" pitchFamily="18" charset="0"/>
              <a:ea typeface="Times New Roman" panose="02020603050405020304" pitchFamily="18" charset="0"/>
            </a:endParaRPr>
          </a:p>
          <a:p>
            <a:pPr marL="171450" indent="-171450" algn="l">
              <a:spcAft>
                <a:spcPts val="0"/>
              </a:spcAft>
              <a:buFontTx/>
              <a:buChar char="-"/>
            </a:pPr>
            <a:r>
              <a:rPr lang="ro-RO" sz="1200" b="1" i="0" dirty="0">
                <a:solidFill>
                  <a:srgbClr val="242424"/>
                </a:solidFill>
                <a:effectLst/>
                <a:highlight>
                  <a:srgbClr val="FFFFFF"/>
                </a:highlight>
                <a:latin typeface="Calibri" panose="020F0502020204030204" pitchFamily="34" charset="0"/>
              </a:rPr>
              <a:t>Informați-vă înainte</a:t>
            </a:r>
            <a:r>
              <a:rPr lang="de-DE" sz="1200" b="1" i="0" dirty="0">
                <a:solidFill>
                  <a:srgbClr val="242424"/>
                </a:solidFill>
                <a:effectLst/>
                <a:highlight>
                  <a:srgbClr val="FFFFFF"/>
                </a:highlight>
                <a:latin typeface="Calibri" panose="020F0502020204030204" pitchFamily="34" charset="0"/>
              </a:rPr>
              <a:t> de </a:t>
            </a:r>
            <a:r>
              <a:rPr lang="ro-RO" sz="1200" b="1" i="0" dirty="0">
                <a:solidFill>
                  <a:srgbClr val="242424"/>
                </a:solidFill>
                <a:effectLst/>
                <a:highlight>
                  <a:srgbClr val="FFFFFF"/>
                </a:highlight>
                <a:latin typeface="Calibri" panose="020F0502020204030204" pitchFamily="34" charset="0"/>
              </a:rPr>
              <a:t>a avea discuția cu fiul sau fiica dumneavoastră.</a:t>
            </a:r>
            <a:endParaRPr lang="de-DE" sz="1200" b="1" i="0" dirty="0">
              <a:solidFill>
                <a:srgbClr val="242424"/>
              </a:solidFill>
              <a:effectLst/>
              <a:highlight>
                <a:srgbClr val="FFFFFF"/>
              </a:highlight>
              <a:latin typeface="Calibri" panose="020F0502020204030204" pitchFamily="34" charset="0"/>
            </a:endParaRPr>
          </a:p>
          <a:p>
            <a:pPr marL="0" indent="0" algn="l">
              <a:spcAft>
                <a:spcPts val="0"/>
              </a:spcAft>
              <a:buFontTx/>
              <a:buNone/>
            </a:pPr>
            <a:r>
              <a:rPr lang="de-DE" sz="1200" b="0" i="0" dirty="0">
                <a:solidFill>
                  <a:srgbClr val="242424"/>
                </a:solidFill>
                <a:effectLst/>
                <a:highlight>
                  <a:srgbClr val="FFFFFF"/>
                </a:highlight>
                <a:latin typeface="Calibri" panose="020F0502020204030204" pitchFamily="34" charset="0"/>
              </a:rPr>
              <a:t>Dacă sunteți bine informat, veți fi </a:t>
            </a:r>
            <a:r>
              <a:rPr lang="ro-RO" sz="1200" b="0" i="0" dirty="0">
                <a:solidFill>
                  <a:srgbClr val="242424"/>
                </a:solidFill>
                <a:effectLst/>
                <a:highlight>
                  <a:srgbClr val="FFFFFF"/>
                </a:highlight>
                <a:latin typeface="Calibri" panose="020F0502020204030204" pitchFamily="34" charset="0"/>
              </a:rPr>
              <a:t>mai </a:t>
            </a:r>
            <a:r>
              <a:rPr lang="de-DE" sz="1200" b="0" i="0" dirty="0">
                <a:solidFill>
                  <a:srgbClr val="242424"/>
                </a:solidFill>
                <a:effectLst/>
                <a:highlight>
                  <a:srgbClr val="FFFFFF"/>
                </a:highlight>
                <a:latin typeface="Calibri" panose="020F0502020204030204" pitchFamily="34" charset="0"/>
              </a:rPr>
              <a:t>credibil</a:t>
            </a:r>
            <a:r>
              <a:rPr lang="ro-RO" sz="1200" b="0" i="0" dirty="0">
                <a:solidFill>
                  <a:srgbClr val="242424"/>
                </a:solidFill>
                <a:effectLst/>
                <a:highlight>
                  <a:srgbClr val="FFFFFF"/>
                </a:highlight>
                <a:latin typeface="Calibri" panose="020F0502020204030204" pitchFamily="34" charset="0"/>
              </a:rPr>
              <a:t>.</a:t>
            </a:r>
            <a:endParaRPr lang="de-DE" sz="1200" b="0" i="0" dirty="0">
              <a:solidFill>
                <a:srgbClr val="242424"/>
              </a:solidFill>
              <a:effectLst/>
              <a:highlight>
                <a:srgbClr val="FFFFFF"/>
              </a:highlight>
              <a:latin typeface="Calibri" panose="020F0502020204030204" pitchFamily="34" charset="0"/>
            </a:endParaRPr>
          </a:p>
          <a:p>
            <a:pPr algn="l">
              <a:spcAft>
                <a:spcPts val="0"/>
              </a:spcAft>
            </a:pPr>
            <a:r>
              <a:rPr lang="de-DE" sz="1200" b="0" i="0" dirty="0">
                <a:solidFill>
                  <a:srgbClr val="242424"/>
                </a:solidFill>
                <a:effectLst/>
                <a:highlight>
                  <a:srgbClr val="FFFFFF"/>
                </a:highlight>
                <a:latin typeface="Calibri" panose="020F0502020204030204" pitchFamily="34" charset="0"/>
              </a:rPr>
              <a:t> </a:t>
            </a:r>
          </a:p>
          <a:p>
            <a:pPr algn="l">
              <a:spcAft>
                <a:spcPts val="0"/>
              </a:spcAft>
            </a:pPr>
            <a:r>
              <a:rPr lang="fr-FR" sz="1200" b="1" i="0" dirty="0">
                <a:solidFill>
                  <a:srgbClr val="242424"/>
                </a:solidFill>
                <a:effectLst/>
                <a:highlight>
                  <a:srgbClr val="FFFFFF"/>
                </a:highlight>
                <a:latin typeface="Calibri" panose="020F0502020204030204" pitchFamily="34" charset="0"/>
              </a:rPr>
              <a:t>- </a:t>
            </a:r>
            <a:r>
              <a:rPr lang="ro-RO" sz="1200" b="1" i="0" dirty="0">
                <a:solidFill>
                  <a:srgbClr val="242424"/>
                </a:solidFill>
                <a:effectLst/>
                <a:highlight>
                  <a:srgbClr val="FFFFFF"/>
                </a:highlight>
                <a:latin typeface="Calibri" panose="020F0502020204030204" pitchFamily="34" charset="0"/>
              </a:rPr>
              <a:t>  </a:t>
            </a:r>
            <a:r>
              <a:rPr lang="fr-FR" sz="1200" b="1" i="0" dirty="0" err="1">
                <a:solidFill>
                  <a:srgbClr val="242424"/>
                </a:solidFill>
                <a:effectLst/>
                <a:highlight>
                  <a:srgbClr val="FFFFFF"/>
                </a:highlight>
                <a:latin typeface="Calibri" panose="020F0502020204030204" pitchFamily="34" charset="0"/>
              </a:rPr>
              <a:t>Alege</a:t>
            </a:r>
            <a:r>
              <a:rPr lang="ro-RO" sz="1200" b="1" i="0" dirty="0">
                <a:solidFill>
                  <a:srgbClr val="242424"/>
                </a:solidFill>
                <a:effectLst/>
                <a:highlight>
                  <a:srgbClr val="FFFFFF"/>
                </a:highlight>
                <a:latin typeface="Calibri" panose="020F0502020204030204" pitchFamily="34" charset="0"/>
              </a:rPr>
              <a:t>ți</a:t>
            </a:r>
            <a:r>
              <a:rPr lang="fr-FR" sz="1200" b="1" i="0" dirty="0">
                <a:solidFill>
                  <a:srgbClr val="242424"/>
                </a:solidFill>
                <a:effectLst/>
                <a:highlight>
                  <a:srgbClr val="FFFFFF"/>
                </a:highlight>
                <a:latin typeface="Calibri" panose="020F0502020204030204" pitchFamily="34" charset="0"/>
              </a:rPr>
              <a:t> un moment </a:t>
            </a:r>
            <a:r>
              <a:rPr lang="fr-FR" sz="1200" b="1" i="0" dirty="0" err="1">
                <a:solidFill>
                  <a:srgbClr val="242424"/>
                </a:solidFill>
                <a:effectLst/>
                <a:highlight>
                  <a:srgbClr val="FFFFFF"/>
                </a:highlight>
                <a:latin typeface="Calibri" panose="020F0502020204030204" pitchFamily="34" charset="0"/>
              </a:rPr>
              <a:t>liniștit</a:t>
            </a:r>
            <a:r>
              <a:rPr lang="fr-FR" sz="1200" b="1" i="0" dirty="0">
                <a:solidFill>
                  <a:srgbClr val="242424"/>
                </a:solidFill>
                <a:effectLst/>
                <a:highlight>
                  <a:srgbClr val="FFFFFF"/>
                </a:highlight>
                <a:latin typeface="Calibri" panose="020F0502020204030204" pitchFamily="34" charset="0"/>
              </a:rPr>
              <a:t> </a:t>
            </a:r>
            <a:r>
              <a:rPr lang="fr-FR" sz="1200" b="1" i="0" dirty="0" err="1">
                <a:solidFill>
                  <a:srgbClr val="242424"/>
                </a:solidFill>
                <a:effectLst/>
                <a:highlight>
                  <a:srgbClr val="FFFFFF"/>
                </a:highlight>
                <a:latin typeface="Calibri" panose="020F0502020204030204" pitchFamily="34" charset="0"/>
              </a:rPr>
              <a:t>pentru</a:t>
            </a:r>
            <a:r>
              <a:rPr lang="fr-FR" sz="1200" b="1" i="0" dirty="0">
                <a:solidFill>
                  <a:srgbClr val="242424"/>
                </a:solidFill>
                <a:effectLst/>
                <a:highlight>
                  <a:srgbClr val="FFFFFF"/>
                </a:highlight>
                <a:latin typeface="Calibri" panose="020F0502020204030204" pitchFamily="34" charset="0"/>
              </a:rPr>
              <a:t> </a:t>
            </a:r>
            <a:r>
              <a:rPr lang="ro-RO" sz="1200" b="1" i="0" dirty="0">
                <a:solidFill>
                  <a:srgbClr val="242424"/>
                </a:solidFill>
                <a:effectLst/>
                <a:highlight>
                  <a:srgbClr val="FFFFFF"/>
                </a:highlight>
                <a:latin typeface="Calibri" panose="020F0502020204030204" pitchFamily="34" charset="0"/>
              </a:rPr>
              <a:t>a discuta:</a:t>
            </a:r>
            <a:endParaRPr lang="fr-FR" sz="1200" b="1" i="0" dirty="0">
              <a:solidFill>
                <a:srgbClr val="242424"/>
              </a:solidFill>
              <a:effectLst/>
              <a:highlight>
                <a:srgbClr val="FFFFFF"/>
              </a:highlight>
              <a:latin typeface="Calibri" panose="020F0502020204030204" pitchFamily="34" charset="0"/>
            </a:endParaRPr>
          </a:p>
          <a:p>
            <a:pPr algn="l">
              <a:spcAft>
                <a:spcPts val="0"/>
              </a:spcAft>
            </a:pPr>
            <a:r>
              <a:rPr lang="de-DE" sz="1200" b="0" i="0" dirty="0">
                <a:effectLst/>
                <a:highlight>
                  <a:srgbClr val="FFFFFF"/>
                </a:highlight>
                <a:latin typeface="Calibri" panose="020F0502020204030204" pitchFamily="34" charset="0"/>
              </a:rPr>
              <a:t>Alegeți un moment potrivit</a:t>
            </a:r>
            <a:r>
              <a:rPr lang="ro-RO" sz="1200" b="0" i="0" dirty="0">
                <a:effectLst/>
                <a:highlight>
                  <a:srgbClr val="FFFFFF"/>
                </a:highlight>
                <a:latin typeface="Calibri" panose="020F0502020204030204" pitchFamily="34" charset="0"/>
              </a:rPr>
              <a:t> în care</a:t>
            </a:r>
            <a:r>
              <a:rPr lang="de-DE" sz="1200" b="0" i="0" dirty="0">
                <a:effectLst/>
                <a:highlight>
                  <a:srgbClr val="FFFFFF"/>
                </a:highlight>
                <a:latin typeface="Calibri" panose="020F0502020204030204" pitchFamily="34" charset="0"/>
              </a:rPr>
              <a:t> sunteți amândoi relaxați și aveți suficient timp. Nu vorbiți cu copilul dvs. într-o situație stresantă sau în timpul unei dispute.</a:t>
            </a:r>
          </a:p>
          <a:p>
            <a:pPr algn="l">
              <a:spcAft>
                <a:spcPts val="0"/>
              </a:spcAft>
            </a:pPr>
            <a:r>
              <a:rPr lang="de-DE" sz="1200" b="0" i="0" dirty="0">
                <a:effectLst/>
                <a:highlight>
                  <a:srgbClr val="FFFFFF"/>
                </a:highlight>
                <a:latin typeface="Calibri" panose="020F0502020204030204" pitchFamily="34" charset="0"/>
              </a:rPr>
              <a:t> </a:t>
            </a:r>
          </a:p>
          <a:p>
            <a:pPr algn="l">
              <a:spcAft>
                <a:spcPts val="0"/>
              </a:spcAft>
            </a:pPr>
            <a:r>
              <a:rPr lang="de-DE" sz="1200" b="1" i="0" dirty="0">
                <a:solidFill>
                  <a:srgbClr val="242424"/>
                </a:solidFill>
                <a:effectLst/>
                <a:highlight>
                  <a:srgbClr val="FFFFFF"/>
                </a:highlight>
                <a:latin typeface="Calibri" panose="020F0502020204030204" pitchFamily="34" charset="0"/>
              </a:rPr>
              <a:t>- </a:t>
            </a:r>
            <a:r>
              <a:rPr lang="ro-RO" sz="1200" b="1" i="0" dirty="0">
                <a:solidFill>
                  <a:srgbClr val="242424"/>
                </a:solidFill>
                <a:effectLst/>
                <a:highlight>
                  <a:srgbClr val="FFFFFF"/>
                </a:highlight>
                <a:latin typeface="Calibri" panose="020F0502020204030204" pitchFamily="34" charset="0"/>
              </a:rPr>
              <a:t>Puneți-i </a:t>
            </a:r>
            <a:r>
              <a:rPr lang="de-DE" sz="1200" b="1" i="0" dirty="0">
                <a:solidFill>
                  <a:srgbClr val="242424"/>
                </a:solidFill>
                <a:effectLst/>
                <a:highlight>
                  <a:srgbClr val="FFFFFF"/>
                </a:highlight>
                <a:latin typeface="Calibri" panose="020F0502020204030204" pitchFamily="34" charset="0"/>
              </a:rPr>
              <a:t>întrebări copilului </a:t>
            </a:r>
            <a:r>
              <a:rPr lang="ro-RO" sz="1200" b="1" i="0" dirty="0">
                <a:solidFill>
                  <a:srgbClr val="242424"/>
                </a:solidFill>
                <a:effectLst/>
                <a:highlight>
                  <a:srgbClr val="FFFFFF"/>
                </a:highlight>
                <a:latin typeface="Calibri" panose="020F0502020204030204" pitchFamily="34" charset="0"/>
              </a:rPr>
              <a:t>ș</a:t>
            </a:r>
            <a:r>
              <a:rPr lang="de-DE" sz="1200" b="1" i="0" dirty="0">
                <a:solidFill>
                  <a:srgbClr val="242424"/>
                </a:solidFill>
                <a:effectLst/>
                <a:highlight>
                  <a:srgbClr val="FFFFFF"/>
                </a:highlight>
                <a:latin typeface="Calibri" panose="020F0502020204030204" pitchFamily="34" charset="0"/>
              </a:rPr>
              <a:t>i</a:t>
            </a:r>
            <a:r>
              <a:rPr lang="ro-RO" sz="1200" b="1" i="0" dirty="0">
                <a:solidFill>
                  <a:srgbClr val="242424"/>
                </a:solidFill>
                <a:effectLst/>
                <a:highlight>
                  <a:srgbClr val="FFFFFF"/>
                </a:highlight>
                <a:latin typeface="Calibri" panose="020F0502020204030204" pitchFamily="34" charset="0"/>
              </a:rPr>
              <a:t> </a:t>
            </a:r>
            <a:r>
              <a:rPr lang="de-DE" sz="1200" b="1" i="0" dirty="0">
                <a:solidFill>
                  <a:srgbClr val="242424"/>
                </a:solidFill>
                <a:effectLst/>
                <a:highlight>
                  <a:srgbClr val="FFFFFF"/>
                </a:highlight>
                <a:latin typeface="Calibri" panose="020F0502020204030204" pitchFamily="34" charset="0"/>
              </a:rPr>
              <a:t>ascult</a:t>
            </a:r>
            <a:r>
              <a:rPr lang="ro-RO" sz="1200" b="1" i="0" dirty="0">
                <a:solidFill>
                  <a:srgbClr val="242424"/>
                </a:solidFill>
                <a:effectLst/>
                <a:highlight>
                  <a:srgbClr val="FFFFFF"/>
                </a:highlight>
                <a:latin typeface="Calibri" panose="020F0502020204030204" pitchFamily="34" charset="0"/>
              </a:rPr>
              <a:t>ați-l: </a:t>
            </a:r>
            <a:endParaRPr lang="de-DE" sz="1200" b="1" i="0" dirty="0">
              <a:solidFill>
                <a:srgbClr val="242424"/>
              </a:solidFill>
              <a:effectLst/>
              <a:highlight>
                <a:srgbClr val="FFFFFF"/>
              </a:highlight>
              <a:latin typeface="Calibri" panose="020F0502020204030204" pitchFamily="34" charset="0"/>
            </a:endParaRPr>
          </a:p>
          <a:p>
            <a:pPr marL="0" indent="0" algn="l">
              <a:spcAft>
                <a:spcPts val="0"/>
              </a:spcAft>
              <a:buFontTx/>
              <a:buNone/>
            </a:pPr>
            <a:r>
              <a:rPr lang="de-DE" sz="1200" b="0" i="0" dirty="0">
                <a:solidFill>
                  <a:srgbClr val="242424"/>
                </a:solidFill>
                <a:effectLst/>
                <a:highlight>
                  <a:srgbClr val="FFFFFF"/>
                </a:highlight>
                <a:latin typeface="Calibri" panose="020F0502020204030204" pitchFamily="34" charset="0"/>
              </a:rPr>
              <a:t>Pregătiți întrebări deschise. Acestea sunt întrebări la care nu se poate răspunde cu un da sau un nu. Acest lucru îi permite copilului dvs. să vă ofere răspunsuri detaliate. Exemple de întrebări sunt: "De ce te-ai apucat de </a:t>
            </a:r>
            <a:r>
              <a:rPr lang="ro-RO" sz="1200" b="0" i="0" dirty="0">
                <a:solidFill>
                  <a:srgbClr val="242424"/>
                </a:solidFill>
                <a:effectLst/>
                <a:highlight>
                  <a:srgbClr val="FFFFFF"/>
                </a:highlight>
                <a:latin typeface="Calibri" panose="020F0502020204030204" pitchFamily="34" charset="0"/>
              </a:rPr>
              <a:t>folosit </a:t>
            </a:r>
            <a:r>
              <a:rPr lang="ro-RO" sz="1200" b="0" i="0" dirty="0" err="1">
                <a:solidFill>
                  <a:srgbClr val="242424"/>
                </a:solidFill>
                <a:effectLst/>
                <a:highlight>
                  <a:srgbClr val="FFFFFF"/>
                </a:highlight>
                <a:latin typeface="Calibri" panose="020F0502020204030204" pitchFamily="34" charset="0"/>
              </a:rPr>
              <a:t>vape</a:t>
            </a:r>
            <a:r>
              <a:rPr lang="ro-RO" sz="1200" b="0" i="0" dirty="0">
                <a:solidFill>
                  <a:srgbClr val="242424"/>
                </a:solidFill>
                <a:effectLst/>
                <a:highlight>
                  <a:srgbClr val="FFFFFF"/>
                </a:highlight>
                <a:latin typeface="Calibri" panose="020F0502020204030204" pitchFamily="34" charset="0"/>
              </a:rPr>
              <a:t>-urile</a:t>
            </a:r>
            <a:r>
              <a:rPr lang="de-DE" sz="1200" b="0" i="0" dirty="0">
                <a:solidFill>
                  <a:srgbClr val="242424"/>
                </a:solidFill>
                <a:effectLst/>
                <a:highlight>
                  <a:srgbClr val="FFFFFF"/>
                </a:highlight>
                <a:latin typeface="Calibri" panose="020F0502020204030204" pitchFamily="34" charset="0"/>
              </a:rPr>
              <a:t>?" sau "Ce-ți place la el</a:t>
            </a:r>
            <a:r>
              <a:rPr lang="ro-RO" sz="1200" b="0" i="0" dirty="0">
                <a:solidFill>
                  <a:srgbClr val="242424"/>
                </a:solidFill>
                <a:effectLst/>
                <a:highlight>
                  <a:srgbClr val="FFFFFF"/>
                </a:highlight>
                <a:latin typeface="Calibri" panose="020F0502020204030204" pitchFamily="34" charset="0"/>
              </a:rPr>
              <a:t>e</a:t>
            </a:r>
            <a:r>
              <a:rPr lang="de-DE" sz="1200" b="0" i="0" dirty="0">
                <a:solidFill>
                  <a:srgbClr val="242424"/>
                </a:solidFill>
                <a:effectLst/>
                <a:highlight>
                  <a:srgbClr val="FFFFFF"/>
                </a:highlight>
                <a:latin typeface="Calibri" panose="020F0502020204030204" pitchFamily="34" charset="0"/>
              </a:rPr>
              <a:t>?".</a:t>
            </a:r>
          </a:p>
          <a:p>
            <a:pPr marL="0" indent="0" algn="l">
              <a:spcAft>
                <a:spcPts val="0"/>
              </a:spcAft>
              <a:buFontTx/>
              <a:buNone/>
            </a:pPr>
            <a:r>
              <a:rPr lang="de-DE" sz="1200" b="0" i="0" dirty="0">
                <a:solidFill>
                  <a:srgbClr val="242424"/>
                </a:solidFill>
                <a:effectLst/>
                <a:highlight>
                  <a:srgbClr val="FFFFFF"/>
                </a:highlight>
                <a:latin typeface="Calibri" panose="020F0502020204030204" pitchFamily="34" charset="0"/>
              </a:rPr>
              <a:t>Ascultați activ. Arătați înțelegere pentru copilul dumneavoastră.</a:t>
            </a:r>
          </a:p>
          <a:p>
            <a:pPr marL="0" indent="0" algn="l">
              <a:spcAft>
                <a:spcPts val="0"/>
              </a:spcAft>
              <a:buFontTx/>
              <a:buNone/>
            </a:pPr>
            <a:endParaRPr lang="de-DE" sz="1200" b="0" i="0" dirty="0">
              <a:solidFill>
                <a:srgbClr val="242424"/>
              </a:solidFill>
              <a:effectLst/>
              <a:highlight>
                <a:srgbClr val="FFFFFF"/>
              </a:highlight>
              <a:latin typeface="Calibri" panose="020F0502020204030204" pitchFamily="34" charset="0"/>
            </a:endParaRPr>
          </a:p>
          <a:p>
            <a:r>
              <a:rPr lang="de-DE" b="1" dirty="0"/>
              <a:t>- Nu țin</a:t>
            </a:r>
            <a:r>
              <a:rPr lang="ro-RO" b="1" dirty="0" err="1"/>
              <a:t>eți</a:t>
            </a:r>
            <a:r>
              <a:rPr lang="ro-RO" b="1" dirty="0"/>
              <a:t> un discurs</a:t>
            </a:r>
            <a:r>
              <a:rPr lang="de-DE" b="1" dirty="0"/>
              <a:t>:</a:t>
            </a:r>
            <a:br>
              <a:rPr lang="de-DE" dirty="0"/>
            </a:br>
            <a:r>
              <a:rPr lang="de-DE" dirty="0"/>
              <a:t>Evitați </a:t>
            </a:r>
            <a:r>
              <a:rPr lang="ro-RO" dirty="0"/>
              <a:t>să țineți un discurs</a:t>
            </a:r>
            <a:r>
              <a:rPr lang="de-DE" dirty="0"/>
              <a:t> lung. Ace</a:t>
            </a:r>
            <a:r>
              <a:rPr lang="ro-RO" dirty="0"/>
              <a:t>s</a:t>
            </a:r>
            <a:r>
              <a:rPr lang="de-DE" dirty="0"/>
              <a:t>ta l-ar putea copleși pe copil. În schimb, </a:t>
            </a:r>
            <a:r>
              <a:rPr lang="ro-RO" dirty="0"/>
              <a:t>începeți o</a:t>
            </a:r>
            <a:r>
              <a:rPr lang="de-DE" dirty="0"/>
              <a:t> conversație</a:t>
            </a:r>
            <a:r>
              <a:rPr lang="ro-RO" dirty="0"/>
              <a:t> î</a:t>
            </a:r>
            <a:r>
              <a:rPr lang="de-DE" dirty="0"/>
              <a:t>n care ambele părți își pot împărtăși gândurile și sentimentele.</a:t>
            </a:r>
          </a:p>
          <a:p>
            <a:endParaRPr lang="de-DE" b="1" dirty="0"/>
          </a:p>
          <a:p>
            <a:r>
              <a:rPr lang="de-DE" b="1" dirty="0"/>
              <a:t>- Evitați criticarea copilului:</a:t>
            </a:r>
            <a:br>
              <a:rPr lang="de-DE" dirty="0"/>
            </a:br>
            <a:r>
              <a:rPr lang="de-DE" dirty="0"/>
              <a:t>Nu vă criticați copilul. În schimb, arătați</a:t>
            </a:r>
            <a:r>
              <a:rPr lang="ro-RO" dirty="0"/>
              <a:t>-i</a:t>
            </a:r>
            <a:r>
              <a:rPr lang="de-DE" dirty="0"/>
              <a:t> înțelegere. Spuneți-i că îl sprijiniți. Întăriți</a:t>
            </a:r>
            <a:r>
              <a:rPr lang="ro-RO" dirty="0"/>
              <a:t>-i</a:t>
            </a:r>
            <a:r>
              <a:rPr lang="de-DE" dirty="0"/>
              <a:t> încrederea. Încurajați-vă copilul.</a:t>
            </a:r>
          </a:p>
          <a:p>
            <a:endParaRPr lang="de-DE" b="1" dirty="0"/>
          </a:p>
          <a:p>
            <a:r>
              <a:rPr lang="de-DE" b="1" dirty="0"/>
              <a:t>- Stabiliți reguli și </a:t>
            </a:r>
            <a:r>
              <a:rPr lang="ro-RO" b="1" dirty="0"/>
              <a:t>ajungeți la un</a:t>
            </a:r>
            <a:r>
              <a:rPr lang="de-DE" b="1" dirty="0"/>
              <a:t> acord</a:t>
            </a:r>
            <a:r>
              <a:rPr lang="ro-RO" b="1" dirty="0"/>
              <a:t> comun</a:t>
            </a:r>
            <a:r>
              <a:rPr lang="de-DE" b="1" dirty="0"/>
              <a:t>:</a:t>
            </a:r>
            <a:br>
              <a:rPr lang="de-DE" dirty="0"/>
            </a:br>
            <a:r>
              <a:rPr lang="de-DE" dirty="0"/>
              <a:t>Stabiliți împreună reguli clare. Acest lucru creează orientare și siguranță</a:t>
            </a:r>
            <a:r>
              <a:rPr lang="ro-RO" dirty="0"/>
              <a:t> ce</a:t>
            </a:r>
            <a:r>
              <a:rPr lang="de-DE" dirty="0"/>
              <a:t> pot ajuta la ghidarea copilului pe calea cea bună.</a:t>
            </a:r>
          </a:p>
          <a:p>
            <a:endParaRPr lang="de-DE" b="1" dirty="0"/>
          </a:p>
          <a:p>
            <a:r>
              <a:rPr lang="de-DE" b="1" dirty="0"/>
              <a:t>- Fi</a:t>
            </a:r>
            <a:r>
              <a:rPr lang="ro-RO" b="1" dirty="0"/>
              <a:t>ți</a:t>
            </a:r>
            <a:r>
              <a:rPr lang="de-DE" b="1" dirty="0"/>
              <a:t> un model de urmat.</a:t>
            </a:r>
            <a:br>
              <a:rPr lang="de-DE" dirty="0"/>
            </a:br>
            <a:r>
              <a:rPr lang="de-DE" dirty="0"/>
              <a:t>Copiii se </a:t>
            </a:r>
            <a:r>
              <a:rPr lang="ro-RO" dirty="0"/>
              <a:t>ghidează</a:t>
            </a:r>
            <a:r>
              <a:rPr lang="de-DE" dirty="0"/>
              <a:t> după acțiunile adulților. </a:t>
            </a:r>
            <a:r>
              <a:rPr lang="ro-RO" dirty="0"/>
              <a:t>Fiți modelul lui în</a:t>
            </a:r>
            <a:r>
              <a:rPr lang="de-DE" dirty="0"/>
              <a:t> </a:t>
            </a:r>
            <a:r>
              <a:rPr lang="ro-RO" dirty="0"/>
              <a:t>a lua </a:t>
            </a:r>
            <a:r>
              <a:rPr lang="de-DE" dirty="0"/>
              <a:t>decizii sănătoase și </a:t>
            </a:r>
            <a:r>
              <a:rPr lang="ro-RO" dirty="0"/>
              <a:t>a</a:t>
            </a:r>
            <a:r>
              <a:rPr lang="de-DE" dirty="0"/>
              <a:t> acțion</a:t>
            </a:r>
            <a:r>
              <a:rPr lang="ro-RO" dirty="0"/>
              <a:t>a</a:t>
            </a:r>
            <a:r>
              <a:rPr lang="de-DE" dirty="0"/>
              <a:t> consecvent. </a:t>
            </a:r>
          </a:p>
          <a:p>
            <a:endParaRPr lang="de-DE" b="1" dirty="0"/>
          </a:p>
          <a:p>
            <a:pPr algn="l">
              <a:spcAft>
                <a:spcPts val="0"/>
              </a:spcAft>
            </a:pPr>
            <a:r>
              <a:rPr lang="de-DE" b="1" dirty="0"/>
              <a:t>Mulți părinți simt la fel:</a:t>
            </a:r>
          </a:p>
          <a:p>
            <a:pPr algn="l">
              <a:spcAft>
                <a:spcPts val="0"/>
              </a:spcAft>
            </a:pPr>
            <a:r>
              <a:rPr lang="de-DE" b="1" dirty="0"/>
              <a:t>Vă simțiți copleșit de subiect? Există multe locuri unde puteți cere ajutor:</a:t>
            </a:r>
            <a:br>
              <a:rPr lang="de-DE" dirty="0"/>
            </a:br>
            <a:r>
              <a:rPr lang="de-DE" dirty="0"/>
              <a:t>Este absolut normal să te simți uneori copleșit ca părinte. În astfel de momente, ar trebui să obțineți sprijin.</a:t>
            </a:r>
            <a:r>
              <a:rPr lang="ro-RO" dirty="0"/>
              <a:t> </a:t>
            </a:r>
            <a:r>
              <a:rPr lang="es-ES" dirty="0" err="1"/>
              <a:t>Astfel</a:t>
            </a:r>
            <a:r>
              <a:rPr lang="es-ES" dirty="0"/>
              <a:t>, le </a:t>
            </a:r>
            <a:r>
              <a:rPr lang="ro-RO" dirty="0"/>
              <a:t>va fi</a:t>
            </a:r>
            <a:r>
              <a:rPr lang="es-ES" dirty="0"/>
              <a:t> </a:t>
            </a:r>
            <a:r>
              <a:rPr lang="es-ES" dirty="0" err="1"/>
              <a:t>mai</a:t>
            </a:r>
            <a:r>
              <a:rPr lang="es-ES" dirty="0"/>
              <a:t> </a:t>
            </a:r>
            <a:r>
              <a:rPr lang="es-ES" dirty="0" err="1"/>
              <a:t>ușor</a:t>
            </a:r>
            <a:r>
              <a:rPr lang="es-ES" dirty="0"/>
              <a:t> </a:t>
            </a:r>
            <a:r>
              <a:rPr lang="ro-RO" dirty="0"/>
              <a:t>copiilor </a:t>
            </a:r>
            <a:r>
              <a:rPr lang="es-ES" dirty="0" err="1"/>
              <a:t>să</a:t>
            </a:r>
            <a:r>
              <a:rPr lang="es-ES" dirty="0"/>
              <a:t> </a:t>
            </a:r>
            <a:r>
              <a:rPr lang="es-ES" dirty="0" err="1"/>
              <a:t>găsească</a:t>
            </a:r>
            <a:r>
              <a:rPr lang="es-ES" dirty="0"/>
              <a:t> </a:t>
            </a:r>
            <a:r>
              <a:rPr lang="es-ES" dirty="0" err="1"/>
              <a:t>calea</a:t>
            </a:r>
            <a:r>
              <a:rPr lang="es-ES" dirty="0"/>
              <a:t> cea </a:t>
            </a:r>
            <a:r>
              <a:rPr lang="es-ES" dirty="0" err="1"/>
              <a:t>bună</a:t>
            </a:r>
            <a:r>
              <a:rPr lang="es-ES" dirty="0"/>
              <a:t>. </a:t>
            </a:r>
            <a:r>
              <a:rPr lang="es-ES" dirty="0" err="1"/>
              <a:t>Nu</a:t>
            </a:r>
            <a:r>
              <a:rPr lang="es-ES" dirty="0"/>
              <a:t> </a:t>
            </a:r>
            <a:r>
              <a:rPr lang="es-ES" dirty="0" err="1"/>
              <a:t>ezitați</a:t>
            </a:r>
            <a:r>
              <a:rPr lang="es-ES" dirty="0"/>
              <a:t> </a:t>
            </a:r>
            <a:r>
              <a:rPr lang="es-ES" dirty="0" err="1"/>
              <a:t>să</a:t>
            </a:r>
            <a:r>
              <a:rPr lang="es-ES" dirty="0"/>
              <a:t> </a:t>
            </a:r>
            <a:r>
              <a:rPr lang="es-ES" dirty="0" err="1"/>
              <a:t>profitați</a:t>
            </a:r>
            <a:r>
              <a:rPr lang="es-ES" dirty="0"/>
              <a:t> de </a:t>
            </a:r>
            <a:r>
              <a:rPr lang="es-ES" dirty="0" err="1"/>
              <a:t>aceste</a:t>
            </a:r>
            <a:r>
              <a:rPr lang="es-ES" dirty="0"/>
              <a:t> o</a:t>
            </a:r>
            <a:r>
              <a:rPr lang="ro-RO" dirty="0" err="1"/>
              <a:t>portunități</a:t>
            </a:r>
            <a:r>
              <a:rPr lang="ro-RO" dirty="0"/>
              <a:t>.</a:t>
            </a:r>
            <a:r>
              <a:rPr lang="es-ES" dirty="0"/>
              <a:t> </a:t>
            </a:r>
            <a:r>
              <a:rPr lang="es-ES" dirty="0" err="1"/>
              <a:t>Discuțiile</a:t>
            </a:r>
            <a:r>
              <a:rPr lang="es-ES" dirty="0"/>
              <a:t> </a:t>
            </a:r>
            <a:r>
              <a:rPr lang="es-ES" dirty="0" err="1"/>
              <a:t>cu</a:t>
            </a:r>
            <a:r>
              <a:rPr lang="es-ES" dirty="0"/>
              <a:t> </a:t>
            </a:r>
            <a:r>
              <a:rPr lang="es-ES" dirty="0" err="1"/>
              <a:t>alți</a:t>
            </a:r>
            <a:r>
              <a:rPr lang="es-ES" dirty="0"/>
              <a:t> </a:t>
            </a:r>
            <a:r>
              <a:rPr lang="es-ES" dirty="0" err="1"/>
              <a:t>părinți</a:t>
            </a:r>
            <a:r>
              <a:rPr lang="es-ES" dirty="0"/>
              <a:t> </a:t>
            </a:r>
            <a:r>
              <a:rPr lang="es-ES" dirty="0" err="1"/>
              <a:t>vă</a:t>
            </a:r>
            <a:r>
              <a:rPr lang="es-ES" dirty="0"/>
              <a:t> </a:t>
            </a:r>
            <a:r>
              <a:rPr lang="es-ES" dirty="0" err="1"/>
              <a:t>pot</a:t>
            </a:r>
            <a:r>
              <a:rPr lang="es-ES" dirty="0"/>
              <a:t> </a:t>
            </a:r>
            <a:r>
              <a:rPr lang="es-ES" dirty="0" err="1"/>
              <a:t>ajuta</a:t>
            </a:r>
            <a:r>
              <a:rPr lang="es-ES" dirty="0"/>
              <a:t>, de </a:t>
            </a:r>
            <a:r>
              <a:rPr lang="es-ES" dirty="0" err="1"/>
              <a:t>asemenea</a:t>
            </a:r>
            <a:r>
              <a:rPr lang="es-ES" dirty="0"/>
              <a:t>. </a:t>
            </a:r>
            <a:r>
              <a:rPr lang="es-ES" dirty="0" err="1"/>
              <a:t>Folosiți</a:t>
            </a:r>
            <a:r>
              <a:rPr lang="es-ES" dirty="0"/>
              <a:t> </a:t>
            </a:r>
            <a:r>
              <a:rPr lang="es-ES" dirty="0" err="1"/>
              <a:t>centrele</a:t>
            </a:r>
            <a:r>
              <a:rPr lang="es-ES" dirty="0"/>
              <a:t> de </a:t>
            </a:r>
            <a:r>
              <a:rPr lang="es-ES" dirty="0" err="1"/>
              <a:t>consiliere</a:t>
            </a:r>
            <a:r>
              <a:rPr lang="es-ES" dirty="0"/>
              <a:t> </a:t>
            </a:r>
            <a:r>
              <a:rPr lang="es-ES" dirty="0" err="1"/>
              <a:t>și</a:t>
            </a:r>
            <a:r>
              <a:rPr lang="es-ES" dirty="0"/>
              <a:t> site-</a:t>
            </a:r>
            <a:r>
              <a:rPr lang="es-ES" dirty="0" err="1"/>
              <a:t>urile</a:t>
            </a:r>
            <a:r>
              <a:rPr lang="es-ES" dirty="0"/>
              <a:t> web </a:t>
            </a:r>
            <a:r>
              <a:rPr lang="ro-RO" dirty="0"/>
              <a:t>pentru informare.</a:t>
            </a:r>
            <a:r>
              <a:rPr lang="de-DE" sz="1200" b="0" i="0" dirty="0">
                <a:effectLst/>
                <a:highlight>
                  <a:srgbClr val="FFFFFF"/>
                </a:highlight>
                <a:latin typeface="Calibri" panose="020F0502020204030204" pitchFamily="34" charset="0"/>
              </a:rPr>
              <a:t> Consilierea </a:t>
            </a:r>
            <a:r>
              <a:rPr lang="ro-RO" sz="1200" b="0" i="0" dirty="0">
                <a:effectLst/>
                <a:highlight>
                  <a:srgbClr val="FFFFFF"/>
                </a:highlight>
                <a:latin typeface="Calibri" panose="020F0502020204030204" pitchFamily="34" charset="0"/>
              </a:rPr>
              <a:t>poate fi și ea de ajutor în a</a:t>
            </a:r>
            <a:r>
              <a:rPr lang="de-DE" sz="1200" b="0" i="0" dirty="0">
                <a:effectLst/>
                <a:highlight>
                  <a:srgbClr val="FFFFFF"/>
                </a:highlight>
                <a:latin typeface="Calibri" panose="020F0502020204030204" pitchFamily="34" charset="0"/>
              </a:rPr>
              <a:t> înțelege mai bine problema</a:t>
            </a:r>
            <a:r>
              <a:rPr lang="ro-RO" sz="1200" b="0" i="0" dirty="0">
                <a:effectLst/>
                <a:highlight>
                  <a:srgbClr val="FFFFFF"/>
                </a:highlight>
                <a:latin typeface="Calibri" panose="020F0502020204030204" pitchFamily="34" charset="0"/>
              </a:rPr>
              <a:t> și pentru a</a:t>
            </a:r>
            <a:r>
              <a:rPr lang="de-DE" sz="1200" b="0" i="0" dirty="0">
                <a:effectLst/>
                <a:highlight>
                  <a:srgbClr val="FFFFFF"/>
                </a:highlight>
                <a:latin typeface="Calibri" panose="020F0502020204030204" pitchFamily="34" charset="0"/>
              </a:rPr>
              <a:t> dezvolta strategii pentru conversație.</a:t>
            </a:r>
          </a:p>
          <a:p>
            <a:pPr algn="l">
              <a:spcAft>
                <a:spcPts val="0"/>
              </a:spcAft>
            </a:pPr>
            <a:endParaRPr lang="de-DE" sz="1200" b="0" i="0" dirty="0">
              <a:effectLst/>
              <a:highlight>
                <a:srgbClr val="FFFFFF"/>
              </a:highlight>
              <a:latin typeface="Calibri" panose="020F0502020204030204" pitchFamily="34" charset="0"/>
            </a:endParaRPr>
          </a:p>
          <a:p>
            <a:pPr algn="l">
              <a:spcAft>
                <a:spcPts val="0"/>
              </a:spcAft>
            </a:pPr>
            <a:r>
              <a:rPr lang="ro-RO" sz="1200" b="0" i="0" dirty="0">
                <a:effectLst/>
                <a:highlight>
                  <a:srgbClr val="FFFFFF"/>
                </a:highlight>
                <a:latin typeface="Calibri" panose="020F0502020204030204" pitchFamily="34" charset="0"/>
              </a:rPr>
              <a:t> </a:t>
            </a:r>
            <a:endParaRPr lang="de-DE" sz="1200" b="0" i="0" dirty="0">
              <a:effectLst/>
              <a:highlight>
                <a:srgbClr val="FFFFFF"/>
              </a:highlight>
              <a:latin typeface="Calibri" panose="020F0502020204030204" pitchFamily="34" charset="0"/>
            </a:endParaRPr>
          </a:p>
          <a:p>
            <a:pPr algn="l">
              <a:spcAft>
                <a:spcPts val="0"/>
              </a:spcAft>
            </a:pPr>
            <a:r>
              <a:rPr lang="de-DE" sz="1200" b="0" i="0" dirty="0">
                <a:effectLst/>
                <a:highlight>
                  <a:srgbClr val="FFFFFF"/>
                </a:highlight>
                <a:latin typeface="Calibri" panose="020F0502020204030204" pitchFamily="34" charset="0"/>
              </a:rPr>
              <a:t>Vă rugăm să consultați broșura pentru serviciile de asistență.</a:t>
            </a:r>
            <a:r>
              <a:rPr lang="ro-RO" sz="1200" b="0" i="0" dirty="0">
                <a:effectLst/>
                <a:highlight>
                  <a:srgbClr val="FFFFFF"/>
                </a:highlight>
                <a:latin typeface="Calibri" panose="020F0502020204030204" pitchFamily="34" charset="0"/>
              </a:rPr>
              <a:t> </a:t>
            </a:r>
            <a:endParaRPr lang="de-DE" sz="1200" b="0" i="0" dirty="0">
              <a:solidFill>
                <a:srgbClr val="242424"/>
              </a:solidFill>
              <a:effectLst/>
              <a:highlight>
                <a:srgbClr val="FFFFFF"/>
              </a:highlight>
              <a:latin typeface="Calibri" panose="020F0502020204030204" pitchFamily="34" charset="0"/>
            </a:endParaRPr>
          </a:p>
        </p:txBody>
      </p:sp>
      <p:sp>
        <p:nvSpPr>
          <p:cNvPr id="4" name="Foliennummernplatzhalter 3"/>
          <p:cNvSpPr>
            <a:spLocks noGrp="1"/>
          </p:cNvSpPr>
          <p:nvPr>
            <p:ph type="sldNum" sz="quarter" idx="5"/>
          </p:nvPr>
        </p:nvSpPr>
        <p:spPr/>
        <p:txBody>
          <a:bodyPr/>
          <a:lstStyle/>
          <a:p>
            <a:fld id="{18CEF143-95B9-4571-9396-B55E307319CB}" type="slidenum">
              <a:rPr lang="de-CH" smtClean="0"/>
              <a:t>9</a:t>
            </a:fld>
            <a:endParaRPr lang="de-CH"/>
          </a:p>
        </p:txBody>
      </p:sp>
    </p:spTree>
    <p:extLst>
      <p:ext uri="{BB962C8B-B14F-4D97-AF65-F5344CB8AC3E}">
        <p14:creationId xmlns:p14="http://schemas.microsoft.com/office/powerpoint/2010/main" val="3335530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3/26/2025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1938671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1407305"/>
          </a:xfrm>
        </p:spPr>
        <p:txBody>
          <a:bodyPr anchor="b">
            <a:normAutofit/>
          </a:bodyPr>
          <a:lstStyle>
            <a:lvl1pPr algn="l">
              <a:lnSpc>
                <a:spcPct val="85000"/>
              </a:lnSpc>
              <a:defRPr sz="8000" spc="-50" baseline="0">
                <a:solidFill>
                  <a:schemeClr val="tx1">
                    <a:lumMod val="85000"/>
                    <a:lumOff val="15000"/>
                  </a:schemeClr>
                </a:solidFill>
              </a:defRPr>
            </a:lvl1pPr>
          </a:lstStyle>
          <a:p>
            <a:r>
              <a:rPr lang="de-DE" dirty="0"/>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016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3/26/2025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de-DE"/>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6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3/26/2025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1544515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740822" y="725862"/>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02584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702303"/>
          </a:xfrm>
        </p:spPr>
        <p:txBody>
          <a:bodyPr/>
          <a:lstStyle/>
          <a:p>
            <a:r>
              <a:rPr lang="de-DE"/>
              <a:t>Mastertitelformat bearbeiten</a:t>
            </a:r>
            <a:endParaRPr lang="en-US" dirty="0"/>
          </a:p>
        </p:txBody>
      </p:sp>
      <p:sp>
        <p:nvSpPr>
          <p:cNvPr id="3" name="Content Placeholder 2"/>
          <p:cNvSpPr>
            <a:spLocks noGrp="1"/>
          </p:cNvSpPr>
          <p:nvPr>
            <p:ph idx="1"/>
          </p:nvPr>
        </p:nvSpPr>
        <p:spPr>
          <a:xfrm>
            <a:off x="1097280" y="2177142"/>
            <a:ext cx="10058400" cy="369195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39452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1407305"/>
          </a:xfrm>
        </p:spPr>
        <p:txBody>
          <a:bodyPr anchor="b">
            <a:normAutofit/>
          </a:bodyPr>
          <a:lstStyle>
            <a:lvl1pPr algn="l">
              <a:lnSpc>
                <a:spcPct val="85000"/>
              </a:lnSpc>
              <a:defRPr sz="8000" spc="-50" baseline="0">
                <a:solidFill>
                  <a:schemeClr val="tx1">
                    <a:lumMod val="85000"/>
                    <a:lumOff val="15000"/>
                  </a:schemeClr>
                </a:solidFill>
              </a:defRPr>
            </a:lvl1pPr>
          </a:lstStyle>
          <a:p>
            <a:r>
              <a:rPr lang="de-DE" dirty="0"/>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79234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3/26/2025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de-DE"/>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016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3/26/2025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795251" y="634735"/>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016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3/26/2025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8" name="Rectangle 7"/>
          <p:cNvSpPr/>
          <p:nvPr/>
        </p:nvSpPr>
        <p:spPr>
          <a:xfrm>
            <a:off x="-1" y="4936671"/>
            <a:ext cx="12188825" cy="30462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 y="4798448"/>
            <a:ext cx="12188825" cy="1382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de-DE"/>
              <a:t>Mastertitelformat bearbeiten</a:t>
            </a:r>
            <a:endParaRPr lang="en-US" dirty="0"/>
          </a:p>
        </p:txBody>
      </p:sp>
      <p:sp>
        <p:nvSpPr>
          <p:cNvPr id="3" name="Picture Placeholder 2"/>
          <p:cNvSpPr>
            <a:spLocks noGrp="1" noChangeAspect="1"/>
          </p:cNvSpPr>
          <p:nvPr>
            <p:ph type="pic" idx="1"/>
          </p:nvPr>
        </p:nvSpPr>
        <p:spPr>
          <a:xfrm>
            <a:off x="15" y="0"/>
            <a:ext cx="12191985" cy="2737671"/>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48A87A34-81AB-432B-8DAE-1953F412C126}" type="datetimeFigureOut">
              <a:rPr lang="en-US" smtClean="0"/>
              <a:t>3/26/2025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406337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3/26/2025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112965"/>
      </p:ext>
    </p:extLst>
  </p:cSld>
  <p:clrMap bg1="lt1" tx1="dk1" bg2="lt2" tx2="dk2" accent1="accent1" accent2="accent2" accent3="accent3" accent4="accent4" accent5="accent5" accent6="accent6" hlink="hlink" folHlink="folHlink"/>
  <p:sldLayoutIdLst>
    <p:sldLayoutId id="2147483716" r:id="rId1"/>
    <p:sldLayoutId id="2147483699" r:id="rId2"/>
    <p:sldLayoutId id="2147483717" r:id="rId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3/26/2025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680" r:id="rId1"/>
    <p:sldLayoutId id="2147483673"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3/26/2025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08" r:id="rId1"/>
    <p:sldLayoutId id="2147483707"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3/26/2025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11" r:id="rId1"/>
    <p:sldLayoutId id="2147483681" r:id="rId2"/>
    <p:sldLayoutId id="2147483710" r:id="rId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3/26/2025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14" r:id="rId1"/>
    <p:sldLayoutId id="2147483713"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3/26/2025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1604686"/>
      </p:ext>
    </p:extLst>
  </p:cSld>
  <p:clrMap bg1="lt1" tx1="dk1" bg2="lt2" tx2="dk2" accent1="accent1" accent2="accent2" accent3="accent3" accent4="accent4" accent5="accent5" accent6="accent6" hlink="hlink" folHlink="folHlink"/>
  <p:sldLayoutIdLst>
    <p:sldLayoutId id="2147483705" r:id="rId1"/>
    <p:sldLayoutId id="2147483698"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tmp"/></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hyperlink" Target="https://www.srf.ch/news/schweiz/gesetze-gegen-vapes-australien-verbietet-die-einfuhr-von-einweg-e-zigaretten" TargetMode="External"/><Relationship Id="rId3" Type="http://schemas.openxmlformats.org/officeDocument/2006/relationships/hyperlink" Target="https://www.zfps.ch/" TargetMode="External"/><Relationship Id="rId7" Type="http://schemas.openxmlformats.org/officeDocument/2006/relationships/hyperlink" Target="https://www.parlament.ch/de/services/news/Seiten/2024/20240612192750721194158159026_bsd176.aspx#:~:text=(sda)%20Der%20Nationalrat%20will%20elektronische,Stimmen%20bei%20vier%20Enthaltungen%20angenommen." TargetMode="External"/><Relationship Id="rId12" Type="http://schemas.openxmlformats.org/officeDocument/2006/relationships/hyperlink" Target="https://www.bag.admin.ch/bag/de/home/gesund-leben/sucht-und-gesundheit/tabak/e-zigaretten.html"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www.watson.ch/schweiz/waadt/587637012-e-zigaretten-waadt-verbietet-verkauf-an-minderjaehrige" TargetMode="External"/><Relationship Id="rId11" Type="http://schemas.openxmlformats.org/officeDocument/2006/relationships/hyperlink" Target="https://www.srf.ch/news/schweiz/alle-altersgruppen-im-kanton-jura-wird-der-verkauf-von-wegwerf-vapes-verboten#:~:text=Elektronische%20Einwegzigaretten%20sollen%20im%20Kanton,als%20%C2%ABgesundheitspolitischer%20Irrweg%C2%BB%20bezeichnet." TargetMode="External"/><Relationship Id="rId5" Type="http://schemas.openxmlformats.org/officeDocument/2006/relationships/hyperlink" Target="https://www.suchtschweiz.ch/zahlen-und-fakten/neue-nikotinhaltige-produkte/neue-nikotinhaltige-produkte-konsum/#Infografiken" TargetMode="External"/><Relationship Id="rId10" Type="http://schemas.openxmlformats.org/officeDocument/2006/relationships/hyperlink" Target="https://www.euractiv.de/section/gesundheit/news/frankreich-verbietet-e-zigaretten/" TargetMode="External"/><Relationship Id="rId4" Type="http://schemas.openxmlformats.org/officeDocument/2006/relationships/hyperlink" Target="https://www.at-schweiz.ch/de/wissen/produkte/e-zigaretten/" TargetMode="External"/><Relationship Id="rId9" Type="http://schemas.openxmlformats.org/officeDocument/2006/relationships/hyperlink" Target="https://www.euractiv.de/section/gesundheit/news/verbot-von-einweg-e-zigaretten-in-belgien-eu-kommission-gibt-gruenes-lich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A0300C-4F8B-AE92-B253-F58889DB8DFF}"/>
              </a:ext>
            </a:extLst>
          </p:cNvPr>
          <p:cNvSpPr>
            <a:spLocks noGrp="1"/>
          </p:cNvSpPr>
          <p:nvPr>
            <p:ph type="title"/>
          </p:nvPr>
        </p:nvSpPr>
        <p:spPr>
          <a:xfrm>
            <a:off x="4211892" y="5449197"/>
            <a:ext cx="3768214" cy="822960"/>
          </a:xfrm>
        </p:spPr>
        <p:txBody>
          <a:bodyPr/>
          <a:lstStyle/>
          <a:p>
            <a:pPr algn="ctr"/>
            <a:r>
              <a:rPr lang="de-CH" sz="5500" b="1" dirty="0" err="1">
                <a:latin typeface="+mn-lt"/>
              </a:rPr>
              <a:t>VapeAware</a:t>
            </a:r>
            <a:endParaRPr lang="de-CH" sz="5500" b="1" dirty="0">
              <a:latin typeface="+mn-lt"/>
            </a:endParaRPr>
          </a:p>
        </p:txBody>
      </p:sp>
      <p:sp>
        <p:nvSpPr>
          <p:cNvPr id="4" name="Textplatzhalter 3">
            <a:extLst>
              <a:ext uri="{FF2B5EF4-FFF2-40B4-BE49-F238E27FC236}">
                <a16:creationId xmlns:a16="http://schemas.microsoft.com/office/drawing/2014/main" id="{64C1787E-0783-7D51-4107-2F2F684A46C2}"/>
              </a:ext>
            </a:extLst>
          </p:cNvPr>
          <p:cNvSpPr>
            <a:spLocks noGrp="1"/>
          </p:cNvSpPr>
          <p:nvPr>
            <p:ph type="body" sz="half" idx="4294967295"/>
          </p:nvPr>
        </p:nvSpPr>
        <p:spPr>
          <a:xfrm>
            <a:off x="1773715" y="6403908"/>
            <a:ext cx="8644566" cy="594360"/>
          </a:xfrm>
        </p:spPr>
        <p:txBody>
          <a:bodyPr>
            <a:noAutofit/>
          </a:bodyPr>
          <a:lstStyle/>
          <a:p>
            <a:pPr algn="ctr"/>
            <a:r>
              <a:rPr lang="de-CH" dirty="0">
                <a:solidFill>
                  <a:schemeClr val="bg1"/>
                </a:solidFill>
              </a:rPr>
              <a:t>Prevenirea consumului de nicotină în </a:t>
            </a:r>
            <a:r>
              <a:rPr lang="ro-RO" dirty="0">
                <a:solidFill>
                  <a:schemeClr val="bg1"/>
                </a:solidFill>
              </a:rPr>
              <a:t>Ș</a:t>
            </a:r>
            <a:r>
              <a:rPr lang="de-CH" dirty="0">
                <a:solidFill>
                  <a:schemeClr val="bg1"/>
                </a:solidFill>
              </a:rPr>
              <a:t>coli</a:t>
            </a:r>
            <a:r>
              <a:rPr lang="ro-RO" dirty="0">
                <a:solidFill>
                  <a:schemeClr val="bg1"/>
                </a:solidFill>
              </a:rPr>
              <a:t>le de</a:t>
            </a:r>
            <a:r>
              <a:rPr lang="de-CH" dirty="0">
                <a:solidFill>
                  <a:schemeClr val="bg1"/>
                </a:solidFill>
              </a:rPr>
              <a:t> </a:t>
            </a:r>
            <a:r>
              <a:rPr lang="ro-RO" dirty="0">
                <a:solidFill>
                  <a:schemeClr val="bg1"/>
                </a:solidFill>
              </a:rPr>
              <a:t>P</a:t>
            </a:r>
            <a:r>
              <a:rPr lang="de-CH" dirty="0">
                <a:solidFill>
                  <a:schemeClr val="bg1"/>
                </a:solidFill>
              </a:rPr>
              <a:t>redare</a:t>
            </a:r>
            <a:r>
              <a:rPr lang="ro-RO" dirty="0">
                <a:solidFill>
                  <a:schemeClr val="bg1"/>
                </a:solidFill>
              </a:rPr>
              <a:t> </a:t>
            </a:r>
            <a:r>
              <a:rPr lang="de-CH" dirty="0">
                <a:solidFill>
                  <a:schemeClr val="bg1"/>
                </a:solidFill>
              </a:rPr>
              <a:t>a </a:t>
            </a:r>
            <a:r>
              <a:rPr lang="ro-RO" dirty="0">
                <a:solidFill>
                  <a:schemeClr val="bg1"/>
                </a:solidFill>
              </a:rPr>
              <a:t>L</a:t>
            </a:r>
            <a:r>
              <a:rPr lang="de-CH" dirty="0">
                <a:solidFill>
                  <a:schemeClr val="bg1"/>
                </a:solidFill>
              </a:rPr>
              <a:t>imbii și </a:t>
            </a:r>
            <a:r>
              <a:rPr lang="ro-RO" dirty="0">
                <a:solidFill>
                  <a:schemeClr val="bg1"/>
                </a:solidFill>
              </a:rPr>
              <a:t>C</a:t>
            </a:r>
            <a:r>
              <a:rPr lang="de-CH" dirty="0">
                <a:solidFill>
                  <a:schemeClr val="bg1"/>
                </a:solidFill>
              </a:rPr>
              <a:t>ulturii </a:t>
            </a:r>
            <a:r>
              <a:rPr lang="ro-RO" dirty="0">
                <a:solidFill>
                  <a:schemeClr val="bg1"/>
                </a:solidFill>
              </a:rPr>
              <a:t>L</a:t>
            </a:r>
            <a:r>
              <a:rPr lang="de-CH" dirty="0">
                <a:solidFill>
                  <a:schemeClr val="bg1"/>
                </a:solidFill>
              </a:rPr>
              <a:t>ocale</a:t>
            </a:r>
          </a:p>
        </p:txBody>
      </p:sp>
      <p:pic>
        <p:nvPicPr>
          <p:cNvPr id="5" name="Grafik 4">
            <a:extLst>
              <a:ext uri="{FF2B5EF4-FFF2-40B4-BE49-F238E27FC236}">
                <a16:creationId xmlns:a16="http://schemas.microsoft.com/office/drawing/2014/main" id="{E608C9F7-54AB-B09A-77AB-62F249E029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15342" y="779773"/>
            <a:ext cx="2961313" cy="2961313"/>
          </a:xfrm>
          <a:prstGeom prst="rect">
            <a:avLst/>
          </a:prstGeom>
        </p:spPr>
      </p:pic>
      <p:pic>
        <p:nvPicPr>
          <p:cNvPr id="6" name="Grafik 5">
            <a:extLst>
              <a:ext uri="{FF2B5EF4-FFF2-40B4-BE49-F238E27FC236}">
                <a16:creationId xmlns:a16="http://schemas.microsoft.com/office/drawing/2014/main" id="{261BF70C-7F2A-383A-A09D-55B925CEFA92}"/>
              </a:ext>
            </a:extLst>
          </p:cNvPr>
          <p:cNvPicPr>
            <a:picLocks noChangeAspect="1"/>
          </p:cNvPicPr>
          <p:nvPr/>
        </p:nvPicPr>
        <p:blipFill rotWithShape="1">
          <a:blip r:embed="rId4">
            <a:extLst>
              <a:ext uri="{28A0092B-C50C-407E-A947-70E740481C1C}">
                <a14:useLocalDpi xmlns:a14="http://schemas.microsoft.com/office/drawing/2010/main" val="0"/>
              </a:ext>
            </a:extLst>
          </a:blip>
          <a:srcRect l="34872" t="21671" r="58230" b="73550"/>
          <a:stretch/>
        </p:blipFill>
        <p:spPr>
          <a:xfrm>
            <a:off x="229147" y="3883675"/>
            <a:ext cx="1875604" cy="812122"/>
          </a:xfrm>
          <a:prstGeom prst="rect">
            <a:avLst/>
          </a:prstGeom>
        </p:spPr>
      </p:pic>
      <p:sp>
        <p:nvSpPr>
          <p:cNvPr id="7" name="Textfeld 6">
            <a:extLst>
              <a:ext uri="{FF2B5EF4-FFF2-40B4-BE49-F238E27FC236}">
                <a16:creationId xmlns:a16="http://schemas.microsoft.com/office/drawing/2014/main" id="{316838F1-1F80-44CB-B4DD-E64E41130024}"/>
              </a:ext>
            </a:extLst>
          </p:cNvPr>
          <p:cNvSpPr txBox="1"/>
          <p:nvPr/>
        </p:nvSpPr>
        <p:spPr>
          <a:xfrm>
            <a:off x="9870211" y="128112"/>
            <a:ext cx="2230665" cy="369332"/>
          </a:xfrm>
          <a:prstGeom prst="rect">
            <a:avLst/>
          </a:prstGeom>
          <a:noFill/>
          <a:ln w="19050">
            <a:solidFill>
              <a:schemeClr val="tx1"/>
            </a:solidFill>
          </a:ln>
        </p:spPr>
        <p:txBody>
          <a:bodyPr wrap="square" rtlCol="0">
            <a:spAutoFit/>
          </a:bodyPr>
          <a:lstStyle/>
          <a:p>
            <a:r>
              <a:rPr lang="ro-RO" b="1" dirty="0"/>
              <a:t>Pentru Părinți</a:t>
            </a:r>
            <a:endParaRPr lang="de-CH" b="1" dirty="0"/>
          </a:p>
        </p:txBody>
      </p:sp>
      <p:pic>
        <p:nvPicPr>
          <p:cNvPr id="10" name="Grafik 9" descr="Ein Bild, das Text, Schrift, weiß, Grafiken enthält.&#10;&#10;Automatisch generierte Beschreibung">
            <a:extLst>
              <a:ext uri="{FF2B5EF4-FFF2-40B4-BE49-F238E27FC236}">
                <a16:creationId xmlns:a16="http://schemas.microsoft.com/office/drawing/2014/main" id="{A9BD0974-3555-A9CB-7837-DA030FCFA7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3759" y="3625678"/>
            <a:ext cx="3047117" cy="1070119"/>
          </a:xfrm>
          <a:prstGeom prst="rect">
            <a:avLst/>
          </a:prstGeom>
        </p:spPr>
      </p:pic>
      <p:pic>
        <p:nvPicPr>
          <p:cNvPr id="3" name="Grafik 2" descr="Ein Bild, das Schwarz, Dunkelheit enthält.&#10;&#10;Automatisch generierte Beschreibung">
            <a:extLst>
              <a:ext uri="{FF2B5EF4-FFF2-40B4-BE49-F238E27FC236}">
                <a16:creationId xmlns:a16="http://schemas.microsoft.com/office/drawing/2014/main" id="{1A4A60EB-5D69-4FC7-CC32-5845484CEA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43" r="5213" b="12992"/>
          <a:stretch/>
        </p:blipFill>
        <p:spPr>
          <a:xfrm>
            <a:off x="9148506" y="128112"/>
            <a:ext cx="498261" cy="483076"/>
          </a:xfrm>
          <a:prstGeom prst="rect">
            <a:avLst/>
          </a:prstGeom>
        </p:spPr>
      </p:pic>
      <p:sp>
        <p:nvSpPr>
          <p:cNvPr id="8" name="Textfeld 7">
            <a:extLst>
              <a:ext uri="{FF2B5EF4-FFF2-40B4-BE49-F238E27FC236}">
                <a16:creationId xmlns:a16="http://schemas.microsoft.com/office/drawing/2014/main" id="{D2EEF075-4E7C-1FDE-6E13-E61C83DEE7F3}"/>
              </a:ext>
            </a:extLst>
          </p:cNvPr>
          <p:cNvSpPr txBox="1"/>
          <p:nvPr/>
        </p:nvSpPr>
        <p:spPr>
          <a:xfrm>
            <a:off x="2228736" y="4132513"/>
            <a:ext cx="5014720" cy="861774"/>
          </a:xfrm>
          <a:prstGeom prst="rect">
            <a:avLst/>
          </a:prstGeom>
          <a:noFill/>
        </p:spPr>
        <p:txBody>
          <a:bodyPr wrap="square" rtlCol="0">
            <a:spAutoFit/>
          </a:bodyPr>
          <a:lstStyle/>
          <a:p>
            <a:r>
              <a:rPr lang="de-CH" sz="1600" dirty="0">
                <a:effectLst/>
                <a:ea typeface="Aptos" panose="020B0004020202020204" pitchFamily="34" charset="0"/>
                <a:cs typeface="Aptos" panose="020B0004020202020204" pitchFamily="34" charset="0"/>
              </a:rPr>
              <a:t>Proiectul "VapeAware - HSK Schools (VAHSK)" este susținut financiar de Fondul de prevenire a fumatului.</a:t>
            </a:r>
          </a:p>
          <a:p>
            <a:endParaRPr lang="de-CH" dirty="0"/>
          </a:p>
        </p:txBody>
      </p:sp>
    </p:spTree>
    <p:extLst>
      <p:ext uri="{BB962C8B-B14F-4D97-AF65-F5344CB8AC3E}">
        <p14:creationId xmlns:p14="http://schemas.microsoft.com/office/powerpoint/2010/main" val="316122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68AA3-1E77-937E-9835-24F013CF7400}"/>
              </a:ext>
            </a:extLst>
          </p:cNvPr>
          <p:cNvSpPr>
            <a:spLocks noGrp="1"/>
          </p:cNvSpPr>
          <p:nvPr>
            <p:ph type="title"/>
          </p:nvPr>
        </p:nvSpPr>
        <p:spPr>
          <a:xfrm>
            <a:off x="770709" y="524395"/>
            <a:ext cx="10058400" cy="464511"/>
          </a:xfrm>
        </p:spPr>
        <p:txBody>
          <a:bodyPr>
            <a:normAutofit/>
          </a:bodyPr>
          <a:lstStyle/>
          <a:p>
            <a:r>
              <a:rPr lang="de-CH" sz="2400" b="1" spc="300" dirty="0">
                <a:solidFill>
                  <a:schemeClr val="tx2"/>
                </a:solidFill>
              </a:rPr>
              <a:t>SFATURI PENTRU </a:t>
            </a:r>
            <a:r>
              <a:rPr lang="ro-RO" sz="2400" b="1" spc="300" dirty="0">
                <a:solidFill>
                  <a:schemeClr val="tx2"/>
                </a:solidFill>
              </a:rPr>
              <a:t>DISCUȚIA CU COPILUL </a:t>
            </a:r>
            <a:endParaRPr lang="de-CH" sz="2400" b="1" spc="300" dirty="0">
              <a:solidFill>
                <a:schemeClr val="tx2"/>
              </a:solidFill>
            </a:endParaRPr>
          </a:p>
        </p:txBody>
      </p:sp>
      <p:pic>
        <p:nvPicPr>
          <p:cNvPr id="3" name="Grafik 2" descr="Ein Bild, das Schwarz, Dunkelheit enthält.&#10;&#10;Automatisch generierte Beschreibung">
            <a:extLst>
              <a:ext uri="{FF2B5EF4-FFF2-40B4-BE49-F238E27FC236}">
                <a16:creationId xmlns:a16="http://schemas.microsoft.com/office/drawing/2014/main" id="{613741C1-A396-B5A4-56D3-842289EF7E51}"/>
              </a:ext>
            </a:extLst>
          </p:cNvPr>
          <p:cNvPicPr>
            <a:picLocks noChangeAspect="1"/>
          </p:cNvPicPr>
          <p:nvPr/>
        </p:nvPicPr>
        <p:blipFill rotWithShape="1">
          <a:blip r:embed="rId3">
            <a:extLst>
              <a:ext uri="{28A0092B-C50C-407E-A947-70E740481C1C}">
                <a14:useLocalDpi xmlns:a14="http://schemas.microsoft.com/office/drawing/2010/main" val="0"/>
              </a:ext>
            </a:extLst>
          </a:blip>
          <a:srcRect l="4543" t="7738" r="6959" b="23300"/>
          <a:stretch/>
        </p:blipFill>
        <p:spPr>
          <a:xfrm>
            <a:off x="10330004" y="444382"/>
            <a:ext cx="1215181" cy="946943"/>
          </a:xfrm>
          <a:prstGeom prst="rect">
            <a:avLst/>
          </a:prstGeom>
        </p:spPr>
      </p:pic>
      <p:sp>
        <p:nvSpPr>
          <p:cNvPr id="14" name="Textfeld 13">
            <a:extLst>
              <a:ext uri="{FF2B5EF4-FFF2-40B4-BE49-F238E27FC236}">
                <a16:creationId xmlns:a16="http://schemas.microsoft.com/office/drawing/2014/main" id="{A37093B4-28B6-4E9E-ED67-25C4DBC41A17}"/>
              </a:ext>
            </a:extLst>
          </p:cNvPr>
          <p:cNvSpPr txBox="1"/>
          <p:nvPr/>
        </p:nvSpPr>
        <p:spPr>
          <a:xfrm>
            <a:off x="770709" y="1247999"/>
            <a:ext cx="9303506" cy="5078313"/>
          </a:xfrm>
          <a:prstGeom prst="rect">
            <a:avLst/>
          </a:prstGeom>
          <a:noFill/>
        </p:spPr>
        <p:txBody>
          <a:bodyPr wrap="square" rtlCol="0">
            <a:spAutoFit/>
          </a:bodyPr>
          <a:lstStyle/>
          <a:p>
            <a:r>
              <a:rPr lang="de-CH" b="1" dirty="0"/>
              <a:t>Ce ar trebui să faceți dacă copilul dumneavoastră spune: "Vap</a:t>
            </a:r>
            <a:r>
              <a:rPr lang="ro-RO" b="1" dirty="0"/>
              <a:t>e-urile sunt</a:t>
            </a:r>
            <a:r>
              <a:rPr lang="de-CH" b="1" dirty="0"/>
              <a:t> mai bun</a:t>
            </a:r>
            <a:r>
              <a:rPr lang="ro-RO" b="1" dirty="0"/>
              <a:t>e</a:t>
            </a:r>
            <a:r>
              <a:rPr lang="de-CH" b="1" dirty="0"/>
              <a:t> decât fumatul"?</a:t>
            </a:r>
          </a:p>
          <a:p>
            <a:pPr marL="285750" indent="-285750">
              <a:buFont typeface="Arial" panose="020B0604020202020204" pitchFamily="34" charset="0"/>
              <a:buChar char="•"/>
            </a:pPr>
            <a:r>
              <a:rPr lang="de-CH" dirty="0">
                <a:sym typeface="Wingdings" panose="05000000000000000000" pitchFamily="2" charset="2"/>
              </a:rPr>
              <a:t>Consumi în continuare multă nicotină. Corpul tău se obișnuiește cu ea. Poți deve</a:t>
            </a:r>
            <a:r>
              <a:rPr lang="ro-RO" dirty="0">
                <a:sym typeface="Wingdings" panose="05000000000000000000" pitchFamily="2" charset="2"/>
              </a:rPr>
              <a:t>ni </a:t>
            </a:r>
            <a:r>
              <a:rPr lang="de-CH" dirty="0">
                <a:sym typeface="Wingdings" panose="05000000000000000000" pitchFamily="2" charset="2"/>
              </a:rPr>
              <a:t>rapid dependent</a:t>
            </a:r>
            <a:r>
              <a:rPr lang="ro-RO" dirty="0">
                <a:sym typeface="Wingdings" panose="05000000000000000000" pitchFamily="2" charset="2"/>
              </a:rPr>
              <a:t>. </a:t>
            </a:r>
            <a:r>
              <a:rPr lang="de-CH" dirty="0">
                <a:sym typeface="Wingdings" panose="05000000000000000000" pitchFamily="2" charset="2"/>
              </a:rPr>
              <a:t> </a:t>
            </a:r>
            <a:r>
              <a:rPr lang="ro-RO" dirty="0">
                <a:sym typeface="Wingdings" panose="05000000000000000000" pitchFamily="2" charset="2"/>
              </a:rPr>
              <a:t>U</a:t>
            </a:r>
            <a:r>
              <a:rPr lang="de-CH" dirty="0">
                <a:sym typeface="Wingdings" panose="05000000000000000000" pitchFamily="2" charset="2"/>
              </a:rPr>
              <a:t>lterior, îți va fi greu să renunți. </a:t>
            </a:r>
            <a:endParaRPr lang="ro-RO" dirty="0">
              <a:sym typeface="Wingdings" panose="05000000000000000000" pitchFamily="2" charset="2"/>
            </a:endParaRPr>
          </a:p>
          <a:p>
            <a:pPr marL="285750" indent="-285750">
              <a:buFont typeface="Arial" panose="020B0604020202020204" pitchFamily="34" charset="0"/>
              <a:buChar char="•"/>
            </a:pPr>
            <a:endParaRPr lang="de-CH" dirty="0">
              <a:sym typeface="Wingdings" panose="05000000000000000000" pitchFamily="2" charset="2"/>
            </a:endParaRPr>
          </a:p>
          <a:p>
            <a:r>
              <a:rPr lang="de-CH" b="1" dirty="0"/>
              <a:t>Ce ar trebui să fac dacă copilul meu minte sau fumează în secret?</a:t>
            </a:r>
            <a:endParaRPr lang="ro-RO" b="1" dirty="0"/>
          </a:p>
          <a:p>
            <a:pPr marL="285750" indent="-285750">
              <a:buFont typeface="Arial" panose="020B0604020202020204" pitchFamily="34" charset="0"/>
              <a:buChar char="•"/>
            </a:pPr>
            <a:r>
              <a:rPr lang="de-CH" dirty="0">
                <a:sym typeface="Wingdings" panose="05000000000000000000" pitchFamily="2" charset="2"/>
              </a:rPr>
              <a:t>Împărtășiți-vă cu dragoste grija pentru copil. Atrageți</a:t>
            </a:r>
            <a:r>
              <a:rPr lang="ro-RO" dirty="0">
                <a:sym typeface="Wingdings" panose="05000000000000000000" pitchFamily="2" charset="2"/>
              </a:rPr>
              <a:t>-i </a:t>
            </a:r>
            <a:r>
              <a:rPr lang="de-CH" dirty="0">
                <a:sym typeface="Wingdings" panose="05000000000000000000" pitchFamily="2" charset="2"/>
              </a:rPr>
              <a:t>atenția asupra riscurilor utilizării </a:t>
            </a:r>
            <a:r>
              <a:rPr lang="ro-RO" dirty="0" err="1">
                <a:sym typeface="Wingdings" panose="05000000000000000000" pitchFamily="2" charset="2"/>
              </a:rPr>
              <a:t>vape</a:t>
            </a:r>
            <a:r>
              <a:rPr lang="ro-RO" dirty="0">
                <a:sym typeface="Wingdings" panose="05000000000000000000" pitchFamily="2" charset="2"/>
              </a:rPr>
              <a:t>-urilor.</a:t>
            </a:r>
          </a:p>
          <a:p>
            <a:pPr marL="285750" indent="-285750">
              <a:buFont typeface="Arial" panose="020B0604020202020204" pitchFamily="34" charset="0"/>
              <a:buChar char="•"/>
            </a:pPr>
            <a:r>
              <a:rPr lang="de-CH" dirty="0">
                <a:sym typeface="Wingdings" panose="05000000000000000000" pitchFamily="2" charset="2"/>
              </a:rPr>
              <a:t>Adoptați o poziție clară: "Nu vreau ca tu să fumezi".</a:t>
            </a:r>
            <a:endParaRPr lang="ro-RO" dirty="0">
              <a:sym typeface="Wingdings" panose="05000000000000000000" pitchFamily="2" charset="2"/>
            </a:endParaRPr>
          </a:p>
          <a:p>
            <a:pPr marL="285750" indent="-285750">
              <a:buFont typeface="Arial" panose="020B0604020202020204" pitchFamily="34" charset="0"/>
              <a:buChar char="•"/>
            </a:pPr>
            <a:endParaRPr lang="de-CH" b="1" dirty="0"/>
          </a:p>
          <a:p>
            <a:r>
              <a:rPr lang="ro-RO" b="1" dirty="0"/>
              <a:t>Ce puteți face dacă dumneavoastră înșivă fumați?</a:t>
            </a:r>
            <a:endParaRPr lang="de-CH" b="1" dirty="0"/>
          </a:p>
          <a:p>
            <a:pPr marL="285750" indent="-285750">
              <a:buFont typeface="Arial" panose="020B0604020202020204" pitchFamily="34" charset="0"/>
              <a:buChar char="•"/>
            </a:pPr>
            <a:r>
              <a:rPr lang="ro-RO" dirty="0">
                <a:sym typeface="Wingdings" panose="05000000000000000000" pitchFamily="2" charset="2"/>
              </a:rPr>
              <a:t>Chiar și atunci</a:t>
            </a:r>
            <a:r>
              <a:rPr lang="de-CH" dirty="0">
                <a:sym typeface="Wingdings" panose="05000000000000000000" pitchFamily="2" charset="2"/>
              </a:rPr>
              <a:t>, adoptați o poziție clară: "Nu vreau</a:t>
            </a:r>
            <a:r>
              <a:rPr lang="ro-RO" dirty="0">
                <a:sym typeface="Wingdings" panose="05000000000000000000" pitchFamily="2" charset="2"/>
              </a:rPr>
              <a:t> ca tu</a:t>
            </a:r>
            <a:r>
              <a:rPr lang="de-CH" dirty="0">
                <a:sym typeface="Wingdings" panose="05000000000000000000" pitchFamily="2" charset="2"/>
              </a:rPr>
              <a:t> să fumezi".</a:t>
            </a:r>
            <a:endParaRPr lang="ro-RO" dirty="0">
              <a:sym typeface="Wingdings" panose="05000000000000000000" pitchFamily="2" charset="2"/>
            </a:endParaRPr>
          </a:p>
          <a:p>
            <a:pPr marL="285750" indent="-285750">
              <a:buFont typeface="Arial" panose="020B0604020202020204" pitchFamily="34" charset="0"/>
              <a:buChar char="•"/>
            </a:pPr>
            <a:r>
              <a:rPr lang="de-CH" dirty="0">
                <a:sym typeface="Wingdings" panose="05000000000000000000" pitchFamily="2" charset="2"/>
              </a:rPr>
              <a:t>Spuneți-i copilului că vi se pare dificil să vă opriți. Spuneți</a:t>
            </a:r>
            <a:r>
              <a:rPr lang="ro-RO" dirty="0">
                <a:sym typeface="Wingdings" panose="05000000000000000000" pitchFamily="2" charset="2"/>
              </a:rPr>
              <a:t>-i </a:t>
            </a:r>
            <a:r>
              <a:rPr lang="de-CH" dirty="0">
                <a:sym typeface="Wingdings" panose="05000000000000000000" pitchFamily="2" charset="2"/>
              </a:rPr>
              <a:t>că nu este sănătos.</a:t>
            </a:r>
            <a:endParaRPr lang="ro-RO" dirty="0">
              <a:sym typeface="Wingdings" panose="05000000000000000000" pitchFamily="2" charset="2"/>
            </a:endParaRPr>
          </a:p>
          <a:p>
            <a:pPr marL="285750" indent="-285750">
              <a:buFont typeface="Arial" panose="020B0604020202020204" pitchFamily="34" charset="0"/>
              <a:buChar char="•"/>
            </a:pPr>
            <a:r>
              <a:rPr lang="de-CH" dirty="0">
                <a:sym typeface="Wingdings" panose="05000000000000000000" pitchFamily="2" charset="2"/>
              </a:rPr>
              <a:t>Fiți consecvent. Nu fumați acasă.</a:t>
            </a:r>
            <a:endParaRPr lang="ro-RO" dirty="0">
              <a:sym typeface="Wingdings" panose="05000000000000000000" pitchFamily="2" charset="2"/>
            </a:endParaRPr>
          </a:p>
          <a:p>
            <a:pPr marL="285750" indent="-285750">
              <a:buFont typeface="Arial" panose="020B0604020202020204" pitchFamily="34" charset="0"/>
              <a:buChar char="•"/>
            </a:pPr>
            <a:endParaRPr lang="de-CH" b="1" dirty="0"/>
          </a:p>
          <a:p>
            <a:r>
              <a:rPr lang="de-CH" b="1" dirty="0"/>
              <a:t>Reguli?</a:t>
            </a:r>
            <a:endParaRPr lang="ro-RO" b="1" dirty="0"/>
          </a:p>
          <a:p>
            <a:pPr marL="285750" indent="-285750">
              <a:buFont typeface="Arial" panose="020B0604020202020204" pitchFamily="34" charset="0"/>
              <a:buChar char="•"/>
            </a:pPr>
            <a:r>
              <a:rPr lang="de-CH" dirty="0">
                <a:sym typeface="Wingdings" panose="05000000000000000000" pitchFamily="2" charset="2"/>
              </a:rPr>
              <a:t>Este important să ajungeți la un acord cu privire la consumul de </a:t>
            </a:r>
            <a:r>
              <a:rPr lang="ro-RO" dirty="0" err="1">
                <a:sym typeface="Wingdings" panose="05000000000000000000" pitchFamily="2" charset="2"/>
              </a:rPr>
              <a:t>vape</a:t>
            </a:r>
            <a:r>
              <a:rPr lang="ro-RO" dirty="0">
                <a:sym typeface="Wingdings" panose="05000000000000000000" pitchFamily="2" charset="2"/>
              </a:rPr>
              <a:t>-uri</a:t>
            </a:r>
            <a:r>
              <a:rPr lang="de-CH" dirty="0">
                <a:sym typeface="Wingdings" panose="05000000000000000000" pitchFamily="2" charset="2"/>
              </a:rPr>
              <a:t>. (De exemplu, acasă)</a:t>
            </a:r>
            <a:endParaRPr lang="ro-RO" dirty="0">
              <a:sym typeface="Wingdings" panose="05000000000000000000" pitchFamily="2" charset="2"/>
            </a:endParaRPr>
          </a:p>
          <a:p>
            <a:pPr marL="285750" indent="-285750">
              <a:buFont typeface="Arial" panose="020B0604020202020204" pitchFamily="34" charset="0"/>
              <a:buChar char="•"/>
            </a:pPr>
            <a:r>
              <a:rPr lang="de-CH" dirty="0">
                <a:sym typeface="Wingdings" panose="05000000000000000000" pitchFamily="2" charset="2"/>
              </a:rPr>
              <a:t>Recompensați-vă copilul pentru </a:t>
            </a:r>
            <a:r>
              <a:rPr lang="ro-RO" dirty="0">
                <a:sym typeface="Wingdings" panose="05000000000000000000" pitchFamily="2" charset="2"/>
              </a:rPr>
              <a:t>un </a:t>
            </a:r>
            <a:r>
              <a:rPr lang="de-CH" dirty="0">
                <a:sym typeface="Wingdings" panose="05000000000000000000" pitchFamily="2" charset="2"/>
              </a:rPr>
              <a:t>comportament</a:t>
            </a:r>
            <a:r>
              <a:rPr lang="ro-RO" dirty="0">
                <a:sym typeface="Wingdings" panose="05000000000000000000" pitchFamily="2" charset="2"/>
              </a:rPr>
              <a:t> </a:t>
            </a:r>
            <a:r>
              <a:rPr lang="de-CH" dirty="0">
                <a:sym typeface="Wingdings" panose="05000000000000000000" pitchFamily="2" charset="2"/>
              </a:rPr>
              <a:t>sănătos.</a:t>
            </a:r>
          </a:p>
        </p:txBody>
      </p:sp>
    </p:spTree>
    <p:extLst>
      <p:ext uri="{BB962C8B-B14F-4D97-AF65-F5344CB8AC3E}">
        <p14:creationId xmlns:p14="http://schemas.microsoft.com/office/powerpoint/2010/main" val="2814005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661EC13-353D-5555-0354-ED53D83952C2}"/>
              </a:ext>
            </a:extLst>
          </p:cNvPr>
          <p:cNvSpPr>
            <a:spLocks noGrp="1"/>
          </p:cNvSpPr>
          <p:nvPr>
            <p:ph idx="1"/>
          </p:nvPr>
        </p:nvSpPr>
        <p:spPr>
          <a:xfrm>
            <a:off x="1097280" y="1367624"/>
            <a:ext cx="10058400" cy="4501469"/>
          </a:xfrm>
        </p:spPr>
        <p:txBody>
          <a:bodyPr/>
          <a:lstStyle/>
          <a:p>
            <a:endParaRPr lang="de-CH" dirty="0"/>
          </a:p>
          <a:p>
            <a:pPr>
              <a:lnSpc>
                <a:spcPct val="150000"/>
              </a:lnSpc>
              <a:buClrTx/>
              <a:buFont typeface="Wingdings" panose="05000000000000000000" pitchFamily="2" charset="2"/>
              <a:buChar char="Ø"/>
            </a:pPr>
            <a:r>
              <a:rPr lang="de-CH" dirty="0"/>
              <a:t> Gândiți-vă la ce </a:t>
            </a:r>
            <a:r>
              <a:rPr lang="ro-RO" dirty="0"/>
              <a:t>ar putea</a:t>
            </a:r>
            <a:r>
              <a:rPr lang="de-CH" dirty="0"/>
              <a:t> spune copilul dvs. în timpul conversației.</a:t>
            </a:r>
          </a:p>
          <a:p>
            <a:pPr>
              <a:lnSpc>
                <a:spcPct val="150000"/>
              </a:lnSpc>
              <a:buClrTx/>
              <a:buFont typeface="Wingdings" panose="05000000000000000000" pitchFamily="2" charset="2"/>
              <a:buChar char="Ø"/>
            </a:pPr>
            <a:r>
              <a:rPr lang="de-CH" dirty="0"/>
              <a:t> Credeți că copilul dumneavoastră </a:t>
            </a:r>
            <a:r>
              <a:rPr lang="ro-RO" dirty="0"/>
              <a:t>fumează</a:t>
            </a:r>
            <a:r>
              <a:rPr lang="de-CH" dirty="0"/>
              <a:t>?</a:t>
            </a:r>
            <a:endParaRPr lang="ro-RO" dirty="0"/>
          </a:p>
          <a:p>
            <a:pPr>
              <a:lnSpc>
                <a:spcPct val="150000"/>
              </a:lnSpc>
              <a:buClrTx/>
              <a:buFont typeface="Wingdings" panose="05000000000000000000" pitchFamily="2" charset="2"/>
              <a:buChar char="Ø"/>
            </a:pPr>
            <a:r>
              <a:rPr lang="de-CH" dirty="0"/>
              <a:t> Ce reguli ați putea introduce acasă?</a:t>
            </a:r>
            <a:endParaRPr lang="ro-RO" dirty="0"/>
          </a:p>
          <a:p>
            <a:pPr>
              <a:lnSpc>
                <a:spcPct val="150000"/>
              </a:lnSpc>
              <a:buClrTx/>
              <a:buFont typeface="Wingdings" panose="05000000000000000000" pitchFamily="2" charset="2"/>
              <a:buChar char="Ø"/>
            </a:pPr>
            <a:r>
              <a:rPr lang="de-CH" dirty="0"/>
              <a:t> Ce recompensă i-ați putea oferi copilului dumneavoastră?</a:t>
            </a:r>
          </a:p>
          <a:p>
            <a:pPr>
              <a:lnSpc>
                <a:spcPct val="150000"/>
              </a:lnSpc>
              <a:buClrTx/>
              <a:buFont typeface="Wingdings" panose="05000000000000000000" pitchFamily="2" charset="2"/>
              <a:buChar char="Ø"/>
            </a:pPr>
            <a:endParaRPr lang="de-CH" dirty="0"/>
          </a:p>
        </p:txBody>
      </p:sp>
      <p:pic>
        <p:nvPicPr>
          <p:cNvPr id="4" name="Grafik 3" descr="Ein Bild, das Schwarz, Dunkelheit enthält.&#10;&#10;Automatisch generierte Beschreibung">
            <a:extLst>
              <a:ext uri="{FF2B5EF4-FFF2-40B4-BE49-F238E27FC236}">
                <a16:creationId xmlns:a16="http://schemas.microsoft.com/office/drawing/2014/main" id="{CF53A0B5-10F4-B6F5-9AAC-49C35B421389}"/>
              </a:ext>
            </a:extLst>
          </p:cNvPr>
          <p:cNvPicPr>
            <a:picLocks noChangeAspect="1"/>
          </p:cNvPicPr>
          <p:nvPr/>
        </p:nvPicPr>
        <p:blipFill rotWithShape="1">
          <a:blip r:embed="rId3">
            <a:extLst>
              <a:ext uri="{28A0092B-C50C-407E-A947-70E740481C1C}">
                <a14:useLocalDpi xmlns:a14="http://schemas.microsoft.com/office/drawing/2010/main" val="0"/>
              </a:ext>
            </a:extLst>
          </a:blip>
          <a:srcRect l="4543" t="7738" r="6959" b="23300"/>
          <a:stretch/>
        </p:blipFill>
        <p:spPr>
          <a:xfrm>
            <a:off x="9348277" y="4418120"/>
            <a:ext cx="2347983" cy="1829691"/>
          </a:xfrm>
          <a:prstGeom prst="rect">
            <a:avLst/>
          </a:prstGeom>
        </p:spPr>
      </p:pic>
      <p:sp>
        <p:nvSpPr>
          <p:cNvPr id="7" name="Titel 1">
            <a:extLst>
              <a:ext uri="{FF2B5EF4-FFF2-40B4-BE49-F238E27FC236}">
                <a16:creationId xmlns:a16="http://schemas.microsoft.com/office/drawing/2014/main" id="{9001591C-136E-6EDB-082E-9C399A67071B}"/>
              </a:ext>
            </a:extLst>
          </p:cNvPr>
          <p:cNvSpPr>
            <a:spLocks noGrp="1"/>
          </p:cNvSpPr>
          <p:nvPr>
            <p:ph type="title"/>
          </p:nvPr>
        </p:nvSpPr>
        <p:spPr>
          <a:xfrm>
            <a:off x="770709" y="524395"/>
            <a:ext cx="10058400" cy="464511"/>
          </a:xfrm>
        </p:spPr>
        <p:txBody>
          <a:bodyPr>
            <a:normAutofit/>
          </a:bodyPr>
          <a:lstStyle/>
          <a:p>
            <a:r>
              <a:rPr lang="de-CH" sz="2400" b="1" spc="300" dirty="0">
                <a:solidFill>
                  <a:schemeClr val="tx2"/>
                </a:solidFill>
              </a:rPr>
              <a:t>LUCRU ÎN </a:t>
            </a:r>
            <a:r>
              <a:rPr lang="ro-RO" sz="2400" b="1" spc="300" dirty="0">
                <a:solidFill>
                  <a:schemeClr val="tx2"/>
                </a:solidFill>
              </a:rPr>
              <a:t>ECHIPĂ</a:t>
            </a:r>
            <a:endParaRPr lang="de-CH" sz="2400" b="1" spc="300" dirty="0">
              <a:solidFill>
                <a:schemeClr val="tx2"/>
              </a:solidFill>
            </a:endParaRPr>
          </a:p>
        </p:txBody>
      </p:sp>
    </p:spTree>
    <p:extLst>
      <p:ext uri="{BB962C8B-B14F-4D97-AF65-F5344CB8AC3E}">
        <p14:creationId xmlns:p14="http://schemas.microsoft.com/office/powerpoint/2010/main" val="1868828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p:txBody>
          <a:bodyPr>
            <a:normAutofit/>
          </a:bodyPr>
          <a:lstStyle/>
          <a:p>
            <a:r>
              <a:rPr lang="de-CH" sz="4500" b="1" dirty="0"/>
              <a:t>Concluzi</a:t>
            </a:r>
            <a:r>
              <a:rPr lang="ro-RO" sz="4500" b="1" dirty="0"/>
              <a:t>i</a:t>
            </a:r>
            <a:endParaRPr lang="de-CH" sz="4500" b="1" dirty="0"/>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4247121" y="1470835"/>
            <a:ext cx="7946002" cy="2819047"/>
          </a:xfrm>
        </p:spPr>
        <p:txBody>
          <a:bodyPr>
            <a:normAutofit/>
          </a:bodyPr>
          <a:lstStyle/>
          <a:p>
            <a:pPr>
              <a:buClrTx/>
              <a:buFont typeface="Wingdings" panose="05000000000000000000" pitchFamily="2" charset="2"/>
              <a:buChar char="Ø"/>
            </a:pPr>
            <a:r>
              <a:rPr lang="ro-RO" sz="1900" dirty="0">
                <a:solidFill>
                  <a:schemeClr val="tx1"/>
                </a:solidFill>
              </a:rPr>
              <a:t> </a:t>
            </a:r>
            <a:r>
              <a:rPr lang="de-CH" sz="1900" dirty="0">
                <a:solidFill>
                  <a:schemeClr val="tx1"/>
                </a:solidFill>
              </a:rPr>
              <a:t>Vape-urile conțin o cantitate mare de nicotină. Acestea pot </a:t>
            </a:r>
            <a:r>
              <a:rPr lang="ro-RO" sz="1900" dirty="0">
                <a:solidFill>
                  <a:schemeClr val="tx1"/>
                </a:solidFill>
              </a:rPr>
              <a:t>crea dependență.</a:t>
            </a:r>
            <a:endParaRPr lang="de-CH" sz="1900" b="1" dirty="0">
              <a:solidFill>
                <a:schemeClr val="tx1"/>
              </a:solidFill>
            </a:endParaRPr>
          </a:p>
          <a:p>
            <a:pPr>
              <a:buClrTx/>
              <a:buFont typeface="Wingdings" panose="05000000000000000000" pitchFamily="2" charset="2"/>
              <a:buChar char="Ø"/>
            </a:pPr>
            <a:r>
              <a:rPr lang="de-CH" sz="1900" dirty="0"/>
              <a:t> </a:t>
            </a:r>
            <a:r>
              <a:rPr lang="pt-BR" sz="1900" dirty="0"/>
              <a:t>Vapatul nu este sănătos. Aceasta crește riscul de a consuma și alte substanțe.</a:t>
            </a:r>
            <a:endParaRPr lang="ro-RO" sz="1900" dirty="0"/>
          </a:p>
          <a:p>
            <a:pPr>
              <a:buClrTx/>
              <a:buFont typeface="Wingdings" panose="05000000000000000000" pitchFamily="2" charset="2"/>
              <a:buChar char="Ø"/>
            </a:pPr>
            <a:r>
              <a:rPr lang="de-CH" sz="1900" b="1" dirty="0"/>
              <a:t> Copiii și adolescenții nu ar trebui să </a:t>
            </a:r>
            <a:r>
              <a:rPr lang="ro-RO" sz="1900" b="1" dirty="0"/>
              <a:t>fumeze</a:t>
            </a:r>
            <a:r>
              <a:rPr lang="de-CH" sz="1900" b="1" dirty="0"/>
              <a:t>. Și n</a:t>
            </a:r>
            <a:r>
              <a:rPr lang="ro-RO" sz="1900" b="1" dirty="0"/>
              <a:t>ici să</a:t>
            </a:r>
            <a:r>
              <a:rPr lang="de-CH" sz="1900" b="1" dirty="0"/>
              <a:t> consum</a:t>
            </a:r>
            <a:r>
              <a:rPr lang="ro-RO" sz="1900" b="1" dirty="0"/>
              <a:t>e</a:t>
            </a:r>
            <a:r>
              <a:rPr lang="de-CH" sz="1900" b="1" dirty="0"/>
              <a:t> nicotină.</a:t>
            </a:r>
            <a:endParaRPr lang="ro-RO" sz="1900" b="1" dirty="0"/>
          </a:p>
          <a:p>
            <a:pPr>
              <a:buClrTx/>
              <a:buFont typeface="Wingdings" panose="05000000000000000000" pitchFamily="2" charset="2"/>
              <a:buChar char="Ø"/>
            </a:pPr>
            <a:r>
              <a:rPr lang="de-CH" sz="1900" dirty="0"/>
              <a:t> Copiii </a:t>
            </a:r>
            <a:r>
              <a:rPr lang="ro-RO" sz="1900" dirty="0"/>
              <a:t>a căror</a:t>
            </a:r>
            <a:r>
              <a:rPr lang="de-CH" sz="1900" dirty="0"/>
              <a:t> părinți</a:t>
            </a:r>
            <a:r>
              <a:rPr lang="ro-RO" sz="1900" dirty="0"/>
              <a:t> sunt</a:t>
            </a:r>
            <a:r>
              <a:rPr lang="de-CH" sz="1900" dirty="0"/>
              <a:t> fumători prezintă un risc mai mare de a fuma și ei</a:t>
            </a:r>
            <a:r>
              <a:rPr lang="ro-RO" sz="1900" dirty="0"/>
              <a:t> înșiși</a:t>
            </a:r>
            <a:r>
              <a:rPr lang="de-CH" sz="1900" dirty="0"/>
              <a:t> mai târziu.</a:t>
            </a:r>
          </a:p>
          <a:p>
            <a:pPr>
              <a:buClrTx/>
              <a:buFont typeface="Wingdings" panose="05000000000000000000" pitchFamily="2" charset="2"/>
              <a:buChar char="Ø"/>
            </a:pPr>
            <a:r>
              <a:rPr lang="de-CH" sz="1900" dirty="0"/>
              <a:t> Adoptați o poziție clară. "Nu vreau să fumezi".</a:t>
            </a:r>
          </a:p>
          <a:p>
            <a:pPr>
              <a:buClrTx/>
              <a:buFont typeface="Wingdings" panose="05000000000000000000" pitchFamily="2" charset="2"/>
              <a:buChar char="Ø"/>
            </a:pPr>
            <a:endParaRPr lang="de-CH" b="1" dirty="0"/>
          </a:p>
          <a:p>
            <a:pPr marL="0" indent="0">
              <a:buNone/>
            </a:pPr>
            <a:endParaRPr lang="de-CH" dirty="0"/>
          </a:p>
          <a:p>
            <a:pPr marL="0" indent="0">
              <a:buNone/>
            </a:pPr>
            <a:endParaRPr lang="de-CH" dirty="0">
              <a:solidFill>
                <a:schemeClr val="tx1">
                  <a:lumMod val="85000"/>
                  <a:lumOff val="15000"/>
                </a:schemeClr>
              </a:solidFill>
            </a:endParaRPr>
          </a:p>
          <a:p>
            <a:pPr marL="0" indent="0" algn="ctr">
              <a:spcBef>
                <a:spcPts val="0"/>
              </a:spcBef>
              <a:buNone/>
            </a:pPr>
            <a:endParaRPr lang="de-CH" dirty="0"/>
          </a:p>
          <a:p>
            <a:pPr marL="0" indent="0" algn="ctr">
              <a:spcBef>
                <a:spcPts val="0"/>
              </a:spcBef>
              <a:buNone/>
            </a:pPr>
            <a:endParaRPr lang="de-CH" dirty="0"/>
          </a:p>
        </p:txBody>
      </p:sp>
      <p:sp>
        <p:nvSpPr>
          <p:cNvPr id="4" name="Textfeld 3">
            <a:extLst>
              <a:ext uri="{FF2B5EF4-FFF2-40B4-BE49-F238E27FC236}">
                <a16:creationId xmlns:a16="http://schemas.microsoft.com/office/drawing/2014/main" id="{FD2DCB6C-FF07-2574-6265-E424FE63A8E1}"/>
              </a:ext>
            </a:extLst>
          </p:cNvPr>
          <p:cNvSpPr txBox="1"/>
          <p:nvPr/>
        </p:nvSpPr>
        <p:spPr>
          <a:xfrm>
            <a:off x="6518774" y="4943655"/>
            <a:ext cx="5075529" cy="1107996"/>
          </a:xfrm>
          <a:prstGeom prst="rect">
            <a:avLst/>
          </a:prstGeom>
          <a:noFill/>
          <a:ln w="19050">
            <a:solidFill>
              <a:schemeClr val="accent2">
                <a:lumMod val="75000"/>
              </a:schemeClr>
            </a:solidFill>
          </a:ln>
        </p:spPr>
        <p:txBody>
          <a:bodyPr wrap="square" rtlCol="0">
            <a:spAutoFit/>
          </a:bodyPr>
          <a:lstStyle/>
          <a:p>
            <a:pPr algn="just"/>
            <a:r>
              <a:rPr lang="ro-RO" sz="2200" b="1" dirty="0">
                <a:solidFill>
                  <a:schemeClr val="accent2">
                    <a:lumMod val="50000"/>
                  </a:schemeClr>
                </a:solidFill>
              </a:rPr>
              <a:t>Obiectiv:</a:t>
            </a:r>
            <a:endParaRPr lang="de-CH" sz="2200" b="1" dirty="0">
              <a:solidFill>
                <a:schemeClr val="accent2">
                  <a:lumMod val="50000"/>
                </a:schemeClr>
              </a:solidFill>
            </a:endParaRPr>
          </a:p>
          <a:p>
            <a:pPr algn="just"/>
            <a:r>
              <a:rPr lang="de-CH" sz="2200" b="1" dirty="0">
                <a:solidFill>
                  <a:schemeClr val="accent2">
                    <a:lumMod val="50000"/>
                  </a:schemeClr>
                </a:solidFill>
              </a:rPr>
              <a:t>Nu vrem ca copiii noștri să fumeze. Și este de datoria noastră să îi protejăm.</a:t>
            </a:r>
          </a:p>
        </p:txBody>
      </p:sp>
      <p:pic>
        <p:nvPicPr>
          <p:cNvPr id="6" name="Grafik 5" descr="Ein Bild, das Schwarz, Dunkelheit enthält.&#10;&#10;Automatisch generierte Beschreibung">
            <a:extLst>
              <a:ext uri="{FF2B5EF4-FFF2-40B4-BE49-F238E27FC236}">
                <a16:creationId xmlns:a16="http://schemas.microsoft.com/office/drawing/2014/main" id="{41B91927-9D30-0E03-3CCC-B6CBBA861942}"/>
              </a:ext>
            </a:extLst>
          </p:cNvPr>
          <p:cNvPicPr>
            <a:picLocks noChangeAspect="1"/>
          </p:cNvPicPr>
          <p:nvPr/>
        </p:nvPicPr>
        <p:blipFill rotWithShape="1">
          <a:blip r:embed="rId3">
            <a:extLst>
              <a:ext uri="{28A0092B-C50C-407E-A947-70E740481C1C}">
                <a14:useLocalDpi xmlns:a14="http://schemas.microsoft.com/office/drawing/2010/main" val="0"/>
              </a:ext>
            </a:extLst>
          </a:blip>
          <a:srcRect l="17257" t="3180" r="15954" b="16819"/>
          <a:stretch/>
        </p:blipFill>
        <p:spPr>
          <a:xfrm>
            <a:off x="7864963" y="259343"/>
            <a:ext cx="708072" cy="848130"/>
          </a:xfrm>
          <a:prstGeom prst="rect">
            <a:avLst/>
          </a:prstGeom>
        </p:spPr>
      </p:pic>
      <p:pic>
        <p:nvPicPr>
          <p:cNvPr id="8" name="Grafik 7" descr="Ein Bild, das Schwarz, Dunkelheit enthält.&#10;&#10;Automatisch generierte Beschreibung">
            <a:extLst>
              <a:ext uri="{FF2B5EF4-FFF2-40B4-BE49-F238E27FC236}">
                <a16:creationId xmlns:a16="http://schemas.microsoft.com/office/drawing/2014/main" id="{A1B45EAF-B8BC-480E-0A50-9D96B4D3E2AB}"/>
              </a:ext>
            </a:extLst>
          </p:cNvPr>
          <p:cNvPicPr>
            <a:picLocks noChangeAspect="1"/>
          </p:cNvPicPr>
          <p:nvPr/>
        </p:nvPicPr>
        <p:blipFill rotWithShape="1">
          <a:blip r:embed="rId4">
            <a:extLst>
              <a:ext uri="{28A0092B-C50C-407E-A947-70E740481C1C}">
                <a14:useLocalDpi xmlns:a14="http://schemas.microsoft.com/office/drawing/2010/main" val="0"/>
              </a:ext>
            </a:extLst>
          </a:blip>
          <a:srcRect l="5502" t="-548" r="7179" b="14110"/>
          <a:stretch/>
        </p:blipFill>
        <p:spPr>
          <a:xfrm>
            <a:off x="5315455" y="5192511"/>
            <a:ext cx="998289" cy="988220"/>
          </a:xfrm>
          <a:prstGeom prst="rect">
            <a:avLst/>
          </a:prstGeom>
        </p:spPr>
      </p:pic>
    </p:spTree>
    <p:extLst>
      <p:ext uri="{BB962C8B-B14F-4D97-AF65-F5344CB8AC3E}">
        <p14:creationId xmlns:p14="http://schemas.microsoft.com/office/powerpoint/2010/main" val="1444054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0F69BCF-9242-C348-8F9F-8B7E60EB0F52}"/>
              </a:ext>
            </a:extLst>
          </p:cNvPr>
          <p:cNvSpPr txBox="1">
            <a:spLocks/>
          </p:cNvSpPr>
          <p:nvPr/>
        </p:nvSpPr>
        <p:spPr>
          <a:xfrm>
            <a:off x="770709" y="524395"/>
            <a:ext cx="10058400" cy="46451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ro-RO" sz="2400" b="1" spc="300" dirty="0">
                <a:solidFill>
                  <a:schemeClr val="accent2">
                    <a:lumMod val="50000"/>
                  </a:schemeClr>
                </a:solidFill>
              </a:rPr>
              <a:t>PUNCTE DE PORNIRE</a:t>
            </a:r>
            <a:endParaRPr lang="de-CH" sz="2400" b="1" spc="300" dirty="0">
              <a:solidFill>
                <a:schemeClr val="accent2">
                  <a:lumMod val="50000"/>
                </a:schemeClr>
              </a:solidFill>
            </a:endParaRPr>
          </a:p>
        </p:txBody>
      </p:sp>
      <p:pic>
        <p:nvPicPr>
          <p:cNvPr id="5" name="Grafik 4" descr="Ein Bild, das Handschuhe, Hand enthält.&#10;&#10;Automatisch generierte Beschreibung">
            <a:extLst>
              <a:ext uri="{FF2B5EF4-FFF2-40B4-BE49-F238E27FC236}">
                <a16:creationId xmlns:a16="http://schemas.microsoft.com/office/drawing/2014/main" id="{1F1E9F78-A0F8-5992-CE8B-FC1719FF5E8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2140803" y="3030912"/>
            <a:ext cx="1334387" cy="1932086"/>
          </a:xfrm>
          <a:prstGeom prst="rect">
            <a:avLst/>
          </a:prstGeom>
        </p:spPr>
      </p:pic>
      <p:sp>
        <p:nvSpPr>
          <p:cNvPr id="6" name="Textfeld 5">
            <a:extLst>
              <a:ext uri="{FF2B5EF4-FFF2-40B4-BE49-F238E27FC236}">
                <a16:creationId xmlns:a16="http://schemas.microsoft.com/office/drawing/2014/main" id="{3149CE54-8A26-5FBB-82D1-7C65AB35B811}"/>
              </a:ext>
            </a:extLst>
          </p:cNvPr>
          <p:cNvSpPr txBox="1"/>
          <p:nvPr/>
        </p:nvSpPr>
        <p:spPr>
          <a:xfrm rot="14118513">
            <a:off x="1395606" y="3265773"/>
            <a:ext cx="921488" cy="276999"/>
          </a:xfrm>
          <a:prstGeom prst="rect">
            <a:avLst/>
          </a:prstGeom>
          <a:solidFill>
            <a:schemeClr val="accent5">
              <a:lumMod val="60000"/>
              <a:lumOff val="40000"/>
            </a:schemeClr>
          </a:solidFill>
          <a:ln w="28575">
            <a:noFill/>
          </a:ln>
        </p:spPr>
        <p:txBody>
          <a:bodyPr wrap="square" rtlCol="0">
            <a:spAutoFit/>
          </a:bodyPr>
          <a:lstStyle/>
          <a:p>
            <a:r>
              <a:rPr lang="ro-RO" sz="1200" dirty="0">
                <a:solidFill>
                  <a:schemeClr val="bg1"/>
                </a:solidFill>
              </a:rPr>
              <a:t>Informare</a:t>
            </a:r>
            <a:endParaRPr lang="de-CH" sz="1200" dirty="0">
              <a:solidFill>
                <a:schemeClr val="bg1"/>
              </a:solidFill>
            </a:endParaRPr>
          </a:p>
        </p:txBody>
      </p:sp>
      <p:sp>
        <p:nvSpPr>
          <p:cNvPr id="7" name="Textfeld 6">
            <a:extLst>
              <a:ext uri="{FF2B5EF4-FFF2-40B4-BE49-F238E27FC236}">
                <a16:creationId xmlns:a16="http://schemas.microsoft.com/office/drawing/2014/main" id="{439FA288-BF71-2E39-8849-9A62DF531C80}"/>
              </a:ext>
            </a:extLst>
          </p:cNvPr>
          <p:cNvSpPr txBox="1"/>
          <p:nvPr/>
        </p:nvSpPr>
        <p:spPr>
          <a:xfrm rot="15848186">
            <a:off x="1985596" y="2556862"/>
            <a:ext cx="850604" cy="276999"/>
          </a:xfrm>
          <a:prstGeom prst="rect">
            <a:avLst/>
          </a:prstGeom>
          <a:solidFill>
            <a:schemeClr val="accent5">
              <a:lumMod val="60000"/>
              <a:lumOff val="40000"/>
            </a:schemeClr>
          </a:solidFill>
        </p:spPr>
        <p:txBody>
          <a:bodyPr wrap="square" rtlCol="0">
            <a:spAutoFit/>
          </a:bodyPr>
          <a:lstStyle/>
          <a:p>
            <a:r>
              <a:rPr lang="ro-RO" sz="1200" dirty="0">
                <a:solidFill>
                  <a:schemeClr val="bg1"/>
                </a:solidFill>
              </a:rPr>
              <a:t>Înțelegere</a:t>
            </a:r>
            <a:endParaRPr lang="de-CH" sz="1200" dirty="0">
              <a:solidFill>
                <a:schemeClr val="bg1"/>
              </a:solidFill>
            </a:endParaRPr>
          </a:p>
        </p:txBody>
      </p:sp>
      <p:sp>
        <p:nvSpPr>
          <p:cNvPr id="8" name="Textfeld 7">
            <a:extLst>
              <a:ext uri="{FF2B5EF4-FFF2-40B4-BE49-F238E27FC236}">
                <a16:creationId xmlns:a16="http://schemas.microsoft.com/office/drawing/2014/main" id="{6F377BF1-557E-3553-1B30-345199B26A07}"/>
              </a:ext>
            </a:extLst>
          </p:cNvPr>
          <p:cNvSpPr txBox="1"/>
          <p:nvPr/>
        </p:nvSpPr>
        <p:spPr>
          <a:xfrm rot="16397315">
            <a:off x="2823716" y="2627754"/>
            <a:ext cx="717962" cy="276999"/>
          </a:xfrm>
          <a:prstGeom prst="rect">
            <a:avLst/>
          </a:prstGeom>
          <a:solidFill>
            <a:schemeClr val="accent5">
              <a:lumMod val="60000"/>
              <a:lumOff val="40000"/>
            </a:schemeClr>
          </a:solidFill>
          <a:ln w="19050">
            <a:noFill/>
          </a:ln>
        </p:spPr>
        <p:txBody>
          <a:bodyPr wrap="square" rtlCol="0">
            <a:spAutoFit/>
          </a:bodyPr>
          <a:lstStyle/>
          <a:p>
            <a:r>
              <a:rPr lang="ro-RO" sz="1200" dirty="0">
                <a:solidFill>
                  <a:schemeClr val="bg1"/>
                </a:solidFill>
              </a:rPr>
              <a:t>Acțiune</a:t>
            </a:r>
            <a:endParaRPr lang="de-CH" sz="1200" dirty="0">
              <a:solidFill>
                <a:schemeClr val="bg1"/>
              </a:solidFill>
            </a:endParaRPr>
          </a:p>
        </p:txBody>
      </p:sp>
      <p:sp>
        <p:nvSpPr>
          <p:cNvPr id="9" name="Textfeld 8">
            <a:extLst>
              <a:ext uri="{FF2B5EF4-FFF2-40B4-BE49-F238E27FC236}">
                <a16:creationId xmlns:a16="http://schemas.microsoft.com/office/drawing/2014/main" id="{EC0BDB03-6281-9E9A-72CD-D3108FB3B369}"/>
              </a:ext>
            </a:extLst>
          </p:cNvPr>
          <p:cNvSpPr txBox="1"/>
          <p:nvPr/>
        </p:nvSpPr>
        <p:spPr>
          <a:xfrm rot="16835369">
            <a:off x="2973631" y="2675402"/>
            <a:ext cx="1140374" cy="276999"/>
          </a:xfrm>
          <a:prstGeom prst="rect">
            <a:avLst/>
          </a:prstGeom>
          <a:solidFill>
            <a:schemeClr val="accent5">
              <a:lumMod val="60000"/>
              <a:lumOff val="40000"/>
            </a:schemeClr>
          </a:solidFill>
          <a:ln w="19050">
            <a:solidFill>
              <a:srgbClr val="C00000"/>
            </a:solidFill>
          </a:ln>
        </p:spPr>
        <p:txBody>
          <a:bodyPr wrap="square" rtlCol="0">
            <a:spAutoFit/>
          </a:bodyPr>
          <a:lstStyle/>
          <a:p>
            <a:r>
              <a:rPr lang="ro-RO" sz="1200" dirty="0">
                <a:solidFill>
                  <a:srgbClr val="C00000"/>
                </a:solidFill>
              </a:rPr>
              <a:t>Obțineți ajutor</a:t>
            </a:r>
            <a:endParaRPr lang="de-CH" sz="1200" dirty="0">
              <a:solidFill>
                <a:srgbClr val="C00000"/>
              </a:solidFill>
            </a:endParaRPr>
          </a:p>
        </p:txBody>
      </p:sp>
      <p:sp>
        <p:nvSpPr>
          <p:cNvPr id="10" name="Textfeld 9">
            <a:extLst>
              <a:ext uri="{FF2B5EF4-FFF2-40B4-BE49-F238E27FC236}">
                <a16:creationId xmlns:a16="http://schemas.microsoft.com/office/drawing/2014/main" id="{D5B19D82-3370-B882-A600-2190175A4698}"/>
              </a:ext>
            </a:extLst>
          </p:cNvPr>
          <p:cNvSpPr txBox="1"/>
          <p:nvPr/>
        </p:nvSpPr>
        <p:spPr>
          <a:xfrm rot="16200000">
            <a:off x="2290740" y="2307987"/>
            <a:ext cx="1084546" cy="276999"/>
          </a:xfrm>
          <a:prstGeom prst="rect">
            <a:avLst/>
          </a:prstGeom>
          <a:solidFill>
            <a:schemeClr val="accent5">
              <a:lumMod val="60000"/>
              <a:lumOff val="40000"/>
            </a:schemeClr>
          </a:solidFill>
        </p:spPr>
        <p:txBody>
          <a:bodyPr wrap="square" rtlCol="0">
            <a:spAutoFit/>
          </a:bodyPr>
          <a:lstStyle/>
          <a:p>
            <a:r>
              <a:rPr lang="ro-RO" sz="1200" dirty="0">
                <a:solidFill>
                  <a:schemeClr val="bg1"/>
                </a:solidFill>
              </a:rPr>
              <a:t>Recunoaștere</a:t>
            </a:r>
            <a:endParaRPr lang="de-CH" sz="1200" dirty="0">
              <a:solidFill>
                <a:schemeClr val="bg1"/>
              </a:solidFill>
            </a:endParaRPr>
          </a:p>
        </p:txBody>
      </p:sp>
      <p:sp>
        <p:nvSpPr>
          <p:cNvPr id="11" name="Inhaltsplatzhalter 10">
            <a:extLst>
              <a:ext uri="{FF2B5EF4-FFF2-40B4-BE49-F238E27FC236}">
                <a16:creationId xmlns:a16="http://schemas.microsoft.com/office/drawing/2014/main" id="{7D7812B7-1E02-C395-5ABC-010BE57BAC34}"/>
              </a:ext>
            </a:extLst>
          </p:cNvPr>
          <p:cNvSpPr txBox="1">
            <a:spLocks noGrp="1"/>
          </p:cNvSpPr>
          <p:nvPr>
            <p:ph idx="1"/>
          </p:nvPr>
        </p:nvSpPr>
        <p:spPr>
          <a:xfrm>
            <a:off x="4805552" y="1611339"/>
            <a:ext cx="6275388" cy="4302716"/>
          </a:xfrm>
          <a:prstGeom prst="rect">
            <a:avLst/>
          </a:prstGeom>
          <a:noFill/>
        </p:spPr>
        <p:txBody>
          <a:bodyPr wrap="square" rtlCol="0">
            <a:spAutoFit/>
          </a:bodyPr>
          <a:lstStyle/>
          <a:p>
            <a:pPr>
              <a:spcBef>
                <a:spcPts val="0"/>
              </a:spcBef>
              <a:spcAft>
                <a:spcPts val="0"/>
              </a:spcAft>
            </a:pPr>
            <a:r>
              <a:rPr lang="de-CH" sz="1600" b="1" dirty="0"/>
              <a:t>Site-uri</a:t>
            </a:r>
            <a:r>
              <a:rPr lang="ro-RO" sz="1600" b="1" dirty="0"/>
              <a:t>:</a:t>
            </a:r>
            <a:endParaRPr lang="de-CH" sz="1600" b="1" dirty="0"/>
          </a:p>
          <a:p>
            <a:pPr>
              <a:spcBef>
                <a:spcPts val="0"/>
              </a:spcBef>
              <a:spcAft>
                <a:spcPts val="0"/>
              </a:spcAft>
            </a:pPr>
            <a:r>
              <a:rPr lang="de-CH" sz="1600" dirty="0"/>
              <a:t>VAHSK.ch</a:t>
            </a:r>
          </a:p>
          <a:p>
            <a:pPr>
              <a:spcBef>
                <a:spcPts val="0"/>
              </a:spcBef>
              <a:spcAft>
                <a:spcPts val="0"/>
              </a:spcAft>
            </a:pPr>
            <a:r>
              <a:rPr lang="de-CH" sz="1600" dirty="0"/>
              <a:t>Vapefree.info</a:t>
            </a:r>
          </a:p>
          <a:p>
            <a:pPr>
              <a:spcBef>
                <a:spcPts val="0"/>
              </a:spcBef>
              <a:spcAft>
                <a:spcPts val="0"/>
              </a:spcAft>
            </a:pPr>
            <a:r>
              <a:rPr lang="de-CH" sz="1600" dirty="0"/>
              <a:t>feel-ok.ch/de_CH/eltern/themen/vapes/ressourcen/vapes/</a:t>
            </a:r>
            <a:r>
              <a:rPr lang="de-CH" sz="1600" dirty="0" err="1"/>
              <a:t>kind-vapes.cfm</a:t>
            </a:r>
            <a:endParaRPr lang="de-CH" sz="1600" dirty="0"/>
          </a:p>
          <a:p>
            <a:pPr>
              <a:spcBef>
                <a:spcPts val="0"/>
              </a:spcBef>
              <a:spcAft>
                <a:spcPts val="0"/>
              </a:spcAft>
            </a:pPr>
            <a:r>
              <a:rPr lang="de-CH" sz="1600" dirty="0"/>
              <a:t>bernergesundheit.ch/</a:t>
            </a:r>
            <a:r>
              <a:rPr lang="de-CH" sz="1600" dirty="0" err="1"/>
              <a:t>vapes</a:t>
            </a:r>
            <a:endParaRPr lang="de-CH" sz="1600" dirty="0"/>
          </a:p>
          <a:p>
            <a:pPr>
              <a:spcBef>
                <a:spcPts val="0"/>
              </a:spcBef>
              <a:spcAft>
                <a:spcPts val="0"/>
              </a:spcAft>
            </a:pPr>
            <a:r>
              <a:rPr lang="de-CH" sz="1600" dirty="0"/>
              <a:t>Lungenliga</a:t>
            </a:r>
          </a:p>
          <a:p>
            <a:pPr>
              <a:spcBef>
                <a:spcPts val="0"/>
              </a:spcBef>
              <a:spcAft>
                <a:spcPts val="0"/>
              </a:spcAft>
            </a:pPr>
            <a:r>
              <a:rPr lang="de-CH" sz="1600" dirty="0"/>
              <a:t>At Schweiz</a:t>
            </a:r>
          </a:p>
          <a:p>
            <a:pPr>
              <a:spcBef>
                <a:spcPts val="0"/>
              </a:spcBef>
              <a:spcAft>
                <a:spcPts val="0"/>
              </a:spcAft>
            </a:pPr>
            <a:endParaRPr lang="de-CH" sz="1600" dirty="0"/>
          </a:p>
          <a:p>
            <a:pPr>
              <a:spcBef>
                <a:spcPts val="0"/>
              </a:spcBef>
              <a:spcAft>
                <a:spcPts val="0"/>
              </a:spcAft>
            </a:pPr>
            <a:r>
              <a:rPr lang="de-CH" sz="1600" b="1" dirty="0"/>
              <a:t>Consiliere</a:t>
            </a:r>
            <a:r>
              <a:rPr lang="ro-RO" sz="1600" b="1" dirty="0"/>
              <a:t>:</a:t>
            </a:r>
            <a:endParaRPr lang="de-CH" sz="1600" b="1" dirty="0"/>
          </a:p>
          <a:p>
            <a:pPr>
              <a:spcBef>
                <a:spcPts val="0"/>
              </a:spcBef>
              <a:spcAft>
                <a:spcPts val="0"/>
              </a:spcAft>
            </a:pPr>
            <a:r>
              <a:rPr lang="de-CH" sz="1600" u="sng" dirty="0"/>
              <a:t>Suchtindex.ch</a:t>
            </a:r>
          </a:p>
          <a:p>
            <a:pPr>
              <a:spcBef>
                <a:spcPts val="0"/>
              </a:spcBef>
              <a:spcAft>
                <a:spcPts val="0"/>
              </a:spcAft>
            </a:pPr>
            <a:r>
              <a:rPr lang="de-CH" sz="1600" dirty="0"/>
              <a:t>Kantonale Suchtberatungsstelle (z. B.: zfps.ch/</a:t>
            </a:r>
            <a:r>
              <a:rPr lang="de-CH" sz="1600" dirty="0" err="1"/>
              <a:t>angebot</a:t>
            </a:r>
            <a:r>
              <a:rPr lang="de-CH" sz="1600" dirty="0"/>
              <a:t>/</a:t>
            </a:r>
            <a:r>
              <a:rPr lang="de-CH" sz="1600" dirty="0" err="1"/>
              <a:t>tabak</a:t>
            </a:r>
            <a:r>
              <a:rPr lang="de-CH" sz="1600" dirty="0"/>
              <a:t>/</a:t>
            </a:r>
            <a:r>
              <a:rPr lang="de-CH" sz="1600" dirty="0" err="1"/>
              <a:t>beratung</a:t>
            </a:r>
            <a:r>
              <a:rPr lang="de-CH" sz="1600" dirty="0"/>
              <a:t>)</a:t>
            </a:r>
          </a:p>
          <a:p>
            <a:pPr>
              <a:spcBef>
                <a:spcPts val="0"/>
              </a:spcBef>
              <a:spcAft>
                <a:spcPts val="0"/>
              </a:spcAft>
            </a:pPr>
            <a:r>
              <a:rPr lang="de-CH" sz="1600" dirty="0"/>
              <a:t>safezone.ch</a:t>
            </a:r>
          </a:p>
          <a:p>
            <a:pPr>
              <a:spcBef>
                <a:spcPts val="0"/>
              </a:spcBef>
              <a:spcAft>
                <a:spcPts val="0"/>
              </a:spcAft>
            </a:pPr>
            <a:r>
              <a:rPr lang="de-CH" sz="1600" dirty="0"/>
              <a:t>no-zoff.ch</a:t>
            </a:r>
          </a:p>
          <a:p>
            <a:pPr>
              <a:spcBef>
                <a:spcPts val="0"/>
              </a:spcBef>
              <a:spcAft>
                <a:spcPts val="0"/>
              </a:spcAft>
            </a:pPr>
            <a:r>
              <a:rPr lang="de-CH" sz="1600" dirty="0"/>
              <a:t>Rauchstopplinie</a:t>
            </a:r>
          </a:p>
          <a:p>
            <a:pPr>
              <a:spcBef>
                <a:spcPts val="0"/>
              </a:spcBef>
              <a:spcAft>
                <a:spcPts val="0"/>
              </a:spcAft>
            </a:pPr>
            <a:endParaRPr lang="de-CH" sz="1600" b="1" dirty="0"/>
          </a:p>
          <a:p>
            <a:pPr>
              <a:spcBef>
                <a:spcPts val="0"/>
              </a:spcBef>
              <a:spcAft>
                <a:spcPts val="0"/>
              </a:spcAft>
            </a:pPr>
            <a:r>
              <a:rPr lang="ro-RO" sz="1600" b="1" dirty="0"/>
              <a:t>Persoane:</a:t>
            </a:r>
            <a:endParaRPr lang="de-CH" sz="1600" b="1" dirty="0"/>
          </a:p>
          <a:p>
            <a:pPr>
              <a:spcBef>
                <a:spcPts val="0"/>
              </a:spcBef>
              <a:spcAft>
                <a:spcPts val="0"/>
              </a:spcAft>
            </a:pPr>
            <a:r>
              <a:rPr lang="de-CH" sz="1600" dirty="0"/>
              <a:t>Rude și prieteni care sunt familiarizați cu </a:t>
            </a:r>
            <a:r>
              <a:rPr lang="ro-RO" sz="1600" dirty="0" err="1"/>
              <a:t>vape</a:t>
            </a:r>
            <a:r>
              <a:rPr lang="ro-RO" sz="1600" dirty="0"/>
              <a:t>-urile</a:t>
            </a:r>
            <a:endParaRPr lang="de-CH" sz="1600" dirty="0"/>
          </a:p>
          <a:p>
            <a:pPr>
              <a:spcBef>
                <a:spcPts val="0"/>
              </a:spcBef>
              <a:spcAft>
                <a:spcPts val="0"/>
              </a:spcAft>
            </a:pPr>
            <a:r>
              <a:rPr lang="de-CH" sz="1600" dirty="0"/>
              <a:t>Medic</a:t>
            </a:r>
            <a:r>
              <a:rPr lang="ro-RO" sz="1600" dirty="0"/>
              <a:t>i</a:t>
            </a:r>
            <a:endParaRPr lang="de-CH" sz="1600" dirty="0"/>
          </a:p>
          <a:p>
            <a:pPr>
              <a:spcBef>
                <a:spcPts val="0"/>
              </a:spcBef>
              <a:spcAft>
                <a:spcPts val="0"/>
              </a:spcAft>
            </a:pPr>
            <a:r>
              <a:rPr lang="de-CH" sz="1600" dirty="0"/>
              <a:t>Profesori</a:t>
            </a:r>
          </a:p>
        </p:txBody>
      </p:sp>
      <p:pic>
        <p:nvPicPr>
          <p:cNvPr id="3" name="Grafik 2">
            <a:extLst>
              <a:ext uri="{FF2B5EF4-FFF2-40B4-BE49-F238E27FC236}">
                <a16:creationId xmlns:a16="http://schemas.microsoft.com/office/drawing/2014/main" id="{7278D139-B1F1-79A1-6025-AF3CDEB44B0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0957" y="5595259"/>
            <a:ext cx="959503" cy="959503"/>
          </a:xfrm>
          <a:prstGeom prst="rect">
            <a:avLst/>
          </a:prstGeom>
        </p:spPr>
      </p:pic>
      <p:pic>
        <p:nvPicPr>
          <p:cNvPr id="12" name="Grafik 11" descr="Ein Bild, das Schwarz, Dunkelheit enthält.&#10;&#10;Automatisch generierte Beschreibung">
            <a:extLst>
              <a:ext uri="{FF2B5EF4-FFF2-40B4-BE49-F238E27FC236}">
                <a16:creationId xmlns:a16="http://schemas.microsoft.com/office/drawing/2014/main" id="{EE720897-E77A-F50C-3AB3-8327986AE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26368">
            <a:off x="10506070" y="13875"/>
            <a:ext cx="1485549" cy="1485549"/>
          </a:xfrm>
          <a:prstGeom prst="rect">
            <a:avLst/>
          </a:prstGeom>
        </p:spPr>
      </p:pic>
    </p:spTree>
    <p:extLst>
      <p:ext uri="{BB962C8B-B14F-4D97-AF65-F5344CB8AC3E}">
        <p14:creationId xmlns:p14="http://schemas.microsoft.com/office/powerpoint/2010/main" val="650256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218619" y="1508760"/>
            <a:ext cx="3646714" cy="1243914"/>
          </a:xfrm>
        </p:spPr>
        <p:txBody>
          <a:bodyPr/>
          <a:lstStyle/>
          <a:p>
            <a:r>
              <a:rPr lang="de-CH" b="1" dirty="0"/>
              <a:t>Informații suplimentare</a:t>
            </a:r>
          </a:p>
        </p:txBody>
      </p:sp>
      <p:pic>
        <p:nvPicPr>
          <p:cNvPr id="3" name="Grafik 2" descr="Ein Bild, das Handschuhe, Hand enthält.&#10;&#10;Automatisch generierte Beschreibung">
            <a:extLst>
              <a:ext uri="{FF2B5EF4-FFF2-40B4-BE49-F238E27FC236}">
                <a16:creationId xmlns:a16="http://schemas.microsoft.com/office/drawing/2014/main" id="{8D69B1BC-898B-2BDA-E523-5DAD51172C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8" name="Textfeld 7">
            <a:extLst>
              <a:ext uri="{FF2B5EF4-FFF2-40B4-BE49-F238E27FC236}">
                <a16:creationId xmlns:a16="http://schemas.microsoft.com/office/drawing/2014/main" id="{26826598-B68A-8D0E-2B2C-5B7B202B6448}"/>
              </a:ext>
            </a:extLst>
          </p:cNvPr>
          <p:cNvSpPr txBox="1"/>
          <p:nvPr/>
        </p:nvSpPr>
        <p:spPr>
          <a:xfrm rot="14118513">
            <a:off x="413750" y="4876736"/>
            <a:ext cx="921488" cy="276999"/>
          </a:xfrm>
          <a:prstGeom prst="rect">
            <a:avLst/>
          </a:prstGeom>
          <a:solidFill>
            <a:schemeClr val="accent5">
              <a:lumMod val="60000"/>
              <a:lumOff val="40000"/>
            </a:schemeClr>
          </a:solidFill>
          <a:ln w="28575">
            <a:noFill/>
          </a:ln>
        </p:spPr>
        <p:txBody>
          <a:bodyPr wrap="square" rtlCol="0">
            <a:spAutoFit/>
          </a:bodyPr>
          <a:lstStyle/>
          <a:p>
            <a:r>
              <a:rPr lang="de-CH" sz="1200" dirty="0">
                <a:solidFill>
                  <a:schemeClr val="bg1"/>
                </a:solidFill>
              </a:rPr>
              <a:t>In</a:t>
            </a:r>
            <a:r>
              <a:rPr lang="ro-RO" sz="1200" dirty="0">
                <a:solidFill>
                  <a:schemeClr val="bg1"/>
                </a:solidFill>
              </a:rPr>
              <a:t>formare</a:t>
            </a:r>
            <a:endParaRPr lang="de-CH" sz="1200" dirty="0">
              <a:solidFill>
                <a:schemeClr val="bg1"/>
              </a:solidFill>
            </a:endParaRPr>
          </a:p>
        </p:txBody>
      </p:sp>
      <p:sp>
        <p:nvSpPr>
          <p:cNvPr id="9" name="Textfeld 8">
            <a:extLst>
              <a:ext uri="{FF2B5EF4-FFF2-40B4-BE49-F238E27FC236}">
                <a16:creationId xmlns:a16="http://schemas.microsoft.com/office/drawing/2014/main" id="{3EB2FAA9-BF24-BB02-B54A-95C38F78C62B}"/>
              </a:ext>
            </a:extLst>
          </p:cNvPr>
          <p:cNvSpPr txBox="1"/>
          <p:nvPr/>
        </p:nvSpPr>
        <p:spPr>
          <a:xfrm rot="15848186">
            <a:off x="1003740" y="4167825"/>
            <a:ext cx="850604" cy="276999"/>
          </a:xfrm>
          <a:prstGeom prst="rect">
            <a:avLst/>
          </a:prstGeom>
          <a:solidFill>
            <a:schemeClr val="accent5">
              <a:lumMod val="60000"/>
              <a:lumOff val="40000"/>
            </a:schemeClr>
          </a:solidFill>
        </p:spPr>
        <p:txBody>
          <a:bodyPr wrap="square" rtlCol="0">
            <a:spAutoFit/>
          </a:bodyPr>
          <a:lstStyle/>
          <a:p>
            <a:r>
              <a:rPr lang="ro-RO" sz="1200" dirty="0">
                <a:solidFill>
                  <a:schemeClr val="bg1"/>
                </a:solidFill>
              </a:rPr>
              <a:t>Înțelegere</a:t>
            </a:r>
            <a:endParaRPr lang="de-CH" sz="1200" dirty="0">
              <a:solidFill>
                <a:schemeClr val="bg1"/>
              </a:solidFill>
            </a:endParaRPr>
          </a:p>
        </p:txBody>
      </p:sp>
      <p:sp>
        <p:nvSpPr>
          <p:cNvPr id="10" name="Textfeld 9">
            <a:extLst>
              <a:ext uri="{FF2B5EF4-FFF2-40B4-BE49-F238E27FC236}">
                <a16:creationId xmlns:a16="http://schemas.microsoft.com/office/drawing/2014/main" id="{1D25E60C-F95C-09BC-D47B-081F5EE4DD16}"/>
              </a:ext>
            </a:extLst>
          </p:cNvPr>
          <p:cNvSpPr txBox="1"/>
          <p:nvPr/>
        </p:nvSpPr>
        <p:spPr>
          <a:xfrm rot="16397315">
            <a:off x="1841860" y="4238717"/>
            <a:ext cx="717962" cy="276999"/>
          </a:xfrm>
          <a:prstGeom prst="rect">
            <a:avLst/>
          </a:prstGeom>
          <a:solidFill>
            <a:schemeClr val="accent5">
              <a:lumMod val="60000"/>
              <a:lumOff val="40000"/>
            </a:schemeClr>
          </a:solidFill>
          <a:ln w="19050">
            <a:solidFill>
              <a:srgbClr val="C00000"/>
            </a:solidFill>
          </a:ln>
        </p:spPr>
        <p:txBody>
          <a:bodyPr wrap="square" rtlCol="0">
            <a:spAutoFit/>
          </a:bodyPr>
          <a:lstStyle/>
          <a:p>
            <a:r>
              <a:rPr lang="ro-RO" sz="1200" dirty="0">
                <a:solidFill>
                  <a:srgbClr val="C00000"/>
                </a:solidFill>
              </a:rPr>
              <a:t>Acțiune</a:t>
            </a:r>
            <a:endParaRPr lang="de-CH" sz="1200" dirty="0">
              <a:solidFill>
                <a:srgbClr val="C00000"/>
              </a:solidFill>
            </a:endParaRPr>
          </a:p>
        </p:txBody>
      </p:sp>
      <p:sp>
        <p:nvSpPr>
          <p:cNvPr id="11" name="Textfeld 10">
            <a:extLst>
              <a:ext uri="{FF2B5EF4-FFF2-40B4-BE49-F238E27FC236}">
                <a16:creationId xmlns:a16="http://schemas.microsoft.com/office/drawing/2014/main" id="{F4C0664B-1EF1-E4A1-FD9E-7FAC113A9C16}"/>
              </a:ext>
            </a:extLst>
          </p:cNvPr>
          <p:cNvSpPr txBox="1"/>
          <p:nvPr/>
        </p:nvSpPr>
        <p:spPr>
          <a:xfrm rot="16835369">
            <a:off x="1959031" y="4246932"/>
            <a:ext cx="1220605" cy="276999"/>
          </a:xfrm>
          <a:prstGeom prst="rect">
            <a:avLst/>
          </a:prstGeom>
          <a:solidFill>
            <a:schemeClr val="accent5">
              <a:lumMod val="60000"/>
              <a:lumOff val="40000"/>
            </a:schemeClr>
          </a:solidFill>
        </p:spPr>
        <p:txBody>
          <a:bodyPr wrap="square" rtlCol="0">
            <a:spAutoFit/>
          </a:bodyPr>
          <a:lstStyle/>
          <a:p>
            <a:r>
              <a:rPr lang="ro-RO" sz="1200" dirty="0">
                <a:solidFill>
                  <a:schemeClr val="bg1"/>
                </a:solidFill>
              </a:rPr>
              <a:t>Obțineți ajutor</a:t>
            </a:r>
            <a:endParaRPr lang="de-CH" sz="1200" dirty="0">
              <a:solidFill>
                <a:schemeClr val="bg1"/>
              </a:solidFill>
            </a:endParaRPr>
          </a:p>
        </p:txBody>
      </p:sp>
      <p:sp>
        <p:nvSpPr>
          <p:cNvPr id="12" name="Textfeld 11">
            <a:extLst>
              <a:ext uri="{FF2B5EF4-FFF2-40B4-BE49-F238E27FC236}">
                <a16:creationId xmlns:a16="http://schemas.microsoft.com/office/drawing/2014/main" id="{089DCFDF-887E-4D7E-865B-FAB23B0E9916}"/>
              </a:ext>
            </a:extLst>
          </p:cNvPr>
          <p:cNvSpPr txBox="1"/>
          <p:nvPr/>
        </p:nvSpPr>
        <p:spPr>
          <a:xfrm rot="16200000">
            <a:off x="1298375" y="3908442"/>
            <a:ext cx="1105563" cy="276999"/>
          </a:xfrm>
          <a:prstGeom prst="rect">
            <a:avLst/>
          </a:prstGeom>
          <a:solidFill>
            <a:schemeClr val="accent5">
              <a:lumMod val="60000"/>
              <a:lumOff val="40000"/>
            </a:schemeClr>
          </a:solidFill>
          <a:ln w="19050">
            <a:solidFill>
              <a:srgbClr val="C00000"/>
            </a:solidFill>
          </a:ln>
        </p:spPr>
        <p:txBody>
          <a:bodyPr wrap="square" rtlCol="0">
            <a:spAutoFit/>
          </a:bodyPr>
          <a:lstStyle/>
          <a:p>
            <a:r>
              <a:rPr lang="ro-RO" sz="1200" dirty="0">
                <a:solidFill>
                  <a:srgbClr val="C00000"/>
                </a:solidFill>
              </a:rPr>
              <a:t>Recunoaștere</a:t>
            </a:r>
            <a:endParaRPr lang="de-CH" sz="1200" dirty="0">
              <a:solidFill>
                <a:srgbClr val="C00000"/>
              </a:solidFill>
            </a:endParaRPr>
          </a:p>
        </p:txBody>
      </p:sp>
      <p:sp>
        <p:nvSpPr>
          <p:cNvPr id="4" name="Untertitel 2">
            <a:extLst>
              <a:ext uri="{FF2B5EF4-FFF2-40B4-BE49-F238E27FC236}">
                <a16:creationId xmlns:a16="http://schemas.microsoft.com/office/drawing/2014/main" id="{1142565B-F4EC-C333-2A69-1EECAF346CC1}"/>
              </a:ext>
            </a:extLst>
          </p:cNvPr>
          <p:cNvSpPr txBox="1">
            <a:spLocks/>
          </p:cNvSpPr>
          <p:nvPr/>
        </p:nvSpPr>
        <p:spPr>
          <a:xfrm>
            <a:off x="4862573" y="847437"/>
            <a:ext cx="6360725" cy="537656"/>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de-CH" b="1" dirty="0">
                <a:solidFill>
                  <a:schemeClr val="accent1">
                    <a:lumMod val="50000"/>
                  </a:schemeClr>
                </a:solidFill>
              </a:rPr>
              <a:t>Cum îmi dau seama că copilul meu fumează?</a:t>
            </a:r>
          </a:p>
        </p:txBody>
      </p:sp>
      <p:sp>
        <p:nvSpPr>
          <p:cNvPr id="6" name="Textfeld 5">
            <a:extLst>
              <a:ext uri="{FF2B5EF4-FFF2-40B4-BE49-F238E27FC236}">
                <a16:creationId xmlns:a16="http://schemas.microsoft.com/office/drawing/2014/main" id="{E8BAA210-4285-E665-6153-AB1B2AFAD14C}"/>
              </a:ext>
            </a:extLst>
          </p:cNvPr>
          <p:cNvSpPr txBox="1"/>
          <p:nvPr/>
        </p:nvSpPr>
        <p:spPr>
          <a:xfrm>
            <a:off x="4965443" y="1385093"/>
            <a:ext cx="7748809" cy="373794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de-CH" sz="2000" dirty="0"/>
              <a:t>Parfum neobișnuit de </a:t>
            </a:r>
            <a:r>
              <a:rPr lang="de-CH" sz="2000" b="1" dirty="0"/>
              <a:t>dulce</a:t>
            </a:r>
          </a:p>
          <a:p>
            <a:pPr marL="342900" indent="-342900">
              <a:lnSpc>
                <a:spcPct val="150000"/>
              </a:lnSpc>
              <a:buFont typeface="Arial" panose="020B0604020202020204" pitchFamily="34" charset="0"/>
              <a:buChar char="•"/>
            </a:pPr>
            <a:r>
              <a:rPr lang="de-CH" sz="2000" b="1" dirty="0"/>
              <a:t>Schimbarea comportamentului</a:t>
            </a:r>
          </a:p>
          <a:p>
            <a:pPr marL="342900" indent="-342900">
              <a:lnSpc>
                <a:spcPct val="150000"/>
              </a:lnSpc>
              <a:buFont typeface="Arial" panose="020B0604020202020204" pitchFamily="34" charset="0"/>
              <a:buChar char="•"/>
            </a:pPr>
            <a:r>
              <a:rPr lang="de-CH" sz="2000" dirty="0"/>
              <a:t>Dispozitive electronice necunoscute</a:t>
            </a:r>
          </a:p>
          <a:p>
            <a:pPr marL="342900" indent="-342900">
              <a:lnSpc>
                <a:spcPct val="150000"/>
              </a:lnSpc>
              <a:buFont typeface="Arial" panose="020B0604020202020204" pitchFamily="34" charset="0"/>
              <a:buChar char="•"/>
            </a:pPr>
            <a:r>
              <a:rPr lang="de-CH" sz="2000" b="1" dirty="0"/>
              <a:t>Sete</a:t>
            </a:r>
            <a:r>
              <a:rPr lang="ro-RO" sz="2000" b="1" dirty="0"/>
              <a:t>a</a:t>
            </a:r>
            <a:r>
              <a:rPr lang="de-CH" sz="2000" dirty="0"/>
              <a:t> frecventă sau gura uscată</a:t>
            </a:r>
          </a:p>
          <a:p>
            <a:pPr marL="342900" indent="-342900">
              <a:lnSpc>
                <a:spcPct val="150000"/>
              </a:lnSpc>
              <a:buFont typeface="Arial" panose="020B0604020202020204" pitchFamily="34" charset="0"/>
              <a:buChar char="•"/>
            </a:pPr>
            <a:r>
              <a:rPr lang="it-IT" sz="2000" b="1" dirty="0"/>
              <a:t>Modificarea rezistenței </a:t>
            </a:r>
            <a:r>
              <a:rPr lang="it-IT" sz="2000" dirty="0"/>
              <a:t>sau</a:t>
            </a:r>
            <a:r>
              <a:rPr lang="it-IT" sz="2000" b="1" dirty="0"/>
              <a:t> a respirației </a:t>
            </a:r>
            <a:r>
              <a:rPr lang="it-IT" sz="2000" dirty="0"/>
              <a:t>(tuse)</a:t>
            </a:r>
          </a:p>
          <a:p>
            <a:pPr marL="342900" indent="-342900">
              <a:lnSpc>
                <a:spcPct val="150000"/>
              </a:lnSpc>
              <a:buFont typeface="Arial" panose="020B0604020202020204" pitchFamily="34" charset="0"/>
              <a:buChar char="•"/>
            </a:pPr>
            <a:r>
              <a:rPr lang="it-IT" sz="2000" dirty="0"/>
              <a:t>Schimbarea comportamentului în ceea ce privește </a:t>
            </a:r>
            <a:endParaRPr lang="ro-RO" sz="2000" dirty="0"/>
          </a:p>
          <a:p>
            <a:pPr>
              <a:lnSpc>
                <a:spcPct val="150000"/>
              </a:lnSpc>
            </a:pPr>
            <a:r>
              <a:rPr lang="it-IT" sz="2000" dirty="0"/>
              <a:t>gestionarea banilor</a:t>
            </a:r>
          </a:p>
          <a:p>
            <a:pPr marL="342900" indent="-342900">
              <a:lnSpc>
                <a:spcPct val="150000"/>
              </a:lnSpc>
              <a:buFont typeface="Arial" panose="020B0604020202020204" pitchFamily="34" charset="0"/>
              <a:buChar char="•"/>
            </a:pPr>
            <a:r>
              <a:rPr lang="de-CH" sz="2000" dirty="0"/>
              <a:t>Schimbări de dispoziție</a:t>
            </a:r>
          </a:p>
        </p:txBody>
      </p:sp>
    </p:spTree>
    <p:extLst>
      <p:ext uri="{BB962C8B-B14F-4D97-AF65-F5344CB8AC3E}">
        <p14:creationId xmlns:p14="http://schemas.microsoft.com/office/powerpoint/2010/main" val="1698063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CF296A16-5649-B6AD-88D3-5FFBECEA9E91}"/>
              </a:ext>
            </a:extLst>
          </p:cNvPr>
          <p:cNvSpPr>
            <a:spLocks noGrp="1"/>
          </p:cNvSpPr>
          <p:nvPr>
            <p:ph type="subTitle" idx="1"/>
          </p:nvPr>
        </p:nvSpPr>
        <p:spPr>
          <a:xfrm>
            <a:off x="745209" y="620600"/>
            <a:ext cx="2516606" cy="443925"/>
          </a:xfrm>
        </p:spPr>
        <p:txBody>
          <a:bodyPr/>
          <a:lstStyle/>
          <a:p>
            <a:r>
              <a:rPr lang="de-CH" b="1" dirty="0"/>
              <a:t>Feedback</a:t>
            </a:r>
          </a:p>
        </p:txBody>
      </p:sp>
      <p:sp>
        <p:nvSpPr>
          <p:cNvPr id="4" name="Textfeld 3">
            <a:extLst>
              <a:ext uri="{FF2B5EF4-FFF2-40B4-BE49-F238E27FC236}">
                <a16:creationId xmlns:a16="http://schemas.microsoft.com/office/drawing/2014/main" id="{2BD08C1C-E67C-26D7-5095-01BFAEDEE70C}"/>
              </a:ext>
            </a:extLst>
          </p:cNvPr>
          <p:cNvSpPr txBox="1"/>
          <p:nvPr/>
        </p:nvSpPr>
        <p:spPr>
          <a:xfrm>
            <a:off x="1224951" y="1915064"/>
            <a:ext cx="8885208" cy="2523768"/>
          </a:xfrm>
          <a:prstGeom prst="rect">
            <a:avLst/>
          </a:prstGeom>
          <a:noFill/>
        </p:spPr>
        <p:txBody>
          <a:bodyPr wrap="square" rtlCol="0">
            <a:spAutoFit/>
          </a:bodyPr>
          <a:lstStyle/>
          <a:p>
            <a:r>
              <a:rPr lang="de-CH" sz="2000" dirty="0"/>
              <a:t>Ce ați învățat astăzi?</a:t>
            </a:r>
          </a:p>
          <a:p>
            <a:endParaRPr lang="de-CH" sz="2000" dirty="0"/>
          </a:p>
          <a:p>
            <a:endParaRPr lang="de-CH" sz="2000" dirty="0"/>
          </a:p>
          <a:p>
            <a:r>
              <a:rPr lang="de-CH" sz="2000" dirty="0"/>
              <a:t>Despre ce ați dori să </a:t>
            </a:r>
            <a:r>
              <a:rPr lang="ro-RO" sz="2000" dirty="0"/>
              <a:t>aflați</a:t>
            </a:r>
            <a:r>
              <a:rPr lang="de-CH" sz="2000" dirty="0"/>
              <a:t> mai multe?</a:t>
            </a:r>
          </a:p>
          <a:p>
            <a:endParaRPr lang="de-CH" sz="2000" dirty="0"/>
          </a:p>
          <a:p>
            <a:endParaRPr lang="de-CH" sz="2000" dirty="0"/>
          </a:p>
          <a:p>
            <a:r>
              <a:rPr lang="de-CH" sz="2000" dirty="0"/>
              <a:t>Ce părere aveți despre</a:t>
            </a:r>
            <a:r>
              <a:rPr lang="ro-RO" sz="2000" dirty="0"/>
              <a:t> acest</a:t>
            </a:r>
            <a:r>
              <a:rPr lang="de-CH" sz="2000" dirty="0"/>
              <a:t> eveniment?</a:t>
            </a:r>
          </a:p>
          <a:p>
            <a:endParaRPr lang="de-CH" dirty="0"/>
          </a:p>
        </p:txBody>
      </p:sp>
      <p:pic>
        <p:nvPicPr>
          <p:cNvPr id="5" name="Grafik 4" descr="Ein Bild, das Schwarz, Dunkelheit enthält.&#10;&#10;Automatisch generierte Beschreibung">
            <a:extLst>
              <a:ext uri="{FF2B5EF4-FFF2-40B4-BE49-F238E27FC236}">
                <a16:creationId xmlns:a16="http://schemas.microsoft.com/office/drawing/2014/main" id="{3DCA7B36-9656-12F3-8938-4F0DFFC959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43" t="-1665" r="13590" b="16366"/>
          <a:stretch/>
        </p:blipFill>
        <p:spPr>
          <a:xfrm>
            <a:off x="8048744" y="1915064"/>
            <a:ext cx="2061415" cy="2071412"/>
          </a:xfrm>
          <a:prstGeom prst="rect">
            <a:avLst/>
          </a:prstGeom>
        </p:spPr>
      </p:pic>
    </p:spTree>
    <p:extLst>
      <p:ext uri="{BB962C8B-B14F-4D97-AF65-F5344CB8AC3E}">
        <p14:creationId xmlns:p14="http://schemas.microsoft.com/office/powerpoint/2010/main" val="1320055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62595" y="653142"/>
            <a:ext cx="9034548" cy="685801"/>
          </a:xfrm>
        </p:spPr>
        <p:txBody>
          <a:bodyPr>
            <a:normAutofit/>
          </a:bodyPr>
          <a:lstStyle/>
          <a:p>
            <a:r>
              <a:rPr lang="ro-RO" sz="3000" b="1" dirty="0"/>
              <a:t>Bibliografie:</a:t>
            </a:r>
            <a:endParaRPr lang="de-CH" sz="3000" b="1" dirty="0"/>
          </a:p>
        </p:txBody>
      </p:sp>
      <p:sp>
        <p:nvSpPr>
          <p:cNvPr id="7" name="Inhaltsplatzhalter 2">
            <a:extLst>
              <a:ext uri="{FF2B5EF4-FFF2-40B4-BE49-F238E27FC236}">
                <a16:creationId xmlns:a16="http://schemas.microsoft.com/office/drawing/2014/main" id="{1F4AF3AC-CE79-5BFF-29D9-41C2BF73D8B4}"/>
              </a:ext>
            </a:extLst>
          </p:cNvPr>
          <p:cNvSpPr txBox="1">
            <a:spLocks/>
          </p:cNvSpPr>
          <p:nvPr/>
        </p:nvSpPr>
        <p:spPr>
          <a:xfrm>
            <a:off x="939091" y="1729272"/>
            <a:ext cx="6013743" cy="43513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de-CH" sz="2600" dirty="0"/>
          </a:p>
          <a:p>
            <a:pPr marL="0" indent="0">
              <a:buNone/>
            </a:pPr>
            <a:endParaRPr lang="de-CH" sz="2600" dirty="0"/>
          </a:p>
        </p:txBody>
      </p:sp>
      <p:sp>
        <p:nvSpPr>
          <p:cNvPr id="2" name="Textfeld 1">
            <a:extLst>
              <a:ext uri="{FF2B5EF4-FFF2-40B4-BE49-F238E27FC236}">
                <a16:creationId xmlns:a16="http://schemas.microsoft.com/office/drawing/2014/main" id="{1B89B82F-9799-7D9A-2F4D-CD26F3809A18}"/>
              </a:ext>
            </a:extLst>
          </p:cNvPr>
          <p:cNvSpPr txBox="1"/>
          <p:nvPr/>
        </p:nvSpPr>
        <p:spPr>
          <a:xfrm>
            <a:off x="939091" y="1257108"/>
            <a:ext cx="9680895" cy="4154984"/>
          </a:xfrm>
          <a:prstGeom prst="rect">
            <a:avLst/>
          </a:prstGeom>
          <a:noFill/>
        </p:spPr>
        <p:txBody>
          <a:bodyPr wrap="square" rtlCol="0">
            <a:spAutoFit/>
          </a:bodyPr>
          <a:lstStyle/>
          <a:p>
            <a:r>
              <a:rPr lang="de-DE" sz="1200" dirty="0">
                <a:hlinkClick r:id="rId3">
                  <a:extLst>
                    <a:ext uri="{A12FA001-AC4F-418D-AE19-62706E023703}">
                      <ahyp:hlinkClr xmlns:ahyp="http://schemas.microsoft.com/office/drawing/2018/hyperlinkcolor" val="tx"/>
                    </a:ext>
                  </a:extLst>
                </a:hlinkClick>
              </a:rPr>
              <a:t>Mit Unterstützung der Zürcher Fachstelle zur Prävention des Suchtmittelmissbrauchs: </a:t>
            </a:r>
            <a:r>
              <a:rPr lang="de-DE" sz="1200" dirty="0">
                <a:solidFill>
                  <a:srgbClr val="0066FF"/>
                </a:solidFill>
                <a:hlinkClick r:id="rId3">
                  <a:extLst>
                    <a:ext uri="{A12FA001-AC4F-418D-AE19-62706E023703}">
                      <ahyp:hlinkClr xmlns:ahyp="http://schemas.microsoft.com/office/drawing/2018/hyperlinkcolor" val="tx"/>
                    </a:ext>
                  </a:extLst>
                </a:hlinkClick>
              </a:rPr>
              <a:t>Home - ZFPS – Zürcher Fachstelle zur Prävention des Suchtmittelmissbrauchs</a:t>
            </a:r>
            <a:endParaRPr lang="de-DE" sz="1200" dirty="0"/>
          </a:p>
          <a:p>
            <a:r>
              <a:rPr lang="de-DE" sz="1200" dirty="0">
                <a:hlinkClick r:id="rId4"/>
              </a:rPr>
              <a:t>E-Zigaretten bei AT Schweiz - AT Schweiz (at-schweiz.ch)</a:t>
            </a:r>
            <a:endParaRPr lang="de-DE" sz="1200" dirty="0"/>
          </a:p>
          <a:p>
            <a:r>
              <a:rPr lang="de-DE" sz="1200" dirty="0">
                <a:hlinkClick r:id="rId5"/>
              </a:rPr>
              <a:t>Neue nikotinhaltige Produkte - Konsum - Sucht Schweiz</a:t>
            </a:r>
            <a:endParaRPr lang="de-DE" sz="1200" dirty="0"/>
          </a:p>
          <a:p>
            <a:endParaRPr lang="de-DE" sz="1200" dirty="0"/>
          </a:p>
          <a:p>
            <a:r>
              <a:rPr lang="de-DE" sz="1200" dirty="0">
                <a:hlinkClick r:id="rId6"/>
              </a:rPr>
              <a:t>E-Zigaretten: Waadt verbietet Verkauf an Minderjährige (watson.ch)</a:t>
            </a:r>
            <a:endParaRPr lang="de-DE" sz="1200" dirty="0"/>
          </a:p>
          <a:p>
            <a:r>
              <a:rPr lang="de-DE" sz="1200" dirty="0">
                <a:hlinkClick r:id="rId7"/>
              </a:rPr>
              <a:t>Nationalrat will elektronische Einwegzigaretten verbieten (parlament.ch)</a:t>
            </a:r>
            <a:endParaRPr lang="de-DE" sz="1200" dirty="0"/>
          </a:p>
          <a:p>
            <a:r>
              <a:rPr lang="de-DE" sz="1200" dirty="0">
                <a:hlinkClick r:id="rId8"/>
              </a:rPr>
              <a:t>https://www.srf.ch/news/schweiz/gesetze-gegen-vapes-australien-verbietet-die-einfuhr-von-einweg-e-zigaretten</a:t>
            </a:r>
            <a:endParaRPr lang="de-DE" sz="1200" dirty="0"/>
          </a:p>
          <a:p>
            <a:r>
              <a:rPr lang="de-DE" sz="1200" dirty="0">
                <a:hlinkClick r:id="rId9"/>
              </a:rPr>
              <a:t>Verbot von Einweg-E-Zigaretten in Belgien: EU-Kommission gibt grünes Licht – </a:t>
            </a:r>
            <a:r>
              <a:rPr lang="de-DE" sz="1200" dirty="0" err="1">
                <a:hlinkClick r:id="rId9"/>
              </a:rPr>
              <a:t>Euractiv</a:t>
            </a:r>
            <a:r>
              <a:rPr lang="de-DE" sz="1200" dirty="0">
                <a:hlinkClick r:id="rId9"/>
              </a:rPr>
              <a:t> DE</a:t>
            </a:r>
            <a:endParaRPr lang="de-CH" sz="1200" dirty="0"/>
          </a:p>
          <a:p>
            <a:r>
              <a:rPr lang="de-DE" sz="1200" dirty="0">
                <a:hlinkClick r:id="rId10"/>
              </a:rPr>
              <a:t>Frankreich verbietet E-Zigaretten – </a:t>
            </a:r>
            <a:r>
              <a:rPr lang="de-DE" sz="1200" dirty="0" err="1">
                <a:hlinkClick r:id="rId10"/>
              </a:rPr>
              <a:t>Euractiv</a:t>
            </a:r>
            <a:r>
              <a:rPr lang="de-DE" sz="1200" dirty="0">
                <a:hlinkClick r:id="rId10"/>
              </a:rPr>
              <a:t> DE</a:t>
            </a:r>
            <a:endParaRPr lang="de-DE" sz="1200" dirty="0"/>
          </a:p>
          <a:p>
            <a:r>
              <a:rPr lang="de-DE" sz="1200" dirty="0">
                <a:hlinkClick r:id="rId11"/>
              </a:rPr>
              <a:t>Im Jura soll der Verkauf von Wegwerf-</a:t>
            </a:r>
            <a:r>
              <a:rPr lang="de-DE" sz="1200" dirty="0" err="1">
                <a:hlinkClick r:id="rId11"/>
              </a:rPr>
              <a:t>Vapes</a:t>
            </a:r>
            <a:r>
              <a:rPr lang="de-DE" sz="1200" dirty="0">
                <a:hlinkClick r:id="rId11"/>
              </a:rPr>
              <a:t> verboten werden - News - SRF</a:t>
            </a:r>
            <a:endParaRPr lang="de-DE" sz="1200" dirty="0"/>
          </a:p>
          <a:p>
            <a:endParaRPr lang="de-DE" sz="1200" dirty="0"/>
          </a:p>
          <a:p>
            <a:r>
              <a:rPr lang="de-CH" sz="1200" dirty="0">
                <a:hlinkClick r:id="rId12"/>
              </a:rPr>
              <a:t>E-Zigaretten (admin.ch)</a:t>
            </a:r>
            <a:endParaRPr lang="de-CH" sz="1200" dirty="0"/>
          </a:p>
          <a:p>
            <a:endParaRPr lang="de-DE" sz="1200" dirty="0"/>
          </a:p>
          <a:p>
            <a:endParaRPr lang="de-DE" sz="1200" dirty="0"/>
          </a:p>
          <a:p>
            <a:r>
              <a:rPr lang="de-DE" sz="1200" dirty="0"/>
              <a:t>Toate pictogramele au fost achiziționate de la thenounpoject.com.</a:t>
            </a:r>
          </a:p>
          <a:p>
            <a:r>
              <a:rPr lang="de-DE" sz="1200" dirty="0"/>
              <a:t>Toate elementele grafice, cu excepția cazului în care sunt descrise altfel, au fost achiziționate de la istock.com.</a:t>
            </a:r>
          </a:p>
          <a:p>
            <a:endParaRPr lang="de-DE" sz="1200" dirty="0"/>
          </a:p>
          <a:p>
            <a:endParaRPr lang="de-DE" sz="1200" dirty="0"/>
          </a:p>
          <a:p>
            <a:endParaRPr lang="de-DE" sz="1200" dirty="0"/>
          </a:p>
          <a:p>
            <a:endParaRPr lang="de-DE" sz="1200" dirty="0"/>
          </a:p>
          <a:p>
            <a:endParaRPr lang="de-DE" sz="1200" dirty="0"/>
          </a:p>
        </p:txBody>
      </p:sp>
    </p:spTree>
    <p:extLst>
      <p:ext uri="{BB962C8B-B14F-4D97-AF65-F5344CB8AC3E}">
        <p14:creationId xmlns:p14="http://schemas.microsoft.com/office/powerpoint/2010/main" val="3193765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p:txBody>
          <a:bodyPr>
            <a:normAutofit/>
          </a:bodyPr>
          <a:lstStyle/>
          <a:p>
            <a:r>
              <a:rPr lang="ro-RO" sz="3200" b="1" dirty="0"/>
              <a:t>Ce sunt</a:t>
            </a:r>
            <a:r>
              <a:rPr lang="de-CH" sz="3200" b="1" dirty="0"/>
              <a:t> </a:t>
            </a:r>
            <a:r>
              <a:rPr lang="ro-RO" sz="3200" b="1" dirty="0"/>
              <a:t>v</a:t>
            </a:r>
            <a:r>
              <a:rPr lang="de-CH" sz="3200" b="1" dirty="0"/>
              <a:t>ape</a:t>
            </a:r>
            <a:r>
              <a:rPr lang="ro-RO" sz="3200" b="1" dirty="0"/>
              <a:t>-urile</a:t>
            </a:r>
            <a:r>
              <a:rPr lang="de-CH" sz="3200" b="1" dirty="0"/>
              <a:t>?</a:t>
            </a:r>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4715877" y="3961848"/>
            <a:ext cx="7018923" cy="2364354"/>
          </a:xfrm>
        </p:spPr>
        <p:txBody>
          <a:bodyPr>
            <a:normAutofit lnSpcReduction="10000"/>
          </a:bodyPr>
          <a:lstStyle/>
          <a:p>
            <a:pPr>
              <a:lnSpc>
                <a:spcPct val="150000"/>
              </a:lnSpc>
              <a:spcBef>
                <a:spcPts val="200"/>
              </a:spcBef>
              <a:buFont typeface="Wingdings" panose="05000000000000000000" pitchFamily="2" charset="2"/>
              <a:buChar char="Ø"/>
            </a:pPr>
            <a:r>
              <a:rPr lang="de-CH" sz="1800" dirty="0"/>
              <a:t>  Vape</a:t>
            </a:r>
            <a:r>
              <a:rPr lang="ro-RO" sz="1800" dirty="0"/>
              <a:t>-urile</a:t>
            </a:r>
            <a:r>
              <a:rPr lang="de-CH" sz="1800" dirty="0">
                <a:solidFill>
                  <a:schemeClr val="tx1"/>
                </a:solidFill>
              </a:rPr>
              <a:t> sunt dispozitive electronice.</a:t>
            </a:r>
          </a:p>
          <a:p>
            <a:pPr>
              <a:lnSpc>
                <a:spcPct val="150000"/>
              </a:lnSpc>
              <a:spcBef>
                <a:spcPts val="200"/>
              </a:spcBef>
              <a:buFont typeface="Wingdings" panose="05000000000000000000" pitchFamily="2" charset="2"/>
              <a:buChar char="Ø"/>
            </a:pPr>
            <a:r>
              <a:rPr lang="de-CH" sz="1800" dirty="0">
                <a:solidFill>
                  <a:schemeClr val="tx1"/>
                </a:solidFill>
              </a:rPr>
              <a:t> </a:t>
            </a:r>
            <a:r>
              <a:rPr lang="ro-RO" sz="1800" dirty="0">
                <a:solidFill>
                  <a:schemeClr val="tx1"/>
                </a:solidFill>
              </a:rPr>
              <a:t> </a:t>
            </a:r>
            <a:r>
              <a:rPr lang="de-CH" sz="1800" dirty="0">
                <a:solidFill>
                  <a:schemeClr val="tx1"/>
                </a:solidFill>
              </a:rPr>
              <a:t>Acestea conțin de obicei un lichid cu o doză mare de nicotină.</a:t>
            </a:r>
          </a:p>
          <a:p>
            <a:pPr>
              <a:lnSpc>
                <a:spcPct val="150000"/>
              </a:lnSpc>
              <a:spcBef>
                <a:spcPts val="200"/>
              </a:spcBef>
              <a:buFont typeface="Wingdings" panose="05000000000000000000" pitchFamily="2" charset="2"/>
              <a:buChar char="Ø"/>
            </a:pPr>
            <a:r>
              <a:rPr lang="de-CH" sz="1800" dirty="0">
                <a:solidFill>
                  <a:schemeClr val="tx1"/>
                </a:solidFill>
              </a:rPr>
              <a:t> </a:t>
            </a:r>
            <a:r>
              <a:rPr lang="ro-RO" sz="1800" dirty="0">
                <a:solidFill>
                  <a:schemeClr val="tx1"/>
                </a:solidFill>
              </a:rPr>
              <a:t> </a:t>
            </a:r>
            <a:r>
              <a:rPr lang="de-CH" sz="1800" dirty="0">
                <a:solidFill>
                  <a:schemeClr val="tx1"/>
                </a:solidFill>
              </a:rPr>
              <a:t>Lichidul este încălzit și </a:t>
            </a:r>
            <a:r>
              <a:rPr lang="ro-RO" sz="1800" dirty="0">
                <a:solidFill>
                  <a:schemeClr val="tx1"/>
                </a:solidFill>
              </a:rPr>
              <a:t>produce</a:t>
            </a:r>
            <a:r>
              <a:rPr lang="de-CH" sz="1800" dirty="0">
                <a:solidFill>
                  <a:schemeClr val="tx1"/>
                </a:solidFill>
              </a:rPr>
              <a:t> vapori.</a:t>
            </a:r>
          </a:p>
          <a:p>
            <a:pPr>
              <a:lnSpc>
                <a:spcPct val="150000"/>
              </a:lnSpc>
              <a:spcBef>
                <a:spcPts val="200"/>
              </a:spcBef>
              <a:buFont typeface="Wingdings" panose="05000000000000000000" pitchFamily="2" charset="2"/>
              <a:buChar char="Ø"/>
            </a:pPr>
            <a:r>
              <a:rPr lang="de-CH" sz="1800" dirty="0">
                <a:solidFill>
                  <a:schemeClr val="tx1"/>
                </a:solidFill>
              </a:rPr>
              <a:t>  Acești vapori sunt apoi </a:t>
            </a:r>
            <a:r>
              <a:rPr lang="ro-RO" sz="1800" dirty="0">
                <a:solidFill>
                  <a:schemeClr val="tx1"/>
                </a:solidFill>
              </a:rPr>
              <a:t>inhalați pe gură. </a:t>
            </a:r>
            <a:endParaRPr lang="de-CH" sz="1800" dirty="0">
              <a:solidFill>
                <a:schemeClr val="tx1"/>
              </a:solidFill>
            </a:endParaRPr>
          </a:p>
          <a:p>
            <a:pPr>
              <a:lnSpc>
                <a:spcPct val="150000"/>
              </a:lnSpc>
              <a:spcBef>
                <a:spcPts val="200"/>
              </a:spcBef>
              <a:buFont typeface="Wingdings" panose="05000000000000000000" pitchFamily="2" charset="2"/>
              <a:buChar char="Ø"/>
            </a:pPr>
            <a:r>
              <a:rPr lang="de-CH" sz="1800" dirty="0">
                <a:solidFill>
                  <a:schemeClr val="tx1"/>
                </a:solidFill>
              </a:rPr>
              <a:t> </a:t>
            </a:r>
            <a:r>
              <a:rPr lang="ro-RO" sz="1800" dirty="0">
                <a:solidFill>
                  <a:schemeClr val="tx1"/>
                </a:solidFill>
              </a:rPr>
              <a:t> Sunt s</a:t>
            </a:r>
            <a:r>
              <a:rPr lang="de-CH" sz="1800" dirty="0"/>
              <a:t>imilar</a:t>
            </a:r>
            <a:r>
              <a:rPr lang="ro-RO" sz="1800" dirty="0"/>
              <a:t>e</a:t>
            </a:r>
            <a:r>
              <a:rPr lang="de-CH" sz="1800" dirty="0"/>
              <a:t> cu țig</a:t>
            </a:r>
            <a:r>
              <a:rPr lang="ro-RO" sz="1800" dirty="0" err="1"/>
              <a:t>ările</a:t>
            </a:r>
            <a:r>
              <a:rPr lang="ro-RO" sz="1800" dirty="0"/>
              <a:t>. </a:t>
            </a:r>
            <a:endParaRPr lang="de-CH" sz="1800" dirty="0">
              <a:highlight>
                <a:srgbClr val="FFFF00"/>
              </a:highlight>
            </a:endParaRPr>
          </a:p>
          <a:p>
            <a:endParaRPr lang="de-CH" dirty="0"/>
          </a:p>
        </p:txBody>
      </p:sp>
      <p:sp>
        <p:nvSpPr>
          <p:cNvPr id="4" name="Textplatzhalter 3">
            <a:extLst>
              <a:ext uri="{FF2B5EF4-FFF2-40B4-BE49-F238E27FC236}">
                <a16:creationId xmlns:a16="http://schemas.microsoft.com/office/drawing/2014/main" id="{ADA0E272-5872-373E-657C-AD60A2FB19A3}"/>
              </a:ext>
            </a:extLst>
          </p:cNvPr>
          <p:cNvSpPr>
            <a:spLocks noGrp="1"/>
          </p:cNvSpPr>
          <p:nvPr>
            <p:ph type="body" sz="half" idx="2"/>
          </p:nvPr>
        </p:nvSpPr>
        <p:spPr/>
        <p:txBody>
          <a:bodyPr>
            <a:normAutofit/>
          </a:bodyPr>
          <a:lstStyle/>
          <a:p>
            <a:pPr algn="ctr"/>
            <a:endParaRPr lang="de-CH" sz="2200" dirty="0"/>
          </a:p>
        </p:txBody>
      </p:sp>
      <p:pic>
        <p:nvPicPr>
          <p:cNvPr id="5" name="Grafik 4" descr="Ein Bild, das Handschuhe, Hand enthält.&#10;&#10;Automatisch generierte Beschreibung">
            <a:extLst>
              <a:ext uri="{FF2B5EF4-FFF2-40B4-BE49-F238E27FC236}">
                <a16:creationId xmlns:a16="http://schemas.microsoft.com/office/drawing/2014/main" id="{54C15E91-A350-AC83-C4C6-7B8CC3D0A96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8" name="Textfeld 7">
            <a:extLst>
              <a:ext uri="{FF2B5EF4-FFF2-40B4-BE49-F238E27FC236}">
                <a16:creationId xmlns:a16="http://schemas.microsoft.com/office/drawing/2014/main" id="{4578F134-0AFC-EB87-88FB-758249D8B58B}"/>
              </a:ext>
            </a:extLst>
          </p:cNvPr>
          <p:cNvSpPr txBox="1"/>
          <p:nvPr/>
        </p:nvSpPr>
        <p:spPr>
          <a:xfrm rot="14118513">
            <a:off x="413750" y="4876736"/>
            <a:ext cx="921488" cy="276999"/>
          </a:xfrm>
          <a:prstGeom prst="rect">
            <a:avLst/>
          </a:prstGeom>
          <a:solidFill>
            <a:schemeClr val="tx2">
              <a:lumMod val="60000"/>
              <a:lumOff val="40000"/>
            </a:schemeClr>
          </a:solidFill>
          <a:ln w="28575">
            <a:solidFill>
              <a:srgbClr val="C00000"/>
            </a:solidFill>
          </a:ln>
        </p:spPr>
        <p:txBody>
          <a:bodyPr wrap="square" rtlCol="0">
            <a:spAutoFit/>
          </a:bodyPr>
          <a:lstStyle/>
          <a:p>
            <a:r>
              <a:rPr lang="ro-RO" sz="1200" dirty="0">
                <a:solidFill>
                  <a:srgbClr val="C00000"/>
                </a:solidFill>
              </a:rPr>
              <a:t>Informare</a:t>
            </a:r>
            <a:endParaRPr lang="de-CH" sz="1200" dirty="0">
              <a:solidFill>
                <a:srgbClr val="C00000"/>
              </a:solidFill>
            </a:endParaRPr>
          </a:p>
        </p:txBody>
      </p:sp>
      <p:sp>
        <p:nvSpPr>
          <p:cNvPr id="9" name="Textfeld 8">
            <a:extLst>
              <a:ext uri="{FF2B5EF4-FFF2-40B4-BE49-F238E27FC236}">
                <a16:creationId xmlns:a16="http://schemas.microsoft.com/office/drawing/2014/main" id="{1F44566B-C251-14AD-1825-82A322CD28E9}"/>
              </a:ext>
            </a:extLst>
          </p:cNvPr>
          <p:cNvSpPr txBox="1"/>
          <p:nvPr/>
        </p:nvSpPr>
        <p:spPr>
          <a:xfrm rot="15848186">
            <a:off x="1003740" y="4167825"/>
            <a:ext cx="850604" cy="276999"/>
          </a:xfrm>
          <a:prstGeom prst="rect">
            <a:avLst/>
          </a:prstGeom>
          <a:solidFill>
            <a:schemeClr val="tx2">
              <a:lumMod val="60000"/>
              <a:lumOff val="40000"/>
            </a:schemeClr>
          </a:solidFill>
        </p:spPr>
        <p:txBody>
          <a:bodyPr wrap="square" rtlCol="0">
            <a:spAutoFit/>
          </a:bodyPr>
          <a:lstStyle/>
          <a:p>
            <a:r>
              <a:rPr lang="ro-RO" sz="1200" dirty="0">
                <a:solidFill>
                  <a:schemeClr val="bg1"/>
                </a:solidFill>
              </a:rPr>
              <a:t>Înțelegere</a:t>
            </a:r>
            <a:endParaRPr lang="de-CH" sz="1200" dirty="0">
              <a:solidFill>
                <a:schemeClr val="bg1"/>
              </a:solidFill>
            </a:endParaRPr>
          </a:p>
        </p:txBody>
      </p:sp>
      <p:sp>
        <p:nvSpPr>
          <p:cNvPr id="10" name="Textfeld 9">
            <a:extLst>
              <a:ext uri="{FF2B5EF4-FFF2-40B4-BE49-F238E27FC236}">
                <a16:creationId xmlns:a16="http://schemas.microsoft.com/office/drawing/2014/main" id="{E6BCD768-D7CC-00FB-1E1C-9AED8D920DE1}"/>
              </a:ext>
            </a:extLst>
          </p:cNvPr>
          <p:cNvSpPr txBox="1"/>
          <p:nvPr/>
        </p:nvSpPr>
        <p:spPr>
          <a:xfrm rot="16200000">
            <a:off x="1263025" y="3889024"/>
            <a:ext cx="1197043" cy="276999"/>
          </a:xfrm>
          <a:prstGeom prst="rect">
            <a:avLst/>
          </a:prstGeom>
          <a:solidFill>
            <a:schemeClr val="tx2">
              <a:lumMod val="60000"/>
              <a:lumOff val="40000"/>
            </a:schemeClr>
          </a:solidFill>
        </p:spPr>
        <p:txBody>
          <a:bodyPr wrap="square" rtlCol="0">
            <a:spAutoFit/>
          </a:bodyPr>
          <a:lstStyle/>
          <a:p>
            <a:r>
              <a:rPr lang="ro-RO" sz="1200" dirty="0">
                <a:solidFill>
                  <a:schemeClr val="bg1"/>
                </a:solidFill>
              </a:rPr>
              <a:t>Recunoaștere</a:t>
            </a:r>
            <a:endParaRPr lang="de-CH" sz="1200" dirty="0">
              <a:solidFill>
                <a:schemeClr val="bg1"/>
              </a:solidFill>
            </a:endParaRPr>
          </a:p>
        </p:txBody>
      </p:sp>
      <p:sp>
        <p:nvSpPr>
          <p:cNvPr id="11" name="Textfeld 10">
            <a:extLst>
              <a:ext uri="{FF2B5EF4-FFF2-40B4-BE49-F238E27FC236}">
                <a16:creationId xmlns:a16="http://schemas.microsoft.com/office/drawing/2014/main" id="{F2B8E01C-66C0-3D35-0984-36E4762635BC}"/>
              </a:ext>
            </a:extLst>
          </p:cNvPr>
          <p:cNvSpPr txBox="1"/>
          <p:nvPr/>
        </p:nvSpPr>
        <p:spPr>
          <a:xfrm rot="16397315">
            <a:off x="1841860" y="4238717"/>
            <a:ext cx="717962" cy="276999"/>
          </a:xfrm>
          <a:prstGeom prst="rect">
            <a:avLst/>
          </a:prstGeom>
          <a:solidFill>
            <a:schemeClr val="tx2">
              <a:lumMod val="60000"/>
              <a:lumOff val="40000"/>
            </a:schemeClr>
          </a:solidFill>
        </p:spPr>
        <p:txBody>
          <a:bodyPr wrap="square" rtlCol="0">
            <a:spAutoFit/>
          </a:bodyPr>
          <a:lstStyle/>
          <a:p>
            <a:r>
              <a:rPr lang="ro-RO" sz="1200" dirty="0">
                <a:solidFill>
                  <a:schemeClr val="bg1"/>
                </a:solidFill>
              </a:rPr>
              <a:t>Acțiune</a:t>
            </a:r>
            <a:endParaRPr lang="de-CH" sz="1200" dirty="0">
              <a:solidFill>
                <a:schemeClr val="bg1"/>
              </a:solidFill>
            </a:endParaRPr>
          </a:p>
        </p:txBody>
      </p:sp>
      <p:sp>
        <p:nvSpPr>
          <p:cNvPr id="12" name="Textfeld 11">
            <a:extLst>
              <a:ext uri="{FF2B5EF4-FFF2-40B4-BE49-F238E27FC236}">
                <a16:creationId xmlns:a16="http://schemas.microsoft.com/office/drawing/2014/main" id="{B40E6A15-2F72-7B67-4E6E-28022A480A6E}"/>
              </a:ext>
            </a:extLst>
          </p:cNvPr>
          <p:cNvSpPr txBox="1"/>
          <p:nvPr/>
        </p:nvSpPr>
        <p:spPr>
          <a:xfrm rot="16835369">
            <a:off x="1978132" y="4269936"/>
            <a:ext cx="1173801" cy="276999"/>
          </a:xfrm>
          <a:prstGeom prst="rect">
            <a:avLst/>
          </a:prstGeom>
          <a:solidFill>
            <a:schemeClr val="tx2">
              <a:lumMod val="60000"/>
              <a:lumOff val="40000"/>
            </a:schemeClr>
          </a:solidFill>
        </p:spPr>
        <p:txBody>
          <a:bodyPr wrap="square" rtlCol="0">
            <a:spAutoFit/>
          </a:bodyPr>
          <a:lstStyle/>
          <a:p>
            <a:r>
              <a:rPr lang="ro-RO" sz="1200" dirty="0">
                <a:solidFill>
                  <a:schemeClr val="bg1"/>
                </a:solidFill>
              </a:rPr>
              <a:t>Obțineți ajutor</a:t>
            </a:r>
            <a:endParaRPr lang="de-CH" sz="1200" dirty="0">
              <a:solidFill>
                <a:schemeClr val="bg1"/>
              </a:solidFill>
            </a:endParaRPr>
          </a:p>
        </p:txBody>
      </p:sp>
      <p:pic>
        <p:nvPicPr>
          <p:cNvPr id="14" name="Grafik 13" descr="Ein Bild, das Zylinder, Kosmetik, Schreibwaren, Stift enthält.&#10;&#10;Automatisch generierte Beschreibung">
            <a:extLst>
              <a:ext uri="{FF2B5EF4-FFF2-40B4-BE49-F238E27FC236}">
                <a16:creationId xmlns:a16="http://schemas.microsoft.com/office/drawing/2014/main" id="{1B742250-0B99-EF59-72B5-F9A290FE459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6572" y1="41946" x2="14120" y2="57004"/>
                        <a14:foregroundMark x1="14120" y1="57004" x2="14524" y2="73476"/>
                        <a14:foregroundMark x1="14524" y1="73476" x2="22096" y2="62616"/>
                        <a14:foregroundMark x1="22096" y1="62616" x2="20022" y2="34518"/>
                        <a14:foregroundMark x1="20022" y1="34518" x2="17662" y2="38750"/>
                        <a14:foregroundMark x1="59930" y1="27735" x2="59607" y2="73476"/>
                        <a14:foregroundMark x1="64208" y1="81195" x2="66128" y2="84417"/>
                        <a14:foregroundMark x1="59607" y1="73476" x2="63817" y2="80539"/>
                        <a14:foregroundMark x1="66128" y1="84417" x2="69577" y2="68793"/>
                        <a14:foregroundMark x1="69577" y1="68793" x2="69712" y2="52321"/>
                        <a14:foregroundMark x1="65795" y1="42596" x2="60119" y2="28502"/>
                        <a14:foregroundMark x1="69712" y1="52321" x2="65871" y2="42785"/>
                        <a14:foregroundMark x1="76637" y1="34316" x2="72945" y2="50303"/>
                        <a14:foregroundMark x1="72945" y1="50303" x2="72352" y2="65442"/>
                        <a14:foregroundMark x1="72352" y1="65442" x2="75802" y2="51433"/>
                        <a14:foregroundMark x1="75802" y1="51433" x2="75532" y2="36455"/>
                        <a14:foregroundMark x1="81946" y1="38434" x2="80032" y2="71538"/>
                        <a14:foregroundMark x1="80032" y1="71538" x2="84182" y2="56157"/>
                        <a14:foregroundMark x1="84182" y1="56157" x2="82242" y2="39806"/>
                        <a14:foregroundMark x1="36163" y1="32338" x2="28079" y2="41017"/>
                        <a14:foregroundMark x1="28079" y1="41017" x2="25384" y2="54824"/>
                        <a14:foregroundMark x1="25384" y1="54824" x2="25842" y2="72911"/>
                        <a14:foregroundMark x1="25842" y1="72911" x2="34007" y2="64110"/>
                        <a14:foregroundMark x1="34007" y1="64110" x2="36055" y2="31853"/>
                        <a14:foregroundMark x1="36271" y1="31692" x2="36863" y2="54461"/>
                        <a14:foregroundMark x1="41876" y1="42390" x2="42387" y2="58135"/>
                        <a14:foregroundMark x1="64511" y1="32943" x2="65535" y2="42874"/>
                        <a14:foregroundMark x1="77242" y1="45127" x2="77257" y2="45297"/>
                        <a14:foregroundMark x1="76341" y1="34598" x2="76865" y2="40716"/>
                        <a14:backgroundMark x1="16977" y1="40129" x2="16896" y2="39201"/>
                        <a14:backgroundMark x1="17489" y1="40129" x2="17084" y2="39362"/>
                        <a14:backgroundMark x1="17192" y1="38878" x2="17381" y2="40412"/>
                        <a14:backgroundMark x1="31070" y1="84255" x2="34330" y2="69964"/>
                        <a14:backgroundMark x1="34330" y1="69964" x2="37780" y2="83488"/>
                        <a14:backgroundMark x1="37780" y1="83488" x2="50121" y2="85507"/>
                        <a14:backgroundMark x1="64214" y1="81833" x2="64214" y2="81227"/>
                        <a14:backgroundMark x1="64403" y1="81348" x2="64511" y2="80904"/>
                        <a14:backgroundMark x1="64214" y1="82277" x2="63891" y2="80743"/>
                        <a14:backgroundMark x1="77661" y1="46992" x2="77041" y2="41502"/>
                      </a14:backgroundRemoval>
                    </a14:imgEffect>
                  </a14:imgLayer>
                </a14:imgProps>
              </a:ext>
              <a:ext uri="{28A0092B-C50C-407E-A947-70E740481C1C}">
                <a14:useLocalDpi xmlns:a14="http://schemas.microsoft.com/office/drawing/2010/main" val="0"/>
              </a:ext>
            </a:extLst>
          </a:blip>
          <a:stretch>
            <a:fillRect/>
          </a:stretch>
        </p:blipFill>
        <p:spPr>
          <a:xfrm>
            <a:off x="5905490" y="829122"/>
            <a:ext cx="4766301" cy="3181759"/>
          </a:xfrm>
          <a:prstGeom prst="rect">
            <a:avLst/>
          </a:prstGeom>
        </p:spPr>
      </p:pic>
    </p:spTree>
    <p:extLst>
      <p:ext uri="{BB962C8B-B14F-4D97-AF65-F5344CB8AC3E}">
        <p14:creationId xmlns:p14="http://schemas.microsoft.com/office/powerpoint/2010/main" val="3108849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01917" y="414271"/>
            <a:ext cx="10058400" cy="606237"/>
          </a:xfrm>
        </p:spPr>
        <p:txBody>
          <a:bodyPr/>
          <a:lstStyle/>
          <a:p>
            <a:r>
              <a:rPr lang="de-CH" b="1" dirty="0"/>
              <a:t>Vape</a:t>
            </a:r>
            <a:r>
              <a:rPr lang="ro-RO" b="1" dirty="0"/>
              <a:t>-uri de unică folosință</a:t>
            </a:r>
            <a:endParaRPr lang="de-CH" b="1" dirty="0"/>
          </a:p>
        </p:txBody>
      </p:sp>
      <p:sp>
        <p:nvSpPr>
          <p:cNvPr id="4" name="Textfeld 3">
            <a:extLst>
              <a:ext uri="{FF2B5EF4-FFF2-40B4-BE49-F238E27FC236}">
                <a16:creationId xmlns:a16="http://schemas.microsoft.com/office/drawing/2014/main" id="{FF300292-99DF-60E7-62C6-019DEDBDE567}"/>
              </a:ext>
            </a:extLst>
          </p:cNvPr>
          <p:cNvSpPr txBox="1"/>
          <p:nvPr/>
        </p:nvSpPr>
        <p:spPr>
          <a:xfrm>
            <a:off x="6324264" y="1514638"/>
            <a:ext cx="3882991" cy="1754326"/>
          </a:xfrm>
          <a:prstGeom prst="rect">
            <a:avLst/>
          </a:prstGeom>
          <a:noFill/>
          <a:ln w="19050">
            <a:solidFill>
              <a:schemeClr val="accent2">
                <a:lumMod val="50000"/>
              </a:schemeClr>
            </a:solidFill>
          </a:ln>
        </p:spPr>
        <p:txBody>
          <a:bodyPr wrap="square">
            <a:spAutoFit/>
          </a:bodyPr>
          <a:lstStyle/>
          <a:p>
            <a:r>
              <a:rPr lang="de-CH" dirty="0"/>
              <a:t>Vape</a:t>
            </a:r>
            <a:r>
              <a:rPr lang="ro-RO" dirty="0"/>
              <a:t>-urile sunt alcătuite din:</a:t>
            </a:r>
            <a:endParaRPr lang="de-CH" dirty="0"/>
          </a:p>
          <a:p>
            <a:pPr marL="342900" indent="-342900">
              <a:buFont typeface="Wingdings" panose="05000000000000000000" pitchFamily="2" charset="2"/>
              <a:buChar char="Ø"/>
            </a:pPr>
            <a:r>
              <a:rPr lang="de-CH" b="1" u="sng" dirty="0"/>
              <a:t>Bat</a:t>
            </a:r>
            <a:r>
              <a:rPr lang="ro-RO" b="1" u="sng" dirty="0" err="1"/>
              <a:t>erie</a:t>
            </a:r>
            <a:r>
              <a:rPr lang="ro-RO" b="1" u="sng" dirty="0"/>
              <a:t> de unică folosință sau baterie reîncărcabilă</a:t>
            </a:r>
            <a:endParaRPr lang="de-CH" b="1" u="sng" dirty="0"/>
          </a:p>
          <a:p>
            <a:pPr marL="342900" indent="-342900">
              <a:buFont typeface="Wingdings" panose="05000000000000000000" pitchFamily="2" charset="2"/>
              <a:buChar char="Ø"/>
            </a:pPr>
            <a:r>
              <a:rPr lang="ro-RO" b="1" u="sng" dirty="0"/>
              <a:t>Vaporizator</a:t>
            </a:r>
            <a:endParaRPr lang="de-CH" b="1" u="sng" dirty="0"/>
          </a:p>
          <a:p>
            <a:pPr marL="342900" indent="-342900">
              <a:buFont typeface="Wingdings" panose="05000000000000000000" pitchFamily="2" charset="2"/>
              <a:buChar char="Ø"/>
            </a:pPr>
            <a:r>
              <a:rPr lang="ro-RO" b="1" u="sng" dirty="0"/>
              <a:t>Muștiuc</a:t>
            </a:r>
            <a:endParaRPr lang="de-CH" b="1" u="sng" dirty="0"/>
          </a:p>
          <a:p>
            <a:pPr marL="342900" indent="-342900">
              <a:buFont typeface="Wingdings" panose="05000000000000000000" pitchFamily="2" charset="2"/>
              <a:buChar char="Ø"/>
            </a:pPr>
            <a:r>
              <a:rPr lang="ro-RO" b="1" u="sng" dirty="0"/>
              <a:t>Rezervor pentru E-Lichid</a:t>
            </a:r>
            <a:endParaRPr lang="de-CH" dirty="0"/>
          </a:p>
        </p:txBody>
      </p:sp>
      <p:sp>
        <p:nvSpPr>
          <p:cNvPr id="6" name="Textfeld 5">
            <a:extLst>
              <a:ext uri="{FF2B5EF4-FFF2-40B4-BE49-F238E27FC236}">
                <a16:creationId xmlns:a16="http://schemas.microsoft.com/office/drawing/2014/main" id="{78C0D6FE-6929-9526-EBAF-F04BAC7E0CD3}"/>
              </a:ext>
            </a:extLst>
          </p:cNvPr>
          <p:cNvSpPr txBox="1"/>
          <p:nvPr/>
        </p:nvSpPr>
        <p:spPr>
          <a:xfrm>
            <a:off x="928609" y="3908569"/>
            <a:ext cx="5356670" cy="2308324"/>
          </a:xfrm>
          <a:prstGeom prst="rect">
            <a:avLst/>
          </a:prstGeom>
          <a:noFill/>
        </p:spPr>
        <p:txBody>
          <a:bodyPr wrap="square" rtlCol="0">
            <a:spAutoFit/>
          </a:bodyPr>
          <a:lstStyle/>
          <a:p>
            <a:pPr marL="285750" indent="-285750">
              <a:buFont typeface="Arial" panose="020B0604020202020204" pitchFamily="34" charset="0"/>
              <a:buChar char="•"/>
            </a:pPr>
            <a:endParaRPr lang="de-CH" dirty="0"/>
          </a:p>
          <a:p>
            <a:pPr marL="285750" indent="-285750">
              <a:buFont typeface="Arial" panose="020B0604020202020204" pitchFamily="34" charset="0"/>
              <a:buChar char="•"/>
            </a:pPr>
            <a:r>
              <a:rPr lang="ro-RO" dirty="0"/>
              <a:t>Pot fi utilizate pur și simplu</a:t>
            </a:r>
            <a:endParaRPr lang="de-CH" dirty="0"/>
          </a:p>
          <a:p>
            <a:pPr marL="285750" indent="-285750">
              <a:buFont typeface="Arial" panose="020B0604020202020204" pitchFamily="34" charset="0"/>
              <a:buChar char="•"/>
            </a:pPr>
            <a:r>
              <a:rPr lang="ro-RO" dirty="0"/>
              <a:t>Arome dulci și cu gust intens de fructe</a:t>
            </a:r>
            <a:endParaRPr lang="de-CH" dirty="0"/>
          </a:p>
          <a:p>
            <a:pPr marL="285750" indent="-285750">
              <a:buFont typeface="Arial" panose="020B0604020202020204" pitchFamily="34" charset="0"/>
              <a:buChar char="•"/>
            </a:pPr>
            <a:r>
              <a:rPr lang="it-IT" dirty="0"/>
              <a:t>Poate fi utilizat o singură dată</a:t>
            </a:r>
            <a:endParaRPr lang="ro-RO" dirty="0"/>
          </a:p>
          <a:p>
            <a:pPr marL="285750" indent="-285750">
              <a:buFont typeface="Arial" panose="020B0604020202020204" pitchFamily="34" charset="0"/>
              <a:buChar char="•"/>
            </a:pPr>
            <a:r>
              <a:rPr lang="ro-RO" dirty="0"/>
              <a:t>Conțin între</a:t>
            </a:r>
            <a:r>
              <a:rPr lang="de-CH" dirty="0"/>
              <a:t> 600 – 10’000 </a:t>
            </a:r>
            <a:r>
              <a:rPr lang="ro-RO" dirty="0"/>
              <a:t>de inhalări</a:t>
            </a:r>
            <a:endParaRPr lang="de-CH" dirty="0"/>
          </a:p>
          <a:p>
            <a:pPr marL="285750" indent="-285750">
              <a:buFont typeface="Arial" panose="020B0604020202020204" pitchFamily="34" charset="0"/>
              <a:buChar char="•"/>
            </a:pPr>
            <a:r>
              <a:rPr lang="ro-RO" dirty="0"/>
              <a:t>Sunt disponibile începând de la</a:t>
            </a:r>
            <a:r>
              <a:rPr lang="de-CH" dirty="0"/>
              <a:t> 6.90</a:t>
            </a:r>
            <a:r>
              <a:rPr lang="ro-RO" dirty="0"/>
              <a:t> franci</a:t>
            </a:r>
            <a:endParaRPr lang="de-CH" dirty="0"/>
          </a:p>
          <a:p>
            <a:pPr marL="285750" indent="-285750">
              <a:buFont typeface="Arial" panose="020B0604020202020204" pitchFamily="34" charset="0"/>
              <a:buChar char="•"/>
            </a:pPr>
            <a:r>
              <a:rPr lang="ro-RO" dirty="0"/>
              <a:t>Se pot cumpăra o</a:t>
            </a:r>
            <a:r>
              <a:rPr lang="de-CH" dirty="0"/>
              <a:t>nline, la chioșcuri, magazine de vape și magazine</a:t>
            </a:r>
            <a:r>
              <a:rPr lang="ro-RO" dirty="0"/>
              <a:t>le normale</a:t>
            </a:r>
            <a:endParaRPr lang="de-CH" dirty="0"/>
          </a:p>
        </p:txBody>
      </p:sp>
      <p:sp>
        <p:nvSpPr>
          <p:cNvPr id="2" name="Textfeld 1">
            <a:extLst>
              <a:ext uri="{FF2B5EF4-FFF2-40B4-BE49-F238E27FC236}">
                <a16:creationId xmlns:a16="http://schemas.microsoft.com/office/drawing/2014/main" id="{6808F2E0-3DAA-6BD4-7353-5D208A762E29}"/>
              </a:ext>
            </a:extLst>
          </p:cNvPr>
          <p:cNvSpPr txBox="1"/>
          <p:nvPr/>
        </p:nvSpPr>
        <p:spPr>
          <a:xfrm>
            <a:off x="7605361" y="3568064"/>
            <a:ext cx="4324369" cy="2308324"/>
          </a:xfrm>
          <a:prstGeom prst="rect">
            <a:avLst/>
          </a:prstGeom>
          <a:noFill/>
        </p:spPr>
        <p:txBody>
          <a:bodyPr wrap="square" rtlCol="0">
            <a:spAutoFit/>
          </a:bodyPr>
          <a:lstStyle/>
          <a:p>
            <a:r>
              <a:rPr lang="de-CH" b="1" dirty="0"/>
              <a:t>* Conținutul lichidului</a:t>
            </a:r>
          </a:p>
          <a:p>
            <a:pPr marL="457200" indent="-457200">
              <a:buFont typeface="Arial" panose="020B0604020202020204" pitchFamily="34" charset="0"/>
              <a:buChar char="•"/>
            </a:pPr>
            <a:r>
              <a:rPr lang="de-CH" dirty="0"/>
              <a:t>Diverse substanțe chimice</a:t>
            </a:r>
            <a:endParaRPr lang="ro-RO" dirty="0"/>
          </a:p>
          <a:p>
            <a:pPr marL="457200" indent="-457200">
              <a:buFont typeface="Arial" panose="020B0604020202020204" pitchFamily="34" charset="0"/>
              <a:buChar char="•"/>
            </a:pPr>
            <a:r>
              <a:rPr lang="de-CH" dirty="0"/>
              <a:t>Arom</a:t>
            </a:r>
            <a:r>
              <a:rPr lang="ro-RO" dirty="0"/>
              <a:t>e</a:t>
            </a:r>
            <a:endParaRPr lang="de-CH" dirty="0"/>
          </a:p>
          <a:p>
            <a:pPr marL="457200" indent="-457200">
              <a:buFont typeface="Arial" panose="020B0604020202020204" pitchFamily="34" charset="0"/>
              <a:buChar char="•"/>
            </a:pPr>
            <a:r>
              <a:rPr lang="de-CH" dirty="0"/>
              <a:t>Nicotină în doză mare</a:t>
            </a:r>
            <a:endParaRPr lang="ro-RO" dirty="0"/>
          </a:p>
          <a:p>
            <a:endParaRPr lang="de-CH" dirty="0"/>
          </a:p>
          <a:p>
            <a:pPr marL="285750" indent="-285750">
              <a:buFont typeface="Wingdings" panose="05000000000000000000" pitchFamily="2" charset="2"/>
              <a:buChar char="Ø"/>
            </a:pPr>
            <a:r>
              <a:rPr lang="ro-RO" dirty="0"/>
              <a:t>Există și</a:t>
            </a:r>
            <a:r>
              <a:rPr lang="de-CH" dirty="0"/>
              <a:t> </a:t>
            </a:r>
            <a:r>
              <a:rPr lang="ro-RO" dirty="0"/>
              <a:t>v</a:t>
            </a:r>
            <a:r>
              <a:rPr lang="de-CH" dirty="0"/>
              <a:t>ape</a:t>
            </a:r>
            <a:r>
              <a:rPr lang="ro-RO" dirty="0"/>
              <a:t>-uri</a:t>
            </a:r>
            <a:r>
              <a:rPr lang="de-CH" dirty="0"/>
              <a:t> </a:t>
            </a:r>
            <a:r>
              <a:rPr lang="ro-RO" dirty="0"/>
              <a:t>fără</a:t>
            </a:r>
            <a:r>
              <a:rPr lang="de-CH" dirty="0"/>
              <a:t> </a:t>
            </a:r>
            <a:r>
              <a:rPr lang="ro-RO" dirty="0"/>
              <a:t>nicotină.</a:t>
            </a:r>
            <a:endParaRPr lang="de-CH" dirty="0"/>
          </a:p>
          <a:p>
            <a:pPr marL="285750" indent="-285750">
              <a:buFont typeface="Wingdings" panose="05000000000000000000" pitchFamily="2" charset="2"/>
              <a:buChar char="Ø"/>
            </a:pPr>
            <a:r>
              <a:rPr lang="de-CH" dirty="0"/>
              <a:t>Unele dintre aceste substanțe chimice sunt cancerigene.</a:t>
            </a:r>
          </a:p>
        </p:txBody>
      </p:sp>
      <p:pic>
        <p:nvPicPr>
          <p:cNvPr id="7" name="Grafik 6" descr="Ein Bild, das Feuerzeug, Plastik, Boden, Im Haus enthält.">
            <a:extLst>
              <a:ext uri="{FF2B5EF4-FFF2-40B4-BE49-F238E27FC236}">
                <a16:creationId xmlns:a16="http://schemas.microsoft.com/office/drawing/2014/main" id="{AE53D0E4-AB4E-A789-8D9A-308C57153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728" y="1117437"/>
            <a:ext cx="3959677" cy="2271731"/>
          </a:xfrm>
          <a:prstGeom prst="rect">
            <a:avLst/>
          </a:prstGeom>
        </p:spPr>
      </p:pic>
      <p:sp>
        <p:nvSpPr>
          <p:cNvPr id="5" name="Textfeld 4">
            <a:extLst>
              <a:ext uri="{FF2B5EF4-FFF2-40B4-BE49-F238E27FC236}">
                <a16:creationId xmlns:a16="http://schemas.microsoft.com/office/drawing/2014/main" id="{29A52195-C45F-A18A-2A1D-0E2FFF343869}"/>
              </a:ext>
            </a:extLst>
          </p:cNvPr>
          <p:cNvSpPr txBox="1"/>
          <p:nvPr/>
        </p:nvSpPr>
        <p:spPr>
          <a:xfrm>
            <a:off x="785711" y="873593"/>
            <a:ext cx="1291943" cy="584775"/>
          </a:xfrm>
          <a:prstGeom prst="rect">
            <a:avLst/>
          </a:prstGeom>
          <a:solidFill>
            <a:schemeClr val="accent4">
              <a:lumMod val="40000"/>
              <a:lumOff val="60000"/>
            </a:schemeClr>
          </a:solidFill>
        </p:spPr>
        <p:txBody>
          <a:bodyPr wrap="square" rtlCol="0">
            <a:spAutoFit/>
          </a:bodyPr>
          <a:lstStyle/>
          <a:p>
            <a:r>
              <a:rPr lang="ro-RO" sz="1600" b="1" dirty="0"/>
              <a:t>Muștiuc</a:t>
            </a:r>
            <a:endParaRPr lang="de-CH" sz="1600" b="1" dirty="0"/>
          </a:p>
          <a:p>
            <a:endParaRPr lang="de-CH" sz="1600" b="1" dirty="0"/>
          </a:p>
        </p:txBody>
      </p:sp>
      <p:sp>
        <p:nvSpPr>
          <p:cNvPr id="8" name="Textfeld 7">
            <a:extLst>
              <a:ext uri="{FF2B5EF4-FFF2-40B4-BE49-F238E27FC236}">
                <a16:creationId xmlns:a16="http://schemas.microsoft.com/office/drawing/2014/main" id="{D2F901ED-0D34-24BD-29ED-41F96851220E}"/>
              </a:ext>
            </a:extLst>
          </p:cNvPr>
          <p:cNvSpPr txBox="1"/>
          <p:nvPr/>
        </p:nvSpPr>
        <p:spPr>
          <a:xfrm>
            <a:off x="785711" y="3354531"/>
            <a:ext cx="2772903" cy="584775"/>
          </a:xfrm>
          <a:prstGeom prst="rect">
            <a:avLst/>
          </a:prstGeom>
          <a:solidFill>
            <a:schemeClr val="accent4">
              <a:lumMod val="40000"/>
              <a:lumOff val="60000"/>
            </a:schemeClr>
          </a:solidFill>
        </p:spPr>
        <p:txBody>
          <a:bodyPr wrap="square" rtlCol="0">
            <a:spAutoFit/>
          </a:bodyPr>
          <a:lstStyle/>
          <a:p>
            <a:r>
              <a:rPr lang="de-DE" sz="1600" b="1" dirty="0"/>
              <a:t>Vaporizator</a:t>
            </a:r>
            <a:r>
              <a:rPr lang="ro-RO" sz="1600" b="1" dirty="0"/>
              <a:t>ul</a:t>
            </a:r>
            <a:r>
              <a:rPr lang="de-DE" sz="1600" b="1" dirty="0"/>
              <a:t> și rezervor</a:t>
            </a:r>
            <a:r>
              <a:rPr lang="ro-RO" sz="1600" b="1" dirty="0"/>
              <a:t>ul</a:t>
            </a:r>
            <a:r>
              <a:rPr lang="de-DE" sz="1600" b="1" dirty="0"/>
              <a:t> umplut cu e-lichid</a:t>
            </a:r>
            <a:endParaRPr lang="de-CH" sz="1600" b="1" dirty="0"/>
          </a:p>
        </p:txBody>
      </p:sp>
      <p:sp>
        <p:nvSpPr>
          <p:cNvPr id="9" name="Textfeld 8">
            <a:extLst>
              <a:ext uri="{FF2B5EF4-FFF2-40B4-BE49-F238E27FC236}">
                <a16:creationId xmlns:a16="http://schemas.microsoft.com/office/drawing/2014/main" id="{0ECA1F9B-8EF7-BE79-E9DF-60BAFC3C96DC}"/>
              </a:ext>
            </a:extLst>
          </p:cNvPr>
          <p:cNvSpPr txBox="1"/>
          <p:nvPr/>
        </p:nvSpPr>
        <p:spPr>
          <a:xfrm>
            <a:off x="3360454" y="2071625"/>
            <a:ext cx="1034142" cy="338554"/>
          </a:xfrm>
          <a:prstGeom prst="rect">
            <a:avLst/>
          </a:prstGeom>
          <a:solidFill>
            <a:schemeClr val="accent4">
              <a:lumMod val="40000"/>
              <a:lumOff val="60000"/>
            </a:schemeClr>
          </a:solidFill>
        </p:spPr>
        <p:txBody>
          <a:bodyPr wrap="square" rtlCol="0">
            <a:spAutoFit/>
          </a:bodyPr>
          <a:lstStyle/>
          <a:p>
            <a:r>
              <a:rPr lang="de-DE" sz="1600" b="1" dirty="0"/>
              <a:t>Bat</a:t>
            </a:r>
            <a:r>
              <a:rPr lang="ro-RO" sz="1600" b="1" dirty="0" err="1"/>
              <a:t>erie</a:t>
            </a:r>
            <a:endParaRPr lang="de-CH" sz="1600" b="1" dirty="0"/>
          </a:p>
        </p:txBody>
      </p:sp>
    </p:spTree>
    <p:extLst>
      <p:ext uri="{BB962C8B-B14F-4D97-AF65-F5344CB8AC3E}">
        <p14:creationId xmlns:p14="http://schemas.microsoft.com/office/powerpoint/2010/main" val="345538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457200" y="1556657"/>
            <a:ext cx="3200400" cy="1323702"/>
          </a:xfrm>
        </p:spPr>
        <p:txBody>
          <a:bodyPr/>
          <a:lstStyle/>
          <a:p>
            <a:r>
              <a:rPr lang="de-CH" b="1" dirty="0"/>
              <a:t>Efecte asupra sănătății</a:t>
            </a:r>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5242560" y="920565"/>
            <a:ext cx="6492240" cy="5257800"/>
          </a:xfrm>
        </p:spPr>
        <p:txBody>
          <a:bodyPr>
            <a:normAutofit lnSpcReduction="10000"/>
          </a:bodyPr>
          <a:lstStyle/>
          <a:p>
            <a:pPr marL="0" indent="0">
              <a:buClrTx/>
              <a:buNone/>
            </a:pPr>
            <a:r>
              <a:rPr lang="de-CH" b="1" dirty="0"/>
              <a:t>Dependența de nicotină:</a:t>
            </a:r>
            <a:r>
              <a:rPr lang="de-CH" dirty="0"/>
              <a:t> </a:t>
            </a:r>
            <a:r>
              <a:rPr lang="ro-RO" dirty="0"/>
              <a:t>v</a:t>
            </a:r>
            <a:r>
              <a:rPr lang="de-CH" dirty="0"/>
              <a:t>ap</a:t>
            </a:r>
            <a:r>
              <a:rPr lang="ro-RO" dirty="0"/>
              <a:t>e-urile</a:t>
            </a:r>
            <a:r>
              <a:rPr lang="de-CH" dirty="0"/>
              <a:t> conțin de obicei multă nicotină. Nicotina creează rapid dependență</a:t>
            </a:r>
            <a:endParaRPr lang="ro-RO" b="1" dirty="0"/>
          </a:p>
          <a:p>
            <a:pPr marL="0" indent="0">
              <a:buClrTx/>
              <a:buNone/>
            </a:pPr>
            <a:endParaRPr lang="de-CH" b="1" dirty="0"/>
          </a:p>
          <a:p>
            <a:pPr marL="0" indent="0">
              <a:buClrTx/>
              <a:buNone/>
            </a:pPr>
            <a:r>
              <a:rPr lang="de-CH" b="1" dirty="0"/>
              <a:t>Iritarea tractului respirator: </a:t>
            </a:r>
            <a:r>
              <a:rPr lang="de-CH" dirty="0"/>
              <a:t>tuse, dureri în gât și dificultăți de respirație</a:t>
            </a:r>
            <a:endParaRPr lang="ro-RO" dirty="0"/>
          </a:p>
          <a:p>
            <a:pPr marL="0" indent="0">
              <a:buClrTx/>
              <a:buNone/>
            </a:pPr>
            <a:endParaRPr lang="de-CH" dirty="0"/>
          </a:p>
          <a:p>
            <a:pPr marL="0" indent="0">
              <a:buClrTx/>
              <a:buNone/>
            </a:pPr>
            <a:r>
              <a:rPr lang="de-CH" b="1" dirty="0">
                <a:solidFill>
                  <a:schemeClr val="tx1"/>
                </a:solidFill>
              </a:rPr>
              <a:t>Iritație în gură și gât: </a:t>
            </a:r>
            <a:r>
              <a:rPr lang="ro-RO" dirty="0">
                <a:solidFill>
                  <a:schemeClr val="tx1"/>
                </a:solidFill>
              </a:rPr>
              <a:t>u</a:t>
            </a:r>
            <a:r>
              <a:rPr lang="de-CH" dirty="0">
                <a:solidFill>
                  <a:schemeClr val="tx1"/>
                </a:solidFill>
              </a:rPr>
              <a:t>scăciunea gurii, iritarea gingiilor și ulcerele bucale</a:t>
            </a:r>
            <a:endParaRPr lang="ro-RO" dirty="0">
              <a:solidFill>
                <a:schemeClr val="tx1"/>
              </a:solidFill>
            </a:endParaRPr>
          </a:p>
          <a:p>
            <a:pPr marL="0" indent="0">
              <a:buClrTx/>
              <a:buNone/>
            </a:pPr>
            <a:endParaRPr lang="de-CH" b="1" dirty="0">
              <a:solidFill>
                <a:schemeClr val="tx1"/>
              </a:solidFill>
            </a:endParaRPr>
          </a:p>
          <a:p>
            <a:pPr marL="0" indent="0">
              <a:buClrTx/>
              <a:buNone/>
            </a:pPr>
            <a:r>
              <a:rPr lang="de-CH" b="1" dirty="0">
                <a:solidFill>
                  <a:schemeClr val="tx1"/>
                </a:solidFill>
              </a:rPr>
              <a:t>Sistemul cardiovascular: </a:t>
            </a:r>
            <a:r>
              <a:rPr lang="de-CH" dirty="0">
                <a:solidFill>
                  <a:schemeClr val="tx1"/>
                </a:solidFill>
              </a:rPr>
              <a:t>pentru o perioadă scurtă de timp creșterea pulsului și a tensiunii arteriale, pentru o perioadă scurtă de timp risc crescut de probleme cardiace</a:t>
            </a:r>
            <a:endParaRPr lang="de-CH" dirty="0"/>
          </a:p>
          <a:p>
            <a:pPr marL="0" indent="0">
              <a:buClrTx/>
              <a:buNone/>
            </a:pPr>
            <a:endParaRPr lang="ro-RO" b="1" dirty="0"/>
          </a:p>
          <a:p>
            <a:pPr marL="0" indent="0">
              <a:buClrTx/>
              <a:buNone/>
            </a:pPr>
            <a:r>
              <a:rPr lang="de-CH" b="1" dirty="0"/>
              <a:t>Risc de cancer: </a:t>
            </a:r>
            <a:r>
              <a:rPr lang="de-CH" dirty="0"/>
              <a:t>crescut</a:t>
            </a:r>
          </a:p>
        </p:txBody>
      </p:sp>
      <p:sp>
        <p:nvSpPr>
          <p:cNvPr id="4" name="Textplatzhalter 3">
            <a:extLst>
              <a:ext uri="{FF2B5EF4-FFF2-40B4-BE49-F238E27FC236}">
                <a16:creationId xmlns:a16="http://schemas.microsoft.com/office/drawing/2014/main" id="{ADA0E272-5872-373E-657C-AD60A2FB19A3}"/>
              </a:ext>
            </a:extLst>
          </p:cNvPr>
          <p:cNvSpPr>
            <a:spLocks noGrp="1"/>
          </p:cNvSpPr>
          <p:nvPr>
            <p:ph type="body" sz="half" idx="2"/>
          </p:nvPr>
        </p:nvSpPr>
        <p:spPr/>
        <p:txBody>
          <a:bodyPr>
            <a:normAutofit/>
          </a:bodyPr>
          <a:lstStyle/>
          <a:p>
            <a:pPr algn="ctr"/>
            <a:endParaRPr lang="de-CH" sz="2200" dirty="0"/>
          </a:p>
        </p:txBody>
      </p:sp>
      <p:pic>
        <p:nvPicPr>
          <p:cNvPr id="11" name="Grafik 10" descr="Ein Bild, das Handschuhe, Hand enthält.&#10;&#10;Automatisch generierte Beschreibung">
            <a:extLst>
              <a:ext uri="{FF2B5EF4-FFF2-40B4-BE49-F238E27FC236}">
                <a16:creationId xmlns:a16="http://schemas.microsoft.com/office/drawing/2014/main" id="{D22F6F2C-EE4A-37FA-2862-33307B68CE0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234053" y="4737567"/>
            <a:ext cx="1334387" cy="1932086"/>
          </a:xfrm>
          <a:prstGeom prst="rect">
            <a:avLst/>
          </a:prstGeom>
        </p:spPr>
      </p:pic>
      <p:sp>
        <p:nvSpPr>
          <p:cNvPr id="12" name="Textfeld 11">
            <a:extLst>
              <a:ext uri="{FF2B5EF4-FFF2-40B4-BE49-F238E27FC236}">
                <a16:creationId xmlns:a16="http://schemas.microsoft.com/office/drawing/2014/main" id="{1E733DA5-4D3E-82DA-F8C9-63CFC239E963}"/>
              </a:ext>
            </a:extLst>
          </p:cNvPr>
          <p:cNvSpPr txBox="1"/>
          <p:nvPr/>
        </p:nvSpPr>
        <p:spPr>
          <a:xfrm rot="14118513">
            <a:off x="488856" y="4972428"/>
            <a:ext cx="921488" cy="276999"/>
          </a:xfrm>
          <a:prstGeom prst="rect">
            <a:avLst/>
          </a:prstGeom>
          <a:solidFill>
            <a:schemeClr val="accent2">
              <a:lumMod val="60000"/>
              <a:lumOff val="40000"/>
            </a:schemeClr>
          </a:solidFill>
          <a:ln w="28575">
            <a:solidFill>
              <a:srgbClr val="0070C0"/>
            </a:solidFill>
          </a:ln>
        </p:spPr>
        <p:txBody>
          <a:bodyPr wrap="square" rtlCol="0">
            <a:spAutoFit/>
          </a:bodyPr>
          <a:lstStyle/>
          <a:p>
            <a:r>
              <a:rPr lang="ro-RO" sz="1200" dirty="0">
                <a:solidFill>
                  <a:srgbClr val="0070C0"/>
                </a:solidFill>
              </a:rPr>
              <a:t>Informare</a:t>
            </a:r>
            <a:endParaRPr lang="de-CH" sz="1200" dirty="0">
              <a:solidFill>
                <a:srgbClr val="0070C0"/>
              </a:solidFill>
            </a:endParaRPr>
          </a:p>
        </p:txBody>
      </p:sp>
      <p:sp>
        <p:nvSpPr>
          <p:cNvPr id="13" name="Textfeld 12">
            <a:extLst>
              <a:ext uri="{FF2B5EF4-FFF2-40B4-BE49-F238E27FC236}">
                <a16:creationId xmlns:a16="http://schemas.microsoft.com/office/drawing/2014/main" id="{717174E9-1AC0-6AA3-3604-F2E21DC81B41}"/>
              </a:ext>
            </a:extLst>
          </p:cNvPr>
          <p:cNvSpPr txBox="1"/>
          <p:nvPr/>
        </p:nvSpPr>
        <p:spPr>
          <a:xfrm rot="15848186">
            <a:off x="1078846" y="4263517"/>
            <a:ext cx="850604" cy="276999"/>
          </a:xfrm>
          <a:prstGeom prst="rect">
            <a:avLst/>
          </a:prstGeom>
          <a:solidFill>
            <a:schemeClr val="accent2">
              <a:lumMod val="60000"/>
              <a:lumOff val="40000"/>
            </a:schemeClr>
          </a:solidFill>
          <a:ln w="28575">
            <a:noFill/>
          </a:ln>
        </p:spPr>
        <p:txBody>
          <a:bodyPr wrap="square" rtlCol="0">
            <a:spAutoFit/>
          </a:bodyPr>
          <a:lstStyle/>
          <a:p>
            <a:r>
              <a:rPr lang="ro-RO" sz="1200" dirty="0">
                <a:solidFill>
                  <a:schemeClr val="bg1"/>
                </a:solidFill>
              </a:rPr>
              <a:t>Înțelegere</a:t>
            </a:r>
            <a:endParaRPr lang="de-CH" sz="1200" dirty="0">
              <a:solidFill>
                <a:schemeClr val="bg1"/>
              </a:solidFill>
            </a:endParaRPr>
          </a:p>
        </p:txBody>
      </p:sp>
      <p:sp>
        <p:nvSpPr>
          <p:cNvPr id="14" name="Textfeld 13">
            <a:extLst>
              <a:ext uri="{FF2B5EF4-FFF2-40B4-BE49-F238E27FC236}">
                <a16:creationId xmlns:a16="http://schemas.microsoft.com/office/drawing/2014/main" id="{0DE115BC-11B6-87F5-5F1B-1D9A5335A6D2}"/>
              </a:ext>
            </a:extLst>
          </p:cNvPr>
          <p:cNvSpPr txBox="1"/>
          <p:nvPr/>
        </p:nvSpPr>
        <p:spPr>
          <a:xfrm rot="16200000">
            <a:off x="1356822" y="4003407"/>
            <a:ext cx="1159661" cy="276999"/>
          </a:xfrm>
          <a:prstGeom prst="rect">
            <a:avLst/>
          </a:prstGeom>
          <a:solidFill>
            <a:schemeClr val="accent2">
              <a:lumMod val="60000"/>
              <a:lumOff val="40000"/>
            </a:schemeClr>
          </a:solidFill>
        </p:spPr>
        <p:txBody>
          <a:bodyPr wrap="square" rtlCol="0">
            <a:spAutoFit/>
          </a:bodyPr>
          <a:lstStyle/>
          <a:p>
            <a:r>
              <a:rPr lang="ro-RO" sz="1200" dirty="0">
                <a:solidFill>
                  <a:schemeClr val="bg1"/>
                </a:solidFill>
              </a:rPr>
              <a:t>Recunoaștere</a:t>
            </a:r>
            <a:endParaRPr lang="de-CH" sz="1200" dirty="0">
              <a:solidFill>
                <a:schemeClr val="bg1"/>
              </a:solidFill>
            </a:endParaRPr>
          </a:p>
        </p:txBody>
      </p:sp>
      <p:sp>
        <p:nvSpPr>
          <p:cNvPr id="15" name="Textfeld 14">
            <a:extLst>
              <a:ext uri="{FF2B5EF4-FFF2-40B4-BE49-F238E27FC236}">
                <a16:creationId xmlns:a16="http://schemas.microsoft.com/office/drawing/2014/main" id="{D0FFA826-BCE0-1733-84EC-BA4EBA2B99F3}"/>
              </a:ext>
            </a:extLst>
          </p:cNvPr>
          <p:cNvSpPr txBox="1"/>
          <p:nvPr/>
        </p:nvSpPr>
        <p:spPr>
          <a:xfrm rot="16397315">
            <a:off x="1916966" y="4334409"/>
            <a:ext cx="717962" cy="276999"/>
          </a:xfrm>
          <a:prstGeom prst="rect">
            <a:avLst/>
          </a:prstGeom>
          <a:solidFill>
            <a:schemeClr val="accent2">
              <a:lumMod val="60000"/>
              <a:lumOff val="40000"/>
            </a:schemeClr>
          </a:solidFill>
        </p:spPr>
        <p:txBody>
          <a:bodyPr wrap="square" rtlCol="0">
            <a:spAutoFit/>
          </a:bodyPr>
          <a:lstStyle/>
          <a:p>
            <a:r>
              <a:rPr lang="ro-RO" sz="1200" dirty="0">
                <a:solidFill>
                  <a:schemeClr val="bg1"/>
                </a:solidFill>
              </a:rPr>
              <a:t>Acțiune</a:t>
            </a:r>
            <a:endParaRPr lang="de-CH" sz="1200" dirty="0">
              <a:solidFill>
                <a:schemeClr val="bg1"/>
              </a:solidFill>
            </a:endParaRPr>
          </a:p>
        </p:txBody>
      </p:sp>
      <p:sp>
        <p:nvSpPr>
          <p:cNvPr id="16" name="Textfeld 15">
            <a:extLst>
              <a:ext uri="{FF2B5EF4-FFF2-40B4-BE49-F238E27FC236}">
                <a16:creationId xmlns:a16="http://schemas.microsoft.com/office/drawing/2014/main" id="{DEBC25FB-BC3C-816D-4B28-3876DBB3294D}"/>
              </a:ext>
            </a:extLst>
          </p:cNvPr>
          <p:cNvSpPr txBox="1"/>
          <p:nvPr/>
        </p:nvSpPr>
        <p:spPr>
          <a:xfrm rot="16835369">
            <a:off x="2071283" y="4387358"/>
            <a:ext cx="1129588" cy="276999"/>
          </a:xfrm>
          <a:prstGeom prst="rect">
            <a:avLst/>
          </a:prstGeom>
          <a:solidFill>
            <a:schemeClr val="accent2">
              <a:lumMod val="60000"/>
              <a:lumOff val="40000"/>
            </a:schemeClr>
          </a:solidFill>
        </p:spPr>
        <p:txBody>
          <a:bodyPr wrap="square" rtlCol="0">
            <a:spAutoFit/>
          </a:bodyPr>
          <a:lstStyle/>
          <a:p>
            <a:r>
              <a:rPr lang="ro-RO" sz="1200" dirty="0">
                <a:solidFill>
                  <a:schemeClr val="bg1"/>
                </a:solidFill>
              </a:rPr>
              <a:t>Obțineți ajutor</a:t>
            </a:r>
            <a:endParaRPr lang="de-CH" sz="1200" dirty="0">
              <a:solidFill>
                <a:schemeClr val="bg1"/>
              </a:solidFill>
            </a:endParaRPr>
          </a:p>
        </p:txBody>
      </p:sp>
      <p:sp>
        <p:nvSpPr>
          <p:cNvPr id="5" name="Textfeld 4">
            <a:extLst>
              <a:ext uri="{FF2B5EF4-FFF2-40B4-BE49-F238E27FC236}">
                <a16:creationId xmlns:a16="http://schemas.microsoft.com/office/drawing/2014/main" id="{C6E6797B-2743-17E4-BE45-222616330D5E}"/>
              </a:ext>
            </a:extLst>
          </p:cNvPr>
          <p:cNvSpPr txBox="1"/>
          <p:nvPr/>
        </p:nvSpPr>
        <p:spPr>
          <a:xfrm>
            <a:off x="4760945" y="6162971"/>
            <a:ext cx="6772534" cy="377452"/>
          </a:xfrm>
          <a:prstGeom prst="rect">
            <a:avLst/>
          </a:prstGeom>
          <a:noFill/>
          <a:ln>
            <a:solidFill>
              <a:schemeClr val="accent2">
                <a:lumMod val="75000"/>
              </a:schemeClr>
            </a:solidFill>
          </a:ln>
        </p:spPr>
        <p:txBody>
          <a:bodyPr wrap="square" rtlCol="0">
            <a:spAutoFit/>
          </a:bodyPr>
          <a:lstStyle/>
          <a:p>
            <a:pPr algn="ctr"/>
            <a:r>
              <a:rPr lang="de-CH" dirty="0">
                <a:solidFill>
                  <a:schemeClr val="accent2">
                    <a:lumMod val="75000"/>
                  </a:schemeClr>
                </a:solidFill>
              </a:rPr>
              <a:t>Consecințele pe termen lung trebuie să fie analizate mai în detaliu.</a:t>
            </a:r>
          </a:p>
        </p:txBody>
      </p:sp>
      <p:pic>
        <p:nvPicPr>
          <p:cNvPr id="6" name="Grafik 5" descr="Ein Bild, das Schwarz, Dunkelheit enthält.&#10;&#10;Automatisch generierte Beschreibung">
            <a:extLst>
              <a:ext uri="{FF2B5EF4-FFF2-40B4-BE49-F238E27FC236}">
                <a16:creationId xmlns:a16="http://schemas.microsoft.com/office/drawing/2014/main" id="{81C17C24-C6EB-2E3A-8FE6-1D13DD0113E6}"/>
              </a:ext>
            </a:extLst>
          </p:cNvPr>
          <p:cNvPicPr>
            <a:picLocks noChangeAspect="1"/>
          </p:cNvPicPr>
          <p:nvPr/>
        </p:nvPicPr>
        <p:blipFill rotWithShape="1">
          <a:blip r:embed="rId5">
            <a:extLst>
              <a:ext uri="{28A0092B-C50C-407E-A947-70E740481C1C}">
                <a14:useLocalDpi xmlns:a14="http://schemas.microsoft.com/office/drawing/2010/main" val="0"/>
              </a:ext>
            </a:extLst>
          </a:blip>
          <a:srcRect l="4858" t="12222" r="7500" b="22699"/>
          <a:stretch/>
        </p:blipFill>
        <p:spPr>
          <a:xfrm>
            <a:off x="4487637" y="731839"/>
            <a:ext cx="508314" cy="377452"/>
          </a:xfrm>
          <a:prstGeom prst="rect">
            <a:avLst/>
          </a:prstGeom>
        </p:spPr>
      </p:pic>
      <p:pic>
        <p:nvPicPr>
          <p:cNvPr id="7" name="Grafik 6" descr="Ein Bild, das Schwarz, Dunkelheit enthält.&#10;&#10;Automatisch generierte Beschreibung">
            <a:extLst>
              <a:ext uri="{FF2B5EF4-FFF2-40B4-BE49-F238E27FC236}">
                <a16:creationId xmlns:a16="http://schemas.microsoft.com/office/drawing/2014/main" id="{9874AA38-1336-442A-0766-5F042F79F528}"/>
              </a:ext>
            </a:extLst>
          </p:cNvPr>
          <p:cNvPicPr>
            <a:picLocks noChangeAspect="1"/>
          </p:cNvPicPr>
          <p:nvPr/>
        </p:nvPicPr>
        <p:blipFill rotWithShape="1">
          <a:blip r:embed="rId6">
            <a:extLst>
              <a:ext uri="{28A0092B-C50C-407E-A947-70E740481C1C}">
                <a14:useLocalDpi xmlns:a14="http://schemas.microsoft.com/office/drawing/2010/main" val="0"/>
              </a:ext>
            </a:extLst>
          </a:blip>
          <a:srcRect l="30592" t="22508" r="30509" b="37247"/>
          <a:stretch/>
        </p:blipFill>
        <p:spPr>
          <a:xfrm>
            <a:off x="4578711" y="5456205"/>
            <a:ext cx="350282" cy="362399"/>
          </a:xfrm>
          <a:prstGeom prst="rect">
            <a:avLst/>
          </a:prstGeom>
        </p:spPr>
      </p:pic>
      <p:pic>
        <p:nvPicPr>
          <p:cNvPr id="8" name="Grafik 7" descr="Ein Bild, das Schwarz, Dunkelheit enthält.&#10;&#10;Automatisch generierte Beschreibung">
            <a:extLst>
              <a:ext uri="{FF2B5EF4-FFF2-40B4-BE49-F238E27FC236}">
                <a16:creationId xmlns:a16="http://schemas.microsoft.com/office/drawing/2014/main" id="{472C1439-E963-5396-7A18-2B21502F56B3}"/>
              </a:ext>
            </a:extLst>
          </p:cNvPr>
          <p:cNvPicPr>
            <a:picLocks noChangeAspect="1"/>
          </p:cNvPicPr>
          <p:nvPr/>
        </p:nvPicPr>
        <p:blipFill rotWithShape="1">
          <a:blip r:embed="rId7">
            <a:extLst>
              <a:ext uri="{28A0092B-C50C-407E-A947-70E740481C1C}">
                <a14:useLocalDpi xmlns:a14="http://schemas.microsoft.com/office/drawing/2010/main" val="0"/>
              </a:ext>
            </a:extLst>
          </a:blip>
          <a:srcRect b="13355"/>
          <a:stretch/>
        </p:blipFill>
        <p:spPr>
          <a:xfrm>
            <a:off x="4538726" y="1970990"/>
            <a:ext cx="435631" cy="377452"/>
          </a:xfrm>
          <a:prstGeom prst="rect">
            <a:avLst/>
          </a:prstGeom>
        </p:spPr>
      </p:pic>
      <p:pic>
        <p:nvPicPr>
          <p:cNvPr id="9" name="Grafik 8" descr="Ein Bild, das Schwarz, Dunkelheit enthält.&#10;&#10;Automatisch generierte Beschreibung">
            <a:extLst>
              <a:ext uri="{FF2B5EF4-FFF2-40B4-BE49-F238E27FC236}">
                <a16:creationId xmlns:a16="http://schemas.microsoft.com/office/drawing/2014/main" id="{DFF4C59B-6A43-61E5-4151-1E96A2FC9ACF}"/>
              </a:ext>
            </a:extLst>
          </p:cNvPr>
          <p:cNvPicPr>
            <a:picLocks noChangeAspect="1"/>
          </p:cNvPicPr>
          <p:nvPr/>
        </p:nvPicPr>
        <p:blipFill rotWithShape="1">
          <a:blip r:embed="rId8">
            <a:extLst>
              <a:ext uri="{28A0092B-C50C-407E-A947-70E740481C1C}">
                <a14:useLocalDpi xmlns:a14="http://schemas.microsoft.com/office/drawing/2010/main" val="0"/>
              </a:ext>
            </a:extLst>
          </a:blip>
          <a:srcRect b="15675"/>
          <a:stretch/>
        </p:blipFill>
        <p:spPr>
          <a:xfrm flipH="1">
            <a:off x="4531506" y="4286190"/>
            <a:ext cx="442851" cy="373435"/>
          </a:xfrm>
          <a:prstGeom prst="rect">
            <a:avLst/>
          </a:prstGeom>
        </p:spPr>
      </p:pic>
      <p:pic>
        <p:nvPicPr>
          <p:cNvPr id="10" name="Grafik 9" descr="Ein Bild, das Schwarz, Dunkelheit enthält.&#10;&#10;Automatisch generierte Beschreibung">
            <a:extLst>
              <a:ext uri="{FF2B5EF4-FFF2-40B4-BE49-F238E27FC236}">
                <a16:creationId xmlns:a16="http://schemas.microsoft.com/office/drawing/2014/main" id="{B7341A5A-2330-5D64-28D6-BFB89106782D}"/>
              </a:ext>
            </a:extLst>
          </p:cNvPr>
          <p:cNvPicPr>
            <a:picLocks noChangeAspect="1"/>
          </p:cNvPicPr>
          <p:nvPr/>
        </p:nvPicPr>
        <p:blipFill rotWithShape="1">
          <a:blip r:embed="rId9">
            <a:extLst>
              <a:ext uri="{28A0092B-C50C-407E-A947-70E740481C1C}">
                <a14:useLocalDpi xmlns:a14="http://schemas.microsoft.com/office/drawing/2010/main" val="0"/>
              </a:ext>
            </a:extLst>
          </a:blip>
          <a:srcRect b="14768"/>
          <a:stretch/>
        </p:blipFill>
        <p:spPr>
          <a:xfrm>
            <a:off x="4539520" y="3184622"/>
            <a:ext cx="442851" cy="377452"/>
          </a:xfrm>
          <a:prstGeom prst="rect">
            <a:avLst/>
          </a:prstGeom>
        </p:spPr>
      </p:pic>
    </p:spTree>
    <p:extLst>
      <p:ext uri="{BB962C8B-B14F-4D97-AF65-F5344CB8AC3E}">
        <p14:creationId xmlns:p14="http://schemas.microsoft.com/office/powerpoint/2010/main" val="183579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p:txBody>
          <a:bodyPr/>
          <a:lstStyle/>
          <a:p>
            <a:r>
              <a:rPr lang="de-CH" b="1" dirty="0"/>
              <a:t>Mediul înconjurător</a:t>
            </a:r>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4934107" y="1398080"/>
            <a:ext cx="5819047" cy="2628795"/>
          </a:xfrm>
        </p:spPr>
        <p:txBody>
          <a:bodyPr>
            <a:noAutofit/>
          </a:bodyPr>
          <a:lstStyle/>
          <a:p>
            <a:pPr marL="0" indent="0">
              <a:lnSpc>
                <a:spcPct val="100000"/>
              </a:lnSpc>
              <a:spcBef>
                <a:spcPts val="0"/>
              </a:spcBef>
              <a:spcAft>
                <a:spcPts val="600"/>
              </a:spcAft>
              <a:buNone/>
            </a:pPr>
            <a:r>
              <a:rPr lang="de-CH" b="1" dirty="0"/>
              <a:t>Baterii</a:t>
            </a:r>
            <a:r>
              <a:rPr lang="ro-RO" b="1" dirty="0"/>
              <a:t>le</a:t>
            </a:r>
            <a:r>
              <a:rPr lang="de-CH" b="1" dirty="0"/>
              <a:t> litiu-ion </a:t>
            </a:r>
            <a:r>
              <a:rPr lang="ro-RO" dirty="0"/>
              <a:t>și </a:t>
            </a:r>
            <a:r>
              <a:rPr lang="ro-RO" b="1" dirty="0"/>
              <a:t>bateriile de unică folosință </a:t>
            </a:r>
            <a:r>
              <a:rPr lang="de-CH" dirty="0"/>
              <a:t>conțin materii prime valoroase.</a:t>
            </a:r>
          </a:p>
          <a:p>
            <a:pPr marL="0" indent="0">
              <a:lnSpc>
                <a:spcPct val="100000"/>
              </a:lnSpc>
              <a:spcBef>
                <a:spcPts val="0"/>
              </a:spcBef>
              <a:spcAft>
                <a:spcPts val="600"/>
              </a:spcAft>
              <a:buNone/>
            </a:pPr>
            <a:r>
              <a:rPr lang="de-CH" dirty="0"/>
              <a:t>Acestea sunt </a:t>
            </a:r>
            <a:r>
              <a:rPr lang="de-CH" u="sng" dirty="0"/>
              <a:t>dăunătoare pentru mediu </a:t>
            </a:r>
            <a:r>
              <a:rPr lang="de-CH" dirty="0"/>
              <a:t>dacă sunt eliminate incorect.</a:t>
            </a:r>
          </a:p>
        </p:txBody>
      </p:sp>
      <p:sp>
        <p:nvSpPr>
          <p:cNvPr id="4" name="Textplatzhalter 3">
            <a:extLst>
              <a:ext uri="{FF2B5EF4-FFF2-40B4-BE49-F238E27FC236}">
                <a16:creationId xmlns:a16="http://schemas.microsoft.com/office/drawing/2014/main" id="{ADA0E272-5872-373E-657C-AD60A2FB19A3}"/>
              </a:ext>
            </a:extLst>
          </p:cNvPr>
          <p:cNvSpPr>
            <a:spLocks noGrp="1"/>
          </p:cNvSpPr>
          <p:nvPr>
            <p:ph type="body" sz="half" idx="2"/>
          </p:nvPr>
        </p:nvSpPr>
        <p:spPr/>
        <p:txBody>
          <a:bodyPr/>
          <a:lstStyle/>
          <a:p>
            <a:endParaRPr lang="de-CH" dirty="0"/>
          </a:p>
        </p:txBody>
      </p:sp>
      <p:sp>
        <p:nvSpPr>
          <p:cNvPr id="5" name="Untertitel 2">
            <a:extLst>
              <a:ext uri="{FF2B5EF4-FFF2-40B4-BE49-F238E27FC236}">
                <a16:creationId xmlns:a16="http://schemas.microsoft.com/office/drawing/2014/main" id="{BFF4D808-2E8D-BCB0-0E2B-71D27FD2DE3A}"/>
              </a:ext>
            </a:extLst>
          </p:cNvPr>
          <p:cNvSpPr txBox="1">
            <a:spLocks/>
          </p:cNvSpPr>
          <p:nvPr/>
        </p:nvSpPr>
        <p:spPr>
          <a:xfrm>
            <a:off x="4898571" y="725175"/>
            <a:ext cx="3734440" cy="45848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de-CH" sz="2200" b="1" dirty="0">
                <a:solidFill>
                  <a:schemeClr val="accent3">
                    <a:lumMod val="75000"/>
                  </a:schemeClr>
                </a:solidFill>
                <a:latin typeface="+mj-lt"/>
              </a:rPr>
              <a:t>CONSUM</a:t>
            </a:r>
          </a:p>
        </p:txBody>
      </p:sp>
      <p:sp>
        <p:nvSpPr>
          <p:cNvPr id="6" name="Untertitel 2">
            <a:extLst>
              <a:ext uri="{FF2B5EF4-FFF2-40B4-BE49-F238E27FC236}">
                <a16:creationId xmlns:a16="http://schemas.microsoft.com/office/drawing/2014/main" id="{6A7B3063-F6C2-3E14-0E2A-B908EDB98CA9}"/>
              </a:ext>
            </a:extLst>
          </p:cNvPr>
          <p:cNvSpPr txBox="1">
            <a:spLocks/>
          </p:cNvSpPr>
          <p:nvPr/>
        </p:nvSpPr>
        <p:spPr>
          <a:xfrm>
            <a:off x="4934107" y="3634848"/>
            <a:ext cx="1817661" cy="35915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de-CH" sz="2200" b="1" dirty="0">
                <a:solidFill>
                  <a:schemeClr val="accent3">
                    <a:lumMod val="75000"/>
                  </a:schemeClr>
                </a:solidFill>
                <a:latin typeface="+mj-lt"/>
              </a:rPr>
              <a:t>ELIMINARE</a:t>
            </a:r>
          </a:p>
        </p:txBody>
      </p:sp>
      <p:sp>
        <p:nvSpPr>
          <p:cNvPr id="7" name="Inhaltsplatzhalter 2">
            <a:extLst>
              <a:ext uri="{FF2B5EF4-FFF2-40B4-BE49-F238E27FC236}">
                <a16:creationId xmlns:a16="http://schemas.microsoft.com/office/drawing/2014/main" id="{12926D83-7B7D-9DB3-E3DD-FCDCBEC58E0F}"/>
              </a:ext>
            </a:extLst>
          </p:cNvPr>
          <p:cNvSpPr txBox="1">
            <a:spLocks/>
          </p:cNvSpPr>
          <p:nvPr/>
        </p:nvSpPr>
        <p:spPr>
          <a:xfrm>
            <a:off x="4934107" y="4162412"/>
            <a:ext cx="5106666" cy="868074"/>
          </a:xfrm>
          <a:prstGeom prst="rect">
            <a:avLst/>
          </a:prstGeom>
        </p:spPr>
        <p:txBody>
          <a:bodyPr vert="horz" lIns="0" tIns="45720" rIns="0" bIns="45720" rtlCol="0">
            <a:normAutofit fontScale="850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de-CH" dirty="0"/>
              <a:t>Vapes aparțin deșeurilor electronice.</a:t>
            </a:r>
          </a:p>
          <a:p>
            <a:pPr marL="0" indent="0">
              <a:buNone/>
            </a:pPr>
            <a:r>
              <a:rPr lang="de-CH" dirty="0"/>
              <a:t>Adesea, acestea nu sunt eliminate în mod corespunzător.</a:t>
            </a:r>
          </a:p>
          <a:p>
            <a:pPr marL="0" indent="0">
              <a:buNone/>
            </a:pPr>
            <a:endParaRPr lang="de-CH" dirty="0"/>
          </a:p>
        </p:txBody>
      </p:sp>
      <p:pic>
        <p:nvPicPr>
          <p:cNvPr id="15" name="Grafik 14" descr="Ein Bild, das Handschuhe, Hand enthält.&#10;&#10;Automatisch generierte Beschreibung">
            <a:extLst>
              <a:ext uri="{FF2B5EF4-FFF2-40B4-BE49-F238E27FC236}">
                <a16:creationId xmlns:a16="http://schemas.microsoft.com/office/drawing/2014/main" id="{FC478CC1-A3A0-1E3A-A447-4EA09F4ECFF7}"/>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16" name="Textfeld 15">
            <a:extLst>
              <a:ext uri="{FF2B5EF4-FFF2-40B4-BE49-F238E27FC236}">
                <a16:creationId xmlns:a16="http://schemas.microsoft.com/office/drawing/2014/main" id="{E6AC125C-9ED6-4705-A555-5E7724E97D37}"/>
              </a:ext>
            </a:extLst>
          </p:cNvPr>
          <p:cNvSpPr txBox="1"/>
          <p:nvPr/>
        </p:nvSpPr>
        <p:spPr>
          <a:xfrm rot="14118513">
            <a:off x="413750" y="4876736"/>
            <a:ext cx="921488" cy="276999"/>
          </a:xfrm>
          <a:prstGeom prst="rect">
            <a:avLst/>
          </a:prstGeom>
          <a:solidFill>
            <a:schemeClr val="accent1">
              <a:lumMod val="75000"/>
            </a:schemeClr>
          </a:solidFill>
          <a:ln w="28575">
            <a:solidFill>
              <a:srgbClr val="92D050"/>
            </a:solidFill>
          </a:ln>
        </p:spPr>
        <p:txBody>
          <a:bodyPr wrap="square" rtlCol="0">
            <a:spAutoFit/>
          </a:bodyPr>
          <a:lstStyle/>
          <a:p>
            <a:r>
              <a:rPr lang="ro-RO" sz="1200" dirty="0">
                <a:solidFill>
                  <a:srgbClr val="92D050"/>
                </a:solidFill>
              </a:rPr>
              <a:t>Informare</a:t>
            </a:r>
            <a:endParaRPr lang="de-CH" sz="1200" dirty="0">
              <a:solidFill>
                <a:srgbClr val="92D050"/>
              </a:solidFill>
            </a:endParaRPr>
          </a:p>
        </p:txBody>
      </p:sp>
      <p:sp>
        <p:nvSpPr>
          <p:cNvPr id="17" name="Textfeld 16">
            <a:extLst>
              <a:ext uri="{FF2B5EF4-FFF2-40B4-BE49-F238E27FC236}">
                <a16:creationId xmlns:a16="http://schemas.microsoft.com/office/drawing/2014/main" id="{97D9F460-3C01-2A6C-3D54-478E60F241C3}"/>
              </a:ext>
            </a:extLst>
          </p:cNvPr>
          <p:cNvSpPr txBox="1"/>
          <p:nvPr/>
        </p:nvSpPr>
        <p:spPr>
          <a:xfrm rot="15848186">
            <a:off x="1003740" y="4167825"/>
            <a:ext cx="850604" cy="276999"/>
          </a:xfrm>
          <a:prstGeom prst="rect">
            <a:avLst/>
          </a:prstGeom>
          <a:solidFill>
            <a:schemeClr val="accent1">
              <a:lumMod val="75000"/>
            </a:schemeClr>
          </a:solidFill>
        </p:spPr>
        <p:txBody>
          <a:bodyPr wrap="square" rtlCol="0">
            <a:spAutoFit/>
          </a:bodyPr>
          <a:lstStyle/>
          <a:p>
            <a:r>
              <a:rPr lang="ro-RO" sz="1200" dirty="0">
                <a:solidFill>
                  <a:schemeClr val="bg1"/>
                </a:solidFill>
              </a:rPr>
              <a:t>Înțelegere</a:t>
            </a:r>
            <a:endParaRPr lang="de-CH" sz="1200" dirty="0">
              <a:solidFill>
                <a:schemeClr val="bg1"/>
              </a:solidFill>
            </a:endParaRPr>
          </a:p>
        </p:txBody>
      </p:sp>
      <p:sp>
        <p:nvSpPr>
          <p:cNvPr id="18" name="Textfeld 17">
            <a:extLst>
              <a:ext uri="{FF2B5EF4-FFF2-40B4-BE49-F238E27FC236}">
                <a16:creationId xmlns:a16="http://schemas.microsoft.com/office/drawing/2014/main" id="{BC8B3954-1C1C-0B24-69D2-754166FF6459}"/>
              </a:ext>
            </a:extLst>
          </p:cNvPr>
          <p:cNvSpPr txBox="1"/>
          <p:nvPr/>
        </p:nvSpPr>
        <p:spPr>
          <a:xfrm rot="16200000">
            <a:off x="1318847" y="3944845"/>
            <a:ext cx="1085400" cy="276999"/>
          </a:xfrm>
          <a:prstGeom prst="rect">
            <a:avLst/>
          </a:prstGeom>
          <a:solidFill>
            <a:schemeClr val="accent1">
              <a:lumMod val="75000"/>
            </a:schemeClr>
          </a:solidFill>
        </p:spPr>
        <p:txBody>
          <a:bodyPr wrap="square" rtlCol="0">
            <a:spAutoFit/>
          </a:bodyPr>
          <a:lstStyle/>
          <a:p>
            <a:r>
              <a:rPr lang="ro-RO" sz="1200" dirty="0">
                <a:solidFill>
                  <a:schemeClr val="bg1"/>
                </a:solidFill>
              </a:rPr>
              <a:t>Recunoaștere</a:t>
            </a:r>
            <a:endParaRPr lang="de-CH" sz="1200" dirty="0">
              <a:solidFill>
                <a:schemeClr val="bg1"/>
              </a:solidFill>
            </a:endParaRPr>
          </a:p>
        </p:txBody>
      </p:sp>
      <p:sp>
        <p:nvSpPr>
          <p:cNvPr id="19" name="Textfeld 18">
            <a:extLst>
              <a:ext uri="{FF2B5EF4-FFF2-40B4-BE49-F238E27FC236}">
                <a16:creationId xmlns:a16="http://schemas.microsoft.com/office/drawing/2014/main" id="{3CD430CA-F94F-AB03-FFF8-8501A77CE5FB}"/>
              </a:ext>
            </a:extLst>
          </p:cNvPr>
          <p:cNvSpPr txBox="1"/>
          <p:nvPr/>
        </p:nvSpPr>
        <p:spPr>
          <a:xfrm rot="16397315">
            <a:off x="1841860" y="4238717"/>
            <a:ext cx="717962" cy="276999"/>
          </a:xfrm>
          <a:prstGeom prst="rect">
            <a:avLst/>
          </a:prstGeom>
          <a:solidFill>
            <a:schemeClr val="accent1">
              <a:lumMod val="75000"/>
            </a:schemeClr>
          </a:solidFill>
        </p:spPr>
        <p:txBody>
          <a:bodyPr wrap="square" rtlCol="0">
            <a:spAutoFit/>
          </a:bodyPr>
          <a:lstStyle/>
          <a:p>
            <a:r>
              <a:rPr lang="ro-RO" sz="1200" dirty="0">
                <a:solidFill>
                  <a:schemeClr val="bg1"/>
                </a:solidFill>
              </a:rPr>
              <a:t>Acțiune</a:t>
            </a:r>
            <a:endParaRPr lang="de-CH" sz="1200" dirty="0">
              <a:solidFill>
                <a:schemeClr val="bg1"/>
              </a:solidFill>
            </a:endParaRPr>
          </a:p>
        </p:txBody>
      </p:sp>
      <p:sp>
        <p:nvSpPr>
          <p:cNvPr id="20" name="Textfeld 19">
            <a:extLst>
              <a:ext uri="{FF2B5EF4-FFF2-40B4-BE49-F238E27FC236}">
                <a16:creationId xmlns:a16="http://schemas.microsoft.com/office/drawing/2014/main" id="{BDB58FDD-9C84-A88D-F989-D0830E45E16F}"/>
              </a:ext>
            </a:extLst>
          </p:cNvPr>
          <p:cNvSpPr txBox="1"/>
          <p:nvPr/>
        </p:nvSpPr>
        <p:spPr>
          <a:xfrm rot="16835369">
            <a:off x="1950654" y="4236844"/>
            <a:ext cx="1241132" cy="276999"/>
          </a:xfrm>
          <a:prstGeom prst="rect">
            <a:avLst/>
          </a:prstGeom>
          <a:solidFill>
            <a:schemeClr val="accent1">
              <a:lumMod val="75000"/>
            </a:schemeClr>
          </a:solidFill>
        </p:spPr>
        <p:txBody>
          <a:bodyPr wrap="square" rtlCol="0">
            <a:spAutoFit/>
          </a:bodyPr>
          <a:lstStyle/>
          <a:p>
            <a:r>
              <a:rPr lang="ro-RO" sz="1200" dirty="0">
                <a:solidFill>
                  <a:schemeClr val="bg1"/>
                </a:solidFill>
              </a:rPr>
              <a:t>Obțineți ajutor</a:t>
            </a:r>
            <a:endParaRPr lang="de-CH" sz="1200" dirty="0">
              <a:solidFill>
                <a:schemeClr val="bg1"/>
              </a:solidFill>
            </a:endParaRPr>
          </a:p>
        </p:txBody>
      </p:sp>
      <p:pic>
        <p:nvPicPr>
          <p:cNvPr id="9" name="Grafik 8" descr="Ein Bild, das Schwarz, Dunkelheit enthält.&#10;&#10;Automatisch generierte Beschreibung">
            <a:extLst>
              <a:ext uri="{FF2B5EF4-FFF2-40B4-BE49-F238E27FC236}">
                <a16:creationId xmlns:a16="http://schemas.microsoft.com/office/drawing/2014/main" id="{6D0F7A64-A0A6-F5BC-29E8-E33B9A77319F}"/>
              </a:ext>
            </a:extLst>
          </p:cNvPr>
          <p:cNvPicPr>
            <a:picLocks noChangeAspect="1"/>
          </p:cNvPicPr>
          <p:nvPr/>
        </p:nvPicPr>
        <p:blipFill rotWithShape="1">
          <a:blip r:embed="rId5">
            <a:extLst>
              <a:ext uri="{28A0092B-C50C-407E-A947-70E740481C1C}">
                <a14:useLocalDpi xmlns:a14="http://schemas.microsoft.com/office/drawing/2010/main" val="0"/>
              </a:ext>
            </a:extLst>
          </a:blip>
          <a:srcRect l="9919" t="5015" r="8124" b="20197"/>
          <a:stretch/>
        </p:blipFill>
        <p:spPr>
          <a:xfrm>
            <a:off x="9704156" y="4626045"/>
            <a:ext cx="1989464" cy="1815433"/>
          </a:xfrm>
          <a:prstGeom prst="rect">
            <a:avLst/>
          </a:prstGeom>
        </p:spPr>
      </p:pic>
    </p:spTree>
    <p:extLst>
      <p:ext uri="{BB962C8B-B14F-4D97-AF65-F5344CB8AC3E}">
        <p14:creationId xmlns:p14="http://schemas.microsoft.com/office/powerpoint/2010/main" val="2506886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tertitel 2">
            <a:extLst>
              <a:ext uri="{FF2B5EF4-FFF2-40B4-BE49-F238E27FC236}">
                <a16:creationId xmlns:a16="http://schemas.microsoft.com/office/drawing/2014/main" id="{F5906461-B31C-E6E8-7D43-A00CB5AC7E46}"/>
              </a:ext>
            </a:extLst>
          </p:cNvPr>
          <p:cNvSpPr txBox="1">
            <a:spLocks/>
          </p:cNvSpPr>
          <p:nvPr/>
        </p:nvSpPr>
        <p:spPr>
          <a:xfrm>
            <a:off x="631965" y="656507"/>
            <a:ext cx="10058400" cy="5191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ro-RO" b="1" dirty="0">
                <a:solidFill>
                  <a:schemeClr val="accent1">
                    <a:lumMod val="50000"/>
                  </a:schemeClr>
                </a:solidFill>
              </a:rPr>
              <a:t>Întrebare Intermediară</a:t>
            </a:r>
            <a:endParaRPr lang="de-CH" b="1" dirty="0">
              <a:solidFill>
                <a:schemeClr val="accent1">
                  <a:lumMod val="50000"/>
                </a:schemeClr>
              </a:solidFill>
            </a:endParaRPr>
          </a:p>
        </p:txBody>
      </p:sp>
      <p:sp>
        <p:nvSpPr>
          <p:cNvPr id="11" name="Textfeld 10">
            <a:extLst>
              <a:ext uri="{FF2B5EF4-FFF2-40B4-BE49-F238E27FC236}">
                <a16:creationId xmlns:a16="http://schemas.microsoft.com/office/drawing/2014/main" id="{E64C5AF8-5B1F-8083-7357-D4CF7AD7510A}"/>
              </a:ext>
            </a:extLst>
          </p:cNvPr>
          <p:cNvSpPr txBox="1"/>
          <p:nvPr/>
        </p:nvSpPr>
        <p:spPr>
          <a:xfrm>
            <a:off x="3070815" y="2222261"/>
            <a:ext cx="6050370" cy="830997"/>
          </a:xfrm>
          <a:prstGeom prst="rect">
            <a:avLst/>
          </a:prstGeom>
          <a:noFill/>
          <a:ln w="12700">
            <a:solidFill>
              <a:schemeClr val="accent1">
                <a:lumMod val="50000"/>
              </a:schemeClr>
            </a:solidFill>
          </a:ln>
        </p:spPr>
        <p:txBody>
          <a:bodyPr wrap="square" rtlCol="0">
            <a:spAutoFit/>
          </a:bodyPr>
          <a:lstStyle/>
          <a:p>
            <a:pPr algn="ctr"/>
            <a:r>
              <a:rPr lang="ro-RO" sz="2400" b="1" dirty="0"/>
              <a:t>Cine cunoaște cel puțin o persoană care folosește </a:t>
            </a:r>
            <a:r>
              <a:rPr lang="ro-RO" sz="2400" b="1" dirty="0" err="1"/>
              <a:t>vape</a:t>
            </a:r>
            <a:r>
              <a:rPr lang="ro-RO" sz="2400" b="1" dirty="0"/>
              <a:t>-uri?</a:t>
            </a:r>
            <a:endParaRPr lang="de-CH" sz="2400" b="1" dirty="0"/>
          </a:p>
        </p:txBody>
      </p:sp>
      <p:pic>
        <p:nvPicPr>
          <p:cNvPr id="13" name="Grafik 12" descr="Ein Bild, das Handschuhe, Hand enthält.&#10;&#10;Automatisch generierte Beschreibung">
            <a:extLst>
              <a:ext uri="{FF2B5EF4-FFF2-40B4-BE49-F238E27FC236}">
                <a16:creationId xmlns:a16="http://schemas.microsoft.com/office/drawing/2014/main" id="{24D4F5A5-E23D-ADA1-24C6-9FC63105D61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957887" y="3384045"/>
            <a:ext cx="1411892" cy="2044307"/>
          </a:xfrm>
          <a:prstGeom prst="rect">
            <a:avLst/>
          </a:prstGeom>
        </p:spPr>
      </p:pic>
      <p:pic>
        <p:nvPicPr>
          <p:cNvPr id="14" name="Grafik 13" descr="Ein Bild, das Handschuhe, Hand enthält.&#10;&#10;Automatisch generierte Beschreibung">
            <a:extLst>
              <a:ext uri="{FF2B5EF4-FFF2-40B4-BE49-F238E27FC236}">
                <a16:creationId xmlns:a16="http://schemas.microsoft.com/office/drawing/2014/main" id="{EAAC37C0-EA0D-0CA5-9F89-2EC0F0A28FC4}"/>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2944779" y="3177313"/>
            <a:ext cx="970671" cy="1405454"/>
          </a:xfrm>
          <a:prstGeom prst="rect">
            <a:avLst/>
          </a:prstGeom>
        </p:spPr>
      </p:pic>
      <p:pic>
        <p:nvPicPr>
          <p:cNvPr id="15" name="Grafik 14" descr="Ein Bild, das Handschuhe, Hand enthält.&#10;&#10;Automatisch generierte Beschreibung">
            <a:extLst>
              <a:ext uri="{FF2B5EF4-FFF2-40B4-BE49-F238E27FC236}">
                <a16:creationId xmlns:a16="http://schemas.microsoft.com/office/drawing/2014/main" id="{581417A8-97E5-A55D-12E9-DA4CCB4A6FC2}"/>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4893822" y="3778299"/>
            <a:ext cx="970430" cy="1405105"/>
          </a:xfrm>
          <a:prstGeom prst="rect">
            <a:avLst/>
          </a:prstGeom>
        </p:spPr>
      </p:pic>
      <p:pic>
        <p:nvPicPr>
          <p:cNvPr id="16" name="Grafik 15" descr="Ein Bild, das Handschuhe, Hand enthält.&#10;&#10;Automatisch generierte Beschreibung">
            <a:extLst>
              <a:ext uri="{FF2B5EF4-FFF2-40B4-BE49-F238E27FC236}">
                <a16:creationId xmlns:a16="http://schemas.microsoft.com/office/drawing/2014/main" id="{F828445A-3333-4385-5643-14BD79C3F205}"/>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6439493" y="4087928"/>
            <a:ext cx="1321820" cy="1913890"/>
          </a:xfrm>
          <a:prstGeom prst="rect">
            <a:avLst/>
          </a:prstGeom>
        </p:spPr>
      </p:pic>
      <p:pic>
        <p:nvPicPr>
          <p:cNvPr id="17" name="Grafik 16" descr="Ein Bild, das Handschuhe, Hand enthält.&#10;&#10;Automatisch generierte Beschreibung">
            <a:extLst>
              <a:ext uri="{FF2B5EF4-FFF2-40B4-BE49-F238E27FC236}">
                <a16:creationId xmlns:a16="http://schemas.microsoft.com/office/drawing/2014/main" id="{70C2761B-0705-6FB9-31E8-B9A6A45C5F2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8388295" y="3568136"/>
            <a:ext cx="887144" cy="1284514"/>
          </a:xfrm>
          <a:prstGeom prst="rect">
            <a:avLst/>
          </a:prstGeom>
        </p:spPr>
      </p:pic>
      <p:pic>
        <p:nvPicPr>
          <p:cNvPr id="2" name="Grafik 1" descr="Ein Bild, das Handschuhe, Hand enthält.&#10;&#10;Automatisch generierte Beschreibung">
            <a:extLst>
              <a:ext uri="{FF2B5EF4-FFF2-40B4-BE49-F238E27FC236}">
                <a16:creationId xmlns:a16="http://schemas.microsoft.com/office/drawing/2014/main" id="{F95C3A3C-6009-05CC-32D2-2A0EE8237FC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10119652" y="2753506"/>
            <a:ext cx="1141425" cy="1652692"/>
          </a:xfrm>
          <a:prstGeom prst="rect">
            <a:avLst/>
          </a:prstGeom>
        </p:spPr>
      </p:pic>
    </p:spTree>
    <p:extLst>
      <p:ext uri="{BB962C8B-B14F-4D97-AF65-F5344CB8AC3E}">
        <p14:creationId xmlns:p14="http://schemas.microsoft.com/office/powerpoint/2010/main" val="1659609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tertitel 2">
            <a:extLst>
              <a:ext uri="{FF2B5EF4-FFF2-40B4-BE49-F238E27FC236}">
                <a16:creationId xmlns:a16="http://schemas.microsoft.com/office/drawing/2014/main" id="{F5906461-B31C-E6E8-7D43-A00CB5AC7E46}"/>
              </a:ext>
            </a:extLst>
          </p:cNvPr>
          <p:cNvSpPr txBox="1">
            <a:spLocks/>
          </p:cNvSpPr>
          <p:nvPr/>
        </p:nvSpPr>
        <p:spPr>
          <a:xfrm>
            <a:off x="631965" y="656507"/>
            <a:ext cx="10058400" cy="5191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de-CH" b="1" dirty="0">
                <a:solidFill>
                  <a:schemeClr val="accent1">
                    <a:lumMod val="50000"/>
                  </a:schemeClr>
                </a:solidFill>
              </a:rPr>
              <a:t>Riscuri pentru </a:t>
            </a:r>
            <a:r>
              <a:rPr lang="ro-RO" b="1" dirty="0">
                <a:solidFill>
                  <a:schemeClr val="accent1">
                    <a:lumMod val="50000"/>
                  </a:schemeClr>
                </a:solidFill>
              </a:rPr>
              <a:t>Adolescenți</a:t>
            </a:r>
            <a:endParaRPr lang="de-CH" b="1" dirty="0">
              <a:solidFill>
                <a:schemeClr val="accent1">
                  <a:lumMod val="50000"/>
                </a:schemeClr>
              </a:solidFill>
            </a:endParaRPr>
          </a:p>
        </p:txBody>
      </p:sp>
      <p:sp>
        <p:nvSpPr>
          <p:cNvPr id="10" name="Textfeld 9">
            <a:extLst>
              <a:ext uri="{FF2B5EF4-FFF2-40B4-BE49-F238E27FC236}">
                <a16:creationId xmlns:a16="http://schemas.microsoft.com/office/drawing/2014/main" id="{CDCA0EF9-AF73-45CF-9749-59A8F586B1BA}"/>
              </a:ext>
            </a:extLst>
          </p:cNvPr>
          <p:cNvSpPr txBox="1"/>
          <p:nvPr/>
        </p:nvSpPr>
        <p:spPr>
          <a:xfrm>
            <a:off x="631965" y="1541141"/>
            <a:ext cx="7645482" cy="3785652"/>
          </a:xfrm>
          <a:prstGeom prst="rect">
            <a:avLst/>
          </a:prstGeom>
          <a:noFill/>
        </p:spPr>
        <p:txBody>
          <a:bodyPr wrap="square" rtlCol="0">
            <a:spAutoFit/>
          </a:bodyPr>
          <a:lstStyle/>
          <a:p>
            <a:pPr marL="342900" indent="-342900">
              <a:buFontTx/>
              <a:buAutoNum type="arabicParenR"/>
            </a:pPr>
            <a:r>
              <a:rPr lang="de-CH" sz="2000" b="1" dirty="0"/>
              <a:t>Industri</a:t>
            </a:r>
            <a:r>
              <a:rPr lang="ro-RO" sz="2000" b="1" dirty="0"/>
              <a:t>a</a:t>
            </a:r>
            <a:r>
              <a:rPr lang="de-CH" sz="2000" b="1" dirty="0"/>
              <a:t>: </a:t>
            </a:r>
            <a:r>
              <a:rPr lang="de-CH" sz="2000" dirty="0"/>
              <a:t>se adresează în special tinerilor. (Publicitate</a:t>
            </a:r>
            <a:r>
              <a:rPr lang="ro-RO" sz="2000" dirty="0"/>
              <a:t>a</a:t>
            </a:r>
            <a:r>
              <a:rPr lang="de-CH" sz="2000" dirty="0"/>
              <a:t> pe social media, de exemplu TikTok)</a:t>
            </a:r>
            <a:endParaRPr lang="ro-RO" sz="2000" dirty="0"/>
          </a:p>
          <a:p>
            <a:pPr marL="342900" indent="-342900">
              <a:buFontTx/>
              <a:buAutoNum type="arabicParenR"/>
            </a:pPr>
            <a:endParaRPr lang="de-CH" sz="2000" dirty="0"/>
          </a:p>
          <a:p>
            <a:pPr marL="342900" indent="-342900">
              <a:buAutoNum type="arabicParenR"/>
            </a:pPr>
            <a:r>
              <a:rPr lang="de-CH" sz="2000" b="1" dirty="0"/>
              <a:t>Aroma: </a:t>
            </a:r>
            <a:r>
              <a:rPr lang="ro-RO" sz="2000" dirty="0"/>
              <a:t>Aroma face aceste dispozitive</a:t>
            </a:r>
            <a:r>
              <a:rPr lang="de-CH" sz="2000" dirty="0"/>
              <a:t> atractiv</a:t>
            </a:r>
            <a:r>
              <a:rPr lang="ro-RO" sz="2000" dirty="0"/>
              <a:t>e</a:t>
            </a:r>
            <a:r>
              <a:rPr lang="de-CH" sz="2000" dirty="0"/>
              <a:t> în rândul tinerilor.</a:t>
            </a:r>
          </a:p>
          <a:p>
            <a:pPr marL="342900" indent="-342900">
              <a:buAutoNum type="arabicParenR"/>
            </a:pPr>
            <a:endParaRPr lang="de-CH" sz="2000" b="1" dirty="0"/>
          </a:p>
          <a:p>
            <a:pPr marL="342900" indent="-342900">
              <a:buAutoNum type="arabicParenR"/>
            </a:pPr>
            <a:r>
              <a:rPr lang="de-CH" sz="2000" b="1" dirty="0"/>
              <a:t>Consecințele consumului de nicotină:</a:t>
            </a:r>
            <a:r>
              <a:rPr lang="ro-RO" sz="2000" b="1" dirty="0"/>
              <a:t> </a:t>
            </a:r>
          </a:p>
          <a:p>
            <a:pPr marL="342900" indent="-342900">
              <a:buFont typeface="Arial" panose="020B0604020202020204" pitchFamily="34" charset="0"/>
              <a:buChar char="•"/>
            </a:pPr>
            <a:r>
              <a:rPr lang="ro-RO" sz="2000" dirty="0"/>
              <a:t>  </a:t>
            </a:r>
            <a:r>
              <a:rPr lang="pt-BR" sz="2000" dirty="0"/>
              <a:t>Nicotina poate afecta dezvoltarea creierului.</a:t>
            </a:r>
            <a:r>
              <a:rPr lang="ro-RO" sz="2000" dirty="0"/>
              <a:t>  </a:t>
            </a:r>
          </a:p>
          <a:p>
            <a:pPr marL="342900" indent="-342900">
              <a:buFont typeface="Arial" panose="020B0604020202020204" pitchFamily="34" charset="0"/>
              <a:buChar char="•"/>
            </a:pPr>
            <a:r>
              <a:rPr lang="ro-RO" sz="2000" dirty="0"/>
              <a:t>  </a:t>
            </a:r>
            <a:r>
              <a:rPr lang="pt-BR" sz="2000" dirty="0"/>
              <a:t>Consumul timpuriu crește riscul de dependență ulterioară de nicotină.</a:t>
            </a:r>
            <a:endParaRPr lang="ro-RO" sz="2000" dirty="0"/>
          </a:p>
          <a:p>
            <a:endParaRPr lang="ro-RO" sz="2000" b="1" dirty="0"/>
          </a:p>
          <a:p>
            <a:r>
              <a:rPr lang="ro-RO" sz="2000" b="1" dirty="0"/>
              <a:t>4)  </a:t>
            </a:r>
            <a:r>
              <a:rPr lang="de-CH" sz="2000" b="1" dirty="0"/>
              <a:t>Părinții care fumează ei înșiși: </a:t>
            </a:r>
            <a:r>
              <a:rPr lang="de-CH" sz="2000" dirty="0"/>
              <a:t>cresc riscul ca</a:t>
            </a:r>
            <a:r>
              <a:rPr lang="ro-RO" sz="2000" dirty="0"/>
              <a:t> și</a:t>
            </a:r>
            <a:r>
              <a:rPr lang="de-CH" sz="2000" dirty="0"/>
              <a:t> copiii lor să înceapă să fumeze sau </a:t>
            </a:r>
            <a:r>
              <a:rPr lang="ro-RO" sz="2000" dirty="0"/>
              <a:t>utilizeze </a:t>
            </a:r>
            <a:r>
              <a:rPr lang="ro-RO" sz="2000" dirty="0" err="1"/>
              <a:t>vape</a:t>
            </a:r>
            <a:r>
              <a:rPr lang="ro-RO" sz="2000" dirty="0"/>
              <a:t>-urile.</a:t>
            </a:r>
            <a:endParaRPr lang="de-CH" sz="2000" dirty="0"/>
          </a:p>
        </p:txBody>
      </p:sp>
      <p:pic>
        <p:nvPicPr>
          <p:cNvPr id="12" name="Grafik 11" descr="Ein Bild, das Cartoon, Clipart, Schuhwerk, Darstellung enthält.&#10;&#10;Automatisch generierte Beschreibung">
            <a:extLst>
              <a:ext uri="{FF2B5EF4-FFF2-40B4-BE49-F238E27FC236}">
                <a16:creationId xmlns:a16="http://schemas.microsoft.com/office/drawing/2014/main" id="{C269CC45-D233-0B86-7E77-1BCEA702C82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6177" b="89988" l="6056" r="93218">
                        <a14:foregroundMark x1="33064" y1="10375" x2="40937" y2="6217"/>
                        <a14:foregroundMark x1="40937" y1="6217" x2="32620" y2="11546"/>
                        <a14:foregroundMark x1="32620" y1="11546" x2="32055" y2="11465"/>
                        <a14:foregroundMark x1="87848" y1="23496" x2="88010" y2="23415"/>
                        <a14:foregroundMark x1="88252" y1="23173" x2="88090" y2="23092"/>
                        <a14:foregroundMark x1="92895" y1="22325" x2="93056" y2="22164"/>
                        <a14:foregroundMark x1="93218" y1="35285" x2="93056" y2="36294"/>
                        <a14:foregroundMark x1="10012" y1="33791" x2="9931" y2="34356"/>
                        <a14:foregroundMark x1="10174" y1="41098" x2="7348" y2="47800"/>
                        <a14:foregroundMark x1="7348" y1="47800" x2="10416" y2="41461"/>
                        <a14:foregroundMark x1="10416" y1="41461" x2="10254" y2="41098"/>
                        <a14:foregroundMark x1="7549" y1="40089" x2="7388" y2="40170"/>
                        <a14:foregroundMark x1="7549" y1="63585" x2="7549" y2="63181"/>
                        <a14:foregroundMark x1="7549" y1="63181" x2="7549" y2="63181"/>
                        <a14:foregroundMark x1="7549" y1="63181" x2="6621" y2="64635"/>
                        <a14:foregroundMark x1="6459" y1="43197" x2="6056" y2="41784"/>
                      </a14:backgroundRemoval>
                    </a14:imgEffect>
                  </a14:imgLayer>
                </a14:imgProps>
              </a:ext>
              <a:ext uri="{28A0092B-C50C-407E-A947-70E740481C1C}">
                <a14:useLocalDpi xmlns:a14="http://schemas.microsoft.com/office/drawing/2010/main" val="0"/>
              </a:ext>
            </a:extLst>
          </a:blip>
          <a:srcRect l="4988" t="4883" r="3850" b="10233"/>
          <a:stretch/>
        </p:blipFill>
        <p:spPr>
          <a:xfrm>
            <a:off x="8484781" y="1541141"/>
            <a:ext cx="3200400" cy="2979964"/>
          </a:xfrm>
          <a:prstGeom prst="rect">
            <a:avLst/>
          </a:prstGeom>
        </p:spPr>
      </p:pic>
    </p:spTree>
    <p:extLst>
      <p:ext uri="{BB962C8B-B14F-4D97-AF65-F5344CB8AC3E}">
        <p14:creationId xmlns:p14="http://schemas.microsoft.com/office/powerpoint/2010/main" val="607081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40822" y="725862"/>
            <a:ext cx="10058400" cy="547767"/>
          </a:xfrm>
        </p:spPr>
        <p:txBody>
          <a:bodyPr/>
          <a:lstStyle/>
          <a:p>
            <a:r>
              <a:rPr lang="de-CH" b="1" dirty="0">
                <a:solidFill>
                  <a:schemeClr val="accent1">
                    <a:lumMod val="50000"/>
                  </a:schemeClr>
                </a:solidFill>
              </a:rPr>
              <a:t>Legi și protecția </a:t>
            </a:r>
            <a:r>
              <a:rPr lang="ro-RO" b="1" dirty="0">
                <a:solidFill>
                  <a:schemeClr val="accent1">
                    <a:lumMod val="50000"/>
                  </a:schemeClr>
                </a:solidFill>
              </a:rPr>
              <a:t>Adolescenților</a:t>
            </a:r>
            <a:endParaRPr lang="de-CH" b="1" dirty="0">
              <a:solidFill>
                <a:schemeClr val="accent1">
                  <a:lumMod val="50000"/>
                </a:schemeClr>
              </a:solidFill>
            </a:endParaRPr>
          </a:p>
        </p:txBody>
      </p:sp>
      <p:sp>
        <p:nvSpPr>
          <p:cNvPr id="4" name="Textfeld 3">
            <a:extLst>
              <a:ext uri="{FF2B5EF4-FFF2-40B4-BE49-F238E27FC236}">
                <a16:creationId xmlns:a16="http://schemas.microsoft.com/office/drawing/2014/main" id="{5BB68C88-81A3-64DC-B4A0-03DE6822BAF4}"/>
              </a:ext>
            </a:extLst>
          </p:cNvPr>
          <p:cNvSpPr txBox="1"/>
          <p:nvPr/>
        </p:nvSpPr>
        <p:spPr>
          <a:xfrm>
            <a:off x="665988" y="1343080"/>
            <a:ext cx="10732721" cy="1015663"/>
          </a:xfrm>
          <a:prstGeom prst="rect">
            <a:avLst/>
          </a:prstGeom>
          <a:noFill/>
        </p:spPr>
        <p:txBody>
          <a:bodyPr wrap="square" rtlCol="0">
            <a:spAutoFit/>
          </a:bodyPr>
          <a:lstStyle/>
          <a:p>
            <a:endParaRPr lang="de-CH" sz="2000" dirty="0"/>
          </a:p>
          <a:p>
            <a:pPr marL="285750" indent="-285750">
              <a:buFont typeface="Wingdings" panose="05000000000000000000" pitchFamily="2" charset="2"/>
              <a:buChar char="à"/>
            </a:pPr>
            <a:endParaRPr lang="de-CH" sz="2000" b="1" dirty="0">
              <a:sym typeface="Wingdings" panose="05000000000000000000" pitchFamily="2" charset="2"/>
            </a:endParaRPr>
          </a:p>
          <a:p>
            <a:endParaRPr lang="de-CH" sz="2000" dirty="0"/>
          </a:p>
        </p:txBody>
      </p:sp>
      <p:sp>
        <p:nvSpPr>
          <p:cNvPr id="2" name="Textfeld 1">
            <a:extLst>
              <a:ext uri="{FF2B5EF4-FFF2-40B4-BE49-F238E27FC236}">
                <a16:creationId xmlns:a16="http://schemas.microsoft.com/office/drawing/2014/main" id="{69AB7E23-B732-4373-EBEC-DF0A887F446A}"/>
              </a:ext>
            </a:extLst>
          </p:cNvPr>
          <p:cNvSpPr txBox="1"/>
          <p:nvPr/>
        </p:nvSpPr>
        <p:spPr>
          <a:xfrm>
            <a:off x="2512610" y="1594278"/>
            <a:ext cx="6970719" cy="1092607"/>
          </a:xfrm>
          <a:prstGeom prst="rect">
            <a:avLst/>
          </a:prstGeom>
          <a:noFill/>
          <a:ln w="19050">
            <a:solidFill>
              <a:schemeClr val="accent2">
                <a:lumMod val="75000"/>
              </a:schemeClr>
            </a:solidFill>
          </a:ln>
        </p:spPr>
        <p:txBody>
          <a:bodyPr wrap="square" rtlCol="0">
            <a:spAutoFit/>
          </a:bodyPr>
          <a:lstStyle/>
          <a:p>
            <a:pPr>
              <a:spcAft>
                <a:spcPts val="600"/>
              </a:spcAft>
            </a:pPr>
            <a:r>
              <a:rPr lang="de-CH" sz="2000" dirty="0">
                <a:solidFill>
                  <a:schemeClr val="accent5">
                    <a:lumMod val="75000"/>
                  </a:schemeClr>
                </a:solidFill>
              </a:rPr>
              <a:t>Noua lege privind produsele din tutun se va aplica în Elveția de la 1 octombrie 2024.</a:t>
            </a:r>
          </a:p>
          <a:p>
            <a:pPr>
              <a:spcAft>
                <a:spcPts val="600"/>
              </a:spcAft>
            </a:pPr>
            <a:r>
              <a:rPr lang="de-CH" sz="2000" dirty="0">
                <a:solidFill>
                  <a:schemeClr val="accent5">
                    <a:lumMod val="75000"/>
                  </a:schemeClr>
                </a:solidFill>
              </a:rPr>
              <a:t>Aceasta interzice vânzarea </a:t>
            </a:r>
            <a:r>
              <a:rPr lang="ro-RO" sz="2000" dirty="0" err="1">
                <a:solidFill>
                  <a:schemeClr val="accent5">
                    <a:lumMod val="75000"/>
                  </a:schemeClr>
                </a:solidFill>
              </a:rPr>
              <a:t>vape</a:t>
            </a:r>
            <a:r>
              <a:rPr lang="ro-RO" sz="2000" dirty="0">
                <a:solidFill>
                  <a:schemeClr val="accent5">
                    <a:lumMod val="75000"/>
                  </a:schemeClr>
                </a:solidFill>
              </a:rPr>
              <a:t>-urilor</a:t>
            </a:r>
            <a:r>
              <a:rPr lang="de-CH" sz="2000" dirty="0">
                <a:solidFill>
                  <a:schemeClr val="accent5">
                    <a:lumMod val="75000"/>
                  </a:schemeClr>
                </a:solidFill>
              </a:rPr>
              <a:t> minorilor.</a:t>
            </a:r>
          </a:p>
        </p:txBody>
      </p:sp>
      <p:pic>
        <p:nvPicPr>
          <p:cNvPr id="7" name="Grafik 6" descr="Ein Bild, das Text, Schrift, Screenshot, Typografie enthält.&#10;&#10;Automatisch generierte Beschreibung">
            <a:extLst>
              <a:ext uri="{FF2B5EF4-FFF2-40B4-BE49-F238E27FC236}">
                <a16:creationId xmlns:a16="http://schemas.microsoft.com/office/drawing/2014/main" id="{2EA4D4A0-10CA-1562-3B96-7CBFB7A3B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137" y="4622841"/>
            <a:ext cx="3096057" cy="604922"/>
          </a:xfrm>
          <a:prstGeom prst="rect">
            <a:avLst/>
          </a:prstGeom>
        </p:spPr>
      </p:pic>
      <p:pic>
        <p:nvPicPr>
          <p:cNvPr id="11" name="Grafik 10" descr="Ein Bild, das Text, Screenshot, Software, Webseite enthält.">
            <a:extLst>
              <a:ext uri="{FF2B5EF4-FFF2-40B4-BE49-F238E27FC236}">
                <a16:creationId xmlns:a16="http://schemas.microsoft.com/office/drawing/2014/main" id="{E6C5A3E8-8273-09DB-ADFD-E71433419B48}"/>
              </a:ext>
            </a:extLst>
          </p:cNvPr>
          <p:cNvPicPr>
            <a:picLocks noChangeAspect="1"/>
          </p:cNvPicPr>
          <p:nvPr/>
        </p:nvPicPr>
        <p:blipFill rotWithShape="1">
          <a:blip r:embed="rId4">
            <a:extLst>
              <a:ext uri="{28A0092B-C50C-407E-A947-70E740481C1C}">
                <a14:useLocalDpi xmlns:a14="http://schemas.microsoft.com/office/drawing/2010/main" val="0"/>
              </a:ext>
            </a:extLst>
          </a:blip>
          <a:srcRect l="6384" t="18572" r="31426" b="50000"/>
          <a:stretch/>
        </p:blipFill>
        <p:spPr>
          <a:xfrm rot="21446432">
            <a:off x="163789" y="3172845"/>
            <a:ext cx="3393322" cy="1071805"/>
          </a:xfrm>
          <a:prstGeom prst="rect">
            <a:avLst/>
          </a:prstGeom>
        </p:spPr>
      </p:pic>
      <p:pic>
        <p:nvPicPr>
          <p:cNvPr id="9" name="Grafik 8" descr="Ein Bild, das Text, Software, Multimedia-Software, Computersymbol enthält.&#10;&#10;Automatisch generierte Beschreibung">
            <a:extLst>
              <a:ext uri="{FF2B5EF4-FFF2-40B4-BE49-F238E27FC236}">
                <a16:creationId xmlns:a16="http://schemas.microsoft.com/office/drawing/2014/main" id="{675F7C84-5842-8C63-2C34-7EC813422C93}"/>
              </a:ext>
            </a:extLst>
          </p:cNvPr>
          <p:cNvPicPr>
            <a:picLocks noChangeAspect="1"/>
          </p:cNvPicPr>
          <p:nvPr/>
        </p:nvPicPr>
        <p:blipFill rotWithShape="1">
          <a:blip r:embed="rId5">
            <a:extLst>
              <a:ext uri="{28A0092B-C50C-407E-A947-70E740481C1C}">
                <a14:useLocalDpi xmlns:a14="http://schemas.microsoft.com/office/drawing/2010/main" val="0"/>
              </a:ext>
            </a:extLst>
          </a:blip>
          <a:srcRect l="70475" t="12201" r="12988" b="77299"/>
          <a:stretch/>
        </p:blipFill>
        <p:spPr>
          <a:xfrm>
            <a:off x="0" y="4869397"/>
            <a:ext cx="6119973" cy="1457136"/>
          </a:xfrm>
          <a:prstGeom prst="rect">
            <a:avLst/>
          </a:prstGeom>
        </p:spPr>
      </p:pic>
      <p:pic>
        <p:nvPicPr>
          <p:cNvPr id="6" name="Grafik 5" descr="Ein Bild, das Text, Screenshot, Website, Software enthält.&#10;&#10;Automatisch generierte Beschreibung">
            <a:extLst>
              <a:ext uri="{FF2B5EF4-FFF2-40B4-BE49-F238E27FC236}">
                <a16:creationId xmlns:a16="http://schemas.microsoft.com/office/drawing/2014/main" id="{8E6EFE40-F910-6C56-4C6A-9D05632D27AC}"/>
              </a:ext>
            </a:extLst>
          </p:cNvPr>
          <p:cNvPicPr>
            <a:picLocks noChangeAspect="1"/>
          </p:cNvPicPr>
          <p:nvPr/>
        </p:nvPicPr>
        <p:blipFill rotWithShape="1">
          <a:blip r:embed="rId6">
            <a:extLst>
              <a:ext uri="{28A0092B-C50C-407E-A947-70E740481C1C}">
                <a14:useLocalDpi xmlns:a14="http://schemas.microsoft.com/office/drawing/2010/main" val="0"/>
              </a:ext>
            </a:extLst>
          </a:blip>
          <a:srcRect l="9370" t="34129" r="17869" b="48656"/>
          <a:stretch/>
        </p:blipFill>
        <p:spPr>
          <a:xfrm rot="435124">
            <a:off x="7458045" y="3607061"/>
            <a:ext cx="4416411" cy="653065"/>
          </a:xfrm>
          <a:prstGeom prst="rect">
            <a:avLst/>
          </a:prstGeom>
        </p:spPr>
      </p:pic>
      <p:pic>
        <p:nvPicPr>
          <p:cNvPr id="10" name="Grafik 9" descr="Ein Bild, das Text, Schrift, Screenshot, weiß enthält.&#10;&#10;Automatisch generierte Beschreibung">
            <a:extLst>
              <a:ext uri="{FF2B5EF4-FFF2-40B4-BE49-F238E27FC236}">
                <a16:creationId xmlns:a16="http://schemas.microsoft.com/office/drawing/2014/main" id="{4C45EA36-8567-D7E6-639E-5B8D95C6B4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5180302"/>
            <a:ext cx="5625298" cy="990738"/>
          </a:xfrm>
          <a:prstGeom prst="rect">
            <a:avLst/>
          </a:prstGeom>
        </p:spPr>
      </p:pic>
      <p:sp>
        <p:nvSpPr>
          <p:cNvPr id="13" name="Textfeld 12">
            <a:extLst>
              <a:ext uri="{FF2B5EF4-FFF2-40B4-BE49-F238E27FC236}">
                <a16:creationId xmlns:a16="http://schemas.microsoft.com/office/drawing/2014/main" id="{D02A4394-EBB9-16B6-5205-B30B9F12EE6B}"/>
              </a:ext>
            </a:extLst>
          </p:cNvPr>
          <p:cNvSpPr txBox="1"/>
          <p:nvPr/>
        </p:nvSpPr>
        <p:spPr>
          <a:xfrm>
            <a:off x="8823960" y="6459307"/>
            <a:ext cx="3368040" cy="246221"/>
          </a:xfrm>
          <a:prstGeom prst="rect">
            <a:avLst/>
          </a:prstGeom>
          <a:noFill/>
        </p:spPr>
        <p:txBody>
          <a:bodyPr wrap="square">
            <a:spAutoFit/>
          </a:bodyPr>
          <a:lstStyle/>
          <a:p>
            <a:pPr algn="r"/>
            <a:r>
              <a:rPr lang="de-CH" sz="1000" dirty="0">
                <a:solidFill>
                  <a:schemeClr val="bg1"/>
                </a:solidFill>
              </a:rPr>
              <a:t> srf.ch; euractiv.de; watson.ch; parlament.ch; bag.admin.ch</a:t>
            </a:r>
          </a:p>
        </p:txBody>
      </p:sp>
      <p:sp>
        <p:nvSpPr>
          <p:cNvPr id="14" name="Textfeld 13">
            <a:extLst>
              <a:ext uri="{FF2B5EF4-FFF2-40B4-BE49-F238E27FC236}">
                <a16:creationId xmlns:a16="http://schemas.microsoft.com/office/drawing/2014/main" id="{98A094A2-A596-7957-9007-1CA65EA4F356}"/>
              </a:ext>
            </a:extLst>
          </p:cNvPr>
          <p:cNvSpPr txBox="1"/>
          <p:nvPr/>
        </p:nvSpPr>
        <p:spPr>
          <a:xfrm>
            <a:off x="1988933" y="1676345"/>
            <a:ext cx="523677" cy="861774"/>
          </a:xfrm>
          <a:prstGeom prst="rect">
            <a:avLst/>
          </a:prstGeom>
          <a:noFill/>
        </p:spPr>
        <p:txBody>
          <a:bodyPr wrap="square" rtlCol="0">
            <a:spAutoFit/>
          </a:bodyPr>
          <a:lstStyle/>
          <a:p>
            <a:r>
              <a:rPr lang="de-CH" sz="5000" dirty="0">
                <a:solidFill>
                  <a:schemeClr val="accent5">
                    <a:lumMod val="75000"/>
                  </a:schemeClr>
                </a:solidFill>
              </a:rPr>
              <a:t>§</a:t>
            </a:r>
          </a:p>
        </p:txBody>
      </p:sp>
      <p:pic>
        <p:nvPicPr>
          <p:cNvPr id="8" name="Grafik 7" descr="Ein Bild, das Text, Elektronik, Screenshot, Software enthält.">
            <a:extLst>
              <a:ext uri="{FF2B5EF4-FFF2-40B4-BE49-F238E27FC236}">
                <a16:creationId xmlns:a16="http://schemas.microsoft.com/office/drawing/2014/main" id="{C0F1E747-3D9F-9144-CBEC-51ED1E781A12}"/>
              </a:ext>
            </a:extLst>
          </p:cNvPr>
          <p:cNvPicPr>
            <a:picLocks noChangeAspect="1"/>
          </p:cNvPicPr>
          <p:nvPr/>
        </p:nvPicPr>
        <p:blipFill rotWithShape="1">
          <a:blip r:embed="rId8">
            <a:extLst>
              <a:ext uri="{28A0092B-C50C-407E-A947-70E740481C1C}">
                <a14:useLocalDpi xmlns:a14="http://schemas.microsoft.com/office/drawing/2010/main" val="0"/>
              </a:ext>
            </a:extLst>
          </a:blip>
          <a:srcRect l="24879" t="24812" r="29034" b="50966"/>
          <a:stretch/>
        </p:blipFill>
        <p:spPr>
          <a:xfrm rot="21345998">
            <a:off x="3866799" y="3573047"/>
            <a:ext cx="3206270" cy="1053186"/>
          </a:xfrm>
          <a:prstGeom prst="rect">
            <a:avLst/>
          </a:prstGeom>
        </p:spPr>
      </p:pic>
    </p:spTree>
    <p:extLst>
      <p:ext uri="{BB962C8B-B14F-4D97-AF65-F5344CB8AC3E}">
        <p14:creationId xmlns:p14="http://schemas.microsoft.com/office/powerpoint/2010/main" val="391011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166300" y="1095385"/>
            <a:ext cx="3646714" cy="2286000"/>
          </a:xfrm>
        </p:spPr>
        <p:txBody>
          <a:bodyPr/>
          <a:lstStyle/>
          <a:p>
            <a:r>
              <a:rPr lang="ro-RO" b="1" dirty="0"/>
              <a:t>Cum pot acționa?</a:t>
            </a:r>
            <a:endParaRPr lang="de-CH" b="1" dirty="0"/>
          </a:p>
        </p:txBody>
      </p:sp>
      <p:sp>
        <p:nvSpPr>
          <p:cNvPr id="5" name="Textfeld 4">
            <a:extLst>
              <a:ext uri="{FF2B5EF4-FFF2-40B4-BE49-F238E27FC236}">
                <a16:creationId xmlns:a16="http://schemas.microsoft.com/office/drawing/2014/main" id="{6573F6AF-F25A-B44C-008C-55DFE2F02415}"/>
              </a:ext>
            </a:extLst>
          </p:cNvPr>
          <p:cNvSpPr txBox="1"/>
          <p:nvPr/>
        </p:nvSpPr>
        <p:spPr>
          <a:xfrm>
            <a:off x="5055606" y="1254924"/>
            <a:ext cx="5888576" cy="410881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ro-RO" b="1" dirty="0"/>
              <a:t>Informați-vă </a:t>
            </a:r>
            <a:endParaRPr lang="de-CH" dirty="0"/>
          </a:p>
          <a:p>
            <a:pPr marL="285750" indent="-285750">
              <a:lnSpc>
                <a:spcPct val="150000"/>
              </a:lnSpc>
              <a:buFont typeface="Arial" panose="020B0604020202020204" pitchFamily="34" charset="0"/>
              <a:buChar char="•"/>
            </a:pPr>
            <a:r>
              <a:rPr lang="ro-RO" b="1" dirty="0"/>
              <a:t>Vorbiți calm și într-un moment prielnic</a:t>
            </a:r>
            <a:r>
              <a:rPr lang="fr-FR" b="1" dirty="0"/>
              <a:t>: </a:t>
            </a:r>
            <a:r>
              <a:rPr lang="ro-RO" dirty="0"/>
              <a:t>fără ceartă sau stres</a:t>
            </a:r>
          </a:p>
          <a:p>
            <a:pPr marL="285750" indent="-285750">
              <a:lnSpc>
                <a:spcPct val="150000"/>
              </a:lnSpc>
              <a:buFont typeface="Arial" panose="020B0604020202020204" pitchFamily="34" charset="0"/>
              <a:buChar char="•"/>
            </a:pPr>
            <a:r>
              <a:rPr lang="de-CH" dirty="0">
                <a:sym typeface="Wingdings" panose="05000000000000000000" pitchFamily="2" charset="2"/>
              </a:rPr>
              <a:t>Puneți </a:t>
            </a:r>
            <a:r>
              <a:rPr lang="de-CH" b="1" dirty="0">
                <a:sym typeface="Wingdings" panose="05000000000000000000" pitchFamily="2" charset="2"/>
              </a:rPr>
              <a:t>întrebări</a:t>
            </a:r>
            <a:r>
              <a:rPr lang="de-CH" dirty="0">
                <a:sym typeface="Wingdings" panose="05000000000000000000" pitchFamily="2" charset="2"/>
              </a:rPr>
              <a:t> copilului dumneavoastră. Ascultați-l.</a:t>
            </a:r>
            <a:endParaRPr lang="ro-RO" dirty="0">
              <a:sym typeface="Wingdings" panose="05000000000000000000" pitchFamily="2" charset="2"/>
            </a:endParaRPr>
          </a:p>
          <a:p>
            <a:pPr marL="285750" indent="-285750">
              <a:lnSpc>
                <a:spcPct val="150000"/>
              </a:lnSpc>
              <a:buFont typeface="Arial" panose="020B0604020202020204" pitchFamily="34" charset="0"/>
              <a:buChar char="•"/>
            </a:pPr>
            <a:r>
              <a:rPr lang="ro-RO" dirty="0">
                <a:sym typeface="Wingdings" panose="05000000000000000000" pitchFamily="2" charset="2"/>
              </a:rPr>
              <a:t>Nu îi țineți un discurs. </a:t>
            </a:r>
            <a:endParaRPr lang="de-CH" dirty="0">
              <a:sym typeface="Wingdings" panose="05000000000000000000" pitchFamily="2" charset="2"/>
            </a:endParaRPr>
          </a:p>
          <a:p>
            <a:pPr marL="285750" indent="-285750">
              <a:lnSpc>
                <a:spcPct val="150000"/>
              </a:lnSpc>
              <a:buFont typeface="Arial" panose="020B0604020202020204" pitchFamily="34" charset="0"/>
              <a:buChar char="•"/>
            </a:pPr>
            <a:r>
              <a:rPr lang="de-CH" b="1" dirty="0">
                <a:sym typeface="Wingdings" panose="05000000000000000000" pitchFamily="2" charset="2"/>
              </a:rPr>
              <a:t>Evitați criticarea copilului.</a:t>
            </a:r>
            <a:endParaRPr lang="ro-RO" b="1" dirty="0">
              <a:sym typeface="Wingdings" panose="05000000000000000000" pitchFamily="2" charset="2"/>
            </a:endParaRPr>
          </a:p>
          <a:p>
            <a:pPr marL="285750" indent="-285750">
              <a:lnSpc>
                <a:spcPct val="150000"/>
              </a:lnSpc>
              <a:buFont typeface="Arial" panose="020B0604020202020204" pitchFamily="34" charset="0"/>
              <a:buChar char="•"/>
            </a:pPr>
            <a:r>
              <a:rPr lang="de-CH" dirty="0">
                <a:sym typeface="Wingdings" panose="05000000000000000000" pitchFamily="2" charset="2"/>
              </a:rPr>
              <a:t>Stabiliți </a:t>
            </a:r>
            <a:r>
              <a:rPr lang="de-CH" b="1" dirty="0">
                <a:sym typeface="Wingdings" panose="05000000000000000000" pitchFamily="2" charset="2"/>
              </a:rPr>
              <a:t>reguli</a:t>
            </a:r>
            <a:r>
              <a:rPr lang="de-CH" dirty="0">
                <a:sym typeface="Wingdings" panose="05000000000000000000" pitchFamily="2" charset="2"/>
              </a:rPr>
              <a:t> și </a:t>
            </a:r>
            <a:r>
              <a:rPr lang="ro-RO" dirty="0">
                <a:sym typeface="Wingdings" panose="05000000000000000000" pitchFamily="2" charset="2"/>
              </a:rPr>
              <a:t>ajungeți la o înțelegere.</a:t>
            </a:r>
          </a:p>
          <a:p>
            <a:pPr marL="285750" indent="-285750">
              <a:lnSpc>
                <a:spcPct val="150000"/>
              </a:lnSpc>
              <a:buFont typeface="Arial" panose="020B0604020202020204" pitchFamily="34" charset="0"/>
              <a:buChar char="•"/>
            </a:pPr>
            <a:r>
              <a:rPr lang="de-CH" dirty="0">
                <a:sym typeface="Wingdings" panose="05000000000000000000" pitchFamily="2" charset="2"/>
              </a:rPr>
              <a:t>Fi</a:t>
            </a:r>
            <a:r>
              <a:rPr lang="ro-RO" dirty="0">
                <a:sym typeface="Wingdings" panose="05000000000000000000" pitchFamily="2" charset="2"/>
              </a:rPr>
              <a:t>ți dumneavoastră </a:t>
            </a:r>
            <a:r>
              <a:rPr lang="de-CH" dirty="0">
                <a:sym typeface="Wingdings" panose="05000000000000000000" pitchFamily="2" charset="2"/>
              </a:rPr>
              <a:t>un model de urmat.</a:t>
            </a:r>
            <a:endParaRPr lang="ro-RO" dirty="0">
              <a:sym typeface="Wingdings" panose="05000000000000000000" pitchFamily="2" charset="2"/>
            </a:endParaRPr>
          </a:p>
          <a:p>
            <a:pPr marL="285750" indent="-285750">
              <a:lnSpc>
                <a:spcPct val="150000"/>
              </a:lnSpc>
              <a:buFont typeface="Arial" panose="020B0604020202020204" pitchFamily="34" charset="0"/>
              <a:buChar char="•"/>
            </a:pPr>
            <a:r>
              <a:rPr lang="ro-RO" dirty="0">
                <a:sym typeface="Wingdings" panose="05000000000000000000" pitchFamily="2" charset="2"/>
              </a:rPr>
              <a:t>Nu sunteți singur, mulți părinți simt la fel. </a:t>
            </a:r>
            <a:endParaRPr lang="de-CH" dirty="0">
              <a:sym typeface="Wingdings" panose="05000000000000000000" pitchFamily="2" charset="2"/>
            </a:endParaRPr>
          </a:p>
          <a:p>
            <a:r>
              <a:rPr lang="de-CH" dirty="0">
                <a:sym typeface="Wingdings" panose="05000000000000000000" pitchFamily="2" charset="2"/>
              </a:rPr>
              <a:t>      </a:t>
            </a:r>
            <a:r>
              <a:rPr lang="ro-RO" b="1" dirty="0">
                <a:sym typeface="Wingdings" panose="05000000000000000000" pitchFamily="2" charset="2"/>
              </a:rPr>
              <a:t>Obțineți ajutor</a:t>
            </a:r>
            <a:endParaRPr lang="de-CH" b="1" dirty="0">
              <a:sym typeface="Wingdings" panose="05000000000000000000" pitchFamily="2" charset="2"/>
            </a:endParaRPr>
          </a:p>
        </p:txBody>
      </p:sp>
      <p:sp>
        <p:nvSpPr>
          <p:cNvPr id="7" name="Textfeld 6">
            <a:extLst>
              <a:ext uri="{FF2B5EF4-FFF2-40B4-BE49-F238E27FC236}">
                <a16:creationId xmlns:a16="http://schemas.microsoft.com/office/drawing/2014/main" id="{82159282-2307-2CBC-0177-86763DDC8803}"/>
              </a:ext>
            </a:extLst>
          </p:cNvPr>
          <p:cNvSpPr txBox="1"/>
          <p:nvPr/>
        </p:nvSpPr>
        <p:spPr>
          <a:xfrm>
            <a:off x="4692084" y="5640929"/>
            <a:ext cx="6884582" cy="646331"/>
          </a:xfrm>
          <a:prstGeom prst="rect">
            <a:avLst/>
          </a:prstGeom>
          <a:noFill/>
          <a:ln w="19050">
            <a:solidFill>
              <a:schemeClr val="accent2">
                <a:lumMod val="50000"/>
              </a:schemeClr>
            </a:solidFill>
          </a:ln>
        </p:spPr>
        <p:txBody>
          <a:bodyPr wrap="square" rtlCol="0">
            <a:spAutoFit/>
          </a:bodyPr>
          <a:lstStyle/>
          <a:p>
            <a:r>
              <a:rPr lang="ro-RO" dirty="0">
                <a:solidFill>
                  <a:schemeClr val="accent1">
                    <a:lumMod val="50000"/>
                  </a:schemeClr>
                </a:solidFill>
              </a:rPr>
              <a:t>Datele</a:t>
            </a:r>
            <a:r>
              <a:rPr lang="de-CH" dirty="0">
                <a:solidFill>
                  <a:schemeClr val="accent1">
                    <a:lumMod val="50000"/>
                  </a:schemeClr>
                </a:solidFill>
              </a:rPr>
              <a:t> de contact și platformele de informare pot fi găsite în broșură și pe site-ul "VAHSK.ch".</a:t>
            </a:r>
          </a:p>
        </p:txBody>
      </p:sp>
      <p:pic>
        <p:nvPicPr>
          <p:cNvPr id="3" name="Grafik 2" descr="Ein Bild, das Handschuhe, Hand enthält.&#10;&#10;Automatisch generierte Beschreibung">
            <a:extLst>
              <a:ext uri="{FF2B5EF4-FFF2-40B4-BE49-F238E27FC236}">
                <a16:creationId xmlns:a16="http://schemas.microsoft.com/office/drawing/2014/main" id="{8D69B1BC-898B-2BDA-E523-5DAD51172C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8" name="Textfeld 7">
            <a:extLst>
              <a:ext uri="{FF2B5EF4-FFF2-40B4-BE49-F238E27FC236}">
                <a16:creationId xmlns:a16="http://schemas.microsoft.com/office/drawing/2014/main" id="{26826598-B68A-8D0E-2B2C-5B7B202B6448}"/>
              </a:ext>
            </a:extLst>
          </p:cNvPr>
          <p:cNvSpPr txBox="1"/>
          <p:nvPr/>
        </p:nvSpPr>
        <p:spPr>
          <a:xfrm rot="14118513">
            <a:off x="413750" y="4876736"/>
            <a:ext cx="921488" cy="276999"/>
          </a:xfrm>
          <a:prstGeom prst="rect">
            <a:avLst/>
          </a:prstGeom>
          <a:solidFill>
            <a:schemeClr val="accent5">
              <a:lumMod val="60000"/>
              <a:lumOff val="40000"/>
            </a:schemeClr>
          </a:solidFill>
          <a:ln w="28575">
            <a:noFill/>
          </a:ln>
        </p:spPr>
        <p:txBody>
          <a:bodyPr wrap="square" rtlCol="0">
            <a:spAutoFit/>
          </a:bodyPr>
          <a:lstStyle/>
          <a:p>
            <a:r>
              <a:rPr lang="ro-RO" sz="1200" dirty="0">
                <a:solidFill>
                  <a:schemeClr val="bg1"/>
                </a:solidFill>
              </a:rPr>
              <a:t>Informare</a:t>
            </a:r>
            <a:endParaRPr lang="de-CH" sz="1200" dirty="0">
              <a:solidFill>
                <a:schemeClr val="bg1"/>
              </a:solidFill>
            </a:endParaRPr>
          </a:p>
        </p:txBody>
      </p:sp>
      <p:sp>
        <p:nvSpPr>
          <p:cNvPr id="9" name="Textfeld 8">
            <a:extLst>
              <a:ext uri="{FF2B5EF4-FFF2-40B4-BE49-F238E27FC236}">
                <a16:creationId xmlns:a16="http://schemas.microsoft.com/office/drawing/2014/main" id="{3EB2FAA9-BF24-BB02-B54A-95C38F78C62B}"/>
              </a:ext>
            </a:extLst>
          </p:cNvPr>
          <p:cNvSpPr txBox="1"/>
          <p:nvPr/>
        </p:nvSpPr>
        <p:spPr>
          <a:xfrm rot="15848186">
            <a:off x="1003740" y="4167825"/>
            <a:ext cx="850604" cy="276999"/>
          </a:xfrm>
          <a:prstGeom prst="rect">
            <a:avLst/>
          </a:prstGeom>
          <a:solidFill>
            <a:schemeClr val="accent5">
              <a:lumMod val="60000"/>
              <a:lumOff val="40000"/>
            </a:schemeClr>
          </a:solidFill>
        </p:spPr>
        <p:txBody>
          <a:bodyPr wrap="square" rtlCol="0">
            <a:spAutoFit/>
          </a:bodyPr>
          <a:lstStyle/>
          <a:p>
            <a:r>
              <a:rPr lang="ro-RO" sz="1200" dirty="0">
                <a:solidFill>
                  <a:schemeClr val="bg1"/>
                </a:solidFill>
              </a:rPr>
              <a:t>Înțelegere</a:t>
            </a:r>
            <a:endParaRPr lang="de-CH" sz="1200" dirty="0">
              <a:solidFill>
                <a:schemeClr val="bg1"/>
              </a:solidFill>
            </a:endParaRPr>
          </a:p>
        </p:txBody>
      </p:sp>
      <p:sp>
        <p:nvSpPr>
          <p:cNvPr id="10" name="Textfeld 9">
            <a:extLst>
              <a:ext uri="{FF2B5EF4-FFF2-40B4-BE49-F238E27FC236}">
                <a16:creationId xmlns:a16="http://schemas.microsoft.com/office/drawing/2014/main" id="{1D25E60C-F95C-09BC-D47B-081F5EE4DD16}"/>
              </a:ext>
            </a:extLst>
          </p:cNvPr>
          <p:cNvSpPr txBox="1"/>
          <p:nvPr/>
        </p:nvSpPr>
        <p:spPr>
          <a:xfrm rot="16397315">
            <a:off x="1841860" y="4238717"/>
            <a:ext cx="717962" cy="276999"/>
          </a:xfrm>
          <a:prstGeom prst="rect">
            <a:avLst/>
          </a:prstGeom>
          <a:solidFill>
            <a:schemeClr val="accent5">
              <a:lumMod val="60000"/>
              <a:lumOff val="40000"/>
            </a:schemeClr>
          </a:solidFill>
          <a:ln w="19050">
            <a:solidFill>
              <a:srgbClr val="C00000"/>
            </a:solidFill>
          </a:ln>
        </p:spPr>
        <p:txBody>
          <a:bodyPr wrap="square" rtlCol="0">
            <a:spAutoFit/>
          </a:bodyPr>
          <a:lstStyle/>
          <a:p>
            <a:r>
              <a:rPr lang="ro-RO" sz="1200" dirty="0">
                <a:solidFill>
                  <a:srgbClr val="C00000"/>
                </a:solidFill>
              </a:rPr>
              <a:t>Acțiune</a:t>
            </a:r>
            <a:endParaRPr lang="de-CH" sz="1200" dirty="0">
              <a:solidFill>
                <a:srgbClr val="C00000"/>
              </a:solidFill>
            </a:endParaRPr>
          </a:p>
        </p:txBody>
      </p:sp>
      <p:sp>
        <p:nvSpPr>
          <p:cNvPr id="11" name="Textfeld 10">
            <a:extLst>
              <a:ext uri="{FF2B5EF4-FFF2-40B4-BE49-F238E27FC236}">
                <a16:creationId xmlns:a16="http://schemas.microsoft.com/office/drawing/2014/main" id="{F4C0664B-1EF1-E4A1-FD9E-7FAC113A9C16}"/>
              </a:ext>
            </a:extLst>
          </p:cNvPr>
          <p:cNvSpPr txBox="1"/>
          <p:nvPr/>
        </p:nvSpPr>
        <p:spPr>
          <a:xfrm rot="16835369">
            <a:off x="1952536" y="4239111"/>
            <a:ext cx="1236519" cy="276999"/>
          </a:xfrm>
          <a:prstGeom prst="rect">
            <a:avLst/>
          </a:prstGeom>
          <a:solidFill>
            <a:schemeClr val="accent5">
              <a:lumMod val="60000"/>
              <a:lumOff val="40000"/>
            </a:schemeClr>
          </a:solidFill>
        </p:spPr>
        <p:txBody>
          <a:bodyPr wrap="square" rtlCol="0">
            <a:spAutoFit/>
          </a:bodyPr>
          <a:lstStyle/>
          <a:p>
            <a:r>
              <a:rPr lang="ro-RO" sz="1200" dirty="0">
                <a:solidFill>
                  <a:schemeClr val="bg1"/>
                </a:solidFill>
              </a:rPr>
              <a:t>Obțineți ajutor</a:t>
            </a:r>
            <a:endParaRPr lang="de-CH" sz="1200" dirty="0">
              <a:solidFill>
                <a:schemeClr val="bg1"/>
              </a:solidFill>
            </a:endParaRPr>
          </a:p>
        </p:txBody>
      </p:sp>
      <p:sp>
        <p:nvSpPr>
          <p:cNvPr id="12" name="Textfeld 11">
            <a:extLst>
              <a:ext uri="{FF2B5EF4-FFF2-40B4-BE49-F238E27FC236}">
                <a16:creationId xmlns:a16="http://schemas.microsoft.com/office/drawing/2014/main" id="{089DCFDF-887E-4D7E-865B-FAB23B0E9916}"/>
              </a:ext>
            </a:extLst>
          </p:cNvPr>
          <p:cNvSpPr txBox="1"/>
          <p:nvPr/>
        </p:nvSpPr>
        <p:spPr>
          <a:xfrm rot="16200000">
            <a:off x="1316883" y="3926949"/>
            <a:ext cx="1068548" cy="276999"/>
          </a:xfrm>
          <a:prstGeom prst="rect">
            <a:avLst/>
          </a:prstGeom>
          <a:solidFill>
            <a:schemeClr val="accent5">
              <a:lumMod val="60000"/>
              <a:lumOff val="40000"/>
            </a:schemeClr>
          </a:solidFill>
          <a:ln w="19050">
            <a:noFill/>
          </a:ln>
        </p:spPr>
        <p:txBody>
          <a:bodyPr wrap="square" rtlCol="0">
            <a:spAutoFit/>
          </a:bodyPr>
          <a:lstStyle/>
          <a:p>
            <a:r>
              <a:rPr lang="ro-RO" sz="1200" dirty="0">
                <a:solidFill>
                  <a:schemeClr val="bg1"/>
                </a:solidFill>
              </a:rPr>
              <a:t>Recunoaștere</a:t>
            </a:r>
            <a:endParaRPr lang="de-CH" sz="1200" dirty="0">
              <a:solidFill>
                <a:schemeClr val="bg1"/>
              </a:solidFill>
            </a:endParaRPr>
          </a:p>
        </p:txBody>
      </p:sp>
      <p:sp>
        <p:nvSpPr>
          <p:cNvPr id="13" name="Untertitel 2">
            <a:extLst>
              <a:ext uri="{FF2B5EF4-FFF2-40B4-BE49-F238E27FC236}">
                <a16:creationId xmlns:a16="http://schemas.microsoft.com/office/drawing/2014/main" id="{F7031F7A-7A53-14EB-E7E7-8D2D0FA1FEEE}"/>
              </a:ext>
            </a:extLst>
          </p:cNvPr>
          <p:cNvSpPr txBox="1">
            <a:spLocks/>
          </p:cNvSpPr>
          <p:nvPr/>
        </p:nvSpPr>
        <p:spPr>
          <a:xfrm>
            <a:off x="4954013" y="600441"/>
            <a:ext cx="6884582" cy="537656"/>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ro-RO" b="1" dirty="0">
                <a:solidFill>
                  <a:schemeClr val="accent1">
                    <a:lumMod val="50000"/>
                  </a:schemeClr>
                </a:solidFill>
              </a:rPr>
              <a:t>Încercați să vorbiți cu copilul dumneavoastră</a:t>
            </a:r>
          </a:p>
        </p:txBody>
      </p:sp>
    </p:spTree>
    <p:extLst>
      <p:ext uri="{BB962C8B-B14F-4D97-AF65-F5344CB8AC3E}">
        <p14:creationId xmlns:p14="http://schemas.microsoft.com/office/powerpoint/2010/main" val="1471267045"/>
      </p:ext>
    </p:extLst>
  </p:cSld>
  <p:clrMapOvr>
    <a:masterClrMapping/>
  </p:clrMapOvr>
</p:sld>
</file>

<file path=ppt/theme/theme1.xml><?xml version="1.0" encoding="utf-8"?>
<a:theme xmlns:a="http://schemas.openxmlformats.org/drawingml/2006/main" name="Rückblick">
  <a:themeElements>
    <a:clrScheme name="Benutzerdefiniert 12">
      <a:dk1>
        <a:sysClr val="windowText" lastClr="000000"/>
      </a:dk1>
      <a:lt1>
        <a:sysClr val="window" lastClr="FFFFFF"/>
      </a:lt1>
      <a:dk2>
        <a:srgbClr val="344068"/>
      </a:dk2>
      <a:lt2>
        <a:srgbClr val="D9E0E6"/>
      </a:lt2>
      <a:accent1>
        <a:srgbClr val="1CADE4"/>
      </a:accent1>
      <a:accent2>
        <a:srgbClr val="0070C0"/>
      </a:accent2>
      <a:accent3>
        <a:srgbClr val="28C4CC"/>
      </a:accent3>
      <a:accent4>
        <a:srgbClr val="42BA97"/>
      </a:accent4>
      <a:accent5>
        <a:srgbClr val="3E8853"/>
      </a:accent5>
      <a:accent6>
        <a:srgbClr val="62A39F"/>
      </a:accent6>
      <a:hlink>
        <a:srgbClr val="6EAC1C"/>
      </a:hlink>
      <a:folHlink>
        <a:srgbClr val="B26B0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Rückblick">
  <a:themeElements>
    <a:clrScheme name="Benutzerdefiniert 8">
      <a:dk1>
        <a:sysClr val="windowText" lastClr="000000"/>
      </a:dk1>
      <a:lt1>
        <a:sysClr val="window" lastClr="FFFFFF"/>
      </a:lt1>
      <a:dk2>
        <a:srgbClr val="696464"/>
      </a:dk2>
      <a:lt2>
        <a:srgbClr val="E9E5DC"/>
      </a:lt2>
      <a:accent1>
        <a:srgbClr val="EE8C69"/>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3.xml><?xml version="1.0" encoding="utf-8"?>
<a:theme xmlns:a="http://schemas.openxmlformats.org/drawingml/2006/main" name="Rückblick">
  <a:themeElements>
    <a:clrScheme name="Benutzerdefiniert 3">
      <a:dk1>
        <a:sysClr val="windowText" lastClr="000000"/>
      </a:dk1>
      <a:lt1>
        <a:sysClr val="window" lastClr="FFFFFF"/>
      </a:lt1>
      <a:dk2>
        <a:srgbClr val="335B74"/>
      </a:dk2>
      <a:lt2>
        <a:srgbClr val="DFE3E5"/>
      </a:lt2>
      <a:accent1>
        <a:srgbClr val="1CADE4"/>
      </a:accent1>
      <a:accent2>
        <a:srgbClr val="C264B2"/>
      </a:accent2>
      <a:accent3>
        <a:srgbClr val="27CED7"/>
      </a:accent3>
      <a:accent4>
        <a:srgbClr val="42BA97"/>
      </a:accent4>
      <a:accent5>
        <a:srgbClr val="3E8853"/>
      </a:accent5>
      <a:accent6>
        <a:srgbClr val="62A39F"/>
      </a:accent6>
      <a:hlink>
        <a:srgbClr val="6EAC1C"/>
      </a:hlink>
      <a:folHlink>
        <a:srgbClr val="B26B0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4.xml><?xml version="1.0" encoding="utf-8"?>
<a:theme xmlns:a="http://schemas.openxmlformats.org/drawingml/2006/main" name="Rückblick">
  <a:themeElements>
    <a:clrScheme name="Benutzerdefiniert 7">
      <a:dk1>
        <a:sysClr val="windowText" lastClr="000000"/>
      </a:dk1>
      <a:lt1>
        <a:sysClr val="window" lastClr="FFFFFF"/>
      </a:lt1>
      <a:dk2>
        <a:srgbClr val="632E62"/>
      </a:dk2>
      <a:lt2>
        <a:srgbClr val="EAE5EB"/>
      </a:lt2>
      <a:accent1>
        <a:srgbClr val="92278F"/>
      </a:accent1>
      <a:accent2>
        <a:srgbClr val="4E1E76"/>
      </a:accent2>
      <a:accent3>
        <a:srgbClr val="755DD9"/>
      </a:accent3>
      <a:accent4>
        <a:srgbClr val="665EB8"/>
      </a:accent4>
      <a:accent5>
        <a:srgbClr val="45A5ED"/>
      </a:accent5>
      <a:accent6>
        <a:srgbClr val="5982DB"/>
      </a:accent6>
      <a:hlink>
        <a:srgbClr val="0066FF"/>
      </a:hlink>
      <a:folHlink>
        <a:srgbClr val="666699"/>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5.xml><?xml version="1.0" encoding="utf-8"?>
<a:theme xmlns:a="http://schemas.openxmlformats.org/drawingml/2006/main" name="Rückblick">
  <a:themeElements>
    <a:clrScheme name="Benutzerdefiniert 1">
      <a:dk1>
        <a:srgbClr val="000000"/>
      </a:dk1>
      <a:lt1>
        <a:srgbClr val="FFFFFF"/>
      </a:lt1>
      <a:dk2>
        <a:srgbClr val="44546A"/>
      </a:dk2>
      <a:lt2>
        <a:srgbClr val="E7E6E6"/>
      </a:lt2>
      <a:accent1>
        <a:srgbClr val="A22002"/>
      </a:accent1>
      <a:accent2>
        <a:srgbClr val="FF8628"/>
      </a:accent2>
      <a:accent3>
        <a:srgbClr val="692523"/>
      </a:accent3>
      <a:accent4>
        <a:srgbClr val="00936B"/>
      </a:accent4>
      <a:accent5>
        <a:srgbClr val="F8EEE0"/>
      </a:accent5>
      <a:accent6>
        <a:srgbClr val="FF8983"/>
      </a:accent6>
      <a:hlink>
        <a:srgbClr val="0563C1"/>
      </a:hlink>
      <a:folHlink>
        <a:srgbClr val="954F7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6.xml><?xml version="1.0" encoding="utf-8"?>
<a:theme xmlns:a="http://schemas.openxmlformats.org/drawingml/2006/main" name="Rückblick">
  <a:themeElements>
    <a:clrScheme name="Blaugrü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cf74307-ab38-4ec6-8b23-277809490d5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2AC4CFC8BE70E40BAE8772000E553EA" ma:contentTypeVersion="13" ma:contentTypeDescription="Create a new document." ma:contentTypeScope="" ma:versionID="f97499c2458da1917d5582281e483eb6">
  <xsd:schema xmlns:xsd="http://www.w3.org/2001/XMLSchema" xmlns:xs="http://www.w3.org/2001/XMLSchema" xmlns:p="http://schemas.microsoft.com/office/2006/metadata/properties" xmlns:ns3="fcf74307-ab38-4ec6-8b23-277809490d5a" xmlns:ns4="87dd3bcb-0961-48ba-a0f8-0498d83c744c" targetNamespace="http://schemas.microsoft.com/office/2006/metadata/properties" ma:root="true" ma:fieldsID="7eb56ad8b9686a1b689860893013f3dc" ns3:_="" ns4:_="">
    <xsd:import namespace="fcf74307-ab38-4ec6-8b23-277809490d5a"/>
    <xsd:import namespace="87dd3bcb-0961-48ba-a0f8-0498d83c744c"/>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74307-ab38-4ec6-8b23-277809490d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dd3bcb-0961-48ba-a0f8-0498d83c744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427F87-DA76-4B31-81E2-8192152C3BAA}">
  <ds:schemaRefs>
    <ds:schemaRef ds:uri="http://purl.org/dc/terms/"/>
    <ds:schemaRef ds:uri="http://purl.org/dc/elements/1.1/"/>
    <ds:schemaRef ds:uri="http://www.w3.org/XML/1998/namespace"/>
    <ds:schemaRef ds:uri="http://schemas.openxmlformats.org/package/2006/metadata/core-properties"/>
    <ds:schemaRef ds:uri="fcf74307-ab38-4ec6-8b23-277809490d5a"/>
    <ds:schemaRef ds:uri="http://schemas.microsoft.com/office/infopath/2007/PartnerControls"/>
    <ds:schemaRef ds:uri="http://schemas.microsoft.com/office/2006/documentManagement/types"/>
    <ds:schemaRef ds:uri="87dd3bcb-0961-48ba-a0f8-0498d83c744c"/>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678C3643-E273-420F-8182-5936F381F72A}">
  <ds:schemaRefs>
    <ds:schemaRef ds:uri="http://schemas.microsoft.com/sharepoint/v3/contenttype/forms"/>
  </ds:schemaRefs>
</ds:datastoreItem>
</file>

<file path=customXml/itemProps3.xml><?xml version="1.0" encoding="utf-8"?>
<ds:datastoreItem xmlns:ds="http://schemas.openxmlformats.org/officeDocument/2006/customXml" ds:itemID="{B58227D3-501A-4334-96E2-1B2F70990A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74307-ab38-4ec6-8b23-277809490d5a"/>
    <ds:schemaRef ds:uri="87dd3bcb-0961-48ba-a0f8-0498d83c74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4073</Words>
  <Application>Microsoft Office PowerPoint</Application>
  <PresentationFormat>Ecran lat</PresentationFormat>
  <Paragraphs>371</Paragraphs>
  <Slides>16</Slides>
  <Notes>16</Notes>
  <HiddenSlides>0</HiddenSlides>
  <MMClips>0</MMClips>
  <ScaleCrop>false</ScaleCrop>
  <HeadingPairs>
    <vt:vector size="6" baseType="variant">
      <vt:variant>
        <vt:lpstr>Fonturi utilizate</vt:lpstr>
      </vt:variant>
      <vt:variant>
        <vt:i4>7</vt:i4>
      </vt:variant>
      <vt:variant>
        <vt:lpstr>Temă</vt:lpstr>
      </vt:variant>
      <vt:variant>
        <vt:i4>6</vt:i4>
      </vt:variant>
      <vt:variant>
        <vt:lpstr>Titluri diapozitive</vt:lpstr>
      </vt:variant>
      <vt:variant>
        <vt:i4>16</vt:i4>
      </vt:variant>
    </vt:vector>
  </HeadingPairs>
  <TitlesOfParts>
    <vt:vector size="29" baseType="lpstr">
      <vt:lpstr>Aptos</vt:lpstr>
      <vt:lpstr>Arial</vt:lpstr>
      <vt:lpstr>Calibri</vt:lpstr>
      <vt:lpstr>Calibri Light</vt:lpstr>
      <vt:lpstr>Symbol</vt:lpstr>
      <vt:lpstr>Times New Roman</vt:lpstr>
      <vt:lpstr>Wingdings</vt:lpstr>
      <vt:lpstr>Rückblick</vt:lpstr>
      <vt:lpstr>Rückblick</vt:lpstr>
      <vt:lpstr>Rückblick</vt:lpstr>
      <vt:lpstr>Rückblick</vt:lpstr>
      <vt:lpstr>Rückblick</vt:lpstr>
      <vt:lpstr>Rückblick</vt:lpstr>
      <vt:lpstr>VapeAware</vt:lpstr>
      <vt:lpstr>Ce sunt vape-urile?</vt:lpstr>
      <vt:lpstr>Prezentare PowerPoint</vt:lpstr>
      <vt:lpstr>Efecte asupra sănătății</vt:lpstr>
      <vt:lpstr>Mediul înconjurător</vt:lpstr>
      <vt:lpstr>Prezentare PowerPoint</vt:lpstr>
      <vt:lpstr>Prezentare PowerPoint</vt:lpstr>
      <vt:lpstr>Prezentare PowerPoint</vt:lpstr>
      <vt:lpstr>Cum pot acționa?</vt:lpstr>
      <vt:lpstr>SFATURI PENTRU DISCUȚIA CU COPILUL </vt:lpstr>
      <vt:lpstr>LUCRU ÎN ECHIPĂ</vt:lpstr>
      <vt:lpstr>Concluzii</vt:lpstr>
      <vt:lpstr>Prezentare PowerPoint</vt:lpstr>
      <vt:lpstr>Informații suplimentare</vt:lpstr>
      <vt:lpstr>Prezentare PowerPoint</vt:lpstr>
      <vt:lpstr>Prezentare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Olivia Studhalter</dc:creator>
  <cp:lastModifiedBy>Brigita Morariu</cp:lastModifiedBy>
  <cp:revision>88</cp:revision>
  <cp:lastPrinted>2024-09-08T16:07:29Z</cp:lastPrinted>
  <dcterms:created xsi:type="dcterms:W3CDTF">2024-06-27T09:03:35Z</dcterms:created>
  <dcterms:modified xsi:type="dcterms:W3CDTF">2025-03-26T20:16:30Z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0x01010012AC4CFC8BE70E40BAE8772000E553EA</vt:lpwstr>
  </property>
</Properties>
</file>