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672" r:id="rId5"/>
    <p:sldMasterId id="2147483706" r:id="rId6"/>
    <p:sldMasterId id="2147483709" r:id="rId7"/>
    <p:sldMasterId id="2147483712" r:id="rId8"/>
    <p:sldMasterId id="2147483697" r:id="rId9"/>
  </p:sldMasterIdLst>
  <p:notesMasterIdLst>
    <p:notesMasterId r:id="rId26"/>
  </p:notesMasterIdLst>
  <p:sldIdLst>
    <p:sldId id="264" r:id="rId10"/>
    <p:sldId id="288" r:id="rId11"/>
    <p:sldId id="261" r:id="rId12"/>
    <p:sldId id="290" r:id="rId13"/>
    <p:sldId id="267" r:id="rId14"/>
    <p:sldId id="314" r:id="rId15"/>
    <p:sldId id="312" r:id="rId16"/>
    <p:sldId id="268" r:id="rId17"/>
    <p:sldId id="258" r:id="rId18"/>
    <p:sldId id="280" r:id="rId19"/>
    <p:sldId id="315" r:id="rId20"/>
    <p:sldId id="304" r:id="rId21"/>
    <p:sldId id="293" r:id="rId22"/>
    <p:sldId id="313" r:id="rId23"/>
    <p:sldId id="317" r:id="rId24"/>
    <p:sldId id="29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B0A69-E7E1-C9BB-066C-FA5A54EAC60A}" name="Olivia Studhalter" initials="OS" userId="S::olivia.studhalter@uzh.ch::59b39a87-bc4f-4a1c-9527-8499db86d2cd" providerId="AD"/>
  <p188:author id="{CD6E486E-CB09-7FF4-9380-8FB10014A759}" name="Corina Salis Gross" initials="CSG" userId="Corina Salis Gros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Studhalter" initials="OS" lastIdx="1" clrIdx="0">
    <p:extLst>
      <p:ext uri="{19B8F6BF-5375-455C-9EA6-DF929625EA0E}">
        <p15:presenceInfo xmlns:p15="http://schemas.microsoft.com/office/powerpoint/2012/main" userId="S::olivia.studhalter@uzh.ch::59b39a87-bc4f-4a1c-9527-8499db86d2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81" autoAdjust="0"/>
    <p:restoredTop sz="64992" autoAdjust="0"/>
  </p:normalViewPr>
  <p:slideViewPr>
    <p:cSldViewPr snapToGrid="0">
      <p:cViewPr varScale="1">
        <p:scale>
          <a:sx n="42" d="100"/>
          <a:sy n="42" d="100"/>
        </p:scale>
        <p:origin x="45" y="36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2829" y="2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0CC6A80-9D45-4234-82EC-800303B97362}" type="datetimeFigureOut">
              <a:rPr lang="de-CH" smtClean="0"/>
              <a:t>16.10.2024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EF143-95B9-4571-9396-B55E307319CB}" type="slidenum">
              <a:rPr lang="de-CH" smtClean="0"/>
              <a:t>‹Nr.›</a:t>
            </a:fld>
            <a:endParaRPr lang="de-CH"/>
          </a:p>
        </p:txBody>
      </p:sp>
    </p:spTree>
    <p:extLst>
      <p:ext uri="{BB962C8B-B14F-4D97-AF65-F5344CB8AC3E}">
        <p14:creationId xmlns:p14="http://schemas.microsoft.com/office/powerpoint/2010/main" val="104477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184913" cy="4284664"/>
          </a:xfrm>
        </p:spPr>
        <p:txBody>
          <a:bodyPr/>
          <a:lstStyle/>
          <a:p>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Guten Tag. Ich freue mich, dass Sie heute alle hier sind. Wir sprechen über ein aktuelles und wichtiges Thema. Über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Man nennt sie auch elektronische Verdampfer oder E-Zigaretten. In den letzten Jahren sind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in der Schweiz immer beliebter geworden. In einigen Kantonen sind sie jedoch bereits verboten. Aber was sind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genau? Wie funktionieren sie? Und welche Auswirkungen haben sie auf die Gesundheit? Diese und weitere Fragen werden uns in der nächsten Stunde begleiten.</a:t>
            </a:r>
          </a:p>
          <a:p>
            <a:endParaRPr lang="de-CH" sz="1800" i="0" kern="0" dirty="0">
              <a:effectLst/>
              <a:latin typeface="Aptos" panose="020B0004020202020204" pitchFamily="34" charset="0"/>
              <a:ea typeface="Times New Roman" panose="02020603050405020304" pitchFamily="18" charset="0"/>
              <a:cs typeface="Times New Roman" panose="02020603050405020304" pitchFamily="18" charset="0"/>
            </a:endParaRPr>
          </a:p>
          <a:p>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Das Projekt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VapeAware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wird vom Tabakpräventionsfonds und der Ernst Göhner Stiftung finanziell unterstützt. </a:t>
            </a:r>
            <a:endParaRPr lang="de-CH" sz="1800" i="1" kern="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de-CH" sz="1800" b="1" i="1" kern="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a:t>
            </a:fld>
            <a:endParaRPr lang="de-CH"/>
          </a:p>
        </p:txBody>
      </p:sp>
    </p:spTree>
    <p:extLst>
      <p:ext uri="{BB962C8B-B14F-4D97-AF65-F5344CB8AC3E}">
        <p14:creationId xmlns:p14="http://schemas.microsoft.com/office/powerpoint/2010/main" val="121777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überlegt sich auch unterschiedliche Situationen. Was soll sie machen, wenn Kai sie anlügt und sagt, er habe noch nie gevapt?</a:t>
            </a:r>
          </a:p>
          <a:p>
            <a:endParaRPr lang="de-DE" b="1" dirty="0"/>
          </a:p>
          <a:p>
            <a:r>
              <a:rPr lang="de-DE" b="1" dirty="0"/>
              <a:t>Was tun, wenn das Kind sagt: „Es ist ja besser als Rauchen“?</a:t>
            </a:r>
            <a:br>
              <a:rPr lang="de-DE" dirty="0"/>
            </a:br>
            <a:r>
              <a:rPr lang="de-DE" dirty="0"/>
              <a:t>Es hat trotzdem auch schädliche Inhalte in </a:t>
            </a:r>
            <a:r>
              <a:rPr lang="de-DE" dirty="0" err="1"/>
              <a:t>Vapes</a:t>
            </a:r>
            <a:r>
              <a:rPr lang="de-DE" dirty="0"/>
              <a:t>. Und </a:t>
            </a:r>
            <a:r>
              <a:rPr lang="de-DE" dirty="0" err="1"/>
              <a:t>ausserdem</a:t>
            </a:r>
            <a:r>
              <a:rPr lang="de-DE" dirty="0"/>
              <a:t> hat es viel Nikotin drin. Dadurch kann eine Abhängigkeit entstehen. Es kann schwierig werden, danach noch damit aufzuhören. </a:t>
            </a:r>
          </a:p>
          <a:p>
            <a:endParaRPr lang="de-DE" b="1" dirty="0"/>
          </a:p>
          <a:p>
            <a:r>
              <a:rPr lang="de-DE" b="1" dirty="0"/>
              <a:t>Was tun, wenn mein Kind lügt oder heimlich vapt?</a:t>
            </a:r>
            <a:br>
              <a:rPr lang="de-DE" dirty="0"/>
            </a:br>
            <a:r>
              <a:rPr lang="de-DE" dirty="0"/>
              <a:t>Teilen Sie in solchen Situationen trotzdem liebevoll die Sorge um das Kind mit. Weisen Sie das Kind auf die gesundheitlichen Folgen vom Vapen hin. Nehmen Sie eine klare Haltung ein, dass Sie Vapen nicht gut finden. </a:t>
            </a:r>
          </a:p>
          <a:p>
            <a:endParaRPr lang="de-DE" b="1" dirty="0"/>
          </a:p>
          <a:p>
            <a:r>
              <a:rPr lang="de-DE" b="1" dirty="0"/>
              <a:t>Was tun, wenn ich selbst rauche?</a:t>
            </a:r>
            <a:br>
              <a:rPr lang="de-DE" dirty="0"/>
            </a:br>
            <a:r>
              <a:rPr lang="de-DE" dirty="0"/>
              <a:t>Nehmen Sie trotzdem eine klare Haltung dem Kind gegenüber ein. Kinder und Jugendliche sollen kein Nikotin konsumieren. Es kann abhängig machen. Sie können auch offen darüber sprechen, wie schwierig es für Sie ist, ist mit dem Rauchen aufzuhören.</a:t>
            </a:r>
          </a:p>
          <a:p>
            <a:endParaRPr lang="de-DE" b="1" strike="sngStrike" dirty="0">
              <a:solidFill>
                <a:srgbClr val="FF0000"/>
              </a:solidFill>
            </a:endParaRPr>
          </a:p>
          <a:p>
            <a:r>
              <a:rPr lang="de-DE" b="1" dirty="0"/>
              <a:t>Regeln?</a:t>
            </a:r>
            <a:br>
              <a:rPr lang="de-DE" dirty="0"/>
            </a:br>
            <a:r>
              <a:rPr lang="de-DE" dirty="0"/>
              <a:t>Es ist eine gute Idee, gemeinsam Abmachungen zu treffen. Sprechen Sie mit Ihrem Kind Regeln ab zum Konsum von </a:t>
            </a:r>
            <a:r>
              <a:rPr lang="de-DE" dirty="0" err="1"/>
              <a:t>Vapes</a:t>
            </a:r>
            <a:r>
              <a:rPr lang="de-DE" dirty="0"/>
              <a:t>. Zum Beispiel kann man festlegen, dass das Vapen zuhause nicht erlaubt ist. Oder, dass man nur an einem bestimmten Ort zuhause vapen darf. Man kann auch abmachen, </a:t>
            </a:r>
            <a:r>
              <a:rPr lang="de-DE" dirty="0">
                <a:solidFill>
                  <a:srgbClr val="FF0000"/>
                </a:solidFill>
              </a:rPr>
              <a:t>dass keine </a:t>
            </a:r>
            <a:r>
              <a:rPr lang="de-DE" dirty="0" err="1"/>
              <a:t>Vapes</a:t>
            </a:r>
            <a:r>
              <a:rPr lang="de-DE" dirty="0"/>
              <a:t> / Zigaretten-Schachteln herumliegen sollen. Solche </a:t>
            </a:r>
            <a:r>
              <a:rPr lang="de-DE" dirty="0">
                <a:solidFill>
                  <a:srgbClr val="FF0000"/>
                </a:solidFill>
              </a:rPr>
              <a:t>Regeln </a:t>
            </a:r>
            <a:r>
              <a:rPr lang="de-DE" dirty="0"/>
              <a:t>schaffen Klarheit und Orientierung. Sie unterstützen das Kind dabei, gesunde Entscheidungen zu treffen.</a:t>
            </a:r>
          </a:p>
          <a:p>
            <a:r>
              <a:rPr lang="de-DE" dirty="0"/>
              <a:t>Überlegen Sie sich, ob sie ihr Kind für sein gesundes Verhalten belohnen möchten. Wie könnten Sie es belohnen? Was muss es erreichen / erfüllen, um die Belohnung zu erhalten? Sprechen sie mit Ihrem Kind darüber. Treffen Sie gemeinsam eine Entscheidung.</a:t>
            </a: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10</a:t>
            </a:fld>
            <a:endParaRPr lang="de-CH"/>
          </a:p>
        </p:txBody>
      </p:sp>
    </p:spTree>
    <p:extLst>
      <p:ext uri="{BB962C8B-B14F-4D97-AF65-F5344CB8AC3E}">
        <p14:creationId xmlns:p14="http://schemas.microsoft.com/office/powerpoint/2010/main" val="157569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i="1" dirty="0"/>
              <a:t>Falls genug Zeit: Eltern Zeit geben zu überlegen und mit Ihren Sitznachbarn auszutauschen.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sym typeface="Wingdings" panose="05000000000000000000" pitchFamily="2" charset="2"/>
              </a:rPr>
              <a:t> Besprechen Sie es danach in der gesamten Gruppe</a:t>
            </a:r>
            <a:endParaRPr lang="de-CH" dirty="0"/>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11</a:t>
            </a:fld>
            <a:endParaRPr lang="de-CH"/>
          </a:p>
        </p:txBody>
      </p:sp>
    </p:spTree>
    <p:extLst>
      <p:ext uri="{BB962C8B-B14F-4D97-AF65-F5344CB8AC3E}">
        <p14:creationId xmlns:p14="http://schemas.microsoft.com/office/powerpoint/2010/main" val="149776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enthalten viel Nikotin. Sie können zu einer Nikotinabhängigkeit führen.</a:t>
            </a:r>
          </a:p>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Vapen ist ungesund. Es erhöht das Risiko, später auch andere Substanzen zu konsumieren.</a:t>
            </a:r>
          </a:p>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Es ist bei Kindern und Jugendlichen ganz einfach. Sie sollen kein Nikotin konsumieren. Es ist unsere </a:t>
            </a:r>
            <a:r>
              <a:rPr lang="de-CH" sz="1800" kern="0" dirty="0">
                <a:latin typeface="Times New Roman" panose="02020603050405020304" pitchFamily="18" charset="0"/>
                <a:ea typeface="Times New Roman" panose="02020603050405020304" pitchFamily="18" charset="0"/>
                <a:cs typeface="Times New Roman" panose="02020603050405020304" pitchFamily="18" charset="0"/>
              </a:rPr>
              <a:t>Fürsorge-Pflicht,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sie davor zu schützen.</a:t>
            </a:r>
            <a:endParaRPr lang="de-CH"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Kinder von rauchenden Eltern haben ein grösseres Risiko, später selbst zu rauchen.</a:t>
            </a:r>
          </a:p>
          <a:p>
            <a:pPr marL="342900" lvl="0" indent="-342900">
              <a:lnSpc>
                <a:spcPct val="107000"/>
              </a:lnSpc>
              <a:buFont typeface="Symbol" panose="05050102010706020507" pitchFamily="18" charset="2"/>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Nehmen Sie als Eltern eine klare Haltung ein. Seien Sie mit Ihrer Haltung konsequent. «Ich möchte nicht, dass du vapst.» «Zuhause wird nicht gevapt.» (und auch nicht geraucht).</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Schliesslich ist es unsere Aufgabe, unsere Kinder zu schützen. Wir möchten nicht, dass unsere Kinder vapen. Und dadurch Nikotin-</a:t>
            </a:r>
            <a:r>
              <a:rPr lang="de-CH" sz="1800" kern="0" dirty="0">
                <a:latin typeface="Times New Roman" panose="02020603050405020304" pitchFamily="18" charset="0"/>
                <a:ea typeface="Times New Roman" panose="02020603050405020304" pitchFamily="18" charset="0"/>
                <a:cs typeface="Times New Roman" panose="02020603050405020304" pitchFamily="18" charset="0"/>
              </a:rPr>
              <a:t>abhängig werden oder (giftige) Chemikalien konsumieren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12</a:t>
            </a:fld>
            <a:endParaRPr lang="de-CH"/>
          </a:p>
        </p:txBody>
      </p:sp>
    </p:spTree>
    <p:extLst>
      <p:ext uri="{BB962C8B-B14F-4D97-AF65-F5344CB8AC3E}">
        <p14:creationId xmlns:p14="http://schemas.microsoft.com/office/powerpoint/2010/main" val="360592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13</a:t>
            </a:fld>
            <a:endParaRPr lang="de-CH"/>
          </a:p>
        </p:txBody>
      </p:sp>
    </p:spTree>
    <p:extLst>
      <p:ext uri="{BB962C8B-B14F-4D97-AF65-F5344CB8AC3E}">
        <p14:creationId xmlns:p14="http://schemas.microsoft.com/office/powerpoint/2010/main" val="420925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kern="0" dirty="0">
                <a:effectLst/>
                <a:latin typeface="Times New Roman" panose="02020603050405020304" pitchFamily="18" charset="0"/>
                <a:ea typeface="Times New Roman" panose="02020603050405020304" pitchFamily="18" charset="0"/>
              </a:rPr>
              <a:t>Diese Anzeichen können Eltern helfen, zu erkennen, ob ihr Kind vielleicht vapt:</a:t>
            </a:r>
          </a:p>
          <a:p>
            <a:endParaRPr lang="de-DE" b="1" dirty="0"/>
          </a:p>
          <a:p>
            <a:r>
              <a:rPr lang="de-DE" b="1" dirty="0"/>
              <a:t>Ungewohnte Gerüche</a:t>
            </a:r>
            <a:r>
              <a:rPr lang="de-DE" dirty="0"/>
              <a:t>: </a:t>
            </a:r>
            <a:r>
              <a:rPr lang="de-DE" dirty="0" err="1"/>
              <a:t>Vapes</a:t>
            </a:r>
            <a:r>
              <a:rPr lang="de-DE" dirty="0"/>
              <a:t> verwenden Aromastoffe. Diese Düfte können auffällig sein. Sie riechen angenehm und </a:t>
            </a:r>
            <a:r>
              <a:rPr lang="de-DE" dirty="0" err="1"/>
              <a:t>süss</a:t>
            </a:r>
            <a:r>
              <a:rPr lang="de-DE" dirty="0"/>
              <a:t>. Zum Beispiel nach </a:t>
            </a:r>
            <a:r>
              <a:rPr lang="de-DE" dirty="0" err="1"/>
              <a:t>Pfirisch</a:t>
            </a:r>
            <a:r>
              <a:rPr lang="de-DE" dirty="0"/>
              <a:t>, Minze, </a:t>
            </a:r>
            <a:r>
              <a:rPr lang="de-DE" dirty="0" err="1"/>
              <a:t>Süssigkeiten</a:t>
            </a:r>
            <a:r>
              <a:rPr lang="de-DE" dirty="0"/>
              <a:t>.</a:t>
            </a:r>
          </a:p>
          <a:p>
            <a:endParaRPr lang="de-DE" b="1" dirty="0"/>
          </a:p>
          <a:p>
            <a:r>
              <a:rPr lang="de-DE" b="1" dirty="0"/>
              <a:t>Verhaltens-Änderung: </a:t>
            </a:r>
            <a:r>
              <a:rPr lang="de-DE" b="0" dirty="0"/>
              <a:t>Eine Veränderung im Verhalten kann auch auf Vaping hindeuten. Wenn das Kind zum Beispiel heimlicher wird. Oder wenn es unerklärlich oft das Zimmer oder das Haus verlässt. Ein Kind kann </a:t>
            </a:r>
            <a:r>
              <a:rPr lang="de-DE" b="0" dirty="0" err="1"/>
              <a:t>vaping</a:t>
            </a:r>
            <a:r>
              <a:rPr lang="de-DE" b="0" dirty="0"/>
              <a:t> im Zimmer auf verheimlichen, indem es öfters das Fenster öffnet. Oder stark lüftet. Oder das Badezimmer ungewöhnlich oft oder lange benutzt. </a:t>
            </a:r>
          </a:p>
          <a:p>
            <a:endParaRPr lang="de-DE" b="1" dirty="0"/>
          </a:p>
          <a:p>
            <a:r>
              <a:rPr lang="de-DE" b="1" dirty="0"/>
              <a:t>Ungewohnte Gegenstände</a:t>
            </a:r>
            <a:r>
              <a:rPr lang="de-DE" dirty="0"/>
              <a:t>: Vape-Stifte und kleine Fläschchen mit Flüssigkeit sind typische Vape-Gegenstände. Diese können darauf hinweisen, dass ein Kind vapt.</a:t>
            </a:r>
          </a:p>
          <a:p>
            <a:endParaRPr lang="de-DE" b="1" dirty="0"/>
          </a:p>
          <a:p>
            <a:r>
              <a:rPr lang="de-DE" b="1" dirty="0"/>
              <a:t>Häufiger Durst oder trockener Mund</a:t>
            </a:r>
            <a:r>
              <a:rPr lang="de-DE" dirty="0"/>
              <a:t>: Das Vapen kann zu einem trockenen Mund führen. Dadurch hat das Kind öfter als gewöhnlich Durst.</a:t>
            </a:r>
          </a:p>
          <a:p>
            <a:endParaRPr lang="de-DE" b="1" dirty="0"/>
          </a:p>
          <a:p>
            <a:r>
              <a:rPr lang="de-DE" b="1" dirty="0"/>
              <a:t>Veränderungen bei der Atmung oder Ausdauer</a:t>
            </a:r>
            <a:r>
              <a:rPr lang="de-DE" dirty="0"/>
              <a:t>: Vaping kann die Atemwege reizen und zu Husten und Atem-Beschwerden führen. Das kann zu einer Verschlechterung der sportlichen Leistungs-Fähigkeit führen.</a:t>
            </a:r>
          </a:p>
          <a:p>
            <a:endParaRPr lang="de-DE" b="1" dirty="0"/>
          </a:p>
          <a:p>
            <a:r>
              <a:rPr lang="de-DE" b="1" dirty="0"/>
              <a:t>Verändertes Verhalten im Umgang mit Geld</a:t>
            </a:r>
            <a:r>
              <a:rPr lang="de-DE" dirty="0"/>
              <a:t>: Wenn das Kind plötzlich mehr Geld benötigt könnte das ein Hinweis sein. Denn Vape-Produkte sind oft relativ teuer für ein Kind oder Jugendlicher.</a:t>
            </a:r>
          </a:p>
          <a:p>
            <a:endParaRPr lang="de-DE" b="1" dirty="0"/>
          </a:p>
          <a:p>
            <a:r>
              <a:rPr lang="de-DE" b="1" dirty="0"/>
              <a:t>Reizbarkeit oder Stimmungsschwankungen</a:t>
            </a:r>
            <a:r>
              <a:rPr lang="de-DE" dirty="0"/>
              <a:t>: Wie wir gehört haben, kann auch das Vapen eine Nikotin-Abhängigkeit verursachen. Diese Abhängigkeit kann zu einer gereizten Stimmung und Stimmungs-Schwankungen führen, wenn das Kind gerade nicht vapt.</a:t>
            </a:r>
          </a:p>
          <a:p>
            <a:endParaRPr lang="de-DE" sz="1200" b="0" i="0" dirty="0">
              <a:solidFill>
                <a:srgbClr val="242424"/>
              </a:solidFill>
              <a:effectLst/>
              <a:highlight>
                <a:srgbClr val="FFFFFF"/>
              </a:highligh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14</a:t>
            </a:fld>
            <a:endParaRPr lang="de-CH"/>
          </a:p>
        </p:txBody>
      </p:sp>
    </p:spTree>
    <p:extLst>
      <p:ext uri="{BB962C8B-B14F-4D97-AF65-F5344CB8AC3E}">
        <p14:creationId xmlns:p14="http://schemas.microsoft.com/office/powerpoint/2010/main" val="223601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Diese Folie wurde nach einem erneuten Feedback neu hinzugefügt. Sie dient der Evaluation und hilft uns herauszufinden, was Eltern an dieser Veranstaltung schätzen und was man nächstes Mal anders machen könnte. </a:t>
            </a:r>
          </a:p>
          <a:p>
            <a:endParaRPr lang="de-CH" dirty="0"/>
          </a:p>
          <a:p>
            <a:r>
              <a:rPr lang="de-CH" dirty="0"/>
              <a:t>Stellt diese Fragen in die Runde und lasst euch Rückmeldung von den </a:t>
            </a:r>
            <a:r>
              <a:rPr lang="de-CH"/>
              <a:t>Teilnehmenden geben. </a:t>
            </a:r>
          </a:p>
        </p:txBody>
      </p:sp>
      <p:sp>
        <p:nvSpPr>
          <p:cNvPr id="4" name="Foliennummernplatzhalter 3"/>
          <p:cNvSpPr>
            <a:spLocks noGrp="1"/>
          </p:cNvSpPr>
          <p:nvPr>
            <p:ph type="sldNum" sz="quarter" idx="5"/>
          </p:nvPr>
        </p:nvSpPr>
        <p:spPr/>
        <p:txBody>
          <a:bodyPr/>
          <a:lstStyle/>
          <a:p>
            <a:fld id="{18CEF143-95B9-4571-9396-B55E307319CB}" type="slidenum">
              <a:rPr lang="de-CH" smtClean="0"/>
              <a:t>15</a:t>
            </a:fld>
            <a:endParaRPr lang="de-CH"/>
          </a:p>
        </p:txBody>
      </p:sp>
    </p:spTree>
    <p:extLst>
      <p:ext uri="{BB962C8B-B14F-4D97-AF65-F5344CB8AC3E}">
        <p14:creationId xmlns:p14="http://schemas.microsoft.com/office/powerpoint/2010/main" val="406637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18CEF143-95B9-4571-9396-B55E307319CB}" type="slidenum">
              <a:rPr lang="de-CH" smtClean="0"/>
              <a:t>16</a:t>
            </a:fld>
            <a:endParaRPr lang="de-CH"/>
          </a:p>
        </p:txBody>
      </p:sp>
    </p:spTree>
    <p:extLst>
      <p:ext uri="{BB962C8B-B14F-4D97-AF65-F5344CB8AC3E}">
        <p14:creationId xmlns:p14="http://schemas.microsoft.com/office/powerpoint/2010/main" val="39925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Stellen Sie sich vor: </a:t>
            </a:r>
            <a:r>
              <a:rPr lang="de-DE" sz="1800" dirty="0"/>
              <a:t>Es ist ein verregneter Abend. Mila sitzt im Wohnzimmer, in Gedanken versunken. Ihr 15-jähriger Sohn Kai ist in letzter Zeit mürrisch und verschlossener als sonst. Sie hat bemerkt, dass er sich verändert hat – er ist häufiger gereizt und verbringt mehr Zeit in seinem Zimmer. Vor ein paar Tagen hat sie einen merkwürdigen Geruch an seinen Kleidern bemerkt. Sie </a:t>
            </a:r>
            <a:r>
              <a:rPr lang="de-DE" sz="1800" dirty="0" err="1"/>
              <a:t>weiss</a:t>
            </a:r>
            <a:r>
              <a:rPr lang="de-DE" sz="1800" dirty="0"/>
              <a:t>, dass sie ein offenes Gespräch mit ihm führen muss. Nur so kann sie herausfinden, was los ist. Vielleicht können </a:t>
            </a:r>
            <a:r>
              <a:rPr lang="de-DE" sz="1800" dirty="0" err="1"/>
              <a:t>Vapes</a:t>
            </a:r>
            <a:r>
              <a:rPr lang="de-DE" sz="1800" dirty="0"/>
              <a:t> das Verhalten von Kai erklären</a:t>
            </a:r>
            <a:r>
              <a:rPr lang="de-DE" sz="1800" dirty="0">
                <a:solidFill>
                  <a:srgbClr val="FF0000"/>
                </a:solidFill>
              </a:rPr>
              <a:t>?</a:t>
            </a:r>
            <a:r>
              <a:rPr lang="de-DE" sz="1800" dirty="0"/>
              <a:t> Das denkt sich Mila. So setzt sie sich an den Computer und beginnt zu recherchieren. </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Das bedeutet, dass Mila sich erst einmal informiert. </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Sie findet heraus: </a:t>
            </a:r>
          </a:p>
          <a:p>
            <a:pPr marL="285750" lvl="0" indent="-285750">
              <a:lnSpc>
                <a:spcPct val="107000"/>
              </a:lnSpc>
              <a:buFontTx/>
              <a:buChar char="-"/>
            </a:pP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sind elektronische Geräte. </a:t>
            </a:r>
          </a:p>
          <a:p>
            <a:pPr marL="285750" lvl="0" indent="-285750">
              <a:lnSpc>
                <a:spcPct val="107000"/>
              </a:lnSpc>
              <a:buFontTx/>
              <a:buChar char="-"/>
            </a:pPr>
            <a:r>
              <a:rPr lang="de-CH" sz="1800" kern="0" dirty="0">
                <a:latin typeface="Aptos" panose="020B0004020202020204" pitchFamily="34" charset="0"/>
                <a:ea typeface="Times New Roman" panose="02020603050405020304" pitchFamily="18" charset="0"/>
                <a:cs typeface="Times New Roman" panose="02020603050405020304" pitchFamily="18" charset="0"/>
              </a:rPr>
              <a:t>Man nennt sie auch </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elektronische Verdampfer oder E-Zigaretten.</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Sie enthalten meistens eine Flüssigkeit mit Nikotin in einer hohen Dosis. </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Diese Flüssigkeit wird erhitzt und es entsteht Dampf. </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Den Dampf atmet oder saugt man anschliessend durch den Mund ein.</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2</a:t>
            </a:fld>
            <a:endParaRPr lang="de-CH"/>
          </a:p>
        </p:txBody>
      </p:sp>
    </p:spTree>
    <p:extLst>
      <p:ext uri="{BB962C8B-B14F-4D97-AF65-F5344CB8AC3E}">
        <p14:creationId xmlns:p14="http://schemas.microsoft.com/office/powerpoint/2010/main" val="332208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Weiter findet Mila heraus: </a:t>
            </a:r>
          </a:p>
          <a:p>
            <a:pPr marL="0" lvl="0" indent="0">
              <a:lnSpc>
                <a:spcPct val="107000"/>
              </a:lnSpc>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bestehen aus einer Batterie, einem Verdampfer, einem Mundstück und einem Tank für die Flüssigkeit.</a:t>
            </a:r>
            <a:endParaRPr lang="de-CH"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Diese Flüssigkeit wird auch E-Liquid genannt.</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Die Flüssigkeit beinhaltet: Chemikalien, Aromastoffe und Nikotin. </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Das Nikotin hat meistens eine sehr hohe Dosis.</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Einige der Chemikalien sind krebserregend.</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Sie entdeckt auch: Es gibt auch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Vapes</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ohne Nikotin.</a:t>
            </a:r>
          </a:p>
          <a:p>
            <a:pPr marL="285750" lvl="0" indent="-285750">
              <a:lnSpc>
                <a:spcPct val="107000"/>
              </a:lnSpc>
              <a:buFontTx/>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e-CH" sz="1800" i="1" kern="0" dirty="0">
                <a:effectLst/>
                <a:latin typeface="Times New Roman" panose="02020603050405020304" pitchFamily="18" charset="0"/>
                <a:ea typeface="Times New Roman" panose="02020603050405020304" pitchFamily="18" charset="0"/>
                <a:cs typeface="Times New Roman" panose="02020603050405020304" pitchFamily="18" charset="0"/>
              </a:rPr>
              <a:t>Interaktive Demonstration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Zeigen der Einweg-E-Zigarette und wie sie funktioniert. Allen TN herumgeben, damit die Eltern daran riechen können.</a:t>
            </a:r>
          </a:p>
          <a:p>
            <a:pPr marL="342900" lvl="0" indent="-342900">
              <a:lnSpc>
                <a:spcPct val="107000"/>
              </a:lnSpc>
              <a:spcAft>
                <a:spcPts val="800"/>
              </a:spcAft>
              <a:buFont typeface="Symbol" panose="05050102010706020507" pitchFamily="18" charset="2"/>
              <a:buChar char=""/>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de-CH" sz="1800" kern="0" dirty="0">
              <a:effectLst/>
              <a:latin typeface="Times New Roman" panose="02020603050405020304" pitchFamily="18"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Mila geht weiter auf die Suche nach Informationen über </a:t>
            </a: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und findet heraus:</a:t>
            </a:r>
          </a:p>
          <a:p>
            <a:pPr marL="285750" lvl="0" indent="-285750">
              <a:lnSpc>
                <a:spcPct val="107000"/>
              </a:lnSpc>
              <a:spcAft>
                <a:spcPts val="800"/>
              </a:spcAft>
              <a:buFontTx/>
              <a:buChar char="-"/>
            </a:pP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sind weit verbreitet. Viele Personen vapen. </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Sie sind klein. Und sie sind sofort einsatzbereit.</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sie einfach benutzen. Man muss sie nicht wie eine Zigarette anzünden. Stattdessen kann man jederzeit einen Zug von der Vape nehmen.</a:t>
            </a:r>
          </a:p>
          <a:p>
            <a:pPr marL="285750" lvl="0" indent="-285750">
              <a:lnSpc>
                <a:spcPct val="107000"/>
              </a:lnSpc>
              <a:spcAft>
                <a:spcPts val="800"/>
              </a:spcAft>
              <a:buFontTx/>
              <a:buChar char="-"/>
            </a:pP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haben fruchtige und intensive Geschmäcke. Und sie sind farbig.</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a:t>
            </a: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nur einmal verwenden. Das heisst bis sie leer sind.</a:t>
            </a:r>
          </a:p>
          <a:p>
            <a:pPr marL="285750" lvl="0" indent="-285750">
              <a:lnSpc>
                <a:spcPct val="107000"/>
              </a:lnSpc>
              <a:spcAft>
                <a:spcPts val="800"/>
              </a:spcAft>
              <a:buFontTx/>
              <a:buChar char="-"/>
            </a:pP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enthalten 600 – 10’000 Züge. </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a:t>
            </a: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ab 7 CHF kaufen. </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sie am Kiosk, in Einkaufsläden und Tankstellen kaufen. Man kann sie aber auch online oder in Vape-Shops kaufen. </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3</a:t>
            </a:fld>
            <a:endParaRPr lang="de-CH"/>
          </a:p>
        </p:txBody>
      </p:sp>
    </p:spTree>
    <p:extLst>
      <p:ext uri="{BB962C8B-B14F-4D97-AF65-F5344CB8AC3E}">
        <p14:creationId xmlns:p14="http://schemas.microsoft.com/office/powerpoint/2010/main" val="205674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Ausserdem interessiert es Mila, wie sich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auf die Gesundheit auswirken. Sie weiss, dass Zigaretten sehr schädlich sind. Diese fördern Krebs. Ist das bei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auch so?</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gesundheitlichen Auswirkungen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werden aktuell erforscht. </a:t>
            </a: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Es gibt viele Risiken und gesundheitliche Auswirkungen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Nikotinabhängigkeit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Nikotin ist eine der am schnellsten abhängig machenden Substanzen. Vergleichbar mit Heroin. Beim Konsum von Nikotin wird nach wenigen Sekunden im Gehirn Dopamin ausgeschüttet. Das führt sofort zu einem Glücksgefühl. Dieser Prozess kann schnell abhängig machen. Weil das Glücksgefühl wieder vergeht, sobald die Wirkung des Nikotins nachlässt. Das Gehirn von Jugendlichen ist noch nicht vollständig entwickelt. Deshalb reagiert es anders auf Nikotin, als das Gehirn von Erwachsenen. Aus diesem Grund haben Jugendliche ein höheres Risko, nikotinabhängig zu werden.</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Reizung der Atemwege: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Vapen kann Husten, Hals-Schmerzen und Atem-Beschwerden auslösen.</a:t>
            </a:r>
          </a:p>
          <a:p>
            <a:pPr marL="342900" lvl="0" indent="-342900">
              <a:lnSpc>
                <a:spcPct val="107000"/>
              </a:lnSpc>
              <a:buFont typeface="Symbol" panose="05050102010706020507" pitchFamily="18" charset="2"/>
              <a:buChar char=""/>
            </a:pPr>
            <a:endPar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Reizungen in Mund und Rachen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Vapen kann zu Mund-Trockenheit, Zahnfleisch-Reizungen und Mund-Geschwüren führen.</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Herz-Kreislauf-System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Das Nikotin führt für kurze Zeit zu einem schnelleren Puls. Und es kann zu einem erhöhten Blutdruck kommen. Es gibt ein erhöhtes Risiko für Schlaganfälle und Herzinfarkte.</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Krebsrisiko: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enthalten einige krebserregende Substanzen.</a:t>
            </a:r>
          </a:p>
          <a:p>
            <a:pPr marL="0" lvl="0" indent="0">
              <a:lnSpc>
                <a:spcPct val="107000"/>
              </a:lnSpc>
              <a:spcAft>
                <a:spcPts val="800"/>
              </a:spcAft>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langfristigen Folgen vom Vape-Konsum müssen noch genauer untersucht werden. Dies war bisher gar nicht möglich. Weil es diese Art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noch gar nicht so lange gibt.</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Behauptung, dass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weniger schädlich sind als herkömmliche Zigaretten ist falsch. Es kann für einen erwachsenen stark Raucher eine mögliche Alternative sein. Weil er damit auf das krebserregende Teer in den Zigaretten verzichtet. Allerdings sind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für Kinder und Jugendliche ungesund und schädlich. Weil sie grosse Risiken haben und in eine Nikotin-Abhängigkeit führen können.</a:t>
            </a:r>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4</a:t>
            </a:fld>
            <a:endParaRPr lang="de-CH"/>
          </a:p>
        </p:txBody>
      </p:sp>
    </p:spTree>
    <p:extLst>
      <p:ext uri="{BB962C8B-B14F-4D97-AF65-F5344CB8AC3E}">
        <p14:creationId xmlns:p14="http://schemas.microsoft.com/office/powerpoint/2010/main" val="162475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erinnert sich daran, eine Vape am Strassenrand gesehen zu haben. Sie möchte mehr über die Entsorgung von </a:t>
            </a:r>
            <a:r>
              <a:rPr lang="de-CH" dirty="0" err="1"/>
              <a:t>Vapes</a:t>
            </a:r>
            <a:r>
              <a:rPr lang="de-CH" dirty="0"/>
              <a:t> erfahren. </a:t>
            </a:r>
          </a:p>
          <a:p>
            <a:endParaRPr lang="de-CH" dirty="0"/>
          </a:p>
          <a:p>
            <a:r>
              <a:rPr lang="de-CH" dirty="0"/>
              <a:t>Für die Herstellung von </a:t>
            </a:r>
            <a:r>
              <a:rPr lang="de-CH" dirty="0" err="1"/>
              <a:t>Vapes</a:t>
            </a:r>
            <a:r>
              <a:rPr lang="de-CH" dirty="0"/>
              <a:t> werden wertvolle Rohstoffe aus dem Boden gewonnen. Das Lithium. </a:t>
            </a:r>
            <a:r>
              <a:rPr lang="de-CH" dirty="0">
                <a:solidFill>
                  <a:srgbClr val="FF0000"/>
                </a:solidFill>
              </a:rPr>
              <a:t>Man braucht Lithium für Batterien und Akkus in jedem elektronischen Gerät. Vom Smartphone, über den Laptop bis zur Autobatterie.</a:t>
            </a:r>
          </a:p>
          <a:p>
            <a:r>
              <a:rPr lang="de-CH" dirty="0" err="1"/>
              <a:t>Vapes</a:t>
            </a:r>
            <a:r>
              <a:rPr lang="de-CH" dirty="0"/>
              <a:t> sind auch elektronische Geräte. Daher sollten Sie auch als elektronische Geräte entsorgt werden. Sie gehören nicht in den Alltags-Abfall. Sondern auf eine offizielle Entsorgungsstelle. Man kann leere </a:t>
            </a:r>
            <a:r>
              <a:rPr lang="de-CH" dirty="0" err="1"/>
              <a:t>Vapes</a:t>
            </a:r>
            <a:r>
              <a:rPr lang="de-CH" dirty="0"/>
              <a:t> auch in den Vape-Shop zurückbringen. Diese sollten die </a:t>
            </a:r>
            <a:r>
              <a:rPr lang="de-CH" dirty="0" err="1"/>
              <a:t>Vapes</a:t>
            </a:r>
            <a:r>
              <a:rPr lang="de-CH" dirty="0"/>
              <a:t> dann richtig entsorgen.</a:t>
            </a:r>
          </a:p>
          <a:p>
            <a:r>
              <a:rPr lang="de-CH" dirty="0"/>
              <a:t>Wenn man </a:t>
            </a:r>
            <a:r>
              <a:rPr lang="de-CH" dirty="0" err="1"/>
              <a:t>Vapes</a:t>
            </a:r>
            <a:r>
              <a:rPr lang="de-CH" dirty="0"/>
              <a:t> falsch entsorgt, gelangen schädliche Chemikalien in den Boden.</a:t>
            </a:r>
          </a:p>
        </p:txBody>
      </p:sp>
      <p:sp>
        <p:nvSpPr>
          <p:cNvPr id="4" name="Foliennummernplatzhalter 3"/>
          <p:cNvSpPr>
            <a:spLocks noGrp="1"/>
          </p:cNvSpPr>
          <p:nvPr>
            <p:ph type="sldNum" sz="quarter" idx="5"/>
          </p:nvPr>
        </p:nvSpPr>
        <p:spPr/>
        <p:txBody>
          <a:bodyPr/>
          <a:lstStyle/>
          <a:p>
            <a:fld id="{C21897CE-A906-443F-9946-3F5D776DEFD9}" type="slidenum">
              <a:rPr lang="de-CH" smtClean="0"/>
              <a:t>5</a:t>
            </a:fld>
            <a:endParaRPr lang="de-CH"/>
          </a:p>
        </p:txBody>
      </p:sp>
    </p:spTree>
    <p:extLst>
      <p:ext uri="{BB962C8B-B14F-4D97-AF65-F5344CB8AC3E}">
        <p14:creationId xmlns:p14="http://schemas.microsoft.com/office/powerpoint/2010/main" val="29962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Wer von euch, kennt mindestens eine Person die vapt?</a:t>
            </a:r>
          </a:p>
          <a:p>
            <a:endParaRPr lang="de-CH" dirty="0"/>
          </a:p>
          <a:p>
            <a:pPr marL="171450" indent="-171450">
              <a:buFont typeface="Wingdings" panose="05000000000000000000" pitchFamily="2" charset="2"/>
              <a:buChar char="à"/>
            </a:pPr>
            <a:r>
              <a:rPr lang="de-CH" dirty="0">
                <a:sym typeface="Wingdings" panose="05000000000000000000" pitchFamily="2" charset="2"/>
              </a:rPr>
              <a:t>Etwas darauf eingehen. </a:t>
            </a:r>
          </a:p>
          <a:p>
            <a:pPr marL="171450" indent="-171450">
              <a:buFont typeface="Wingdings" panose="05000000000000000000" pitchFamily="2" charset="2"/>
              <a:buChar char="à"/>
            </a:pPr>
            <a:endParaRPr lang="de-CH" dirty="0">
              <a:sym typeface="Wingdings" panose="05000000000000000000" pitchFamily="2" charset="2"/>
            </a:endParaRPr>
          </a:p>
          <a:p>
            <a:pPr marL="0" indent="0">
              <a:buFont typeface="Wingdings" panose="05000000000000000000" pitchFamily="2" charset="2"/>
              <a:buNone/>
            </a:pPr>
            <a:r>
              <a:rPr lang="de-CH" dirty="0">
                <a:sym typeface="Wingdings" panose="05000000000000000000" pitchFamily="2" charset="2"/>
              </a:rPr>
              <a:t>Es hat eine Umfrage in der Schweiz gegeben. Dort wurden 15-Jährige befragt, ob sie im letzten Monat gevapt haben. </a:t>
            </a:r>
          </a:p>
          <a:p>
            <a:pPr marL="171450" indent="-171450">
              <a:buFont typeface="Wingdings" panose="05000000000000000000" pitchFamily="2" charset="2"/>
              <a:buChar char="à"/>
            </a:pPr>
            <a:r>
              <a:rPr lang="de-CH" dirty="0">
                <a:sym typeface="Wingdings" panose="05000000000000000000" pitchFamily="2" charset="2"/>
              </a:rPr>
              <a:t>1 von 4 Jugendlichen hat «Ja» gesagt. (25% der befragten 15-Jährigen haben im letzten Monat gevapt.) Nicht alle Jugendlichen vapen.</a:t>
            </a:r>
          </a:p>
          <a:p>
            <a:pPr marL="171450" indent="-171450">
              <a:buFont typeface="Wingdings" panose="05000000000000000000" pitchFamily="2" charset="2"/>
              <a:buChar char="à"/>
            </a:pPr>
            <a:endParaRPr lang="de-CH" dirty="0">
              <a:sym typeface="Wingdings" panose="05000000000000000000" pitchFamily="2" charset="2"/>
            </a:endParaRPr>
          </a:p>
          <a:p>
            <a:pPr marL="0" indent="0">
              <a:buFont typeface="Wingdings" panose="05000000000000000000" pitchFamily="2" charset="2"/>
              <a:buNone/>
            </a:pPr>
            <a:r>
              <a:rPr lang="de-CH" dirty="0">
                <a:sym typeface="Wingdings" panose="05000000000000000000" pitchFamily="2" charset="2"/>
              </a:rPr>
              <a:t>Gründe für das Vaping sind Langeweile, Stress und weil es gut schmeckt. </a:t>
            </a:r>
          </a:p>
        </p:txBody>
      </p:sp>
      <p:sp>
        <p:nvSpPr>
          <p:cNvPr id="4" name="Foliennummernplatzhalter 3"/>
          <p:cNvSpPr>
            <a:spLocks noGrp="1"/>
          </p:cNvSpPr>
          <p:nvPr>
            <p:ph type="sldNum" sz="quarter" idx="5"/>
          </p:nvPr>
        </p:nvSpPr>
        <p:spPr/>
        <p:txBody>
          <a:bodyPr/>
          <a:lstStyle/>
          <a:p>
            <a:fld id="{C21897CE-A906-443F-9946-3F5D776DEFD9}" type="slidenum">
              <a:rPr lang="de-CH" smtClean="0"/>
              <a:t>6</a:t>
            </a:fld>
            <a:endParaRPr lang="de-CH"/>
          </a:p>
        </p:txBody>
      </p:sp>
    </p:spTree>
    <p:extLst>
      <p:ext uri="{BB962C8B-B14F-4D97-AF65-F5344CB8AC3E}">
        <p14:creationId xmlns:p14="http://schemas.microsoft.com/office/powerpoint/2010/main" val="70516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Das sind also einige Jugendliche, die vapen. Mila fragt sich</a:t>
            </a:r>
            <a:r>
              <a:rPr lang="de-CH" kern="0" dirty="0">
                <a:latin typeface="Times New Roman" panose="02020603050405020304" pitchFamily="18" charset="0"/>
                <a:ea typeface="Times New Roman" panose="02020603050405020304" pitchFamily="18" charset="0"/>
                <a:cs typeface="Times New Roman" panose="02020603050405020304" pitchFamily="18" charset="0"/>
              </a:rPr>
              <a:t>: W</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arum vapen so viele Jugendliche?</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Es gibt verschiedene Risiken für Jugendliche:</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1) Die Industrie spricht mit ihrem Marketing gezielt Jugendliche an. Darum kommen die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in vielen unterschiedlichen Farben daher. Und ihr Geschmack ist intensiv und vielfältig. Das ergibt ein attraktives Geschmacks-Erlebnis.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2) Dieses Geschmacks-Erlebnis kommt von den Aromastoffen. Die verschiedenen Aromen machen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sehr attraktiv. Etwas Ungesundes und Schädliches – das Vapen – wird mit einem supersüssen Geschmack verkauft. Kinder und Jugendliche realisieren manchmal gar nicht, dass es ungesund ist.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3) Das Nikotin in den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führt zu einem schnellen Glücks-Gefühl. Ein paar Züge von einer Vape kann also direkt helfen, den Gefühls-Zustand zu verbessern. Das Gehirn von Jugendlichen ist aber noch nicht fertig entwickelt. Daher ist das Vapen ein Risiko. Denn es kann die Hirnentwicklung beeinflussen. Und Jugendliche können schneller abhängig vom Nikotin werden.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4) Wenn Jugendliche Eltern haben, die rauchen, ist das Risiko grösser, dass sie selbst einmal rauchen. Kinder lernen so schon früh, dass das Rauchen (oder der Nikotin-Konsum) etwas Normales ist. Kinder und Jugendliche schauen sich viele Dinge von den Eltern ab. Rauchen Sie deshalb nicht vor ihrem Kind! Oder noch besser: Rauchen Sie nicht mehr. </a:t>
            </a: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Unterstützungs-Möglichkeiten für einen Rauchstopp gibt es viele. Auch in verschiedenen Sprachen: z. B. Die Rauchstopplinie, das Projekt gemeinsam rauchfrei und viele andere. Sie sind bei den Zusatz-Informationen aufgelistet.</a:t>
            </a:r>
          </a:p>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7</a:t>
            </a:fld>
            <a:endParaRPr lang="de-CH" dirty="0"/>
          </a:p>
        </p:txBody>
      </p:sp>
    </p:spTree>
    <p:extLst>
      <p:ext uri="{BB962C8B-B14F-4D97-AF65-F5344CB8AC3E}">
        <p14:creationId xmlns:p14="http://schemas.microsoft.com/office/powerpoint/2010/main" val="70516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a:t>Da </a:t>
            </a:r>
            <a:r>
              <a:rPr lang="de-CH" dirty="0" err="1"/>
              <a:t>Vapes</a:t>
            </a:r>
            <a:r>
              <a:rPr lang="de-CH" dirty="0"/>
              <a:t> so gefährlich sind für Jugendliche möchte Mila wissen, ob sie denn auch verboten </a:t>
            </a:r>
            <a:r>
              <a:rPr lang="de-CH" dirty="0">
                <a:solidFill>
                  <a:srgbClr val="FF0000"/>
                </a:solidFill>
              </a:rPr>
              <a:t>sind</a:t>
            </a:r>
            <a:r>
              <a:rPr lang="de-CH" dirty="0"/>
              <a:t>. Gibt es ein Gesetz, welches den Verkauf von </a:t>
            </a:r>
            <a:r>
              <a:rPr lang="de-CH" dirty="0" err="1"/>
              <a:t>Vapes</a:t>
            </a:r>
            <a:r>
              <a:rPr lang="de-CH" dirty="0"/>
              <a:t> einschränkt?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rPr>
              <a:t>Gesetze und Jugendschutz</a:t>
            </a:r>
            <a:endParaRPr lang="de-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Bisher gab es in der  Schweiz noch kein Gesetz zu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Das bedeutet, der Verkauf und die Werbung sind nicht geregelt. </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Bisher konnten auch Minderjährige in der Schweiz problemlos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kaufen. </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Ab dem 1. Oktober 2024 gilt aber ein neues Gesetz.</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Dieses Gesetz verbietet den Verkauf von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an unter 18-Jährige.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endParaRPr>
          </a:p>
          <a:p>
            <a:endParaRPr lang="de-CH" sz="1200" kern="0" dirty="0">
              <a:effectLst/>
              <a:latin typeface="Times New Roman" panose="02020603050405020304" pitchFamily="18" charset="0"/>
            </a:endParaRPr>
          </a:p>
          <a:p>
            <a:r>
              <a:rPr lang="de-CH" sz="1200" kern="0" dirty="0">
                <a:effectLst/>
                <a:latin typeface="Times New Roman" panose="02020603050405020304" pitchFamily="18" charset="0"/>
              </a:rPr>
              <a:t>Mila hat bei der Suche im Internet gesehen, dass der Kanton Waadt bereits ein Verkaufs-Verbot an Jugendliche eingeführt hat. Der Kanton Jura verbietet die Einweg-</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sogar ganz.. Sie möchte wissen ob es andere Länder gibt, die </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bereits verboten haben. Australien, Frankreich und Belgien haben auch bereits reagiert und verbieten die Einweg-</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a:t>
            </a:r>
          </a:p>
          <a:p>
            <a:r>
              <a:rPr lang="de-CH" sz="1200" kern="0" dirty="0">
                <a:effectLst/>
                <a:latin typeface="Times New Roman" panose="02020603050405020304" pitchFamily="18" charset="0"/>
              </a:rPr>
              <a:t>Auch der Schweizer Nationalrat diskutiert über ein allgemeines Vape-Verbot in der Schweiz. </a:t>
            </a:r>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8</a:t>
            </a:fld>
            <a:endParaRPr lang="de-CH"/>
          </a:p>
        </p:txBody>
      </p:sp>
    </p:spTree>
    <p:extLst>
      <p:ext uri="{BB962C8B-B14F-4D97-AF65-F5344CB8AC3E}">
        <p14:creationId xmlns:p14="http://schemas.microsoft.com/office/powerpoint/2010/main" val="333848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kern="0" dirty="0">
                <a:effectLst/>
                <a:latin typeface="Times New Roman" panose="02020603050405020304" pitchFamily="18" charset="0"/>
                <a:ea typeface="Times New Roman" panose="02020603050405020304" pitchFamily="18" charset="0"/>
              </a:rPr>
              <a:t>Mila versteht jetzt was </a:t>
            </a:r>
            <a:r>
              <a:rPr lang="de-CH" sz="1800" kern="0" dirty="0" err="1">
                <a:effectLst/>
                <a:latin typeface="Times New Roman" panose="02020603050405020304" pitchFamily="18" charset="0"/>
                <a:ea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rPr>
              <a:t> sind. Sie weiss, dass sie schädlich sind für ihren Sohn Kai. Sie können seiner Gesundheit schaden. Und er kann abhängig von Nikotin werden. Sie entscheidet sich, mit Kai zu reden. Sie möchte gerne ein möglichst gutes Gespräch mit Kai führen. Sie überlegt sich, was sie dafür tun kann: </a:t>
            </a: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l">
              <a:spcAft>
                <a:spcPts val="0"/>
              </a:spcAft>
            </a:pPr>
            <a:r>
              <a:rPr lang="de-DE" sz="1200" b="0" i="0" dirty="0">
                <a:solidFill>
                  <a:srgbClr val="242424"/>
                </a:solidFill>
                <a:effectLst/>
                <a:highlight>
                  <a:srgbClr val="FFFFFF"/>
                </a:highlight>
                <a:latin typeface="Calibri" panose="020F0502020204030204" pitchFamily="34" charset="0"/>
              </a:rPr>
              <a:t> </a:t>
            </a:r>
          </a:p>
          <a:p>
            <a:pPr marL="171450" indent="-171450" algn="l">
              <a:spcAft>
                <a:spcPts val="0"/>
              </a:spcAft>
              <a:buFontTx/>
              <a:buChar char="-"/>
            </a:pPr>
            <a:r>
              <a:rPr lang="de-DE" sz="1200" b="1" i="0" dirty="0">
                <a:solidFill>
                  <a:srgbClr val="242424"/>
                </a:solidFill>
                <a:effectLst/>
                <a:highlight>
                  <a:srgbClr val="FFFFFF"/>
                </a:highlight>
                <a:latin typeface="Calibri" panose="020F0502020204030204" pitchFamily="34" charset="0"/>
              </a:rPr>
              <a:t>Informieren Sie sich vor dem Gespräch: </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Wenn Sie sich gut informiert haben, sind Sie im Gespräch glaubwürdig.</a:t>
            </a:r>
          </a:p>
          <a:p>
            <a:pPr algn="l">
              <a:spcAft>
                <a:spcPts val="0"/>
              </a:spcAft>
            </a:pPr>
            <a:r>
              <a:rPr lang="de-DE" sz="1200" b="0" i="0" dirty="0">
                <a:solidFill>
                  <a:srgbClr val="242424"/>
                </a:solidFill>
                <a:effectLst/>
                <a:highlight>
                  <a:srgbClr val="FFFFFF"/>
                </a:highlight>
                <a:latin typeface="Calibri" panose="020F0502020204030204" pitchFamily="34" charset="0"/>
              </a:rPr>
              <a:t> </a:t>
            </a:r>
          </a:p>
          <a:p>
            <a:pPr algn="l">
              <a:spcAft>
                <a:spcPts val="0"/>
              </a:spcAft>
            </a:pPr>
            <a:r>
              <a:rPr lang="de-DE" sz="1200" b="1" i="0" dirty="0">
                <a:solidFill>
                  <a:srgbClr val="242424"/>
                </a:solidFill>
                <a:effectLst/>
                <a:highlight>
                  <a:srgbClr val="FFFFFF"/>
                </a:highlight>
                <a:latin typeface="Calibri" panose="020F0502020204030204" pitchFamily="34" charset="0"/>
              </a:rPr>
              <a:t>- Wählen Sie einen ruhigen Moment für das Gespräch:</a:t>
            </a:r>
          </a:p>
          <a:p>
            <a:pPr algn="l">
              <a:spcAft>
                <a:spcPts val="0"/>
              </a:spcAft>
            </a:pPr>
            <a:r>
              <a:rPr lang="de-DE" sz="1200" b="0" i="0" dirty="0">
                <a:effectLst/>
                <a:highlight>
                  <a:srgbClr val="FFFFFF"/>
                </a:highlight>
                <a:latin typeface="Calibri" panose="020F0502020204030204" pitchFamily="34" charset="0"/>
              </a:rPr>
              <a:t>Wählen Sie einen </a:t>
            </a:r>
            <a:r>
              <a:rPr lang="de-DE" dirty="0">
                <a:highlight>
                  <a:srgbClr val="FFFFFF"/>
                </a:highlight>
                <a:latin typeface="Calibri" panose="020F0502020204030204" pitchFamily="34" charset="0"/>
              </a:rPr>
              <a:t>passenden</a:t>
            </a:r>
            <a:r>
              <a:rPr lang="de-DE" sz="1200" b="0" i="0" dirty="0">
                <a:effectLst/>
                <a:highlight>
                  <a:srgbClr val="FFFFFF"/>
                </a:highlight>
                <a:latin typeface="Calibri" panose="020F0502020204030204" pitchFamily="34" charset="0"/>
              </a:rPr>
              <a:t> Zeitpunkt für das Gespräch. Wenn Sie beide entspannt sind und genug Zeit haben. Sprechen Sie mit ihrem Kind nicht in einer Stress-Situation oder im Streit.</a:t>
            </a:r>
          </a:p>
          <a:p>
            <a:pPr algn="l">
              <a:spcAft>
                <a:spcPts val="0"/>
              </a:spcAft>
            </a:pPr>
            <a:r>
              <a:rPr lang="de-DE" sz="1200" b="0" i="0" dirty="0">
                <a:effectLst/>
                <a:highlight>
                  <a:srgbClr val="FFFFFF"/>
                </a:highlight>
                <a:latin typeface="Calibri" panose="020F0502020204030204" pitchFamily="34" charset="0"/>
              </a:rPr>
              <a:t> </a:t>
            </a:r>
          </a:p>
          <a:p>
            <a:pPr algn="l">
              <a:spcAft>
                <a:spcPts val="0"/>
              </a:spcAft>
            </a:pPr>
            <a:r>
              <a:rPr lang="de-DE" sz="1200" b="1" i="0" dirty="0">
                <a:solidFill>
                  <a:srgbClr val="242424"/>
                </a:solidFill>
                <a:effectLst/>
                <a:highlight>
                  <a:srgbClr val="FFFFFF"/>
                </a:highlight>
                <a:latin typeface="Calibri" panose="020F0502020204030204" pitchFamily="34" charset="0"/>
              </a:rPr>
              <a:t>- Stellen Sie Ihrem Kind Fragen. Und hören Sie ihm zu:</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Bereiten Sie offene Fragen vor. Das sind Fragen, die man nicht mit Ja oder Nein beantworten kann. Damit kann Ihr Kind Ihnen ausführlich antworten. Beispielhafte Fragen sind: "Warum hast du mit dem Vapen angefangen?" oder "Was gefällt dir daran?". </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Hören Sie aktiv zu. Zeigen Sie Verständnis für Ihr Kind. </a:t>
            </a:r>
          </a:p>
          <a:p>
            <a:pPr marL="0" indent="0" algn="l">
              <a:spcAft>
                <a:spcPts val="0"/>
              </a:spcAft>
              <a:buFontTx/>
              <a:buNone/>
            </a:pPr>
            <a:endParaRPr lang="de-DE" sz="1200" b="0" i="0" dirty="0">
              <a:solidFill>
                <a:srgbClr val="242424"/>
              </a:solidFill>
              <a:effectLst/>
              <a:highlight>
                <a:srgbClr val="FFFFFF"/>
              </a:highlight>
              <a:latin typeface="Calibri" panose="020F0502020204030204" pitchFamily="34" charset="0"/>
            </a:endParaRPr>
          </a:p>
          <a:p>
            <a:r>
              <a:rPr lang="de-DE" b="1" dirty="0"/>
              <a:t>- Keinen Vortrag halten</a:t>
            </a:r>
            <a:r>
              <a:rPr lang="de-DE" dirty="0"/>
              <a:t>:</a:t>
            </a:r>
            <a:br>
              <a:rPr lang="de-DE" dirty="0"/>
            </a:br>
            <a:r>
              <a:rPr lang="de-DE" dirty="0"/>
              <a:t>Vermeiden Sie einen langen Vortrag. Der könnte das Kind überfordern. Lassen Sie sich stattdessen auf ein Gespräch ein. Bei dem beide Seiten ihre Gedanken und Gefühle teilen können.</a:t>
            </a:r>
          </a:p>
          <a:p>
            <a:endParaRPr lang="de-DE" b="1" dirty="0"/>
          </a:p>
          <a:p>
            <a:r>
              <a:rPr lang="de-DE" b="1" dirty="0"/>
              <a:t>- Kritik am Kind vermeiden</a:t>
            </a:r>
            <a:r>
              <a:rPr lang="de-DE" dirty="0"/>
              <a:t>:</a:t>
            </a:r>
            <a:br>
              <a:rPr lang="de-DE" dirty="0"/>
            </a:br>
            <a:r>
              <a:rPr lang="de-DE" dirty="0"/>
              <a:t>Kritisieren Sie Ihr Kind nicht. Zeigen Sie stattdessen Verständnis. Sagen Sie ihm, dass Sie es unterstützen. Stärken Sie das Vertrauen. Ermutigen Sie Ihr Kind. </a:t>
            </a:r>
          </a:p>
          <a:p>
            <a:endParaRPr lang="de-DE" b="1" dirty="0"/>
          </a:p>
          <a:p>
            <a:r>
              <a:rPr lang="de-DE" b="1" dirty="0"/>
              <a:t>- Regeln aufstellen und Abmachungen treffen</a:t>
            </a:r>
            <a:r>
              <a:rPr lang="de-DE" dirty="0"/>
              <a:t>:</a:t>
            </a:r>
            <a:br>
              <a:rPr lang="de-DE" dirty="0"/>
            </a:br>
            <a:r>
              <a:rPr lang="de-DE" dirty="0"/>
              <a:t>Legen Sie gemeinsam klare Regeln fest. Das schafft Orientierung und Sicherheit. Abmachungen können helfen, das Kind auf den richtigen Weg zu führen.</a:t>
            </a:r>
          </a:p>
          <a:p>
            <a:endParaRPr lang="de-DE" b="1" dirty="0"/>
          </a:p>
          <a:p>
            <a:r>
              <a:rPr lang="de-DE" b="1" dirty="0"/>
              <a:t>- Seien Sie ein Vorbild.</a:t>
            </a:r>
            <a:br>
              <a:rPr lang="de-DE" dirty="0"/>
            </a:br>
            <a:r>
              <a:rPr lang="de-DE" dirty="0"/>
              <a:t>Kinder orientieren sich an den Handlungen der Erwachsenen. Treffen Sie gesunde Entscheidungen und handeln Sie konsequent. Seien Sie Ihrem Kind ein starkes Vorbild, dem es folgen kann.</a:t>
            </a:r>
          </a:p>
          <a:p>
            <a:endParaRPr lang="de-DE" b="1" dirty="0"/>
          </a:p>
          <a:p>
            <a:pPr algn="l">
              <a:spcAft>
                <a:spcPts val="0"/>
              </a:spcAft>
            </a:pPr>
            <a:r>
              <a:rPr lang="de-DE" b="1" dirty="0"/>
              <a:t>Es geht vielen Eltern gleich: </a:t>
            </a:r>
          </a:p>
          <a:p>
            <a:pPr algn="l">
              <a:spcAft>
                <a:spcPts val="0"/>
              </a:spcAft>
            </a:pPr>
            <a:r>
              <a:rPr lang="de-DE" b="1" dirty="0"/>
              <a:t>Fühlen Sie sich mit der Thematik überfordert? Sie können an vielen Anlaufstellen Hilfe holen</a:t>
            </a:r>
            <a:r>
              <a:rPr lang="de-DE" dirty="0"/>
              <a:t>:</a:t>
            </a:r>
            <a:br>
              <a:rPr lang="de-DE" dirty="0"/>
            </a:br>
            <a:r>
              <a:rPr lang="de-DE" dirty="0"/>
              <a:t>Es ist völlig normal, dass man sich als Elternteil manchmal überfordert fühlt. In solchen Momenten sollte man sich Unterstützung holen. So können sie leichter den richtigen Weg zu finden. Zögern Sie nicht, diese Angebote zu nutzen. </a:t>
            </a:r>
            <a:r>
              <a:rPr lang="de-DE" sz="1200" b="0" i="0" dirty="0">
                <a:effectLst/>
                <a:highlight>
                  <a:srgbClr val="FFFFFF"/>
                </a:highlight>
                <a:latin typeface="Calibri" panose="020F0502020204030204" pitchFamily="34" charset="0"/>
              </a:rPr>
              <a:t>Der Austausch mit anderen Eltern oder das Lesen von Erfahrungsberichten kann Ihnen ebenfalls helfen. Nutzen Sie Beratungsstellen und informative Webseiten. Professionelle Beratung kann Ihnen helfen, das Thema besser zu verstehen. Und Sie können Strategien für das Gespräch entwickeln. </a:t>
            </a:r>
          </a:p>
          <a:p>
            <a:pPr algn="l">
              <a:spcAft>
                <a:spcPts val="0"/>
              </a:spcAft>
            </a:pPr>
            <a:endParaRPr lang="de-DE" sz="1200" b="0" i="0" dirty="0">
              <a:effectLst/>
              <a:highlight>
                <a:srgbClr val="FFFFFF"/>
              </a:highlight>
              <a:latin typeface="Calibri" panose="020F0502020204030204" pitchFamily="34" charset="0"/>
            </a:endParaRPr>
          </a:p>
          <a:p>
            <a:pPr algn="l">
              <a:spcAft>
                <a:spcPts val="0"/>
              </a:spcAft>
            </a:pPr>
            <a:endParaRPr lang="de-DE" sz="1200" b="0" i="0" dirty="0">
              <a:effectLst/>
              <a:highlight>
                <a:srgbClr val="FFFFFF"/>
              </a:highlight>
              <a:latin typeface="Calibri" panose="020F0502020204030204" pitchFamily="34" charset="0"/>
            </a:endParaRPr>
          </a:p>
          <a:p>
            <a:pPr algn="l">
              <a:spcAft>
                <a:spcPts val="0"/>
              </a:spcAft>
            </a:pPr>
            <a:r>
              <a:rPr lang="de-DE" sz="1200" b="0" i="0" dirty="0">
                <a:effectLst/>
                <a:highlight>
                  <a:srgbClr val="FFFFFF"/>
                </a:highlight>
                <a:latin typeface="Calibri" panose="020F0502020204030204" pitchFamily="34" charset="0"/>
              </a:rPr>
              <a:t>Für Unterstützungsangebote auf die Broschüre verweisen. Und die dazugehörige Folie </a:t>
            </a:r>
            <a:r>
              <a:rPr lang="de-DE" sz="1200" b="0" i="0" dirty="0">
                <a:solidFill>
                  <a:srgbClr val="242424"/>
                </a:solidFill>
                <a:effectLst/>
                <a:highlight>
                  <a:srgbClr val="FFFFFF"/>
                </a:highlight>
                <a:latin typeface="Calibri" panose="020F0502020204030204" pitchFamily="34" charset="0"/>
              </a:rPr>
              <a:t>zeigen. </a:t>
            </a:r>
          </a:p>
        </p:txBody>
      </p:sp>
      <p:sp>
        <p:nvSpPr>
          <p:cNvPr id="4" name="Foliennummernplatzhalter 3"/>
          <p:cNvSpPr>
            <a:spLocks noGrp="1"/>
          </p:cNvSpPr>
          <p:nvPr>
            <p:ph type="sldNum" sz="quarter" idx="5"/>
          </p:nvPr>
        </p:nvSpPr>
        <p:spPr/>
        <p:txBody>
          <a:bodyPr/>
          <a:lstStyle/>
          <a:p>
            <a:fld id="{18CEF143-95B9-4571-9396-B55E307319CB}" type="slidenum">
              <a:rPr lang="de-CH" smtClean="0"/>
              <a:t>9</a:t>
            </a:fld>
            <a:endParaRPr lang="de-CH"/>
          </a:p>
        </p:txBody>
      </p:sp>
    </p:spTree>
    <p:extLst>
      <p:ext uri="{BB962C8B-B14F-4D97-AF65-F5344CB8AC3E}">
        <p14:creationId xmlns:p14="http://schemas.microsoft.com/office/powerpoint/2010/main" val="333553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93867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54451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40822" y="725862"/>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4025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2303"/>
          </a:xfrm>
        </p:spPr>
        <p:txBody>
          <a:bodyPr/>
          <a:lstStyle/>
          <a:p>
            <a:r>
              <a:rPr lang="de-DE"/>
              <a:t>Mastertitelformat bearbeiten</a:t>
            </a:r>
            <a:endParaRPr lang="en-US" dirty="0"/>
          </a:p>
        </p:txBody>
      </p:sp>
      <p:sp>
        <p:nvSpPr>
          <p:cNvPr id="3" name="Content Placeholder 2"/>
          <p:cNvSpPr>
            <a:spLocks noGrp="1"/>
          </p:cNvSpPr>
          <p:nvPr>
            <p:ph idx="1"/>
          </p:nvPr>
        </p:nvSpPr>
        <p:spPr>
          <a:xfrm>
            <a:off x="1097280" y="2177142"/>
            <a:ext cx="10058400" cy="369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03945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47923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95251" y="634735"/>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1" y="4936671"/>
            <a:ext cx="12188825" cy="3046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4798448"/>
            <a:ext cx="12188825" cy="13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2737671"/>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640633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12965"/>
      </p:ext>
    </p:extLst>
  </p:cSld>
  <p:clrMap bg1="lt1" tx1="dk1" bg2="lt2" tx2="dk2" accent1="accent1" accent2="accent2" accent3="accent3" accent4="accent4" accent5="accent5" accent6="accent6" hlink="hlink" folHlink="folHlink"/>
  <p:sldLayoutIdLst>
    <p:sldLayoutId id="2147483716" r:id="rId1"/>
    <p:sldLayoutId id="2147483699" r:id="rId2"/>
    <p:sldLayoutId id="2147483717"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680" r:id="rId1"/>
    <p:sldLayoutId id="214748367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08" r:id="rId1"/>
    <p:sldLayoutId id="2147483707"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1" r:id="rId1"/>
    <p:sldLayoutId id="2147483681" r:id="rId2"/>
    <p:sldLayoutId id="2147483710"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4" r:id="rId1"/>
    <p:sldLayoutId id="214748371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4686"/>
      </p:ext>
    </p:extLst>
  </p:cSld>
  <p:clrMap bg1="lt1" tx1="dk1" bg2="lt2" tx2="dk2" accent1="accent1" accent2="accent2" accent3="accent3" accent4="accent4" accent5="accent5" accent6="accent6" hlink="hlink" folHlink="folHlink"/>
  <p:sldLayoutIdLst>
    <p:sldLayoutId id="2147483705" r:id="rId1"/>
    <p:sldLayoutId id="2147483698"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srf.ch/news/schweiz/gesetze-gegen-vapes-australien-verbietet-die-einfuhr-von-einweg-e-zigaretten" TargetMode="External"/><Relationship Id="rId3" Type="http://schemas.openxmlformats.org/officeDocument/2006/relationships/hyperlink" Target="https://www.zfps.ch/" TargetMode="External"/><Relationship Id="rId7" Type="http://schemas.openxmlformats.org/officeDocument/2006/relationships/hyperlink" Target="https://www.parlament.ch/de/services/news/Seiten/2024/20240612192750721194158159026_bsd176.aspx#:~:text=(sda)%20Der%20Nationalrat%20will%20elektronische,Stimmen%20bei%20vier%20Enthaltungen%20angenommen." TargetMode="External"/><Relationship Id="rId12" Type="http://schemas.openxmlformats.org/officeDocument/2006/relationships/hyperlink" Target="https://www.bag.admin.ch/bag/de/home/gesund-leben/sucht-und-gesundheit/tabak/e-zigaretten.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watson.ch/schweiz/waadt/587637012-e-zigaretten-waadt-verbietet-verkauf-an-minderjaehrige" TargetMode="External"/><Relationship Id="rId11" Type="http://schemas.openxmlformats.org/officeDocument/2006/relationships/hyperlink" Target="https://www.srf.ch/news/schweiz/alle-altersgruppen-im-kanton-jura-wird-der-verkauf-von-wegwerf-vapes-verboten#:~:text=Elektronische%20Einwegzigaretten%20sollen%20im%20Kanton,als%20%C2%ABgesundheitspolitischer%20Irrweg%C2%BB%20bezeichnet." TargetMode="External"/><Relationship Id="rId5" Type="http://schemas.openxmlformats.org/officeDocument/2006/relationships/hyperlink" Target="https://www.suchtschweiz.ch/zahlen-und-fakten/neue-nikotinhaltige-produkte/neue-nikotinhaltige-produkte-konsum/#Infografiken" TargetMode="External"/><Relationship Id="rId10" Type="http://schemas.openxmlformats.org/officeDocument/2006/relationships/hyperlink" Target="https://www.euractiv.de/section/gesundheit/news/frankreich-verbietet-e-zigaretten/" TargetMode="External"/><Relationship Id="rId4" Type="http://schemas.openxmlformats.org/officeDocument/2006/relationships/hyperlink" Target="https://www.at-schweiz.ch/de/wissen/produkte/e-zigaretten/" TargetMode="External"/><Relationship Id="rId9" Type="http://schemas.openxmlformats.org/officeDocument/2006/relationships/hyperlink" Target="https://www.euractiv.de/section/gesundheit/news/verbot-von-einweg-e-zigaretten-in-belgien-eu-kommission-gibt-gruenes-lich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300C-4F8B-AE92-B253-F58889DB8DFF}"/>
              </a:ext>
            </a:extLst>
          </p:cNvPr>
          <p:cNvSpPr>
            <a:spLocks noGrp="1"/>
          </p:cNvSpPr>
          <p:nvPr>
            <p:ph type="title"/>
          </p:nvPr>
        </p:nvSpPr>
        <p:spPr>
          <a:xfrm>
            <a:off x="4211892" y="5449197"/>
            <a:ext cx="3768214" cy="822960"/>
          </a:xfrm>
        </p:spPr>
        <p:txBody>
          <a:bodyPr/>
          <a:lstStyle/>
          <a:p>
            <a:pPr algn="ctr"/>
            <a:r>
              <a:rPr lang="de-CH" sz="5500" b="1" dirty="0" err="1">
                <a:latin typeface="Intro rust"/>
              </a:rPr>
              <a:t>VapeAware</a:t>
            </a:r>
            <a:endParaRPr lang="de-CH" sz="5500" b="1" dirty="0">
              <a:latin typeface="Intro rust"/>
            </a:endParaRPr>
          </a:p>
        </p:txBody>
      </p:sp>
      <p:sp>
        <p:nvSpPr>
          <p:cNvPr id="4" name="Textplatzhalter 3">
            <a:extLst>
              <a:ext uri="{FF2B5EF4-FFF2-40B4-BE49-F238E27FC236}">
                <a16:creationId xmlns:a16="http://schemas.microsoft.com/office/drawing/2014/main" id="{64C1787E-0783-7D51-4107-2F2F684A46C2}"/>
              </a:ext>
            </a:extLst>
          </p:cNvPr>
          <p:cNvSpPr>
            <a:spLocks noGrp="1"/>
          </p:cNvSpPr>
          <p:nvPr>
            <p:ph type="body" sz="half" idx="4294967295"/>
          </p:nvPr>
        </p:nvSpPr>
        <p:spPr>
          <a:xfrm>
            <a:off x="1966728" y="6320203"/>
            <a:ext cx="8258542" cy="594360"/>
          </a:xfrm>
        </p:spPr>
        <p:txBody>
          <a:bodyPr>
            <a:noAutofit/>
          </a:bodyPr>
          <a:lstStyle/>
          <a:p>
            <a:pPr algn="ctr"/>
            <a:r>
              <a:rPr lang="pl-PL" dirty="0">
                <a:solidFill>
                  <a:schemeClr val="bg1"/>
                </a:solidFill>
                <a:latin typeface="Intro rust"/>
              </a:rPr>
              <a:t>Prevencija nikotina u školama odgoja i obrazovanja za domaći jezik i kulturu</a:t>
            </a:r>
            <a:endParaRPr lang="de-CH" dirty="0">
              <a:solidFill>
                <a:schemeClr val="bg1"/>
              </a:solidFill>
              <a:latin typeface="Intro rust"/>
            </a:endParaRPr>
          </a:p>
          <a:p>
            <a:pPr algn="ctr"/>
            <a:endParaRPr lang="de-CH" dirty="0">
              <a:solidFill>
                <a:schemeClr val="bg1"/>
              </a:solidFill>
              <a:latin typeface="Intro rust"/>
            </a:endParaRPr>
          </a:p>
        </p:txBody>
      </p:sp>
      <p:pic>
        <p:nvPicPr>
          <p:cNvPr id="5" name="Grafik 4">
            <a:extLst>
              <a:ext uri="{FF2B5EF4-FFF2-40B4-BE49-F238E27FC236}">
                <a16:creationId xmlns:a16="http://schemas.microsoft.com/office/drawing/2014/main" id="{E608C9F7-54AB-B09A-77AB-62F249E02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15342" y="779773"/>
            <a:ext cx="2961313" cy="2961313"/>
          </a:xfrm>
          <a:prstGeom prst="rect">
            <a:avLst/>
          </a:prstGeom>
        </p:spPr>
      </p:pic>
      <p:pic>
        <p:nvPicPr>
          <p:cNvPr id="6" name="Grafik 5">
            <a:extLst>
              <a:ext uri="{FF2B5EF4-FFF2-40B4-BE49-F238E27FC236}">
                <a16:creationId xmlns:a16="http://schemas.microsoft.com/office/drawing/2014/main" id="{261BF70C-7F2A-383A-A09D-55B925CEFA92}"/>
              </a:ext>
            </a:extLst>
          </p:cNvPr>
          <p:cNvPicPr>
            <a:picLocks noChangeAspect="1"/>
          </p:cNvPicPr>
          <p:nvPr/>
        </p:nvPicPr>
        <p:blipFill rotWithShape="1">
          <a:blip r:embed="rId4">
            <a:extLst>
              <a:ext uri="{28A0092B-C50C-407E-A947-70E740481C1C}">
                <a14:useLocalDpi xmlns:a14="http://schemas.microsoft.com/office/drawing/2010/main" val="0"/>
              </a:ext>
            </a:extLst>
          </a:blip>
          <a:srcRect l="34872" t="21671" r="58230" b="73550"/>
          <a:stretch/>
        </p:blipFill>
        <p:spPr>
          <a:xfrm>
            <a:off x="229147" y="3883675"/>
            <a:ext cx="1875604" cy="812122"/>
          </a:xfrm>
          <a:prstGeom prst="rect">
            <a:avLst/>
          </a:prstGeom>
        </p:spPr>
      </p:pic>
      <p:sp>
        <p:nvSpPr>
          <p:cNvPr id="7" name="Textfeld 6">
            <a:extLst>
              <a:ext uri="{FF2B5EF4-FFF2-40B4-BE49-F238E27FC236}">
                <a16:creationId xmlns:a16="http://schemas.microsoft.com/office/drawing/2014/main" id="{316838F1-1F80-44CB-B4DD-E64E41130024}"/>
              </a:ext>
            </a:extLst>
          </p:cNvPr>
          <p:cNvSpPr txBox="1"/>
          <p:nvPr/>
        </p:nvSpPr>
        <p:spPr>
          <a:xfrm>
            <a:off x="9870211" y="128112"/>
            <a:ext cx="2230665" cy="369332"/>
          </a:xfrm>
          <a:prstGeom prst="rect">
            <a:avLst/>
          </a:prstGeom>
          <a:noFill/>
          <a:ln w="19050">
            <a:solidFill>
              <a:schemeClr val="tx1"/>
            </a:solidFill>
          </a:ln>
        </p:spPr>
        <p:txBody>
          <a:bodyPr wrap="square" rtlCol="0">
            <a:spAutoFit/>
          </a:bodyPr>
          <a:lstStyle/>
          <a:p>
            <a:r>
              <a:rPr lang="de-CH" b="1" dirty="0"/>
              <a:t>Za </a:t>
            </a:r>
            <a:r>
              <a:rPr lang="de-CH" b="1" dirty="0" err="1"/>
              <a:t>roditeljsku</a:t>
            </a:r>
            <a:r>
              <a:rPr lang="de-CH" b="1" dirty="0"/>
              <a:t> </a:t>
            </a:r>
            <a:r>
              <a:rPr lang="de-CH" b="1" dirty="0" err="1"/>
              <a:t>večer</a:t>
            </a:r>
            <a:endParaRPr lang="de-CH" b="1" dirty="0"/>
          </a:p>
        </p:txBody>
      </p:sp>
      <p:pic>
        <p:nvPicPr>
          <p:cNvPr id="10" name="Grafik 9" descr="Ein Bild, das Text, Schrift, weiß, Grafiken enthält.&#10;&#10;Automatisch generierte Beschreibung">
            <a:extLst>
              <a:ext uri="{FF2B5EF4-FFF2-40B4-BE49-F238E27FC236}">
                <a16:creationId xmlns:a16="http://schemas.microsoft.com/office/drawing/2014/main" id="{A9BD0974-3555-A9CB-7837-DA030FCFA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759" y="3625678"/>
            <a:ext cx="3047117" cy="1070119"/>
          </a:xfrm>
          <a:prstGeom prst="rect">
            <a:avLst/>
          </a:prstGeom>
        </p:spPr>
      </p:pic>
      <p:pic>
        <p:nvPicPr>
          <p:cNvPr id="3" name="Grafik 2" descr="Ein Bild, das Schwarz, Dunkelheit enthält.&#10;&#10;Automatisch generierte Beschreibung">
            <a:extLst>
              <a:ext uri="{FF2B5EF4-FFF2-40B4-BE49-F238E27FC236}">
                <a16:creationId xmlns:a16="http://schemas.microsoft.com/office/drawing/2014/main" id="{1A4A60EB-5D69-4FC7-CC32-5845484CEA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3" r="5213" b="12992"/>
          <a:stretch/>
        </p:blipFill>
        <p:spPr>
          <a:xfrm>
            <a:off x="9148506" y="128112"/>
            <a:ext cx="498261" cy="483076"/>
          </a:xfrm>
          <a:prstGeom prst="rect">
            <a:avLst/>
          </a:prstGeom>
        </p:spPr>
      </p:pic>
      <p:sp>
        <p:nvSpPr>
          <p:cNvPr id="8" name="Textfeld 7">
            <a:extLst>
              <a:ext uri="{FF2B5EF4-FFF2-40B4-BE49-F238E27FC236}">
                <a16:creationId xmlns:a16="http://schemas.microsoft.com/office/drawing/2014/main" id="{D2EEF075-4E7C-1FDE-6E13-E61C83DEE7F3}"/>
              </a:ext>
            </a:extLst>
          </p:cNvPr>
          <p:cNvSpPr txBox="1"/>
          <p:nvPr/>
        </p:nvSpPr>
        <p:spPr>
          <a:xfrm>
            <a:off x="2430755" y="4160737"/>
            <a:ext cx="5014720" cy="861774"/>
          </a:xfrm>
          <a:prstGeom prst="rect">
            <a:avLst/>
          </a:prstGeom>
          <a:noFill/>
        </p:spPr>
        <p:txBody>
          <a:bodyPr wrap="square" rtlCol="0">
            <a:spAutoFit/>
          </a:bodyPr>
          <a:lstStyle/>
          <a:p>
            <a:r>
              <a:rPr lang="de-CH" sz="1600" dirty="0"/>
              <a:t>Projekt "</a:t>
            </a:r>
            <a:r>
              <a:rPr lang="de-CH" sz="1600" dirty="0" err="1"/>
              <a:t>VapeAware</a:t>
            </a:r>
            <a:r>
              <a:rPr lang="de-CH" sz="1600" dirty="0"/>
              <a:t> - HSK </a:t>
            </a:r>
            <a:r>
              <a:rPr lang="de-CH" sz="1600" dirty="0" err="1"/>
              <a:t>škole</a:t>
            </a:r>
            <a:r>
              <a:rPr lang="de-CH" sz="1600" dirty="0"/>
              <a:t> (VAHSK)" </a:t>
            </a:r>
            <a:r>
              <a:rPr lang="de-CH" sz="1600" dirty="0" err="1"/>
              <a:t>financijski</a:t>
            </a:r>
            <a:r>
              <a:rPr lang="de-CH" sz="1600" dirty="0"/>
              <a:t> je </a:t>
            </a:r>
            <a:r>
              <a:rPr lang="de-CH" sz="1600" dirty="0" err="1"/>
              <a:t>podržan</a:t>
            </a:r>
            <a:r>
              <a:rPr lang="de-CH" sz="1600" dirty="0"/>
              <a:t> </a:t>
            </a:r>
            <a:r>
              <a:rPr lang="de-CH" sz="1600" dirty="0" err="1"/>
              <a:t>od</a:t>
            </a:r>
            <a:r>
              <a:rPr lang="de-CH" sz="1600" dirty="0"/>
              <a:t> </a:t>
            </a:r>
            <a:r>
              <a:rPr lang="de-CH" sz="1600" dirty="0" err="1"/>
              <a:t>strane</a:t>
            </a:r>
            <a:r>
              <a:rPr lang="de-CH" sz="1600" dirty="0"/>
              <a:t> Fonda </a:t>
            </a:r>
            <a:r>
              <a:rPr lang="de-CH" sz="1600" dirty="0" err="1"/>
              <a:t>za</a:t>
            </a:r>
            <a:r>
              <a:rPr lang="de-CH" sz="1600" dirty="0"/>
              <a:t> </a:t>
            </a:r>
            <a:r>
              <a:rPr lang="de-CH" sz="1600" dirty="0" err="1"/>
              <a:t>prevenciju</a:t>
            </a:r>
            <a:r>
              <a:rPr lang="de-CH" sz="1600" dirty="0"/>
              <a:t> </a:t>
            </a:r>
            <a:r>
              <a:rPr lang="de-CH" sz="1600" dirty="0" err="1"/>
              <a:t>duhana</a:t>
            </a:r>
            <a:r>
              <a:rPr lang="de-CH" sz="1600" dirty="0"/>
              <a:t>.</a:t>
            </a:r>
            <a:endParaRPr lang="de-CH" sz="1600" dirty="0">
              <a:effectLst/>
              <a:ea typeface="Aptos" panose="020B0004020202020204" pitchFamily="34" charset="0"/>
              <a:cs typeface="Aptos" panose="020B0004020202020204" pitchFamily="34" charset="0"/>
            </a:endParaRPr>
          </a:p>
          <a:p>
            <a:endParaRPr lang="de-CH" dirty="0"/>
          </a:p>
        </p:txBody>
      </p:sp>
    </p:spTree>
    <p:extLst>
      <p:ext uri="{BB962C8B-B14F-4D97-AF65-F5344CB8AC3E}">
        <p14:creationId xmlns:p14="http://schemas.microsoft.com/office/powerpoint/2010/main" val="316122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68AA3-1E77-937E-9835-24F013CF7400}"/>
              </a:ext>
            </a:extLst>
          </p:cNvPr>
          <p:cNvSpPr>
            <a:spLocks noGrp="1"/>
          </p:cNvSpPr>
          <p:nvPr>
            <p:ph type="title"/>
          </p:nvPr>
        </p:nvSpPr>
        <p:spPr>
          <a:xfrm>
            <a:off x="770709" y="524395"/>
            <a:ext cx="10058400" cy="464511"/>
          </a:xfrm>
        </p:spPr>
        <p:txBody>
          <a:bodyPr>
            <a:normAutofit/>
          </a:bodyPr>
          <a:lstStyle/>
          <a:p>
            <a:r>
              <a:rPr lang="de-CH" altLang="de-DE" sz="2400" b="1" spc="300" dirty="0">
                <a:solidFill>
                  <a:schemeClr val="tx2"/>
                </a:solidFill>
              </a:rPr>
              <a:t>SAVJETE ZA RAZGOVOR</a:t>
            </a:r>
            <a:endParaRPr lang="de-CH" sz="2400" b="1" spc="300" dirty="0">
              <a:solidFill>
                <a:schemeClr val="tx2"/>
              </a:solidFill>
            </a:endParaRPr>
          </a:p>
        </p:txBody>
      </p:sp>
      <p:pic>
        <p:nvPicPr>
          <p:cNvPr id="3" name="Grafik 2" descr="Ein Bild, das Schwarz, Dunkelheit enthält.&#10;&#10;Automatisch generierte Beschreibung">
            <a:extLst>
              <a:ext uri="{FF2B5EF4-FFF2-40B4-BE49-F238E27FC236}">
                <a16:creationId xmlns:a16="http://schemas.microsoft.com/office/drawing/2014/main" id="{613741C1-A396-B5A4-56D3-842289EF7E51}"/>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
        <p:nvSpPr>
          <p:cNvPr id="14" name="Textfeld 13">
            <a:extLst>
              <a:ext uri="{FF2B5EF4-FFF2-40B4-BE49-F238E27FC236}">
                <a16:creationId xmlns:a16="http://schemas.microsoft.com/office/drawing/2014/main" id="{A37093B4-28B6-4E9E-ED67-25C4DBC41A17}"/>
              </a:ext>
            </a:extLst>
          </p:cNvPr>
          <p:cNvSpPr txBox="1"/>
          <p:nvPr/>
        </p:nvSpPr>
        <p:spPr>
          <a:xfrm>
            <a:off x="770709" y="1247999"/>
            <a:ext cx="9303506" cy="5078313"/>
          </a:xfrm>
          <a:prstGeom prst="rect">
            <a:avLst/>
          </a:prstGeom>
          <a:noFill/>
        </p:spPr>
        <p:txBody>
          <a:bodyPr wrap="square" rtlCol="0">
            <a:spAutoFit/>
          </a:bodyPr>
          <a:lstStyle/>
          <a:p>
            <a:r>
              <a:rPr lang="hr-HR" altLang="de-DE" b="1" dirty="0"/>
              <a:t>Što učiniti ako dijete kaže: “Vaping je bolji od pušenja.”?</a:t>
            </a:r>
            <a:endParaRPr lang="de-CH" dirty="0">
              <a:sym typeface="Wingdings" panose="05000000000000000000" pitchFamily="2" charset="2"/>
            </a:endParaRPr>
          </a:p>
          <a:p>
            <a:pPr marL="285750" indent="-285750">
              <a:buFont typeface="Arial" panose="020B0604020202020204" pitchFamily="34" charset="0"/>
              <a:buChar char="•"/>
            </a:pPr>
            <a:r>
              <a:rPr lang="de-CH" altLang="de-DE" dirty="0"/>
              <a:t>T</a:t>
            </a:r>
            <a:r>
              <a:rPr lang="hr-HR" altLang="de-DE" dirty="0"/>
              <a:t>i još uvijek konzumiraš puno nikotina. </a:t>
            </a:r>
            <a:r>
              <a:rPr lang="de-CH" altLang="de-DE" dirty="0"/>
              <a:t>T</a:t>
            </a:r>
            <a:r>
              <a:rPr lang="hr-HR" altLang="de-DE" dirty="0"/>
              <a:t>ijelo ti se navikne. Brzo može postati ovisan o tome</a:t>
            </a:r>
            <a:r>
              <a:rPr lang="de-CH" altLang="de-DE" dirty="0"/>
              <a:t>   </a:t>
            </a:r>
            <a:r>
              <a:rPr lang="de-CH" altLang="de-DE" dirty="0">
                <a:sym typeface="Wingdings" panose="05000000000000000000" pitchFamily="2" charset="2"/>
              </a:rPr>
              <a:t> </a:t>
            </a:r>
            <a:r>
              <a:rPr lang="hr-HR" altLang="de-DE" dirty="0"/>
              <a:t>onda to teško možeš zaustaviti</a:t>
            </a:r>
            <a:r>
              <a:rPr lang="de-CH" altLang="de-DE" dirty="0"/>
              <a:t>.</a:t>
            </a:r>
            <a:endParaRPr lang="hr-HR" altLang="de-DE" dirty="0"/>
          </a:p>
          <a:p>
            <a:r>
              <a:rPr lang="de-CH" altLang="de-DE" dirty="0">
                <a:sym typeface="Wingdings" panose="05000000000000000000" pitchFamily="2" charset="2"/>
              </a:rPr>
              <a:t> </a:t>
            </a:r>
            <a:r>
              <a:rPr lang="hr-HR" altLang="de-DE" dirty="0"/>
              <a:t> </a:t>
            </a:r>
            <a:endParaRPr lang="de-CH" b="1" dirty="0"/>
          </a:p>
          <a:p>
            <a:r>
              <a:rPr lang="hr-HR" altLang="de-DE" b="1" dirty="0"/>
              <a:t>Što učiniti ako moje dijete laže ili potajno </a:t>
            </a:r>
            <a:r>
              <a:rPr lang="de-CH" altLang="de-DE" b="1" dirty="0" err="1"/>
              <a:t>konzumira</a:t>
            </a:r>
            <a:r>
              <a:rPr lang="de-CH" altLang="de-DE" b="1" dirty="0"/>
              <a:t> e-</a:t>
            </a:r>
            <a:r>
              <a:rPr lang="de-CH" altLang="de-DE" b="1" dirty="0" err="1"/>
              <a:t>cigaretu</a:t>
            </a:r>
            <a:r>
              <a:rPr lang="de-CH" altLang="de-DE" b="1" dirty="0"/>
              <a:t>?</a:t>
            </a:r>
          </a:p>
          <a:p>
            <a:pPr marL="285750" indent="-285750">
              <a:buFont typeface="Arial" panose="020B0604020202020204" pitchFamily="34" charset="0"/>
              <a:buChar char="•"/>
            </a:pPr>
            <a:r>
              <a:rPr lang="hr-HR" altLang="de-DE" dirty="0"/>
              <a:t>S ljubavlju izrazite svoju brigu za dijete. Podići svijest o rizicima korištenja </a:t>
            </a:r>
            <a:r>
              <a:rPr lang="de-CH" altLang="de-DE" dirty="0"/>
              <a:t>e-</a:t>
            </a:r>
            <a:r>
              <a:rPr lang="de-CH" altLang="de-DE" dirty="0" err="1"/>
              <a:t>cigareta</a:t>
            </a:r>
            <a:r>
              <a:rPr lang="hr-HR" altLang="de-DE" dirty="0"/>
              <a:t>. </a:t>
            </a:r>
            <a:endParaRPr lang="de-CH" altLang="de-DE" dirty="0"/>
          </a:p>
          <a:p>
            <a:pPr marL="285750" indent="-285750">
              <a:buFont typeface="Arial" panose="020B0604020202020204" pitchFamily="34" charset="0"/>
              <a:buChar char="•"/>
            </a:pPr>
            <a:r>
              <a:rPr lang="hr-HR" altLang="de-DE" dirty="0"/>
              <a:t>Zauzmite jasan stav: "Ne želim d</a:t>
            </a:r>
            <a:r>
              <a:rPr lang="de-CH" altLang="de-DE" dirty="0"/>
              <a:t>a </a:t>
            </a:r>
            <a:r>
              <a:rPr lang="de-CH" altLang="de-DE" dirty="0" err="1"/>
              <a:t>pu</a:t>
            </a:r>
            <a:r>
              <a:rPr lang="de-CH" sz="1800" dirty="0" err="1"/>
              <a:t>šiš</a:t>
            </a:r>
            <a:r>
              <a:rPr lang="de-CH" sz="1800" dirty="0"/>
              <a:t> e-</a:t>
            </a:r>
            <a:r>
              <a:rPr lang="de-CH" sz="1800" dirty="0" err="1"/>
              <a:t>cigaretu</a:t>
            </a:r>
            <a:r>
              <a:rPr lang="hr-HR" altLang="de-DE" dirty="0"/>
              <a:t>."</a:t>
            </a:r>
          </a:p>
          <a:p>
            <a:endParaRPr lang="de-CH" b="1" dirty="0"/>
          </a:p>
          <a:p>
            <a:r>
              <a:rPr lang="hr-HR" altLang="de-DE" b="1" dirty="0"/>
              <a:t>Što da radim ako ja</a:t>
            </a:r>
            <a:r>
              <a:rPr lang="de-CH" altLang="de-DE" b="1" dirty="0"/>
              <a:t> </a:t>
            </a:r>
            <a:r>
              <a:rPr lang="hr-HR" altLang="de-DE" b="1" dirty="0"/>
              <a:t>pušim? </a:t>
            </a:r>
            <a:endParaRPr lang="de-CH" dirty="0"/>
          </a:p>
          <a:p>
            <a:pPr marL="285750" indent="-285750">
              <a:buFont typeface="Arial" panose="020B0604020202020204" pitchFamily="34" charset="0"/>
              <a:buChar char="•"/>
            </a:pPr>
            <a:r>
              <a:rPr lang="hr-HR" altLang="de-DE" dirty="0"/>
              <a:t>Također zauzmite jasan stav: "Ne želim da </a:t>
            </a:r>
            <a:r>
              <a:rPr lang="de-CH" altLang="de-DE" dirty="0" err="1"/>
              <a:t>konsumira</a:t>
            </a:r>
            <a:r>
              <a:rPr lang="de-CH" dirty="0" err="1"/>
              <a:t>š</a:t>
            </a:r>
            <a:r>
              <a:rPr lang="de-CH" dirty="0"/>
              <a:t> </a:t>
            </a:r>
            <a:r>
              <a:rPr lang="de-CH" altLang="de-DE" dirty="0"/>
              <a:t>e-</a:t>
            </a:r>
            <a:r>
              <a:rPr lang="de-CH" altLang="de-DE" dirty="0" err="1"/>
              <a:t>cigaretu</a:t>
            </a:r>
            <a:r>
              <a:rPr lang="hr-HR" altLang="de-DE" dirty="0"/>
              <a:t>." </a:t>
            </a:r>
            <a:endParaRPr lang="de-CH" altLang="de-DE" dirty="0"/>
          </a:p>
          <a:p>
            <a:pPr marL="285750" indent="-285750">
              <a:buFont typeface="Arial" panose="020B0604020202020204" pitchFamily="34" charset="0"/>
              <a:buChar char="•"/>
            </a:pPr>
            <a:r>
              <a:rPr lang="hr-HR" altLang="de-DE" dirty="0"/>
              <a:t>Dajte djetetu do znanja da vam je teško prestati. </a:t>
            </a:r>
            <a:endParaRPr lang="de-CH" altLang="de-DE" dirty="0"/>
          </a:p>
          <a:p>
            <a:pPr marL="285750" indent="-285750">
              <a:buFont typeface="Arial" panose="020B0604020202020204" pitchFamily="34" charset="0"/>
              <a:buChar char="•"/>
            </a:pPr>
            <a:r>
              <a:rPr lang="hr-HR" altLang="de-DE" dirty="0"/>
              <a:t>Reći</a:t>
            </a:r>
            <a:r>
              <a:rPr lang="de-CH" altLang="de-DE" dirty="0" err="1"/>
              <a:t>te</a:t>
            </a:r>
            <a:r>
              <a:rPr lang="hr-HR" altLang="de-DE" dirty="0"/>
              <a:t> da je nezdravo. </a:t>
            </a:r>
            <a:endParaRPr lang="de-CH" altLang="de-DE" dirty="0"/>
          </a:p>
          <a:p>
            <a:pPr marL="285750" indent="-285750">
              <a:buFont typeface="Arial" panose="020B0604020202020204" pitchFamily="34" charset="0"/>
              <a:buChar char="•"/>
            </a:pPr>
            <a:r>
              <a:rPr lang="hr-HR" altLang="de-DE" dirty="0"/>
              <a:t>Budite dosljedni. Ne pušite kod kuće</a:t>
            </a:r>
            <a:r>
              <a:rPr lang="de-CH" altLang="de-DE" dirty="0"/>
              <a:t>.</a:t>
            </a:r>
            <a:endParaRPr lang="hr-HR" altLang="de-DE" dirty="0"/>
          </a:p>
          <a:p>
            <a:endParaRPr lang="de-CH" b="1" dirty="0"/>
          </a:p>
          <a:p>
            <a:r>
              <a:rPr lang="de-CH" altLang="de-DE" b="1" dirty="0"/>
              <a:t>P</a:t>
            </a:r>
            <a:r>
              <a:rPr lang="hr-HR" altLang="de-DE" b="1" dirty="0"/>
              <a:t>ravila</a:t>
            </a:r>
            <a:r>
              <a:rPr lang="de-CH" b="1" dirty="0"/>
              <a:t>?</a:t>
            </a:r>
          </a:p>
          <a:p>
            <a:pPr marL="285750" indent="-285750">
              <a:buFont typeface="Arial" panose="020B0604020202020204" pitchFamily="34" charset="0"/>
              <a:buChar char="•"/>
            </a:pPr>
            <a:r>
              <a:rPr lang="hr-HR" altLang="de-DE" dirty="0"/>
              <a:t>Sklapanje dogovora o konzumiranju vapea je važno. (Na primjer kod kuće)</a:t>
            </a:r>
            <a:r>
              <a:rPr lang="de-CH" altLang="de-DE" dirty="0"/>
              <a:t>.</a:t>
            </a:r>
          </a:p>
          <a:p>
            <a:pPr marL="285750" indent="-285750">
              <a:buFont typeface="Arial" panose="020B0604020202020204" pitchFamily="34" charset="0"/>
              <a:buChar char="•"/>
            </a:pPr>
            <a:r>
              <a:rPr lang="hr-HR" altLang="de-DE" dirty="0"/>
              <a:t>Nagradite svoje dijete za zdravo ponašanj</a:t>
            </a:r>
            <a:r>
              <a:rPr lang="de-CH" altLang="de-DE" dirty="0"/>
              <a:t>.</a:t>
            </a:r>
            <a:endParaRPr lang="hr-HR" altLang="de-DE" dirty="0"/>
          </a:p>
          <a:p>
            <a:pPr marL="285750" indent="-285750">
              <a:buFont typeface="Arial" panose="020B0604020202020204" pitchFamily="34" charset="0"/>
              <a:buChar char="•"/>
            </a:pPr>
            <a:endParaRPr lang="de-CH" dirty="0">
              <a:sym typeface="Wingdings" panose="05000000000000000000" pitchFamily="2" charset="2"/>
            </a:endParaRPr>
          </a:p>
        </p:txBody>
      </p:sp>
      <p:sp>
        <p:nvSpPr>
          <p:cNvPr id="15" name="Rectangle 11">
            <a:extLst>
              <a:ext uri="{FF2B5EF4-FFF2-40B4-BE49-F238E27FC236}">
                <a16:creationId xmlns:a16="http://schemas.microsoft.com/office/drawing/2014/main" id="{537BB746-4740-7222-A1AF-6BA5A3A6CF7F}"/>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de-DE" sz="800" b="0" i="0" u="none" strike="noStrike" cap="none" normalizeH="0" baseline="0" dirty="0">
                <a:ln>
                  <a:noFill/>
                </a:ln>
                <a:solidFill>
                  <a:schemeClr val="tx1"/>
                </a:solidFill>
                <a:effectLst/>
              </a:rPr>
              <a:t> </a:t>
            </a:r>
            <a:endParaRPr kumimoji="0" lang="hr-HR" altLang="de-DE" sz="1800" b="0" i="0" u="none" strike="noStrike" cap="none" normalizeH="0" baseline="0" dirty="0">
              <a:ln>
                <a:noFill/>
              </a:ln>
              <a:solidFill>
                <a:schemeClr val="tx1"/>
              </a:solidFill>
              <a:effectLst/>
              <a:latin typeface="Arial" panose="020B0604020202020204" pitchFamily="34" charset="0"/>
            </a:endParaRPr>
          </a:p>
        </p:txBody>
      </p:sp>
      <p:sp>
        <p:nvSpPr>
          <p:cNvPr id="16" name="Rectangle 12">
            <a:extLst>
              <a:ext uri="{FF2B5EF4-FFF2-40B4-BE49-F238E27FC236}">
                <a16:creationId xmlns:a16="http://schemas.microsoft.com/office/drawing/2014/main" id="{1AE2B02A-256F-CF9B-2630-DF0FF6BE3B5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hr-HR"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1400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661EC13-353D-5555-0354-ED53D83952C2}"/>
              </a:ext>
            </a:extLst>
          </p:cNvPr>
          <p:cNvSpPr>
            <a:spLocks noGrp="1"/>
          </p:cNvSpPr>
          <p:nvPr>
            <p:ph idx="1"/>
          </p:nvPr>
        </p:nvSpPr>
        <p:spPr>
          <a:xfrm>
            <a:off x="1097280" y="1367624"/>
            <a:ext cx="10058400" cy="4501469"/>
          </a:xfrm>
        </p:spPr>
        <p:txBody>
          <a:bodyPr>
            <a:normAutofit/>
          </a:bodyPr>
          <a:lstStyle/>
          <a:p>
            <a:endParaRPr lang="de-CH" dirty="0"/>
          </a:p>
          <a:p>
            <a:pPr>
              <a:lnSpc>
                <a:spcPct val="150000"/>
              </a:lnSpc>
              <a:buClrTx/>
              <a:buFont typeface="Wingdings" panose="05000000000000000000" pitchFamily="2" charset="2"/>
              <a:buChar char="Ø"/>
            </a:pPr>
            <a:r>
              <a:rPr lang="hr-HR" altLang="de-DE" dirty="0"/>
              <a:t>Razmislite o tome što će vam dijete reći u razgovoru.</a:t>
            </a:r>
            <a:endParaRPr lang="de-CH" altLang="de-DE" dirty="0"/>
          </a:p>
          <a:p>
            <a:pPr>
              <a:lnSpc>
                <a:spcPct val="150000"/>
              </a:lnSpc>
              <a:buClrTx/>
              <a:buFont typeface="Wingdings" panose="05000000000000000000" pitchFamily="2" charset="2"/>
              <a:buChar char="Ø"/>
            </a:pPr>
            <a:r>
              <a:rPr lang="hr-HR" altLang="de-DE" dirty="0"/>
              <a:t> Mislite li da vaše dijete </a:t>
            </a:r>
            <a:r>
              <a:rPr lang="de-CH" altLang="de-DE" dirty="0" err="1"/>
              <a:t>konzumira</a:t>
            </a:r>
            <a:r>
              <a:rPr lang="de-CH" altLang="de-DE" dirty="0"/>
              <a:t> e-</a:t>
            </a:r>
            <a:r>
              <a:rPr lang="de-CH" altLang="de-DE" dirty="0" err="1"/>
              <a:t>cigarete</a:t>
            </a:r>
            <a:r>
              <a:rPr lang="hr-HR" altLang="de-DE" dirty="0"/>
              <a:t>? </a:t>
            </a:r>
            <a:endParaRPr lang="de-CH" altLang="de-DE" dirty="0"/>
          </a:p>
          <a:p>
            <a:pPr>
              <a:lnSpc>
                <a:spcPct val="150000"/>
              </a:lnSpc>
              <a:buClrTx/>
              <a:buFont typeface="Wingdings" panose="05000000000000000000" pitchFamily="2" charset="2"/>
              <a:buChar char="Ø"/>
            </a:pPr>
            <a:r>
              <a:rPr lang="hr-HR" altLang="de-DE" dirty="0"/>
              <a:t>Koja biste pravila mogli uvesti kod kuće? </a:t>
            </a:r>
            <a:endParaRPr lang="de-CH" altLang="de-DE" dirty="0"/>
          </a:p>
          <a:p>
            <a:pPr>
              <a:lnSpc>
                <a:spcPct val="150000"/>
              </a:lnSpc>
              <a:buClrTx/>
              <a:buFont typeface="Wingdings" panose="05000000000000000000" pitchFamily="2" charset="2"/>
              <a:buChar char="Ø"/>
            </a:pPr>
            <a:r>
              <a:rPr lang="hr-HR" altLang="de-DE" dirty="0"/>
              <a:t>Koju biste nagradu mogli ponuditi svom djetetu?</a:t>
            </a:r>
          </a:p>
          <a:p>
            <a:pPr>
              <a:lnSpc>
                <a:spcPct val="150000"/>
              </a:lnSpc>
              <a:buClrTx/>
              <a:buFont typeface="Wingdings" panose="05000000000000000000" pitchFamily="2" charset="2"/>
              <a:buChar char="Ø"/>
            </a:pPr>
            <a:endParaRPr lang="de-CH" dirty="0"/>
          </a:p>
        </p:txBody>
      </p:sp>
      <p:pic>
        <p:nvPicPr>
          <p:cNvPr id="4" name="Grafik 3" descr="Ein Bild, das Schwarz, Dunkelheit enthält.&#10;&#10;Automatisch generierte Beschreibung">
            <a:extLst>
              <a:ext uri="{FF2B5EF4-FFF2-40B4-BE49-F238E27FC236}">
                <a16:creationId xmlns:a16="http://schemas.microsoft.com/office/drawing/2014/main" id="{CF53A0B5-10F4-B6F5-9AAC-49C35B421389}"/>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9348277" y="4418120"/>
            <a:ext cx="2347983" cy="1829691"/>
          </a:xfrm>
          <a:prstGeom prst="rect">
            <a:avLst/>
          </a:prstGeom>
        </p:spPr>
      </p:pic>
      <p:sp>
        <p:nvSpPr>
          <p:cNvPr id="7" name="Titel 1">
            <a:extLst>
              <a:ext uri="{FF2B5EF4-FFF2-40B4-BE49-F238E27FC236}">
                <a16:creationId xmlns:a16="http://schemas.microsoft.com/office/drawing/2014/main" id="{9001591C-136E-6EDB-082E-9C399A67071B}"/>
              </a:ext>
            </a:extLst>
          </p:cNvPr>
          <p:cNvSpPr>
            <a:spLocks noGrp="1"/>
          </p:cNvSpPr>
          <p:nvPr>
            <p:ph type="title"/>
          </p:nvPr>
        </p:nvSpPr>
        <p:spPr>
          <a:xfrm>
            <a:off x="770709" y="524395"/>
            <a:ext cx="10058400" cy="464511"/>
          </a:xfrm>
        </p:spPr>
        <p:txBody>
          <a:bodyPr>
            <a:normAutofit/>
          </a:bodyPr>
          <a:lstStyle/>
          <a:p>
            <a:r>
              <a:rPr lang="hr-HR" altLang="de-DE" sz="2400" b="1" spc="300" dirty="0">
                <a:solidFill>
                  <a:schemeClr val="tx2"/>
                </a:solidFill>
              </a:rPr>
              <a:t>GRUPNI RAD </a:t>
            </a:r>
            <a:r>
              <a:rPr lang="de-CH" sz="2400" b="1" spc="300" dirty="0">
                <a:solidFill>
                  <a:schemeClr val="tx2"/>
                </a:solidFill>
              </a:rPr>
              <a:t> </a:t>
            </a:r>
          </a:p>
        </p:txBody>
      </p:sp>
    </p:spTree>
    <p:extLst>
      <p:ext uri="{BB962C8B-B14F-4D97-AF65-F5344CB8AC3E}">
        <p14:creationId xmlns:p14="http://schemas.microsoft.com/office/powerpoint/2010/main" val="186882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altLang="de-DE" sz="4500" b="1" dirty="0"/>
              <a:t>Z</a:t>
            </a:r>
            <a:r>
              <a:rPr lang="hr-HR" altLang="de-DE" sz="4500" b="1" dirty="0"/>
              <a:t>avršni dio </a:t>
            </a:r>
            <a:br>
              <a:rPr kumimoji="0" lang="hr-HR" altLang="de-DE" sz="8800" b="0" i="0" u="none" strike="noStrike" cap="none" normalizeH="0" baseline="0" dirty="0">
                <a:ln>
                  <a:noFill/>
                </a:ln>
                <a:solidFill>
                  <a:schemeClr val="tx1"/>
                </a:solidFill>
                <a:effectLst/>
                <a:latin typeface="Arial" panose="020B0604020202020204" pitchFamily="34" charset="0"/>
              </a:rPr>
            </a:br>
            <a:endParaRPr lang="de-CH" sz="4500"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247121" y="1470835"/>
            <a:ext cx="7944880" cy="2728303"/>
          </a:xfrm>
        </p:spPr>
        <p:txBody>
          <a:bodyPr>
            <a:normAutofit/>
          </a:bodyPr>
          <a:lstStyle/>
          <a:p>
            <a:pPr>
              <a:buClrTx/>
              <a:buFont typeface="Wingdings" panose="05000000000000000000" pitchFamily="2" charset="2"/>
              <a:buChar char="Ø"/>
            </a:pPr>
            <a:r>
              <a:rPr lang="de-CH" altLang="de-DE" sz="1900" dirty="0"/>
              <a:t> </a:t>
            </a:r>
            <a:r>
              <a:rPr lang="hr-HR" altLang="de-DE" sz="1900" dirty="0"/>
              <a:t>Vape sadrže puno nikotina. Mogu dovesti do ovisnosti o nikotinu. </a:t>
            </a:r>
            <a:endParaRPr lang="de-CH" altLang="de-DE" sz="1900" dirty="0"/>
          </a:p>
          <a:p>
            <a:pPr>
              <a:buClrTx/>
              <a:buFont typeface="Wingdings" panose="05000000000000000000" pitchFamily="2" charset="2"/>
              <a:buChar char="Ø"/>
            </a:pPr>
            <a:r>
              <a:rPr lang="de-CH" altLang="de-DE" sz="1900" dirty="0"/>
              <a:t> </a:t>
            </a:r>
            <a:r>
              <a:rPr lang="hr-HR" altLang="de-DE" sz="1900" dirty="0"/>
              <a:t>Vaping je nezdrav. Povećava rizik i od konzumacije drugih tvari. </a:t>
            </a:r>
            <a:endParaRPr lang="de-CH" altLang="de-DE" sz="1900" dirty="0"/>
          </a:p>
          <a:p>
            <a:pPr>
              <a:buClrTx/>
              <a:buFont typeface="Wingdings" panose="05000000000000000000" pitchFamily="2" charset="2"/>
              <a:buChar char="Ø"/>
            </a:pPr>
            <a:r>
              <a:rPr lang="de-CH" altLang="de-DE" sz="1900" b="1" dirty="0"/>
              <a:t> </a:t>
            </a:r>
            <a:r>
              <a:rPr lang="hr-HR" altLang="de-DE" sz="1900" b="1" dirty="0"/>
              <a:t>Djeca i adolescenti ne bi trebali </a:t>
            </a:r>
            <a:r>
              <a:rPr lang="de-CH" altLang="de-DE" sz="1900" b="1" dirty="0"/>
              <a:t>konzumirati e-</a:t>
            </a:r>
            <a:r>
              <a:rPr lang="de-CH" altLang="de-DE" sz="1900" b="1" dirty="0" err="1"/>
              <a:t>cigarete</a:t>
            </a:r>
            <a:r>
              <a:rPr lang="de-CH" altLang="de-DE" sz="1900" b="1" dirty="0"/>
              <a:t> i</a:t>
            </a:r>
            <a:r>
              <a:rPr lang="hr-HR" altLang="de-DE" sz="1900" b="1" dirty="0"/>
              <a:t> nikotin. </a:t>
            </a:r>
            <a:endParaRPr lang="de-CH" altLang="de-DE" sz="1900" b="1" dirty="0"/>
          </a:p>
          <a:p>
            <a:pPr>
              <a:buClrTx/>
              <a:buFont typeface="Wingdings" panose="05000000000000000000" pitchFamily="2" charset="2"/>
              <a:buChar char="Ø"/>
            </a:pPr>
            <a:r>
              <a:rPr lang="de-CH" altLang="de-DE" sz="1900" dirty="0"/>
              <a:t> </a:t>
            </a:r>
            <a:r>
              <a:rPr lang="hr-HR" altLang="de-DE" sz="1900" dirty="0"/>
              <a:t>Djeca čiji su roditelji pušači izložena su većem riziku od pušenja kasnije u </a:t>
            </a:r>
            <a:r>
              <a:rPr lang="de-CH" altLang="de-DE" sz="1900" dirty="0"/>
              <a:t> </a:t>
            </a:r>
            <a:r>
              <a:rPr lang="hr-HR" altLang="de-DE" sz="1900" dirty="0"/>
              <a:t>životu.</a:t>
            </a:r>
            <a:endParaRPr lang="de-CH" altLang="de-DE" sz="1900" dirty="0"/>
          </a:p>
          <a:p>
            <a:pPr>
              <a:buClrTx/>
              <a:buFont typeface="Wingdings" panose="05000000000000000000" pitchFamily="2" charset="2"/>
              <a:buChar char="Ø"/>
            </a:pPr>
            <a:r>
              <a:rPr lang="de-CH" altLang="de-DE" sz="1900" dirty="0"/>
              <a:t> </a:t>
            </a:r>
            <a:r>
              <a:rPr lang="hr-HR" altLang="de-DE" sz="1900" dirty="0"/>
              <a:t>Zauzmite jasan stav. "Ne želim da </a:t>
            </a:r>
            <a:r>
              <a:rPr lang="de-CH" altLang="de-DE" sz="1900" dirty="0" err="1"/>
              <a:t>pu</a:t>
            </a:r>
            <a:r>
              <a:rPr lang="hr-HR" altLang="de-DE" sz="1900" dirty="0"/>
              <a:t>š</a:t>
            </a:r>
            <a:r>
              <a:rPr lang="de-CH" altLang="de-DE" sz="1900" dirty="0"/>
              <a:t>i</a:t>
            </a:r>
            <a:r>
              <a:rPr lang="hr-HR" altLang="de-DE" sz="1900" dirty="0"/>
              <a:t>š</a:t>
            </a:r>
            <a:r>
              <a:rPr lang="de-CH" altLang="de-DE" sz="1900" dirty="0"/>
              <a:t> </a:t>
            </a:r>
            <a:r>
              <a:rPr lang="de-CH" altLang="de-DE" sz="2000" dirty="0"/>
              <a:t>e-</a:t>
            </a:r>
            <a:r>
              <a:rPr lang="de-CH" altLang="de-DE" sz="2000" dirty="0" err="1"/>
              <a:t>cigarete</a:t>
            </a:r>
            <a:r>
              <a:rPr lang="hr-HR" altLang="de-DE" sz="1900" dirty="0"/>
              <a:t>."</a:t>
            </a:r>
          </a:p>
          <a:p>
            <a:pPr>
              <a:buClrTx/>
              <a:buFont typeface="Wingdings" panose="05000000000000000000" pitchFamily="2" charset="2"/>
              <a:buChar char="Ø"/>
            </a:pPr>
            <a:endParaRPr lang="de-CH" sz="1900" dirty="0"/>
          </a:p>
          <a:p>
            <a:pPr>
              <a:buClrTx/>
              <a:buFont typeface="Wingdings" panose="05000000000000000000" pitchFamily="2" charset="2"/>
              <a:buChar char="Ø"/>
            </a:pPr>
            <a:endParaRPr lang="de-CH" sz="1900" dirty="0"/>
          </a:p>
          <a:p>
            <a:pPr>
              <a:buClrTx/>
              <a:buFont typeface="Wingdings" panose="05000000000000000000" pitchFamily="2" charset="2"/>
              <a:buChar char="Ø"/>
            </a:pPr>
            <a:endParaRPr lang="de-CH" b="1" dirty="0"/>
          </a:p>
          <a:p>
            <a:pPr marL="0" indent="0">
              <a:buNone/>
            </a:pPr>
            <a:endParaRPr lang="de-CH" dirty="0"/>
          </a:p>
          <a:p>
            <a:pPr marL="0" indent="0">
              <a:buNone/>
            </a:pPr>
            <a:endParaRPr lang="de-CH" dirty="0">
              <a:solidFill>
                <a:schemeClr val="tx1">
                  <a:lumMod val="85000"/>
                  <a:lumOff val="15000"/>
                </a:schemeClr>
              </a:solidFill>
            </a:endParaRPr>
          </a:p>
          <a:p>
            <a:pPr marL="0" indent="0" algn="ctr">
              <a:spcBef>
                <a:spcPts val="0"/>
              </a:spcBef>
              <a:buNone/>
            </a:pPr>
            <a:endParaRPr lang="de-CH" dirty="0"/>
          </a:p>
          <a:p>
            <a:pPr marL="0" indent="0" algn="ctr">
              <a:spcBef>
                <a:spcPts val="0"/>
              </a:spcBef>
              <a:buNone/>
            </a:pPr>
            <a:endParaRPr lang="de-CH" dirty="0"/>
          </a:p>
        </p:txBody>
      </p:sp>
      <p:sp>
        <p:nvSpPr>
          <p:cNvPr id="4" name="Textfeld 3">
            <a:extLst>
              <a:ext uri="{FF2B5EF4-FFF2-40B4-BE49-F238E27FC236}">
                <a16:creationId xmlns:a16="http://schemas.microsoft.com/office/drawing/2014/main" id="{FD2DCB6C-FF07-2574-6265-E424FE63A8E1}"/>
              </a:ext>
            </a:extLst>
          </p:cNvPr>
          <p:cNvSpPr txBox="1"/>
          <p:nvPr/>
        </p:nvSpPr>
        <p:spPr>
          <a:xfrm>
            <a:off x="6518774" y="4943655"/>
            <a:ext cx="5075529" cy="1785104"/>
          </a:xfrm>
          <a:prstGeom prst="rect">
            <a:avLst/>
          </a:prstGeom>
          <a:noFill/>
          <a:ln w="19050">
            <a:solidFill>
              <a:schemeClr val="accent2">
                <a:lumMod val="75000"/>
              </a:schemeClr>
            </a:solidFill>
          </a:ln>
        </p:spPr>
        <p:txBody>
          <a:bodyPr wrap="square" rtlCol="0">
            <a:spAutoFit/>
          </a:bodyPr>
          <a:lstStyle/>
          <a:p>
            <a:pPr algn="just"/>
            <a:r>
              <a:rPr lang="hr-HR" altLang="de-DE" sz="2200" b="1" dirty="0"/>
              <a:t>Cilj </a:t>
            </a:r>
            <a:endParaRPr lang="de-CH" altLang="de-DE" sz="2200" b="1" dirty="0"/>
          </a:p>
          <a:p>
            <a:r>
              <a:rPr lang="hr-HR" altLang="de-DE" sz="2200" dirty="0"/>
              <a:t>Ne želimo da nam djeca</a:t>
            </a:r>
            <a:r>
              <a:rPr lang="de-CH" altLang="de-DE" sz="2200" dirty="0"/>
              <a:t> </a:t>
            </a:r>
            <a:r>
              <a:rPr lang="de-CH" altLang="de-DE" sz="2200" dirty="0" err="1"/>
              <a:t>pu</a:t>
            </a:r>
            <a:r>
              <a:rPr lang="hr-HR" altLang="de-DE" sz="2200" dirty="0"/>
              <a:t>š</a:t>
            </a:r>
            <a:r>
              <a:rPr lang="de-CH" altLang="de-DE" sz="2200" dirty="0" err="1"/>
              <a:t>iju</a:t>
            </a:r>
            <a:r>
              <a:rPr lang="de-CH" altLang="de-DE" sz="2200" dirty="0"/>
              <a:t> e-</a:t>
            </a:r>
            <a:r>
              <a:rPr lang="de-CH" altLang="de-DE" sz="2200" dirty="0" err="1"/>
              <a:t>cigarete</a:t>
            </a:r>
            <a:r>
              <a:rPr lang="hr-HR" altLang="de-DE" sz="2200" dirty="0"/>
              <a:t> </a:t>
            </a:r>
            <a:endParaRPr lang="de-CH" altLang="de-DE" sz="2200" dirty="0"/>
          </a:p>
          <a:p>
            <a:r>
              <a:rPr lang="hr-HR" altLang="de-DE" sz="2200" dirty="0"/>
              <a:t>I naša je dužnost </a:t>
            </a:r>
            <a:r>
              <a:rPr lang="de-CH" altLang="de-DE" sz="2200" dirty="0"/>
              <a:t>da </a:t>
            </a:r>
            <a:r>
              <a:rPr lang="de-CH" altLang="de-DE" sz="2200" dirty="0" err="1"/>
              <a:t>ih</a:t>
            </a:r>
            <a:r>
              <a:rPr lang="de-CH" altLang="de-DE" sz="2200" dirty="0"/>
              <a:t> </a:t>
            </a:r>
            <a:r>
              <a:rPr lang="hr-HR" altLang="de-DE" sz="2200" dirty="0"/>
              <a:t>zaštiti</a:t>
            </a:r>
            <a:r>
              <a:rPr lang="de-CH" altLang="de-DE" sz="2200" dirty="0" err="1"/>
              <a:t>mo</a:t>
            </a:r>
            <a:r>
              <a:rPr lang="de-CH" altLang="de-DE" sz="2200" dirty="0"/>
              <a:t> </a:t>
            </a:r>
            <a:r>
              <a:rPr lang="de-CH" altLang="de-DE" sz="2200" dirty="0" err="1"/>
              <a:t>od</a:t>
            </a:r>
            <a:r>
              <a:rPr lang="de-CH" altLang="de-DE" sz="2200" dirty="0"/>
              <a:t> </a:t>
            </a:r>
            <a:r>
              <a:rPr lang="de-CH" altLang="de-DE" sz="2200" dirty="0" err="1"/>
              <a:t>konzumacije</a:t>
            </a:r>
            <a:endParaRPr lang="hr-HR" altLang="de-DE" sz="2200" dirty="0"/>
          </a:p>
          <a:p>
            <a:pPr algn="just"/>
            <a:endParaRPr lang="de-CH" sz="2200" dirty="0"/>
          </a:p>
        </p:txBody>
      </p:sp>
      <p:pic>
        <p:nvPicPr>
          <p:cNvPr id="6" name="Grafik 5" descr="Ein Bild, das Schwarz, Dunkelheit enthält.&#10;&#10;Automatisch generierte Beschreibung">
            <a:extLst>
              <a:ext uri="{FF2B5EF4-FFF2-40B4-BE49-F238E27FC236}">
                <a16:creationId xmlns:a16="http://schemas.microsoft.com/office/drawing/2014/main" id="{41B91927-9D30-0E03-3CCC-B6CBBA861942}"/>
              </a:ext>
            </a:extLst>
          </p:cNvPr>
          <p:cNvPicPr>
            <a:picLocks noChangeAspect="1"/>
          </p:cNvPicPr>
          <p:nvPr/>
        </p:nvPicPr>
        <p:blipFill rotWithShape="1">
          <a:blip r:embed="rId3">
            <a:extLst>
              <a:ext uri="{28A0092B-C50C-407E-A947-70E740481C1C}">
                <a14:useLocalDpi xmlns:a14="http://schemas.microsoft.com/office/drawing/2010/main" val="0"/>
              </a:ext>
            </a:extLst>
          </a:blip>
          <a:srcRect l="17257" t="3180" r="15954" b="16819"/>
          <a:stretch/>
        </p:blipFill>
        <p:spPr>
          <a:xfrm>
            <a:off x="7864963" y="259343"/>
            <a:ext cx="708072" cy="848130"/>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A1B45EAF-B8BC-480E-0A50-9D96B4D3E2AB}"/>
              </a:ext>
            </a:extLst>
          </p:cNvPr>
          <p:cNvPicPr>
            <a:picLocks noChangeAspect="1"/>
          </p:cNvPicPr>
          <p:nvPr/>
        </p:nvPicPr>
        <p:blipFill rotWithShape="1">
          <a:blip r:embed="rId4">
            <a:extLst>
              <a:ext uri="{28A0092B-C50C-407E-A947-70E740481C1C}">
                <a14:useLocalDpi xmlns:a14="http://schemas.microsoft.com/office/drawing/2010/main" val="0"/>
              </a:ext>
            </a:extLst>
          </a:blip>
          <a:srcRect l="5502" t="-548" r="7179" b="14110"/>
          <a:stretch/>
        </p:blipFill>
        <p:spPr>
          <a:xfrm>
            <a:off x="5315455" y="5192511"/>
            <a:ext cx="998289" cy="988220"/>
          </a:xfrm>
          <a:prstGeom prst="rect">
            <a:avLst/>
          </a:prstGeom>
        </p:spPr>
      </p:pic>
      <p:sp>
        <p:nvSpPr>
          <p:cNvPr id="7" name="Rectangle 2">
            <a:extLst>
              <a:ext uri="{FF2B5EF4-FFF2-40B4-BE49-F238E27FC236}">
                <a16:creationId xmlns:a16="http://schemas.microsoft.com/office/drawing/2014/main" id="{0A658348-3F74-7C4B-CC70-51547D68134E}"/>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de-DE" sz="800" b="0" i="0" u="none" strike="noStrike" cap="none" normalizeH="0" baseline="0" dirty="0">
                <a:ln>
                  <a:noFill/>
                </a:ln>
                <a:solidFill>
                  <a:schemeClr val="tx1"/>
                </a:solidFill>
                <a:effectLst/>
              </a:rPr>
              <a:t> </a:t>
            </a:r>
            <a:endParaRPr kumimoji="0" lang="hr-HR"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4405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0F69BCF-9242-C348-8F9F-8B7E60EB0F52}"/>
              </a:ext>
            </a:extLst>
          </p:cNvPr>
          <p:cNvSpPr txBox="1">
            <a:spLocks/>
          </p:cNvSpPr>
          <p:nvPr/>
        </p:nvSpPr>
        <p:spPr>
          <a:xfrm>
            <a:off x="770709" y="524395"/>
            <a:ext cx="10058400" cy="4645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hr-HR" altLang="de-DE" sz="2400" b="1" spc="300" dirty="0">
                <a:solidFill>
                  <a:schemeClr val="accent2">
                    <a:lumMod val="50000"/>
                  </a:schemeClr>
                </a:solidFill>
              </a:rPr>
              <a:t>KONTAKT</a:t>
            </a:r>
            <a:r>
              <a:rPr lang="de-CH" altLang="de-DE" sz="2400" b="1" spc="300" dirty="0">
                <a:solidFill>
                  <a:schemeClr val="accent2">
                    <a:lumMod val="50000"/>
                  </a:schemeClr>
                </a:solidFill>
              </a:rPr>
              <a:t>I</a:t>
            </a:r>
            <a:endParaRPr lang="de-CH" sz="2400" b="1" spc="300" dirty="0">
              <a:solidFill>
                <a:schemeClr val="accent2">
                  <a:lumMod val="50000"/>
                </a:schemeClr>
              </a:solidFill>
            </a:endParaRPr>
          </a:p>
        </p:txBody>
      </p:sp>
      <p:pic>
        <p:nvPicPr>
          <p:cNvPr id="5" name="Grafik 4" descr="Ein Bild, das Handschuhe, Hand enthält.&#10;&#10;Automatisch generierte Beschreibung">
            <a:extLst>
              <a:ext uri="{FF2B5EF4-FFF2-40B4-BE49-F238E27FC236}">
                <a16:creationId xmlns:a16="http://schemas.microsoft.com/office/drawing/2014/main" id="{1F1E9F78-A0F8-5992-CE8B-FC1719FF5E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140803" y="3030912"/>
            <a:ext cx="1334387" cy="1932086"/>
          </a:xfrm>
          <a:prstGeom prst="rect">
            <a:avLst/>
          </a:prstGeom>
        </p:spPr>
      </p:pic>
      <p:sp>
        <p:nvSpPr>
          <p:cNvPr id="6" name="Textfeld 5">
            <a:extLst>
              <a:ext uri="{FF2B5EF4-FFF2-40B4-BE49-F238E27FC236}">
                <a16:creationId xmlns:a16="http://schemas.microsoft.com/office/drawing/2014/main" id="{3149CE54-8A26-5FBB-82D1-7C65AB35B811}"/>
              </a:ext>
            </a:extLst>
          </p:cNvPr>
          <p:cNvSpPr txBox="1"/>
          <p:nvPr/>
        </p:nvSpPr>
        <p:spPr>
          <a:xfrm rot="14118513">
            <a:off x="1395606" y="3265773"/>
            <a:ext cx="921488" cy="276999"/>
          </a:xfrm>
          <a:prstGeom prst="rect">
            <a:avLst/>
          </a:prstGeom>
          <a:solidFill>
            <a:schemeClr val="accent5">
              <a:lumMod val="60000"/>
              <a:lumOff val="40000"/>
            </a:schemeClr>
          </a:solidFill>
          <a:ln w="28575">
            <a:noFill/>
          </a:ln>
        </p:spPr>
        <p:txBody>
          <a:bodyPr wrap="square" rtlCol="0">
            <a:spAutoFit/>
          </a:bodyPr>
          <a:lstStyle/>
          <a:p>
            <a:r>
              <a:rPr lang="de-CH" sz="1200" dirty="0" err="1">
                <a:solidFill>
                  <a:schemeClr val="bg1"/>
                </a:solidFill>
              </a:rPr>
              <a:t>obavijestiti</a:t>
            </a:r>
            <a:endParaRPr lang="de-CH" sz="1200" dirty="0">
              <a:solidFill>
                <a:schemeClr val="bg1"/>
              </a:solidFill>
            </a:endParaRPr>
          </a:p>
        </p:txBody>
      </p:sp>
      <p:sp>
        <p:nvSpPr>
          <p:cNvPr id="7" name="Textfeld 6">
            <a:extLst>
              <a:ext uri="{FF2B5EF4-FFF2-40B4-BE49-F238E27FC236}">
                <a16:creationId xmlns:a16="http://schemas.microsoft.com/office/drawing/2014/main" id="{439FA288-BF71-2E39-8849-9A62DF531C80}"/>
              </a:ext>
            </a:extLst>
          </p:cNvPr>
          <p:cNvSpPr txBox="1"/>
          <p:nvPr/>
        </p:nvSpPr>
        <p:spPr>
          <a:xfrm rot="15848186">
            <a:off x="1985596" y="2556862"/>
            <a:ext cx="850604" cy="276999"/>
          </a:xfrm>
          <a:prstGeom prst="rect">
            <a:avLst/>
          </a:prstGeom>
          <a:solidFill>
            <a:schemeClr val="accent5">
              <a:lumMod val="60000"/>
              <a:lumOff val="40000"/>
            </a:schemeClr>
          </a:solidFill>
        </p:spPr>
        <p:txBody>
          <a:bodyPr wrap="square" rtlCol="0">
            <a:spAutoFit/>
          </a:bodyPr>
          <a:lstStyle/>
          <a:p>
            <a:r>
              <a:rPr lang="de-CH" sz="1200" dirty="0" err="1">
                <a:solidFill>
                  <a:schemeClr val="bg1"/>
                </a:solidFill>
              </a:rPr>
              <a:t>razumjeti</a:t>
            </a:r>
            <a:endParaRPr lang="de-CH" sz="1200" dirty="0">
              <a:solidFill>
                <a:schemeClr val="bg1"/>
              </a:solidFill>
            </a:endParaRPr>
          </a:p>
        </p:txBody>
      </p:sp>
      <p:sp>
        <p:nvSpPr>
          <p:cNvPr id="8" name="Textfeld 7">
            <a:extLst>
              <a:ext uri="{FF2B5EF4-FFF2-40B4-BE49-F238E27FC236}">
                <a16:creationId xmlns:a16="http://schemas.microsoft.com/office/drawing/2014/main" id="{6F377BF1-557E-3553-1B30-345199B26A07}"/>
              </a:ext>
            </a:extLst>
          </p:cNvPr>
          <p:cNvSpPr txBox="1"/>
          <p:nvPr/>
        </p:nvSpPr>
        <p:spPr>
          <a:xfrm rot="16397315">
            <a:off x="2823716" y="2627754"/>
            <a:ext cx="717962" cy="276999"/>
          </a:xfrm>
          <a:prstGeom prst="rect">
            <a:avLst/>
          </a:prstGeom>
          <a:solidFill>
            <a:schemeClr val="accent5">
              <a:lumMod val="60000"/>
              <a:lumOff val="40000"/>
            </a:schemeClr>
          </a:solidFill>
          <a:ln w="19050">
            <a:noFill/>
          </a:ln>
        </p:spPr>
        <p:txBody>
          <a:bodyPr wrap="square" rtlCol="0">
            <a:spAutoFit/>
          </a:bodyPr>
          <a:lstStyle/>
          <a:p>
            <a:r>
              <a:rPr lang="de-CH" sz="1200" dirty="0" err="1">
                <a:solidFill>
                  <a:schemeClr val="bg1"/>
                </a:solidFill>
              </a:rPr>
              <a:t>djelovati</a:t>
            </a:r>
            <a:endParaRPr lang="de-CH" sz="1200" dirty="0">
              <a:solidFill>
                <a:schemeClr val="bg1"/>
              </a:solidFill>
            </a:endParaRPr>
          </a:p>
        </p:txBody>
      </p:sp>
      <p:sp>
        <p:nvSpPr>
          <p:cNvPr id="9" name="Textfeld 8">
            <a:extLst>
              <a:ext uri="{FF2B5EF4-FFF2-40B4-BE49-F238E27FC236}">
                <a16:creationId xmlns:a16="http://schemas.microsoft.com/office/drawing/2014/main" id="{EC0BDB03-6281-9E9A-72CD-D3108FB3B369}"/>
              </a:ext>
            </a:extLst>
          </p:cNvPr>
          <p:cNvSpPr txBox="1"/>
          <p:nvPr/>
        </p:nvSpPr>
        <p:spPr>
          <a:xfrm rot="16835369">
            <a:off x="3046769" y="2670861"/>
            <a:ext cx="1158651"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err="1">
                <a:solidFill>
                  <a:srgbClr val="C00000"/>
                </a:solidFill>
              </a:rPr>
              <a:t>zatražiti</a:t>
            </a:r>
            <a:r>
              <a:rPr lang="de-CH" sz="1200" dirty="0">
                <a:solidFill>
                  <a:srgbClr val="C00000"/>
                </a:solidFill>
              </a:rPr>
              <a:t> </a:t>
            </a:r>
            <a:r>
              <a:rPr lang="de-CH" sz="1200" dirty="0" err="1">
                <a:solidFill>
                  <a:srgbClr val="C00000"/>
                </a:solidFill>
              </a:rPr>
              <a:t>pomoć</a:t>
            </a:r>
            <a:endParaRPr lang="de-CH" sz="1200" dirty="0">
              <a:solidFill>
                <a:srgbClr val="C00000"/>
              </a:solidFill>
            </a:endParaRPr>
          </a:p>
        </p:txBody>
      </p:sp>
      <p:sp>
        <p:nvSpPr>
          <p:cNvPr id="10" name="Textfeld 9">
            <a:extLst>
              <a:ext uri="{FF2B5EF4-FFF2-40B4-BE49-F238E27FC236}">
                <a16:creationId xmlns:a16="http://schemas.microsoft.com/office/drawing/2014/main" id="{D5B19D82-3370-B882-A600-2190175A4698}"/>
              </a:ext>
            </a:extLst>
          </p:cNvPr>
          <p:cNvSpPr txBox="1"/>
          <p:nvPr/>
        </p:nvSpPr>
        <p:spPr>
          <a:xfrm rot="16200000">
            <a:off x="2379790" y="2397038"/>
            <a:ext cx="906445" cy="276999"/>
          </a:xfrm>
          <a:prstGeom prst="rect">
            <a:avLst/>
          </a:prstGeom>
          <a:solidFill>
            <a:schemeClr val="accent5">
              <a:lumMod val="60000"/>
              <a:lumOff val="40000"/>
            </a:schemeClr>
          </a:solidFill>
        </p:spPr>
        <p:txBody>
          <a:bodyPr wrap="square" rtlCol="0">
            <a:spAutoFit/>
          </a:bodyPr>
          <a:lstStyle/>
          <a:p>
            <a:r>
              <a:rPr lang="de-CH" sz="1200" dirty="0" err="1">
                <a:solidFill>
                  <a:schemeClr val="bg1"/>
                </a:solidFill>
              </a:rPr>
              <a:t>prepoznati</a:t>
            </a:r>
            <a:endParaRPr lang="de-CH" sz="1200" dirty="0">
              <a:solidFill>
                <a:schemeClr val="bg1"/>
              </a:solidFill>
            </a:endParaRPr>
          </a:p>
        </p:txBody>
      </p:sp>
      <p:sp>
        <p:nvSpPr>
          <p:cNvPr id="11" name="Inhaltsplatzhalter 10">
            <a:extLst>
              <a:ext uri="{FF2B5EF4-FFF2-40B4-BE49-F238E27FC236}">
                <a16:creationId xmlns:a16="http://schemas.microsoft.com/office/drawing/2014/main" id="{7D7812B7-1E02-C395-5ABC-010BE57BAC34}"/>
              </a:ext>
            </a:extLst>
          </p:cNvPr>
          <p:cNvSpPr txBox="1">
            <a:spLocks noGrp="1"/>
          </p:cNvSpPr>
          <p:nvPr>
            <p:ph idx="1"/>
          </p:nvPr>
        </p:nvSpPr>
        <p:spPr>
          <a:xfrm>
            <a:off x="4805552" y="1611339"/>
            <a:ext cx="6275388" cy="4967514"/>
          </a:xfrm>
          <a:prstGeom prst="rect">
            <a:avLst/>
          </a:prstGeom>
          <a:noFill/>
        </p:spPr>
        <p:txBody>
          <a:bodyPr wrap="square" rtlCol="0">
            <a:spAutoFit/>
          </a:bodyPr>
          <a:lstStyle/>
          <a:p>
            <a:pPr>
              <a:spcBef>
                <a:spcPts val="0"/>
              </a:spcBef>
              <a:spcAft>
                <a:spcPts val="0"/>
              </a:spcAft>
            </a:pPr>
            <a:r>
              <a:rPr lang="hr-HR" altLang="de-DE" sz="1600" b="1" dirty="0"/>
              <a:t>Web stranice </a:t>
            </a:r>
            <a:endParaRPr lang="de-CH" sz="1600" b="1" dirty="0"/>
          </a:p>
          <a:p>
            <a:pPr>
              <a:spcBef>
                <a:spcPts val="0"/>
              </a:spcBef>
              <a:spcAft>
                <a:spcPts val="0"/>
              </a:spcAft>
            </a:pPr>
            <a:r>
              <a:rPr lang="de-CH" sz="1600" dirty="0"/>
              <a:t>VAHSK.ch</a:t>
            </a:r>
          </a:p>
          <a:p>
            <a:pPr>
              <a:spcBef>
                <a:spcPts val="0"/>
              </a:spcBef>
              <a:spcAft>
                <a:spcPts val="0"/>
              </a:spcAft>
            </a:pPr>
            <a:r>
              <a:rPr lang="de-CH" sz="1600" dirty="0"/>
              <a:t>Vapefree.info</a:t>
            </a:r>
          </a:p>
          <a:p>
            <a:pPr>
              <a:spcBef>
                <a:spcPts val="0"/>
              </a:spcBef>
              <a:spcAft>
                <a:spcPts val="0"/>
              </a:spcAft>
            </a:pPr>
            <a:r>
              <a:rPr lang="de-CH" sz="1600" dirty="0"/>
              <a:t>feel-ok.ch/de_CH/eltern/themen/vapes/ressourcen/vapes/</a:t>
            </a:r>
            <a:r>
              <a:rPr lang="de-CH" sz="1600" dirty="0" err="1"/>
              <a:t>kind-vapes.cfm</a:t>
            </a:r>
            <a:endParaRPr lang="de-CH" sz="1600" dirty="0"/>
          </a:p>
          <a:p>
            <a:pPr>
              <a:spcBef>
                <a:spcPts val="0"/>
              </a:spcBef>
              <a:spcAft>
                <a:spcPts val="0"/>
              </a:spcAft>
            </a:pPr>
            <a:r>
              <a:rPr lang="de-CH" sz="1600" dirty="0"/>
              <a:t>bernergesundheit.ch/</a:t>
            </a:r>
            <a:r>
              <a:rPr lang="de-CH" sz="1600" dirty="0" err="1"/>
              <a:t>vapes</a:t>
            </a:r>
            <a:endParaRPr lang="de-CH" sz="1600" dirty="0"/>
          </a:p>
          <a:p>
            <a:pPr>
              <a:spcBef>
                <a:spcPts val="0"/>
              </a:spcBef>
              <a:spcAft>
                <a:spcPts val="0"/>
              </a:spcAft>
            </a:pPr>
            <a:r>
              <a:rPr lang="de-CH" sz="1600" dirty="0"/>
              <a:t>Lungenliga</a:t>
            </a:r>
          </a:p>
          <a:p>
            <a:pPr>
              <a:spcBef>
                <a:spcPts val="0"/>
              </a:spcBef>
              <a:spcAft>
                <a:spcPts val="0"/>
              </a:spcAft>
            </a:pPr>
            <a:r>
              <a:rPr lang="de-CH" sz="1600" dirty="0"/>
              <a:t>At Schweiz</a:t>
            </a:r>
          </a:p>
          <a:p>
            <a:pPr>
              <a:spcBef>
                <a:spcPts val="0"/>
              </a:spcBef>
              <a:spcAft>
                <a:spcPts val="0"/>
              </a:spcAft>
            </a:pPr>
            <a:endParaRPr lang="de-CH" sz="1600" dirty="0"/>
          </a:p>
          <a:p>
            <a:pPr>
              <a:spcBef>
                <a:spcPts val="0"/>
              </a:spcBef>
              <a:spcAft>
                <a:spcPts val="0"/>
              </a:spcAft>
            </a:pPr>
            <a:r>
              <a:rPr lang="de-CH" altLang="de-DE" sz="1600" b="1" dirty="0"/>
              <a:t>S</a:t>
            </a:r>
            <a:r>
              <a:rPr lang="hr-HR" altLang="de-DE" sz="1600" b="1" dirty="0"/>
              <a:t>avjetovališta</a:t>
            </a:r>
            <a:r>
              <a:rPr lang="de-CH" sz="1600" b="1" dirty="0"/>
              <a:t> </a:t>
            </a:r>
          </a:p>
          <a:p>
            <a:pPr>
              <a:spcBef>
                <a:spcPts val="0"/>
              </a:spcBef>
              <a:spcAft>
                <a:spcPts val="0"/>
              </a:spcAft>
            </a:pPr>
            <a:r>
              <a:rPr lang="de-CH" sz="1600" u="sng" dirty="0"/>
              <a:t>Suchtindex.ch</a:t>
            </a:r>
          </a:p>
          <a:p>
            <a:pPr>
              <a:spcBef>
                <a:spcPts val="0"/>
              </a:spcBef>
              <a:spcAft>
                <a:spcPts val="0"/>
              </a:spcAft>
            </a:pPr>
            <a:r>
              <a:rPr lang="de-CH" sz="1600" dirty="0"/>
              <a:t>Kantonale Suchtberatungsstelle (z. B.: zfps.ch/</a:t>
            </a:r>
            <a:r>
              <a:rPr lang="de-CH" sz="1600" dirty="0" err="1"/>
              <a:t>angebot</a:t>
            </a:r>
            <a:r>
              <a:rPr lang="de-CH" sz="1600" dirty="0"/>
              <a:t>/</a:t>
            </a:r>
            <a:r>
              <a:rPr lang="de-CH" sz="1600" dirty="0" err="1"/>
              <a:t>tabak</a:t>
            </a:r>
            <a:r>
              <a:rPr lang="de-CH" sz="1600" dirty="0"/>
              <a:t>/</a:t>
            </a:r>
            <a:r>
              <a:rPr lang="de-CH" sz="1600" dirty="0" err="1"/>
              <a:t>beratung</a:t>
            </a:r>
            <a:r>
              <a:rPr lang="de-CH" sz="1600" dirty="0"/>
              <a:t>)</a:t>
            </a:r>
          </a:p>
          <a:p>
            <a:pPr>
              <a:spcBef>
                <a:spcPts val="0"/>
              </a:spcBef>
              <a:spcAft>
                <a:spcPts val="0"/>
              </a:spcAft>
            </a:pPr>
            <a:r>
              <a:rPr lang="de-CH" sz="1600" dirty="0"/>
              <a:t>safezone.ch</a:t>
            </a:r>
          </a:p>
          <a:p>
            <a:pPr>
              <a:spcBef>
                <a:spcPts val="0"/>
              </a:spcBef>
              <a:spcAft>
                <a:spcPts val="0"/>
              </a:spcAft>
            </a:pPr>
            <a:r>
              <a:rPr lang="de-CH" sz="1600" dirty="0"/>
              <a:t>no-zoff.ch</a:t>
            </a:r>
          </a:p>
          <a:p>
            <a:pPr>
              <a:spcBef>
                <a:spcPts val="0"/>
              </a:spcBef>
              <a:spcAft>
                <a:spcPts val="0"/>
              </a:spcAft>
            </a:pPr>
            <a:r>
              <a:rPr lang="de-CH" sz="1600" dirty="0"/>
              <a:t>Rauchstopplinie</a:t>
            </a:r>
          </a:p>
          <a:p>
            <a:pPr>
              <a:spcBef>
                <a:spcPts val="0"/>
              </a:spcBef>
              <a:spcAft>
                <a:spcPts val="0"/>
              </a:spcAft>
            </a:pPr>
            <a:endParaRPr lang="de-CH" sz="1600" b="1" dirty="0"/>
          </a:p>
          <a:p>
            <a:pPr>
              <a:spcBef>
                <a:spcPts val="0"/>
              </a:spcBef>
              <a:spcAft>
                <a:spcPts val="0"/>
              </a:spcAft>
            </a:pPr>
            <a:r>
              <a:rPr lang="de-CH" altLang="de-DE" sz="1600" b="1" dirty="0" err="1"/>
              <a:t>Osobe</a:t>
            </a:r>
            <a:endParaRPr lang="de-CH" altLang="de-DE" sz="1600" b="1" dirty="0"/>
          </a:p>
          <a:p>
            <a:pPr>
              <a:spcBef>
                <a:spcPts val="0"/>
              </a:spcBef>
              <a:spcAft>
                <a:spcPts val="0"/>
              </a:spcAft>
            </a:pPr>
            <a:r>
              <a:rPr lang="hr-HR" altLang="de-DE" sz="1600" dirty="0"/>
              <a:t>Rodbina i prijatelji koji poznaju vape </a:t>
            </a:r>
            <a:endParaRPr lang="de-CH" altLang="de-DE" sz="1600" dirty="0"/>
          </a:p>
          <a:p>
            <a:pPr>
              <a:spcBef>
                <a:spcPts val="0"/>
              </a:spcBef>
              <a:spcAft>
                <a:spcPts val="0"/>
              </a:spcAft>
            </a:pPr>
            <a:endParaRPr lang="de-CH" altLang="de-DE" sz="1600" b="1" dirty="0"/>
          </a:p>
          <a:p>
            <a:pPr>
              <a:spcBef>
                <a:spcPts val="0"/>
              </a:spcBef>
              <a:spcAft>
                <a:spcPts val="0"/>
              </a:spcAft>
            </a:pPr>
            <a:r>
              <a:rPr lang="de-CH" altLang="de-DE" sz="1600" b="1" dirty="0"/>
              <a:t>S</a:t>
            </a:r>
            <a:r>
              <a:rPr lang="hr-HR" altLang="de-DE" sz="1600" b="1" dirty="0"/>
              <a:t>pecijalisti </a:t>
            </a:r>
            <a:endParaRPr lang="de-CH" altLang="de-DE" sz="1600" b="1" dirty="0"/>
          </a:p>
          <a:p>
            <a:pPr>
              <a:spcBef>
                <a:spcPts val="0"/>
              </a:spcBef>
              <a:spcAft>
                <a:spcPts val="0"/>
              </a:spcAft>
            </a:pPr>
            <a:r>
              <a:rPr lang="hr-HR" altLang="de-DE" sz="1600" dirty="0"/>
              <a:t>Liječnici učitelji</a:t>
            </a:r>
          </a:p>
          <a:p>
            <a:pPr>
              <a:spcBef>
                <a:spcPts val="0"/>
              </a:spcBef>
              <a:spcAft>
                <a:spcPts val="0"/>
              </a:spcAft>
            </a:pPr>
            <a:endParaRPr lang="de-CH" altLang="de-DE" sz="1600" dirty="0"/>
          </a:p>
          <a:p>
            <a:pPr>
              <a:spcBef>
                <a:spcPts val="0"/>
              </a:spcBef>
              <a:spcAft>
                <a:spcPts val="0"/>
              </a:spcAft>
            </a:pPr>
            <a:endParaRPr lang="de-CH" sz="1600" dirty="0"/>
          </a:p>
        </p:txBody>
      </p:sp>
      <p:pic>
        <p:nvPicPr>
          <p:cNvPr id="3" name="Grafik 2">
            <a:extLst>
              <a:ext uri="{FF2B5EF4-FFF2-40B4-BE49-F238E27FC236}">
                <a16:creationId xmlns:a16="http://schemas.microsoft.com/office/drawing/2014/main" id="{7278D139-B1F1-79A1-6025-AF3CDEB44B0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0957" y="5595259"/>
            <a:ext cx="959503" cy="959503"/>
          </a:xfrm>
          <a:prstGeom prst="rect">
            <a:avLst/>
          </a:prstGeom>
        </p:spPr>
      </p:pic>
      <p:pic>
        <p:nvPicPr>
          <p:cNvPr id="12" name="Grafik 11" descr="Ein Bild, das Schwarz, Dunkelheit enthält.&#10;&#10;Automatisch generierte Beschreibung">
            <a:extLst>
              <a:ext uri="{FF2B5EF4-FFF2-40B4-BE49-F238E27FC236}">
                <a16:creationId xmlns:a16="http://schemas.microsoft.com/office/drawing/2014/main" id="{EE720897-E77A-F50C-3AB3-8327986AE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26368">
            <a:off x="10506070" y="13875"/>
            <a:ext cx="1485549" cy="1485549"/>
          </a:xfrm>
          <a:prstGeom prst="rect">
            <a:avLst/>
          </a:prstGeom>
        </p:spPr>
      </p:pic>
      <p:sp>
        <p:nvSpPr>
          <p:cNvPr id="14" name="Rectangle 3">
            <a:extLst>
              <a:ext uri="{FF2B5EF4-FFF2-40B4-BE49-F238E27FC236}">
                <a16:creationId xmlns:a16="http://schemas.microsoft.com/office/drawing/2014/main" id="{73D0C3C6-99B0-0EFA-08AD-D02823633222}"/>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de-DE" sz="800" b="0" i="0" u="none" strike="noStrike" cap="none" normalizeH="0" baseline="0" dirty="0">
                <a:ln>
                  <a:noFill/>
                </a:ln>
                <a:solidFill>
                  <a:schemeClr val="tx1"/>
                </a:solidFill>
                <a:effectLst/>
              </a:rPr>
              <a:t> </a:t>
            </a:r>
            <a:endParaRPr kumimoji="0" lang="hr-HR" altLang="de-DE" sz="1800" b="0" i="0" u="none" strike="noStrike" cap="none" normalizeH="0" baseline="0" dirty="0">
              <a:ln>
                <a:noFill/>
              </a:ln>
              <a:solidFill>
                <a:schemeClr val="tx1"/>
              </a:solidFill>
              <a:effectLst/>
              <a:latin typeface="Arial" panose="020B0604020202020204" pitchFamily="34" charset="0"/>
            </a:endParaRPr>
          </a:p>
        </p:txBody>
      </p:sp>
      <p:sp>
        <p:nvSpPr>
          <p:cNvPr id="15" name="Rectangle 4">
            <a:extLst>
              <a:ext uri="{FF2B5EF4-FFF2-40B4-BE49-F238E27FC236}">
                <a16:creationId xmlns:a16="http://schemas.microsoft.com/office/drawing/2014/main" id="{C1E3DF4F-DAE5-A66F-08B0-8932977EC690}"/>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de-DE" sz="800" b="0" i="0" u="none" strike="noStrike" cap="none" normalizeH="0" baseline="0" dirty="0">
                <a:ln>
                  <a:noFill/>
                </a:ln>
                <a:solidFill>
                  <a:schemeClr val="tx1"/>
                </a:solidFill>
                <a:effectLst/>
              </a:rPr>
              <a:t> </a:t>
            </a:r>
            <a:endParaRPr kumimoji="0" lang="hr-HR"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5025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218619" y="1508760"/>
            <a:ext cx="3646714" cy="1243914"/>
          </a:xfrm>
        </p:spPr>
        <p:txBody>
          <a:bodyPr>
            <a:normAutofit fontScale="90000"/>
          </a:bodyPr>
          <a:lstStyle/>
          <a:p>
            <a:r>
              <a:rPr lang="hr-HR" altLang="de-DE" b="1" dirty="0"/>
              <a:t>Dodatne informacije </a:t>
            </a:r>
            <a:br>
              <a:rPr kumimoji="0" lang="hr-HR" altLang="de-DE" sz="6600" b="0" i="0" u="none" strike="noStrike" cap="none" normalizeH="0" baseline="0" dirty="0">
                <a:ln>
                  <a:noFill/>
                </a:ln>
                <a:solidFill>
                  <a:schemeClr val="tx1"/>
                </a:solidFill>
                <a:effectLst/>
                <a:latin typeface="Arial" panose="020B0604020202020204" pitchFamily="34" charset="0"/>
              </a:rPr>
            </a:br>
            <a:endParaRPr lang="de-CH" b="1" dirty="0"/>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de-CH" sz="1200" dirty="0" err="1">
                <a:solidFill>
                  <a:schemeClr val="bg1"/>
                </a:solidFill>
              </a:rPr>
              <a:t>obavijestiti</a:t>
            </a:r>
            <a:endParaRPr lang="de-CH" sz="1200" dirty="0">
              <a:solidFill>
                <a:schemeClr val="bg1"/>
              </a:solidFill>
            </a:endParaRP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de-CH" sz="1200" dirty="0" err="1">
                <a:solidFill>
                  <a:schemeClr val="bg1"/>
                </a:solidFill>
              </a:rPr>
              <a:t>razumjeti</a:t>
            </a:r>
            <a:endParaRPr lang="de-CH" sz="1200" dirty="0">
              <a:solidFill>
                <a:schemeClr val="bg1"/>
              </a:solidFill>
            </a:endParaRP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err="1">
                <a:solidFill>
                  <a:srgbClr val="C00000"/>
                </a:solidFill>
              </a:rPr>
              <a:t>djelovati</a:t>
            </a:r>
            <a:endParaRPr lang="de-CH" sz="1200" dirty="0">
              <a:solidFill>
                <a:srgbClr val="C00000"/>
              </a:solidFill>
            </a:endParaRP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1941162" y="4225413"/>
            <a:ext cx="1264390" cy="276999"/>
          </a:xfrm>
          <a:prstGeom prst="rect">
            <a:avLst/>
          </a:prstGeom>
          <a:solidFill>
            <a:schemeClr val="accent5">
              <a:lumMod val="60000"/>
              <a:lumOff val="40000"/>
            </a:schemeClr>
          </a:solidFill>
        </p:spPr>
        <p:txBody>
          <a:bodyPr wrap="square" rtlCol="0">
            <a:spAutoFit/>
          </a:bodyPr>
          <a:lstStyle/>
          <a:p>
            <a:r>
              <a:rPr lang="de-CH" sz="1200" dirty="0" err="1">
                <a:solidFill>
                  <a:schemeClr val="bg1"/>
                </a:solidFill>
              </a:rPr>
              <a:t>zatražiti</a:t>
            </a:r>
            <a:r>
              <a:rPr lang="de-CH" sz="1200" dirty="0">
                <a:solidFill>
                  <a:schemeClr val="bg1"/>
                </a:solidFill>
              </a:rPr>
              <a:t> </a:t>
            </a:r>
            <a:r>
              <a:rPr lang="de-CH" sz="1200" dirty="0" err="1">
                <a:solidFill>
                  <a:schemeClr val="bg1"/>
                </a:solidFill>
              </a:rPr>
              <a:t>pomoć</a:t>
            </a:r>
            <a:endParaRPr lang="de-CH" sz="1200" dirty="0">
              <a:solidFill>
                <a:schemeClr val="bg1"/>
              </a:solidFill>
            </a:endParaRP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24485" y="4034552"/>
            <a:ext cx="853343"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err="1">
                <a:solidFill>
                  <a:srgbClr val="C00000"/>
                </a:solidFill>
              </a:rPr>
              <a:t>prepoznati</a:t>
            </a:r>
            <a:endParaRPr lang="de-CH" sz="1200" dirty="0">
              <a:solidFill>
                <a:srgbClr val="C00000"/>
              </a:solidFill>
            </a:endParaRPr>
          </a:p>
        </p:txBody>
      </p:sp>
      <p:sp>
        <p:nvSpPr>
          <p:cNvPr id="4" name="Untertitel 2">
            <a:extLst>
              <a:ext uri="{FF2B5EF4-FFF2-40B4-BE49-F238E27FC236}">
                <a16:creationId xmlns:a16="http://schemas.microsoft.com/office/drawing/2014/main" id="{1142565B-F4EC-C333-2A69-1EECAF346CC1}"/>
              </a:ext>
            </a:extLst>
          </p:cNvPr>
          <p:cNvSpPr txBox="1">
            <a:spLocks/>
          </p:cNvSpPr>
          <p:nvPr/>
        </p:nvSpPr>
        <p:spPr>
          <a:xfrm>
            <a:off x="4862573" y="847437"/>
            <a:ext cx="6360725" cy="4575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hr-HR" altLang="de-DE" b="1" dirty="0">
                <a:solidFill>
                  <a:schemeClr val="accent1">
                    <a:lumMod val="50000"/>
                  </a:schemeClr>
                </a:solidFill>
              </a:rPr>
              <a:t>Kako da znam da li moje dijete </a:t>
            </a:r>
            <a:r>
              <a:rPr lang="de-CH" altLang="de-DE" b="1" dirty="0" err="1">
                <a:solidFill>
                  <a:schemeClr val="accent1">
                    <a:lumMod val="50000"/>
                  </a:schemeClr>
                </a:solidFill>
              </a:rPr>
              <a:t>vapea</a:t>
            </a:r>
            <a:r>
              <a:rPr lang="hr-HR" altLang="de-DE" b="1" dirty="0">
                <a:solidFill>
                  <a:schemeClr val="accent1">
                    <a:lumMod val="50000"/>
                  </a:schemeClr>
                </a:solidFill>
              </a:rPr>
              <a:t>? </a:t>
            </a:r>
            <a:endParaRPr lang="de-CH" b="1" dirty="0">
              <a:solidFill>
                <a:schemeClr val="accent1">
                  <a:lumMod val="50000"/>
                </a:schemeClr>
              </a:solidFill>
            </a:endParaRPr>
          </a:p>
        </p:txBody>
      </p:sp>
      <p:sp>
        <p:nvSpPr>
          <p:cNvPr id="6" name="Textfeld 5">
            <a:extLst>
              <a:ext uri="{FF2B5EF4-FFF2-40B4-BE49-F238E27FC236}">
                <a16:creationId xmlns:a16="http://schemas.microsoft.com/office/drawing/2014/main" id="{E8BAA210-4285-E665-6153-AB1B2AFAD14C}"/>
              </a:ext>
            </a:extLst>
          </p:cNvPr>
          <p:cNvSpPr txBox="1"/>
          <p:nvPr/>
        </p:nvSpPr>
        <p:spPr>
          <a:xfrm>
            <a:off x="4965443" y="1385093"/>
            <a:ext cx="7748809" cy="419961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hr-HR" altLang="de-DE" sz="2000" dirty="0"/>
              <a:t>Neobično </a:t>
            </a:r>
            <a:r>
              <a:rPr lang="hr-HR" altLang="de-DE" sz="2000" b="1" dirty="0"/>
              <a:t>sladak miris</a:t>
            </a:r>
            <a:endParaRPr lang="de-CH" altLang="de-DE" sz="2000" b="1" dirty="0"/>
          </a:p>
          <a:p>
            <a:pPr marL="342900" indent="-342900">
              <a:lnSpc>
                <a:spcPct val="150000"/>
              </a:lnSpc>
              <a:buFont typeface="Arial" panose="020B0604020202020204" pitchFamily="34" charset="0"/>
              <a:buChar char="•"/>
            </a:pPr>
            <a:r>
              <a:rPr lang="hr-HR" altLang="de-DE" sz="2000" b="1" dirty="0"/>
              <a:t>Promjena ponašanja </a:t>
            </a:r>
            <a:endParaRPr lang="de-CH" altLang="de-DE" sz="2000" b="1" dirty="0"/>
          </a:p>
          <a:p>
            <a:pPr marL="342900" indent="-342900">
              <a:lnSpc>
                <a:spcPct val="150000"/>
              </a:lnSpc>
              <a:buFont typeface="Arial" panose="020B0604020202020204" pitchFamily="34" charset="0"/>
              <a:buChar char="•"/>
            </a:pPr>
            <a:r>
              <a:rPr lang="hr-HR" altLang="de-DE" sz="2000" dirty="0"/>
              <a:t>Nepoznati elektronički uređaji </a:t>
            </a:r>
            <a:endParaRPr lang="de-CH" altLang="de-DE" sz="2000" dirty="0"/>
          </a:p>
          <a:p>
            <a:pPr marL="342900" indent="-342900">
              <a:lnSpc>
                <a:spcPct val="150000"/>
              </a:lnSpc>
              <a:buFont typeface="Arial" panose="020B0604020202020204" pitchFamily="34" charset="0"/>
              <a:buChar char="•"/>
            </a:pPr>
            <a:r>
              <a:rPr lang="hr-HR" altLang="de-DE" sz="2000" dirty="0"/>
              <a:t>Česta </a:t>
            </a:r>
            <a:r>
              <a:rPr lang="hr-HR" altLang="de-DE" sz="2000" b="1" dirty="0"/>
              <a:t>žeđ</a:t>
            </a:r>
            <a:r>
              <a:rPr lang="hr-HR" altLang="de-DE" sz="2000" dirty="0"/>
              <a:t> ili suha usta </a:t>
            </a:r>
            <a:endParaRPr lang="de-CH" altLang="de-DE" sz="2000" dirty="0"/>
          </a:p>
          <a:p>
            <a:pPr marL="342900" indent="-342900">
              <a:lnSpc>
                <a:spcPct val="150000"/>
              </a:lnSpc>
              <a:buFont typeface="Arial" panose="020B0604020202020204" pitchFamily="34" charset="0"/>
              <a:buChar char="•"/>
            </a:pPr>
            <a:r>
              <a:rPr lang="hr-HR" altLang="de-DE" sz="2000" dirty="0"/>
              <a:t>Promjena u</a:t>
            </a:r>
            <a:r>
              <a:rPr lang="hr-HR" altLang="de-DE" sz="2000" b="1" dirty="0"/>
              <a:t> izdržljivosti </a:t>
            </a:r>
            <a:r>
              <a:rPr lang="hr-HR" altLang="de-DE" sz="2000" dirty="0"/>
              <a:t>ili disanju (kašalj) </a:t>
            </a:r>
            <a:endParaRPr lang="de-CH" altLang="de-DE" sz="2000" dirty="0"/>
          </a:p>
          <a:p>
            <a:pPr marL="342900" indent="-342900">
              <a:lnSpc>
                <a:spcPct val="150000"/>
              </a:lnSpc>
              <a:buFont typeface="Arial" panose="020B0604020202020204" pitchFamily="34" charset="0"/>
              <a:buChar char="•"/>
            </a:pPr>
            <a:r>
              <a:rPr lang="hr-HR" altLang="de-DE" sz="2000" dirty="0"/>
              <a:t>Promijenjeno ponašanje kada se radi o novcu </a:t>
            </a:r>
            <a:endParaRPr lang="de-CH" altLang="de-DE" sz="2000" dirty="0"/>
          </a:p>
          <a:p>
            <a:pPr marL="342900" indent="-342900">
              <a:lnSpc>
                <a:spcPct val="150000"/>
              </a:lnSpc>
              <a:buFont typeface="Arial" panose="020B0604020202020204" pitchFamily="34" charset="0"/>
              <a:buChar char="•"/>
            </a:pPr>
            <a:r>
              <a:rPr lang="hr-HR" altLang="de-DE" sz="2000" dirty="0"/>
              <a:t>Promjene raspoloženja </a:t>
            </a:r>
          </a:p>
          <a:p>
            <a:pPr marL="342900" indent="-342900">
              <a:lnSpc>
                <a:spcPct val="150000"/>
              </a:lnSpc>
              <a:buFont typeface="Arial" panose="020B0604020202020204" pitchFamily="34" charset="0"/>
              <a:buChar char="•"/>
            </a:pPr>
            <a:endParaRPr lang="de-CH" sz="2000" dirty="0"/>
          </a:p>
          <a:p>
            <a:pPr marL="342900" indent="-342900">
              <a:lnSpc>
                <a:spcPct val="150000"/>
              </a:lnSpc>
              <a:buFont typeface="Arial" panose="020B0604020202020204" pitchFamily="34" charset="0"/>
              <a:buChar char="•"/>
            </a:pPr>
            <a:endParaRPr lang="de-CH" sz="2000" dirty="0"/>
          </a:p>
        </p:txBody>
      </p:sp>
    </p:spTree>
    <p:extLst>
      <p:ext uri="{BB962C8B-B14F-4D97-AF65-F5344CB8AC3E}">
        <p14:creationId xmlns:p14="http://schemas.microsoft.com/office/powerpoint/2010/main" val="169806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F296A16-5649-B6AD-88D3-5FFBECEA9E91}"/>
              </a:ext>
            </a:extLst>
          </p:cNvPr>
          <p:cNvSpPr>
            <a:spLocks noGrp="1"/>
          </p:cNvSpPr>
          <p:nvPr>
            <p:ph type="subTitle" idx="1"/>
          </p:nvPr>
        </p:nvSpPr>
        <p:spPr>
          <a:xfrm>
            <a:off x="745209" y="620600"/>
            <a:ext cx="2516606" cy="443925"/>
          </a:xfrm>
        </p:spPr>
        <p:txBody>
          <a:bodyPr/>
          <a:lstStyle/>
          <a:p>
            <a:r>
              <a:rPr lang="de-CH" b="1" dirty="0"/>
              <a:t>Rückmeldung</a:t>
            </a:r>
          </a:p>
        </p:txBody>
      </p:sp>
      <p:sp>
        <p:nvSpPr>
          <p:cNvPr id="4" name="Textfeld 3">
            <a:extLst>
              <a:ext uri="{FF2B5EF4-FFF2-40B4-BE49-F238E27FC236}">
                <a16:creationId xmlns:a16="http://schemas.microsoft.com/office/drawing/2014/main" id="{2BD08C1C-E67C-26D7-5095-01BFAEDEE70C}"/>
              </a:ext>
            </a:extLst>
          </p:cNvPr>
          <p:cNvSpPr txBox="1"/>
          <p:nvPr/>
        </p:nvSpPr>
        <p:spPr>
          <a:xfrm>
            <a:off x="1224951" y="1915064"/>
            <a:ext cx="8885208" cy="2523768"/>
          </a:xfrm>
          <a:prstGeom prst="rect">
            <a:avLst/>
          </a:prstGeom>
          <a:noFill/>
        </p:spPr>
        <p:txBody>
          <a:bodyPr wrap="square" rtlCol="0">
            <a:spAutoFit/>
          </a:bodyPr>
          <a:lstStyle/>
          <a:p>
            <a:r>
              <a:rPr lang="de-CH" sz="2000" dirty="0"/>
              <a:t>Was haben Sie heute gelernt?</a:t>
            </a:r>
          </a:p>
          <a:p>
            <a:endParaRPr lang="de-CH" sz="2000" dirty="0"/>
          </a:p>
          <a:p>
            <a:endParaRPr lang="de-CH" sz="2000" dirty="0"/>
          </a:p>
          <a:p>
            <a:r>
              <a:rPr lang="de-CH" sz="2000" dirty="0"/>
              <a:t>Über was hätten Sie gerne mehr gehört?</a:t>
            </a:r>
          </a:p>
          <a:p>
            <a:endParaRPr lang="de-CH" sz="2000" dirty="0"/>
          </a:p>
          <a:p>
            <a:endParaRPr lang="de-CH" sz="2000" dirty="0"/>
          </a:p>
          <a:p>
            <a:r>
              <a:rPr lang="de-CH" sz="2000" dirty="0"/>
              <a:t>Wie fanden Sie die Veranstaltung?</a:t>
            </a:r>
          </a:p>
          <a:p>
            <a:endParaRPr lang="de-CH" dirty="0"/>
          </a:p>
        </p:txBody>
      </p:sp>
      <p:pic>
        <p:nvPicPr>
          <p:cNvPr id="5" name="Grafik 4" descr="Ein Bild, das Schwarz, Dunkelheit enthält.&#10;&#10;Automatisch generierte Beschreibung">
            <a:extLst>
              <a:ext uri="{FF2B5EF4-FFF2-40B4-BE49-F238E27FC236}">
                <a16:creationId xmlns:a16="http://schemas.microsoft.com/office/drawing/2014/main" id="{3DCA7B36-9656-12F3-8938-4F0DFFC959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3" t="-1665" r="13590" b="16366"/>
          <a:stretch/>
        </p:blipFill>
        <p:spPr>
          <a:xfrm>
            <a:off x="8048744" y="1915064"/>
            <a:ext cx="2061415" cy="2071412"/>
          </a:xfrm>
          <a:prstGeom prst="rect">
            <a:avLst/>
          </a:prstGeom>
        </p:spPr>
      </p:pic>
    </p:spTree>
    <p:extLst>
      <p:ext uri="{BB962C8B-B14F-4D97-AF65-F5344CB8AC3E}">
        <p14:creationId xmlns:p14="http://schemas.microsoft.com/office/powerpoint/2010/main" val="132005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hr-HR" altLang="de-DE" sz="3000" b="1" dirty="0"/>
              <a:t>izvorni imenik </a:t>
            </a:r>
          </a:p>
          <a:p>
            <a:endParaRPr lang="de-CH" sz="3000" b="1" dirty="0"/>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939091" y="1729272"/>
            <a:ext cx="601374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1B89B82F-9799-7D9A-2F4D-CD26F3809A18}"/>
              </a:ext>
            </a:extLst>
          </p:cNvPr>
          <p:cNvSpPr txBox="1"/>
          <p:nvPr/>
        </p:nvSpPr>
        <p:spPr>
          <a:xfrm>
            <a:off x="939091" y="1257108"/>
            <a:ext cx="9680895" cy="4154984"/>
          </a:xfrm>
          <a:prstGeom prst="rect">
            <a:avLst/>
          </a:prstGeom>
          <a:noFill/>
        </p:spPr>
        <p:txBody>
          <a:bodyPr wrap="square" rtlCol="0">
            <a:spAutoFit/>
          </a:bodyPr>
          <a:lstStyle/>
          <a:p>
            <a:r>
              <a:rPr lang="de-DE" sz="1200" dirty="0">
                <a:hlinkClick r:id="rId3">
                  <a:extLst>
                    <a:ext uri="{A12FA001-AC4F-418D-AE19-62706E023703}">
                      <ahyp:hlinkClr xmlns:ahyp="http://schemas.microsoft.com/office/drawing/2018/hyperlinkcolor" val="tx"/>
                    </a:ext>
                  </a:extLst>
                </a:hlinkClick>
              </a:rPr>
              <a:t>Mit Unterstützung der Zürcher Fachstelle zur Prävention des Suchtmittelmissbrauchs: </a:t>
            </a:r>
            <a:r>
              <a:rPr lang="de-DE" sz="1200" dirty="0">
                <a:solidFill>
                  <a:srgbClr val="0066FF"/>
                </a:solidFill>
                <a:hlinkClick r:id="rId3">
                  <a:extLst>
                    <a:ext uri="{A12FA001-AC4F-418D-AE19-62706E023703}">
                      <ahyp:hlinkClr xmlns:ahyp="http://schemas.microsoft.com/office/drawing/2018/hyperlinkcolor" val="tx"/>
                    </a:ext>
                  </a:extLst>
                </a:hlinkClick>
              </a:rPr>
              <a:t>Home - ZFPS – Zürcher Fachstelle zur Prävention des Suchtmittelmissbrauchs</a:t>
            </a:r>
            <a:endParaRPr lang="de-DE" sz="1200" dirty="0"/>
          </a:p>
          <a:p>
            <a:r>
              <a:rPr lang="de-DE" sz="1200" dirty="0">
                <a:hlinkClick r:id="rId4"/>
              </a:rPr>
              <a:t>E-Zigaretten bei AT Schweiz - AT Schweiz (at-schweiz.ch)</a:t>
            </a:r>
            <a:endParaRPr lang="de-DE" sz="1200" dirty="0"/>
          </a:p>
          <a:p>
            <a:r>
              <a:rPr lang="de-DE" sz="1200" dirty="0">
                <a:hlinkClick r:id="rId5"/>
              </a:rPr>
              <a:t>Neue nikotinhaltige Produkte - Konsum - Sucht Schweiz</a:t>
            </a:r>
            <a:endParaRPr lang="de-DE" sz="1200" dirty="0"/>
          </a:p>
          <a:p>
            <a:endParaRPr lang="de-DE" sz="1200" dirty="0"/>
          </a:p>
          <a:p>
            <a:r>
              <a:rPr lang="de-DE" sz="1200" dirty="0">
                <a:hlinkClick r:id="rId6"/>
              </a:rPr>
              <a:t>E-Zigaretten: Waadt verbietet Verkauf an Minderjährige (watson.ch)</a:t>
            </a:r>
            <a:endParaRPr lang="de-DE" sz="1200" dirty="0"/>
          </a:p>
          <a:p>
            <a:r>
              <a:rPr lang="de-DE" sz="1200" dirty="0">
                <a:hlinkClick r:id="rId7"/>
              </a:rPr>
              <a:t>Nationalrat will elektronische Einwegzigaretten verbieten (parlament.ch)</a:t>
            </a:r>
            <a:endParaRPr lang="de-DE" sz="1200" dirty="0"/>
          </a:p>
          <a:p>
            <a:r>
              <a:rPr lang="de-DE" sz="1200" dirty="0">
                <a:hlinkClick r:id="rId8"/>
              </a:rPr>
              <a:t>https://www.srf.ch/news/schweiz/gesetze-gegen-vapes-australien-verbietet-die-einfuhr-von-einweg-e-zigaretten</a:t>
            </a:r>
            <a:endParaRPr lang="de-DE" sz="1200" dirty="0"/>
          </a:p>
          <a:p>
            <a:r>
              <a:rPr lang="de-DE" sz="1200" dirty="0">
                <a:hlinkClick r:id="rId9"/>
              </a:rPr>
              <a:t>Verbot von Einweg-E-Zigaretten in Belgien: EU-Kommission gibt grünes Licht – </a:t>
            </a:r>
            <a:r>
              <a:rPr lang="de-DE" sz="1200" dirty="0" err="1">
                <a:hlinkClick r:id="rId9"/>
              </a:rPr>
              <a:t>Euractiv</a:t>
            </a:r>
            <a:r>
              <a:rPr lang="de-DE" sz="1200" dirty="0">
                <a:hlinkClick r:id="rId9"/>
              </a:rPr>
              <a:t> DE</a:t>
            </a:r>
            <a:endParaRPr lang="de-CH" sz="1200" dirty="0"/>
          </a:p>
          <a:p>
            <a:r>
              <a:rPr lang="de-DE" sz="1200" dirty="0">
                <a:hlinkClick r:id="rId10"/>
              </a:rPr>
              <a:t>Frankreich verbietet E-Zigaretten – </a:t>
            </a:r>
            <a:r>
              <a:rPr lang="de-DE" sz="1200" dirty="0" err="1">
                <a:hlinkClick r:id="rId10"/>
              </a:rPr>
              <a:t>Euractiv</a:t>
            </a:r>
            <a:r>
              <a:rPr lang="de-DE" sz="1200" dirty="0">
                <a:hlinkClick r:id="rId10"/>
              </a:rPr>
              <a:t> DE</a:t>
            </a:r>
            <a:endParaRPr lang="de-DE" sz="1200" dirty="0"/>
          </a:p>
          <a:p>
            <a:r>
              <a:rPr lang="de-DE" sz="1200" dirty="0">
                <a:hlinkClick r:id="rId11"/>
              </a:rPr>
              <a:t>Im Jura soll der Verkauf von Wegwerf-</a:t>
            </a:r>
            <a:r>
              <a:rPr lang="de-DE" sz="1200" dirty="0" err="1">
                <a:hlinkClick r:id="rId11"/>
              </a:rPr>
              <a:t>Vapes</a:t>
            </a:r>
            <a:r>
              <a:rPr lang="de-DE" sz="1200" dirty="0">
                <a:hlinkClick r:id="rId11"/>
              </a:rPr>
              <a:t> verboten werden - News - SRF</a:t>
            </a:r>
            <a:endParaRPr lang="de-DE" sz="1200" dirty="0"/>
          </a:p>
          <a:p>
            <a:endParaRPr lang="de-DE" sz="1200" dirty="0"/>
          </a:p>
          <a:p>
            <a:r>
              <a:rPr lang="de-CH" sz="1200" dirty="0">
                <a:hlinkClick r:id="rId12"/>
              </a:rPr>
              <a:t>E-Zigaretten (admin.ch)</a:t>
            </a:r>
            <a:endParaRPr lang="de-CH" sz="1200" dirty="0"/>
          </a:p>
          <a:p>
            <a:endParaRPr lang="de-DE" sz="1200" dirty="0"/>
          </a:p>
          <a:p>
            <a:endParaRPr lang="de-DE" sz="1200" dirty="0"/>
          </a:p>
          <a:p>
            <a:r>
              <a:rPr lang="de-DE" sz="1200" dirty="0"/>
              <a:t>Alle Icons wurden bei thenounpoject.com erworben.</a:t>
            </a:r>
          </a:p>
          <a:p>
            <a:r>
              <a:rPr lang="de-DE" sz="1200" dirty="0"/>
              <a:t>Alle Grafiken, sofern nicht anders beschrieben wurden bei istock.com erworben.</a:t>
            </a:r>
          </a:p>
          <a:p>
            <a:endParaRPr lang="de-DE" sz="1200" dirty="0"/>
          </a:p>
          <a:p>
            <a:endParaRPr lang="de-DE" sz="1200" dirty="0"/>
          </a:p>
          <a:p>
            <a:endParaRPr lang="de-DE" sz="1200" dirty="0"/>
          </a:p>
          <a:p>
            <a:endParaRPr lang="de-DE" sz="1200" dirty="0"/>
          </a:p>
          <a:p>
            <a:endParaRPr lang="de-DE" sz="1200" dirty="0"/>
          </a:p>
        </p:txBody>
      </p:sp>
    </p:spTree>
    <p:extLst>
      <p:ext uri="{BB962C8B-B14F-4D97-AF65-F5344CB8AC3E}">
        <p14:creationId xmlns:p14="http://schemas.microsoft.com/office/powerpoint/2010/main" val="319376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b="1" dirty="0" err="1"/>
              <a:t>Što</a:t>
            </a:r>
            <a:r>
              <a:rPr lang="de-CH" b="1" dirty="0"/>
              <a:t> </a:t>
            </a:r>
            <a:r>
              <a:rPr lang="de-CH" b="1" dirty="0" err="1"/>
              <a:t>su</a:t>
            </a:r>
            <a:r>
              <a:rPr lang="de-CH" b="1" dirty="0"/>
              <a:t> </a:t>
            </a:r>
            <a:r>
              <a:rPr lang="de-CH" b="1" dirty="0" err="1"/>
              <a:t>vapes</a:t>
            </a:r>
            <a:r>
              <a:rPr lang="de-CH" b="1" dirty="0"/>
              <a:t>?</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715877" y="3961848"/>
            <a:ext cx="7018923" cy="2364354"/>
          </a:xfrm>
        </p:spPr>
        <p:txBody>
          <a:bodyPr>
            <a:normAutofit/>
          </a:bodyPr>
          <a:lstStyle/>
          <a:p>
            <a:pPr>
              <a:lnSpc>
                <a:spcPct val="150000"/>
              </a:lnSpc>
              <a:spcBef>
                <a:spcPts val="200"/>
              </a:spcBef>
              <a:buFont typeface="Wingdings" panose="05000000000000000000" pitchFamily="2" charset="2"/>
              <a:buChar char="Ø"/>
            </a:pPr>
            <a:r>
              <a:rPr lang="de-CH" sz="1800" dirty="0"/>
              <a:t> </a:t>
            </a:r>
            <a:r>
              <a:rPr lang="de-CH" sz="1800" dirty="0">
                <a:solidFill>
                  <a:schemeClr val="tx1"/>
                </a:solidFill>
              </a:rPr>
              <a:t>Vape </a:t>
            </a:r>
            <a:r>
              <a:rPr lang="de-CH" sz="1800" dirty="0" err="1">
                <a:solidFill>
                  <a:schemeClr val="tx1"/>
                </a:solidFill>
              </a:rPr>
              <a:t>su</a:t>
            </a:r>
            <a:r>
              <a:rPr lang="de-CH" sz="1800" dirty="0">
                <a:solidFill>
                  <a:schemeClr val="tx1"/>
                </a:solidFill>
              </a:rPr>
              <a:t> </a:t>
            </a:r>
            <a:r>
              <a:rPr lang="de-CH" sz="1800" dirty="0" err="1">
                <a:solidFill>
                  <a:schemeClr val="tx1"/>
                </a:solidFill>
              </a:rPr>
              <a:t>elektronički</a:t>
            </a:r>
            <a:r>
              <a:rPr lang="de-CH" sz="1800" dirty="0">
                <a:solidFill>
                  <a:schemeClr val="tx1"/>
                </a:solidFill>
              </a:rPr>
              <a:t> </a:t>
            </a:r>
            <a:r>
              <a:rPr lang="de-CH" sz="1800" dirty="0" err="1">
                <a:solidFill>
                  <a:schemeClr val="tx1"/>
                </a:solidFill>
              </a:rPr>
              <a:t>uređaji</a:t>
            </a:r>
            <a:r>
              <a:rPr lang="de-CH" sz="1800" dirty="0">
                <a:solidFill>
                  <a:schemeClr val="tx1"/>
                </a:solidFill>
              </a:rPr>
              <a:t>. </a:t>
            </a:r>
          </a:p>
          <a:p>
            <a:pPr>
              <a:lnSpc>
                <a:spcPct val="150000"/>
              </a:lnSpc>
              <a:spcBef>
                <a:spcPts val="200"/>
              </a:spcBef>
              <a:buFont typeface="Wingdings" panose="05000000000000000000" pitchFamily="2" charset="2"/>
              <a:buChar char="Ø"/>
            </a:pPr>
            <a:r>
              <a:rPr lang="de-CH" sz="1800" dirty="0">
                <a:solidFill>
                  <a:schemeClr val="tx1"/>
                </a:solidFill>
              </a:rPr>
              <a:t> </a:t>
            </a:r>
            <a:r>
              <a:rPr lang="de-CH" sz="1800" dirty="0" err="1">
                <a:solidFill>
                  <a:schemeClr val="tx1"/>
                </a:solidFill>
              </a:rPr>
              <a:t>Obično</a:t>
            </a:r>
            <a:r>
              <a:rPr lang="de-CH" sz="1800" dirty="0">
                <a:solidFill>
                  <a:schemeClr val="tx1"/>
                </a:solidFill>
              </a:rPr>
              <a:t> </a:t>
            </a:r>
            <a:r>
              <a:rPr lang="de-CH" sz="1800" dirty="0" err="1">
                <a:solidFill>
                  <a:schemeClr val="tx1"/>
                </a:solidFill>
              </a:rPr>
              <a:t>sadrže</a:t>
            </a:r>
            <a:r>
              <a:rPr lang="de-CH" sz="1800" dirty="0">
                <a:solidFill>
                  <a:schemeClr val="tx1"/>
                </a:solidFill>
              </a:rPr>
              <a:t> </a:t>
            </a:r>
            <a:r>
              <a:rPr lang="de-CH" sz="1800" dirty="0" err="1">
                <a:solidFill>
                  <a:schemeClr val="tx1"/>
                </a:solidFill>
              </a:rPr>
              <a:t>tekućinu</a:t>
            </a:r>
            <a:r>
              <a:rPr lang="de-CH" sz="1800" dirty="0">
                <a:solidFill>
                  <a:schemeClr val="tx1"/>
                </a:solidFill>
              </a:rPr>
              <a:t> s </a:t>
            </a:r>
            <a:r>
              <a:rPr lang="de-CH" sz="1800" dirty="0" err="1">
                <a:solidFill>
                  <a:schemeClr val="tx1"/>
                </a:solidFill>
              </a:rPr>
              <a:t>nikotinom</a:t>
            </a:r>
            <a:r>
              <a:rPr lang="de-CH" sz="1800" dirty="0">
                <a:solidFill>
                  <a:schemeClr val="tx1"/>
                </a:solidFill>
              </a:rPr>
              <a:t> u </a:t>
            </a:r>
            <a:r>
              <a:rPr lang="de-CH" sz="1800" dirty="0" err="1">
                <a:solidFill>
                  <a:schemeClr val="tx1"/>
                </a:solidFill>
              </a:rPr>
              <a:t>visokim</a:t>
            </a:r>
            <a:r>
              <a:rPr lang="de-CH" sz="1800" dirty="0">
                <a:solidFill>
                  <a:schemeClr val="tx1"/>
                </a:solidFill>
              </a:rPr>
              <a:t> </a:t>
            </a:r>
            <a:r>
              <a:rPr lang="de-CH" sz="1800" dirty="0" err="1">
                <a:solidFill>
                  <a:schemeClr val="tx1"/>
                </a:solidFill>
              </a:rPr>
              <a:t>dozama</a:t>
            </a:r>
            <a:r>
              <a:rPr lang="de-CH" sz="1800" dirty="0">
                <a:solidFill>
                  <a:schemeClr val="tx1"/>
                </a:solidFill>
              </a:rPr>
              <a:t>. </a:t>
            </a:r>
          </a:p>
          <a:p>
            <a:pPr>
              <a:lnSpc>
                <a:spcPct val="150000"/>
              </a:lnSpc>
              <a:spcBef>
                <a:spcPts val="200"/>
              </a:spcBef>
              <a:buFont typeface="Wingdings" panose="05000000000000000000" pitchFamily="2" charset="2"/>
              <a:buChar char="Ø"/>
            </a:pPr>
            <a:r>
              <a:rPr lang="de-CH" sz="1800" dirty="0">
                <a:solidFill>
                  <a:schemeClr val="tx1"/>
                </a:solidFill>
              </a:rPr>
              <a:t> </a:t>
            </a:r>
            <a:r>
              <a:rPr lang="de-CH" sz="1800" dirty="0" err="1">
                <a:solidFill>
                  <a:schemeClr val="tx1"/>
                </a:solidFill>
              </a:rPr>
              <a:t>Tekućina</a:t>
            </a:r>
            <a:r>
              <a:rPr lang="de-CH" sz="1800" dirty="0">
                <a:solidFill>
                  <a:schemeClr val="tx1"/>
                </a:solidFill>
              </a:rPr>
              <a:t> se </a:t>
            </a:r>
            <a:r>
              <a:rPr lang="de-CH" sz="1800" dirty="0" err="1">
                <a:solidFill>
                  <a:schemeClr val="tx1"/>
                </a:solidFill>
              </a:rPr>
              <a:t>zagrijava</a:t>
            </a:r>
            <a:r>
              <a:rPr lang="de-CH" sz="1800" dirty="0">
                <a:solidFill>
                  <a:schemeClr val="tx1"/>
                </a:solidFill>
              </a:rPr>
              <a:t> i </a:t>
            </a:r>
            <a:r>
              <a:rPr lang="de-CH" sz="1800" dirty="0" err="1">
                <a:solidFill>
                  <a:schemeClr val="tx1"/>
                </a:solidFill>
              </a:rPr>
              <a:t>stvara</a:t>
            </a:r>
            <a:r>
              <a:rPr lang="de-CH" sz="1800" dirty="0">
                <a:solidFill>
                  <a:schemeClr val="tx1"/>
                </a:solidFill>
              </a:rPr>
              <a:t> se </a:t>
            </a:r>
            <a:r>
              <a:rPr lang="de-CH" sz="1800" dirty="0" err="1">
                <a:solidFill>
                  <a:schemeClr val="tx1"/>
                </a:solidFill>
              </a:rPr>
              <a:t>para</a:t>
            </a:r>
            <a:r>
              <a:rPr lang="de-CH" sz="1800" dirty="0">
                <a:solidFill>
                  <a:schemeClr val="tx1"/>
                </a:solidFill>
              </a:rPr>
              <a:t>.</a:t>
            </a:r>
          </a:p>
          <a:p>
            <a:pPr>
              <a:lnSpc>
                <a:spcPct val="150000"/>
              </a:lnSpc>
              <a:spcBef>
                <a:spcPts val="200"/>
              </a:spcBef>
              <a:buFont typeface="Wingdings" panose="05000000000000000000" pitchFamily="2" charset="2"/>
              <a:buChar char="Ø"/>
            </a:pPr>
            <a:r>
              <a:rPr lang="de-CH" sz="1800" dirty="0">
                <a:solidFill>
                  <a:schemeClr val="tx1"/>
                </a:solidFill>
              </a:rPr>
              <a:t> </a:t>
            </a:r>
            <a:r>
              <a:rPr lang="de-CH" sz="1800" dirty="0" err="1">
                <a:solidFill>
                  <a:schemeClr val="tx1"/>
                </a:solidFill>
              </a:rPr>
              <a:t>Zatim</a:t>
            </a:r>
            <a:r>
              <a:rPr lang="de-CH" sz="1800" dirty="0">
                <a:solidFill>
                  <a:schemeClr val="tx1"/>
                </a:solidFill>
              </a:rPr>
              <a:t> </a:t>
            </a:r>
            <a:r>
              <a:rPr lang="de-CH" sz="1800" dirty="0" err="1">
                <a:solidFill>
                  <a:schemeClr val="tx1"/>
                </a:solidFill>
              </a:rPr>
              <a:t>usisavate</a:t>
            </a:r>
            <a:r>
              <a:rPr lang="de-CH" sz="1800" dirty="0">
                <a:solidFill>
                  <a:schemeClr val="tx1"/>
                </a:solidFill>
              </a:rPr>
              <a:t> </a:t>
            </a:r>
            <a:r>
              <a:rPr lang="de-CH" sz="1800" dirty="0" err="1">
                <a:solidFill>
                  <a:schemeClr val="tx1"/>
                </a:solidFill>
              </a:rPr>
              <a:t>ovu</a:t>
            </a:r>
            <a:r>
              <a:rPr lang="de-CH" sz="1800" dirty="0">
                <a:solidFill>
                  <a:schemeClr val="tx1"/>
                </a:solidFill>
              </a:rPr>
              <a:t> </a:t>
            </a:r>
            <a:r>
              <a:rPr lang="de-CH" sz="1800" dirty="0" err="1">
                <a:solidFill>
                  <a:schemeClr val="tx1"/>
                </a:solidFill>
              </a:rPr>
              <a:t>paru</a:t>
            </a:r>
            <a:r>
              <a:rPr lang="de-CH" sz="1800" dirty="0">
                <a:solidFill>
                  <a:schemeClr val="tx1"/>
                </a:solidFill>
              </a:rPr>
              <a:t> </a:t>
            </a:r>
            <a:r>
              <a:rPr lang="de-CH" sz="1800" dirty="0" err="1">
                <a:solidFill>
                  <a:schemeClr val="tx1"/>
                </a:solidFill>
              </a:rPr>
              <a:t>ustima</a:t>
            </a:r>
            <a:r>
              <a:rPr lang="de-CH" sz="1800" dirty="0">
                <a:solidFill>
                  <a:schemeClr val="tx1"/>
                </a:solidFill>
              </a:rPr>
              <a:t>.</a:t>
            </a:r>
          </a:p>
          <a:p>
            <a:pPr>
              <a:lnSpc>
                <a:spcPct val="150000"/>
              </a:lnSpc>
              <a:spcBef>
                <a:spcPts val="200"/>
              </a:spcBef>
              <a:buFont typeface="Wingdings" panose="05000000000000000000" pitchFamily="2" charset="2"/>
              <a:buChar char="Ø"/>
            </a:pPr>
            <a:r>
              <a:rPr lang="de-CH" sz="1800" dirty="0">
                <a:solidFill>
                  <a:schemeClr val="tx1"/>
                </a:solidFill>
              </a:rPr>
              <a:t> </a:t>
            </a:r>
            <a:r>
              <a:rPr lang="de-CH" sz="1800" dirty="0" err="1">
                <a:solidFill>
                  <a:schemeClr val="tx1"/>
                </a:solidFill>
              </a:rPr>
              <a:t>Slično</a:t>
            </a:r>
            <a:r>
              <a:rPr lang="de-CH" sz="1800" dirty="0">
                <a:solidFill>
                  <a:schemeClr val="tx1"/>
                </a:solidFill>
              </a:rPr>
              <a:t> </a:t>
            </a:r>
            <a:r>
              <a:rPr lang="de-CH" sz="1800" dirty="0" err="1">
                <a:solidFill>
                  <a:schemeClr val="tx1"/>
                </a:solidFill>
              </a:rPr>
              <a:t>cigareti</a:t>
            </a:r>
            <a:r>
              <a:rPr lang="de-CH" sz="1800" dirty="0">
                <a:solidFill>
                  <a:schemeClr val="tx1"/>
                </a:solidFill>
              </a:rPr>
              <a:t>.</a:t>
            </a:r>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5" name="Grafik 4" descr="Ein Bild, das Handschuhe, Hand enthält.&#10;&#10;Automatisch generierte Beschreibung">
            <a:extLst>
              <a:ext uri="{FF2B5EF4-FFF2-40B4-BE49-F238E27FC236}">
                <a16:creationId xmlns:a16="http://schemas.microsoft.com/office/drawing/2014/main" id="{54C15E91-A350-AC83-C4C6-7B8CC3D0A9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4578F134-0AFC-EB87-88FB-758249D8B58B}"/>
              </a:ext>
            </a:extLst>
          </p:cNvPr>
          <p:cNvSpPr txBox="1"/>
          <p:nvPr/>
        </p:nvSpPr>
        <p:spPr>
          <a:xfrm rot="14118513">
            <a:off x="413750" y="4876736"/>
            <a:ext cx="921488" cy="276999"/>
          </a:xfrm>
          <a:prstGeom prst="rect">
            <a:avLst/>
          </a:prstGeom>
          <a:solidFill>
            <a:schemeClr val="tx2">
              <a:lumMod val="60000"/>
              <a:lumOff val="40000"/>
            </a:schemeClr>
          </a:solidFill>
          <a:ln w="28575">
            <a:solidFill>
              <a:srgbClr val="C00000"/>
            </a:solidFill>
          </a:ln>
        </p:spPr>
        <p:txBody>
          <a:bodyPr wrap="square" rtlCol="0">
            <a:spAutoFit/>
          </a:bodyPr>
          <a:lstStyle/>
          <a:p>
            <a:r>
              <a:rPr lang="de-CH" sz="1200" dirty="0" err="1">
                <a:solidFill>
                  <a:srgbClr val="C00000"/>
                </a:solidFill>
              </a:rPr>
              <a:t>obavijestiti</a:t>
            </a:r>
            <a:endParaRPr lang="de-CH" sz="1200" dirty="0">
              <a:solidFill>
                <a:srgbClr val="C00000"/>
              </a:solidFill>
            </a:endParaRPr>
          </a:p>
        </p:txBody>
      </p:sp>
      <p:sp>
        <p:nvSpPr>
          <p:cNvPr id="9" name="Textfeld 8">
            <a:extLst>
              <a:ext uri="{FF2B5EF4-FFF2-40B4-BE49-F238E27FC236}">
                <a16:creationId xmlns:a16="http://schemas.microsoft.com/office/drawing/2014/main" id="{1F44566B-C251-14AD-1825-82A322CD28E9}"/>
              </a:ext>
            </a:extLst>
          </p:cNvPr>
          <p:cNvSpPr txBox="1"/>
          <p:nvPr/>
        </p:nvSpPr>
        <p:spPr>
          <a:xfrm rot="15848186">
            <a:off x="1003740" y="4167825"/>
            <a:ext cx="850604" cy="276999"/>
          </a:xfrm>
          <a:prstGeom prst="rect">
            <a:avLst/>
          </a:prstGeom>
          <a:solidFill>
            <a:schemeClr val="tx2">
              <a:lumMod val="60000"/>
              <a:lumOff val="40000"/>
            </a:schemeClr>
          </a:solidFill>
        </p:spPr>
        <p:txBody>
          <a:bodyPr wrap="square" rtlCol="0">
            <a:spAutoFit/>
          </a:bodyPr>
          <a:lstStyle/>
          <a:p>
            <a:r>
              <a:rPr lang="de-CH" sz="1200" dirty="0" err="1">
                <a:solidFill>
                  <a:schemeClr val="bg1"/>
                </a:solidFill>
              </a:rPr>
              <a:t>razumjeti</a:t>
            </a:r>
            <a:endParaRPr lang="de-CH" sz="1200" dirty="0">
              <a:solidFill>
                <a:schemeClr val="bg1"/>
              </a:solidFill>
            </a:endParaRPr>
          </a:p>
        </p:txBody>
      </p:sp>
      <p:sp>
        <p:nvSpPr>
          <p:cNvPr id="10" name="Textfeld 9">
            <a:extLst>
              <a:ext uri="{FF2B5EF4-FFF2-40B4-BE49-F238E27FC236}">
                <a16:creationId xmlns:a16="http://schemas.microsoft.com/office/drawing/2014/main" id="{E6BCD768-D7CC-00FB-1E1C-9AED8D920DE1}"/>
              </a:ext>
            </a:extLst>
          </p:cNvPr>
          <p:cNvSpPr txBox="1"/>
          <p:nvPr/>
        </p:nvSpPr>
        <p:spPr>
          <a:xfrm rot="16200000">
            <a:off x="1424321" y="4050320"/>
            <a:ext cx="874451" cy="276999"/>
          </a:xfrm>
          <a:prstGeom prst="rect">
            <a:avLst/>
          </a:prstGeom>
          <a:solidFill>
            <a:schemeClr val="tx2">
              <a:lumMod val="60000"/>
              <a:lumOff val="40000"/>
            </a:schemeClr>
          </a:solidFill>
        </p:spPr>
        <p:txBody>
          <a:bodyPr wrap="square" rtlCol="0">
            <a:spAutoFit/>
          </a:bodyPr>
          <a:lstStyle/>
          <a:p>
            <a:r>
              <a:rPr lang="de-CH" sz="1200" dirty="0" err="1">
                <a:solidFill>
                  <a:schemeClr val="bg1"/>
                </a:solidFill>
              </a:rPr>
              <a:t>prepoznati</a:t>
            </a:r>
            <a:endParaRPr lang="de-CH" sz="1200" dirty="0">
              <a:solidFill>
                <a:schemeClr val="bg1"/>
              </a:solidFill>
            </a:endParaRPr>
          </a:p>
        </p:txBody>
      </p:sp>
      <p:sp>
        <p:nvSpPr>
          <p:cNvPr id="11" name="Textfeld 10">
            <a:extLst>
              <a:ext uri="{FF2B5EF4-FFF2-40B4-BE49-F238E27FC236}">
                <a16:creationId xmlns:a16="http://schemas.microsoft.com/office/drawing/2014/main" id="{F2B8E01C-66C0-3D35-0984-36E4762635BC}"/>
              </a:ext>
            </a:extLst>
          </p:cNvPr>
          <p:cNvSpPr txBox="1"/>
          <p:nvPr/>
        </p:nvSpPr>
        <p:spPr>
          <a:xfrm rot="16397315">
            <a:off x="1883038" y="4063427"/>
            <a:ext cx="717962" cy="276999"/>
          </a:xfrm>
          <a:prstGeom prst="rect">
            <a:avLst/>
          </a:prstGeom>
          <a:solidFill>
            <a:schemeClr val="tx2">
              <a:lumMod val="60000"/>
              <a:lumOff val="40000"/>
            </a:schemeClr>
          </a:solidFill>
        </p:spPr>
        <p:txBody>
          <a:bodyPr wrap="square" rtlCol="0">
            <a:spAutoFit/>
          </a:bodyPr>
          <a:lstStyle/>
          <a:p>
            <a:r>
              <a:rPr lang="de-CH" sz="1200" dirty="0" err="1">
                <a:solidFill>
                  <a:schemeClr val="bg1"/>
                </a:solidFill>
              </a:rPr>
              <a:t>djelovati</a:t>
            </a:r>
            <a:endParaRPr lang="de-CH" sz="1200" dirty="0">
              <a:solidFill>
                <a:schemeClr val="bg1"/>
              </a:solidFill>
            </a:endParaRPr>
          </a:p>
        </p:txBody>
      </p:sp>
      <p:sp>
        <p:nvSpPr>
          <p:cNvPr id="12" name="Textfeld 11">
            <a:extLst>
              <a:ext uri="{FF2B5EF4-FFF2-40B4-BE49-F238E27FC236}">
                <a16:creationId xmlns:a16="http://schemas.microsoft.com/office/drawing/2014/main" id="{B40E6A15-2F72-7B67-4E6E-28022A480A6E}"/>
              </a:ext>
            </a:extLst>
          </p:cNvPr>
          <p:cNvSpPr txBox="1"/>
          <p:nvPr/>
        </p:nvSpPr>
        <p:spPr>
          <a:xfrm rot="16835369">
            <a:off x="2113053" y="4240520"/>
            <a:ext cx="1235396" cy="276999"/>
          </a:xfrm>
          <a:prstGeom prst="rect">
            <a:avLst/>
          </a:prstGeom>
          <a:solidFill>
            <a:schemeClr val="tx2">
              <a:lumMod val="60000"/>
              <a:lumOff val="40000"/>
            </a:schemeClr>
          </a:solidFill>
        </p:spPr>
        <p:txBody>
          <a:bodyPr wrap="square" rtlCol="0">
            <a:spAutoFit/>
          </a:bodyPr>
          <a:lstStyle/>
          <a:p>
            <a:r>
              <a:rPr lang="de-CH" sz="1200" dirty="0" err="1">
                <a:solidFill>
                  <a:schemeClr val="bg1"/>
                </a:solidFill>
              </a:rPr>
              <a:t>zatražiti</a:t>
            </a:r>
            <a:r>
              <a:rPr lang="de-CH" sz="1200" dirty="0">
                <a:solidFill>
                  <a:schemeClr val="bg1"/>
                </a:solidFill>
              </a:rPr>
              <a:t>  </a:t>
            </a:r>
            <a:r>
              <a:rPr lang="de-CH" sz="1200" dirty="0" err="1">
                <a:solidFill>
                  <a:schemeClr val="bg1"/>
                </a:solidFill>
              </a:rPr>
              <a:t>pomoć</a:t>
            </a:r>
            <a:endParaRPr lang="de-CH" sz="1200" dirty="0">
              <a:solidFill>
                <a:schemeClr val="bg1"/>
              </a:solidFill>
            </a:endParaRPr>
          </a:p>
        </p:txBody>
      </p:sp>
      <p:pic>
        <p:nvPicPr>
          <p:cNvPr id="14" name="Grafik 13" descr="Ein Bild, das Zylinder, Kosmetik, Schreibwaren, Stift enthält.&#10;&#10;Automatisch generierte Beschreibung">
            <a:extLst>
              <a:ext uri="{FF2B5EF4-FFF2-40B4-BE49-F238E27FC236}">
                <a16:creationId xmlns:a16="http://schemas.microsoft.com/office/drawing/2014/main" id="{1B742250-0B99-EF59-72B5-F9A290FE4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572" y1="41946" x2="14120" y2="57004"/>
                        <a14:foregroundMark x1="14120" y1="57004" x2="14524" y2="73476"/>
                        <a14:foregroundMark x1="14524" y1="73476" x2="22096" y2="62616"/>
                        <a14:foregroundMark x1="22096" y1="62616" x2="20022" y2="34518"/>
                        <a14:foregroundMark x1="20022" y1="34518" x2="17662" y2="38750"/>
                        <a14:foregroundMark x1="59930" y1="27735" x2="59607" y2="73476"/>
                        <a14:foregroundMark x1="64208" y1="81195" x2="66128" y2="84417"/>
                        <a14:foregroundMark x1="59607" y1="73476" x2="63817" y2="80539"/>
                        <a14:foregroundMark x1="66128" y1="84417" x2="69577" y2="68793"/>
                        <a14:foregroundMark x1="69577" y1="68793" x2="69712" y2="52321"/>
                        <a14:foregroundMark x1="65795" y1="42596" x2="60119" y2="28502"/>
                        <a14:foregroundMark x1="69712" y1="52321" x2="65871" y2="42785"/>
                        <a14:foregroundMark x1="76637" y1="34316" x2="72945" y2="50303"/>
                        <a14:foregroundMark x1="72945" y1="50303" x2="72352" y2="65442"/>
                        <a14:foregroundMark x1="72352" y1="65442" x2="75802" y2="51433"/>
                        <a14:foregroundMark x1="75802" y1="51433" x2="75532" y2="36455"/>
                        <a14:foregroundMark x1="81946" y1="38434" x2="80032" y2="71538"/>
                        <a14:foregroundMark x1="80032" y1="71538" x2="84182" y2="56157"/>
                        <a14:foregroundMark x1="84182" y1="56157" x2="82242" y2="39806"/>
                        <a14:foregroundMark x1="36163" y1="32338" x2="28079" y2="41017"/>
                        <a14:foregroundMark x1="28079" y1="41017" x2="25384" y2="54824"/>
                        <a14:foregroundMark x1="25384" y1="54824" x2="25842" y2="72911"/>
                        <a14:foregroundMark x1="25842" y1="72911" x2="34007" y2="64110"/>
                        <a14:foregroundMark x1="34007" y1="64110" x2="36055" y2="31853"/>
                        <a14:foregroundMark x1="36271" y1="31692" x2="36863" y2="54461"/>
                        <a14:foregroundMark x1="41876" y1="42390" x2="42387" y2="58135"/>
                        <a14:foregroundMark x1="64511" y1="32943" x2="65535" y2="42874"/>
                        <a14:foregroundMark x1="77242" y1="45127" x2="77257" y2="45297"/>
                        <a14:foregroundMark x1="76341" y1="34598" x2="76865" y2="40716"/>
                        <a14:backgroundMark x1="16977" y1="40129" x2="16896" y2="39201"/>
                        <a14:backgroundMark x1="17489" y1="40129" x2="17084" y2="39362"/>
                        <a14:backgroundMark x1="17192" y1="38878" x2="17381" y2="40412"/>
                        <a14:backgroundMark x1="31070" y1="84255" x2="34330" y2="69964"/>
                        <a14:backgroundMark x1="34330" y1="69964" x2="37780" y2="83488"/>
                        <a14:backgroundMark x1="37780" y1="83488" x2="50121" y2="85507"/>
                        <a14:backgroundMark x1="64214" y1="81833" x2="64214" y2="81227"/>
                        <a14:backgroundMark x1="64403" y1="81348" x2="64511" y2="80904"/>
                        <a14:backgroundMark x1="64214" y1="82277" x2="63891" y2="80743"/>
                        <a14:backgroundMark x1="77661" y1="46992" x2="77041" y2="41502"/>
                      </a14:backgroundRemoval>
                    </a14:imgEffect>
                  </a14:imgLayer>
                </a14:imgProps>
              </a:ext>
              <a:ext uri="{28A0092B-C50C-407E-A947-70E740481C1C}">
                <a14:useLocalDpi xmlns:a14="http://schemas.microsoft.com/office/drawing/2010/main" val="0"/>
              </a:ext>
            </a:extLst>
          </a:blip>
          <a:stretch>
            <a:fillRect/>
          </a:stretch>
        </p:blipFill>
        <p:spPr>
          <a:xfrm>
            <a:off x="5905490" y="829122"/>
            <a:ext cx="4766301" cy="3181759"/>
          </a:xfrm>
          <a:prstGeom prst="rect">
            <a:avLst/>
          </a:prstGeom>
        </p:spPr>
      </p:pic>
    </p:spTree>
    <p:extLst>
      <p:ext uri="{BB962C8B-B14F-4D97-AF65-F5344CB8AC3E}">
        <p14:creationId xmlns:p14="http://schemas.microsoft.com/office/powerpoint/2010/main" val="310884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01917" y="414271"/>
            <a:ext cx="10058400" cy="606237"/>
          </a:xfrm>
        </p:spPr>
        <p:txBody>
          <a:bodyPr/>
          <a:lstStyle/>
          <a:p>
            <a:r>
              <a:rPr lang="de-CH" b="1" dirty="0" err="1"/>
              <a:t>jednokratni</a:t>
            </a:r>
            <a:r>
              <a:rPr lang="de-CH" b="1" dirty="0"/>
              <a:t> vape</a:t>
            </a:r>
          </a:p>
        </p:txBody>
      </p:sp>
      <p:sp>
        <p:nvSpPr>
          <p:cNvPr id="4" name="Textfeld 3">
            <a:extLst>
              <a:ext uri="{FF2B5EF4-FFF2-40B4-BE49-F238E27FC236}">
                <a16:creationId xmlns:a16="http://schemas.microsoft.com/office/drawing/2014/main" id="{FF300292-99DF-60E7-62C6-019DEDBDE567}"/>
              </a:ext>
            </a:extLst>
          </p:cNvPr>
          <p:cNvSpPr txBox="1"/>
          <p:nvPr/>
        </p:nvSpPr>
        <p:spPr>
          <a:xfrm>
            <a:off x="6324265" y="1514638"/>
            <a:ext cx="3047006" cy="1477328"/>
          </a:xfrm>
          <a:prstGeom prst="rect">
            <a:avLst/>
          </a:prstGeom>
          <a:noFill/>
          <a:ln w="19050">
            <a:solidFill>
              <a:schemeClr val="accent2">
                <a:lumMod val="50000"/>
              </a:schemeClr>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de-DE" sz="1800" b="0" i="0" u="none" strike="noStrike" cap="none" normalizeH="0" baseline="0" dirty="0">
                <a:ln>
                  <a:noFill/>
                </a:ln>
                <a:solidFill>
                  <a:schemeClr val="tx1"/>
                </a:solidFill>
                <a:effectLst/>
                <a:latin typeface="Arial Unicode MS"/>
              </a:rPr>
              <a:t>Vape se sastoje od</a:t>
            </a:r>
            <a:r>
              <a:rPr kumimoji="0" lang="hr-HR" altLang="de-DE" sz="1400" b="0" i="0" u="none" strike="noStrike" cap="none" normalizeH="0" baseline="0" dirty="0">
                <a:ln>
                  <a:noFill/>
                </a:ln>
                <a:solidFill>
                  <a:schemeClr val="tx1"/>
                </a:solidFill>
                <a:effectLst/>
              </a:rPr>
              <a:t> </a:t>
            </a:r>
            <a:endParaRPr kumimoji="0" lang="hr-HR" altLang="de-DE" sz="4000" b="0" i="0" u="none" strike="noStrike" cap="none" normalizeH="0" baseline="0" dirty="0">
              <a:ln>
                <a:noFill/>
              </a:ln>
              <a:solidFill>
                <a:schemeClr val="tx1"/>
              </a:solidFill>
              <a:effectLst/>
              <a:latin typeface="Arial" panose="020B0604020202020204" pitchFamily="34" charset="0"/>
            </a:endParaRPr>
          </a:p>
          <a:p>
            <a:pPr marL="342900" indent="-342900">
              <a:buFont typeface="Wingdings" panose="05000000000000000000" pitchFamily="2" charset="2"/>
              <a:buChar char="Ø"/>
            </a:pPr>
            <a:r>
              <a:rPr lang="de-CH" b="1" u="sng" dirty="0" err="1"/>
              <a:t>Baterije</a:t>
            </a:r>
            <a:r>
              <a:rPr lang="de-CH" b="1" dirty="0"/>
              <a:t> </a:t>
            </a:r>
            <a:r>
              <a:rPr lang="de-CH" dirty="0" err="1"/>
              <a:t>ili</a:t>
            </a:r>
            <a:r>
              <a:rPr lang="de-CH" dirty="0"/>
              <a:t> </a:t>
            </a:r>
            <a:r>
              <a:rPr lang="de-CH" b="1" u="sng" dirty="0" err="1"/>
              <a:t>akupunjača</a:t>
            </a:r>
            <a:endParaRPr lang="de-CH" b="1" u="sng" dirty="0"/>
          </a:p>
          <a:p>
            <a:pPr marL="342900" indent="-342900">
              <a:buFont typeface="Wingdings" panose="05000000000000000000" pitchFamily="2" charset="2"/>
              <a:buChar char="Ø"/>
            </a:pPr>
            <a:r>
              <a:rPr lang="de-CH" b="1" u="sng" dirty="0" err="1"/>
              <a:t>Izparivača</a:t>
            </a:r>
            <a:endParaRPr lang="de-CH" b="1" u="sng" dirty="0"/>
          </a:p>
          <a:p>
            <a:pPr marL="342900" indent="-342900">
              <a:buFont typeface="Wingdings" panose="05000000000000000000" pitchFamily="2" charset="2"/>
              <a:buChar char="Ø"/>
            </a:pPr>
            <a:r>
              <a:rPr lang="de-CH" b="1" u="sng" dirty="0" err="1"/>
              <a:t>Nastavka</a:t>
            </a:r>
            <a:r>
              <a:rPr lang="de-CH" b="1" u="sng" dirty="0"/>
              <a:t> </a:t>
            </a:r>
            <a:r>
              <a:rPr lang="de-CH" b="1" u="sng" dirty="0" err="1"/>
              <a:t>za</a:t>
            </a:r>
            <a:r>
              <a:rPr lang="de-CH" b="1" u="sng" dirty="0"/>
              <a:t> </a:t>
            </a:r>
            <a:r>
              <a:rPr lang="de-CH" b="1" u="sng" dirty="0" err="1"/>
              <a:t>usta</a:t>
            </a:r>
            <a:endParaRPr lang="de-CH" b="1" u="sng" dirty="0"/>
          </a:p>
          <a:p>
            <a:pPr marL="342900" indent="-342900">
              <a:buFont typeface="Wingdings" panose="05000000000000000000" pitchFamily="2" charset="2"/>
              <a:buChar char="Ø"/>
            </a:pPr>
            <a:r>
              <a:rPr lang="de-CH" b="1" u="sng" dirty="0" err="1"/>
              <a:t>Spremnika</a:t>
            </a:r>
            <a:r>
              <a:rPr lang="de-CH" b="1" u="sng" dirty="0"/>
              <a:t> </a:t>
            </a:r>
            <a:r>
              <a:rPr lang="de-CH" dirty="0" err="1"/>
              <a:t>za</a:t>
            </a:r>
            <a:r>
              <a:rPr lang="de-CH" dirty="0"/>
              <a:t> </a:t>
            </a:r>
            <a:r>
              <a:rPr lang="de-CH" dirty="0" err="1"/>
              <a:t>tekućinu</a:t>
            </a:r>
            <a:r>
              <a:rPr lang="de-CH" dirty="0"/>
              <a:t>*</a:t>
            </a:r>
          </a:p>
        </p:txBody>
      </p:sp>
      <p:sp>
        <p:nvSpPr>
          <p:cNvPr id="6" name="Textfeld 5">
            <a:extLst>
              <a:ext uri="{FF2B5EF4-FFF2-40B4-BE49-F238E27FC236}">
                <a16:creationId xmlns:a16="http://schemas.microsoft.com/office/drawing/2014/main" id="{78C0D6FE-6929-9526-EBAF-F04BAC7E0CD3}"/>
              </a:ext>
            </a:extLst>
          </p:cNvPr>
          <p:cNvSpPr txBox="1"/>
          <p:nvPr/>
        </p:nvSpPr>
        <p:spPr>
          <a:xfrm>
            <a:off x="928609" y="3908569"/>
            <a:ext cx="6040362" cy="2031325"/>
          </a:xfrm>
          <a:prstGeom prst="rect">
            <a:avLst/>
          </a:prstGeom>
          <a:noFill/>
        </p:spPr>
        <p:txBody>
          <a:bodyPr wrap="square" rtlCol="0">
            <a:spAutoFit/>
          </a:bodyPr>
          <a:lstStyle/>
          <a:p>
            <a:pPr marL="285750" indent="-285750">
              <a:buFont typeface="Arial" panose="020B0604020202020204" pitchFamily="34" charset="0"/>
              <a:buChar char="•"/>
            </a:pPr>
            <a:endParaRPr lang="de-CH" dirty="0"/>
          </a:p>
          <a:p>
            <a:pPr marL="285750" indent="-285750">
              <a:buFont typeface="Arial" panose="020B0604020202020204" pitchFamily="34" charset="0"/>
              <a:buChar char="•"/>
            </a:pPr>
            <a:r>
              <a:rPr lang="de-CH" dirty="0" err="1"/>
              <a:t>Jednostavan</a:t>
            </a:r>
            <a:r>
              <a:rPr lang="de-CH" dirty="0"/>
              <a:t> je </a:t>
            </a:r>
            <a:r>
              <a:rPr lang="de-CH" dirty="0" err="1"/>
              <a:t>za</a:t>
            </a:r>
            <a:r>
              <a:rPr lang="de-CH" dirty="0"/>
              <a:t> </a:t>
            </a:r>
            <a:r>
              <a:rPr lang="de-CH" dirty="0" err="1"/>
              <a:t>upotrebu</a:t>
            </a:r>
            <a:endParaRPr lang="de-CH" dirty="0"/>
          </a:p>
          <a:p>
            <a:pPr marL="285750" indent="-285750">
              <a:buFont typeface="Arial" panose="020B0604020202020204" pitchFamily="34" charset="0"/>
              <a:buChar char="•"/>
            </a:pPr>
            <a:r>
              <a:rPr lang="de-CH" dirty="0" err="1"/>
              <a:t>Intenzivni</a:t>
            </a:r>
            <a:r>
              <a:rPr lang="de-CH" dirty="0"/>
              <a:t> </a:t>
            </a:r>
            <a:r>
              <a:rPr lang="de-CH" dirty="0" err="1"/>
              <a:t>voćni</a:t>
            </a:r>
            <a:r>
              <a:rPr lang="de-CH" dirty="0"/>
              <a:t> i </a:t>
            </a:r>
            <a:r>
              <a:rPr lang="de-CH" dirty="0" err="1"/>
              <a:t>slatki</a:t>
            </a:r>
            <a:r>
              <a:rPr lang="de-CH" dirty="0"/>
              <a:t> </a:t>
            </a:r>
            <a:r>
              <a:rPr lang="de-CH" dirty="0" err="1"/>
              <a:t>okusi</a:t>
            </a:r>
            <a:endParaRPr lang="de-CH" dirty="0"/>
          </a:p>
          <a:p>
            <a:pPr marL="285750" indent="-285750">
              <a:buFont typeface="Arial" panose="020B0604020202020204" pitchFamily="34" charset="0"/>
              <a:buChar char="•"/>
            </a:pPr>
            <a:r>
              <a:rPr lang="de-CH" dirty="0" err="1"/>
              <a:t>Može</a:t>
            </a:r>
            <a:r>
              <a:rPr lang="de-CH" dirty="0"/>
              <a:t> se </a:t>
            </a:r>
            <a:r>
              <a:rPr lang="de-CH" dirty="0" err="1"/>
              <a:t>koristiti</a:t>
            </a:r>
            <a:r>
              <a:rPr lang="de-CH" dirty="0"/>
              <a:t> samo </a:t>
            </a:r>
            <a:r>
              <a:rPr lang="de-CH" dirty="0" err="1"/>
              <a:t>jednom</a:t>
            </a:r>
            <a:endParaRPr lang="de-CH" dirty="0"/>
          </a:p>
          <a:p>
            <a:pPr marL="285750" indent="-285750">
              <a:buFont typeface="Arial" panose="020B0604020202020204" pitchFamily="34" charset="0"/>
              <a:buChar char="•"/>
            </a:pPr>
            <a:r>
              <a:rPr lang="de-CH" dirty="0" err="1"/>
              <a:t>Uključuje</a:t>
            </a:r>
            <a:r>
              <a:rPr lang="de-CH" dirty="0"/>
              <a:t> 600 </a:t>
            </a:r>
            <a:r>
              <a:rPr lang="de-CH"/>
              <a:t>– 10’000 </a:t>
            </a:r>
            <a:r>
              <a:rPr lang="de-CH" dirty="0" err="1"/>
              <a:t>udisaja</a:t>
            </a:r>
            <a:endParaRPr lang="de-CH" dirty="0"/>
          </a:p>
          <a:p>
            <a:pPr marL="285750" indent="-285750">
              <a:buFont typeface="Arial" panose="020B0604020202020204" pitchFamily="34" charset="0"/>
              <a:buChar char="•"/>
            </a:pPr>
            <a:r>
              <a:rPr lang="de-CH" dirty="0" err="1"/>
              <a:t>Dostupno</a:t>
            </a:r>
            <a:r>
              <a:rPr lang="de-CH" dirty="0"/>
              <a:t> </a:t>
            </a:r>
            <a:r>
              <a:rPr lang="de-CH" dirty="0" err="1"/>
              <a:t>od</a:t>
            </a:r>
            <a:r>
              <a:rPr lang="de-CH" dirty="0"/>
              <a:t> 6.90 CHF</a:t>
            </a:r>
          </a:p>
          <a:p>
            <a:pPr marL="285750" indent="-285750">
              <a:buFont typeface="Arial" panose="020B0604020202020204" pitchFamily="34" charset="0"/>
              <a:buChar char="•"/>
            </a:pPr>
            <a:r>
              <a:rPr lang="de-CH" dirty="0" err="1"/>
              <a:t>Kupuje</a:t>
            </a:r>
            <a:r>
              <a:rPr lang="de-CH" dirty="0"/>
              <a:t> se online u </a:t>
            </a:r>
            <a:r>
              <a:rPr lang="de-CH" dirty="0" err="1"/>
              <a:t>kioscima</a:t>
            </a:r>
            <a:r>
              <a:rPr lang="de-CH" dirty="0"/>
              <a:t>, vape </a:t>
            </a:r>
            <a:r>
              <a:rPr lang="de-CH" dirty="0" err="1"/>
              <a:t>dućanima</a:t>
            </a:r>
            <a:r>
              <a:rPr lang="de-CH" dirty="0"/>
              <a:t> i </a:t>
            </a:r>
            <a:r>
              <a:rPr lang="hr-HR" altLang="de-DE" dirty="0"/>
              <a:t>u trgovinama</a:t>
            </a:r>
            <a:endParaRPr lang="de-CH" dirty="0"/>
          </a:p>
        </p:txBody>
      </p:sp>
      <p:sp>
        <p:nvSpPr>
          <p:cNvPr id="2" name="Textfeld 1">
            <a:extLst>
              <a:ext uri="{FF2B5EF4-FFF2-40B4-BE49-F238E27FC236}">
                <a16:creationId xmlns:a16="http://schemas.microsoft.com/office/drawing/2014/main" id="{6808F2E0-3DAA-6BD4-7353-5D208A762E29}"/>
              </a:ext>
            </a:extLst>
          </p:cNvPr>
          <p:cNvSpPr txBox="1"/>
          <p:nvPr/>
        </p:nvSpPr>
        <p:spPr>
          <a:xfrm>
            <a:off x="7570431" y="3541431"/>
            <a:ext cx="3531821" cy="2308324"/>
          </a:xfrm>
          <a:prstGeom prst="rect">
            <a:avLst/>
          </a:prstGeom>
          <a:noFill/>
        </p:spPr>
        <p:txBody>
          <a:bodyPr wrap="square" rtlCol="0">
            <a:spAutoFit/>
          </a:bodyPr>
          <a:lstStyle/>
          <a:p>
            <a:r>
              <a:rPr lang="de-CH" b="1" dirty="0"/>
              <a:t>*</a:t>
            </a:r>
            <a:r>
              <a:rPr lang="de-CH" dirty="0"/>
              <a:t> </a:t>
            </a:r>
            <a:r>
              <a:rPr lang="de-CH" b="1" dirty="0" err="1"/>
              <a:t>Sadržaj</a:t>
            </a:r>
            <a:r>
              <a:rPr lang="de-CH" b="1" dirty="0"/>
              <a:t> </a:t>
            </a:r>
            <a:r>
              <a:rPr lang="de-CH" b="1" dirty="0" err="1"/>
              <a:t>tekućine</a:t>
            </a:r>
            <a:endParaRPr lang="de-CH" b="1" dirty="0"/>
          </a:p>
          <a:p>
            <a:pPr marL="285750" indent="-285750">
              <a:buFont typeface="Arial" panose="020B0604020202020204" pitchFamily="34" charset="0"/>
              <a:buChar char="•"/>
            </a:pPr>
            <a:r>
              <a:rPr lang="de-CH" dirty="0" err="1"/>
              <a:t>Razne</a:t>
            </a:r>
            <a:r>
              <a:rPr lang="de-CH" dirty="0"/>
              <a:t> </a:t>
            </a:r>
            <a:r>
              <a:rPr lang="de-CH" dirty="0" err="1"/>
              <a:t>kemikalije</a:t>
            </a:r>
            <a:endParaRPr lang="de-CH" dirty="0"/>
          </a:p>
          <a:p>
            <a:pPr marL="285750" indent="-285750">
              <a:buFont typeface="Arial" panose="020B0604020202020204" pitchFamily="34" charset="0"/>
              <a:buChar char="•"/>
            </a:pPr>
            <a:r>
              <a:rPr lang="de-CH" dirty="0"/>
              <a:t>Aroma</a:t>
            </a:r>
          </a:p>
          <a:p>
            <a:pPr marL="285750" indent="-285750">
              <a:buFont typeface="Arial" panose="020B0604020202020204" pitchFamily="34" charset="0"/>
              <a:buChar char="•"/>
            </a:pPr>
            <a:r>
              <a:rPr lang="de-CH" dirty="0"/>
              <a:t>Nikotin u </a:t>
            </a:r>
            <a:r>
              <a:rPr lang="de-CH" dirty="0" err="1"/>
              <a:t>visokoj</a:t>
            </a:r>
            <a:r>
              <a:rPr lang="de-CH" dirty="0"/>
              <a:t> </a:t>
            </a:r>
            <a:r>
              <a:rPr lang="de-CH" dirty="0" err="1"/>
              <a:t>dozi</a:t>
            </a:r>
            <a:endParaRPr lang="de-CH" dirty="0"/>
          </a:p>
          <a:p>
            <a:endParaRPr lang="de-CH" dirty="0"/>
          </a:p>
          <a:p>
            <a:pPr marL="285750" indent="-285750">
              <a:buFont typeface="Wingdings" panose="05000000000000000000" pitchFamily="2" charset="2"/>
              <a:buChar char="Ø"/>
            </a:pPr>
            <a:r>
              <a:rPr lang="de-CH" dirty="0" err="1"/>
              <a:t>Postoje</a:t>
            </a:r>
            <a:r>
              <a:rPr lang="de-CH" dirty="0"/>
              <a:t> i </a:t>
            </a:r>
            <a:r>
              <a:rPr lang="de-CH" dirty="0" err="1"/>
              <a:t>vapes</a:t>
            </a:r>
            <a:r>
              <a:rPr lang="de-CH" dirty="0"/>
              <a:t> </a:t>
            </a:r>
            <a:r>
              <a:rPr lang="de-CH" dirty="0" err="1"/>
              <a:t>bez</a:t>
            </a:r>
            <a:r>
              <a:rPr lang="de-CH" dirty="0"/>
              <a:t> </a:t>
            </a:r>
            <a:r>
              <a:rPr lang="de-CH" dirty="0" err="1"/>
              <a:t>nikotina</a:t>
            </a:r>
            <a:r>
              <a:rPr lang="de-CH" dirty="0"/>
              <a:t>.</a:t>
            </a:r>
          </a:p>
          <a:p>
            <a:pPr marL="285750" indent="-285750">
              <a:buFont typeface="Wingdings" panose="05000000000000000000" pitchFamily="2" charset="2"/>
              <a:buChar char="Ø"/>
            </a:pPr>
            <a:r>
              <a:rPr lang="de-CH" dirty="0" err="1"/>
              <a:t>Neke</a:t>
            </a:r>
            <a:r>
              <a:rPr lang="de-CH" dirty="0"/>
              <a:t> </a:t>
            </a:r>
            <a:r>
              <a:rPr lang="de-CH" dirty="0" err="1"/>
              <a:t>od</a:t>
            </a:r>
            <a:r>
              <a:rPr lang="de-CH" dirty="0"/>
              <a:t> tih </a:t>
            </a:r>
            <a:r>
              <a:rPr lang="de-CH" dirty="0" err="1"/>
              <a:t>kemikalija</a:t>
            </a:r>
            <a:r>
              <a:rPr lang="de-CH" dirty="0"/>
              <a:t> </a:t>
            </a:r>
            <a:r>
              <a:rPr lang="de-CH" dirty="0" err="1"/>
              <a:t>su</a:t>
            </a:r>
            <a:r>
              <a:rPr lang="de-CH" dirty="0"/>
              <a:t> </a:t>
            </a:r>
            <a:r>
              <a:rPr lang="de-CH" dirty="0" err="1"/>
              <a:t>kancerogene</a:t>
            </a:r>
            <a:r>
              <a:rPr lang="de-CH" dirty="0"/>
              <a:t>.</a:t>
            </a:r>
          </a:p>
        </p:txBody>
      </p:sp>
      <p:pic>
        <p:nvPicPr>
          <p:cNvPr id="7" name="Grafik 6" descr="Ein Bild, das Feuerzeug, Plastik, Boden, Im Haus enthält.">
            <a:extLst>
              <a:ext uri="{FF2B5EF4-FFF2-40B4-BE49-F238E27FC236}">
                <a16:creationId xmlns:a16="http://schemas.microsoft.com/office/drawing/2014/main" id="{AE53D0E4-AB4E-A789-8D9A-308C57153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728" y="1117437"/>
            <a:ext cx="3959677" cy="2271731"/>
          </a:xfrm>
          <a:prstGeom prst="rect">
            <a:avLst/>
          </a:prstGeom>
        </p:spPr>
      </p:pic>
      <p:sp>
        <p:nvSpPr>
          <p:cNvPr id="5" name="Textfeld 4">
            <a:extLst>
              <a:ext uri="{FF2B5EF4-FFF2-40B4-BE49-F238E27FC236}">
                <a16:creationId xmlns:a16="http://schemas.microsoft.com/office/drawing/2014/main" id="{29A52195-C45F-A18A-2A1D-0E2FFF343869}"/>
              </a:ext>
            </a:extLst>
          </p:cNvPr>
          <p:cNvSpPr txBox="1"/>
          <p:nvPr/>
        </p:nvSpPr>
        <p:spPr>
          <a:xfrm>
            <a:off x="1054818" y="1110931"/>
            <a:ext cx="1195615" cy="338554"/>
          </a:xfrm>
          <a:prstGeom prst="rect">
            <a:avLst/>
          </a:prstGeom>
          <a:solidFill>
            <a:schemeClr val="accent4">
              <a:lumMod val="40000"/>
              <a:lumOff val="60000"/>
            </a:schemeClr>
          </a:solidFill>
        </p:spPr>
        <p:txBody>
          <a:bodyPr wrap="square" rtlCol="0">
            <a:spAutoFit/>
          </a:bodyPr>
          <a:lstStyle/>
          <a:p>
            <a:r>
              <a:rPr lang="de-CH" sz="1600" b="1" dirty="0" err="1"/>
              <a:t>Usnik</a:t>
            </a:r>
            <a:endParaRPr lang="de-CH" sz="1600" b="1" dirty="0"/>
          </a:p>
        </p:txBody>
      </p:sp>
      <p:sp>
        <p:nvSpPr>
          <p:cNvPr id="8" name="Textfeld 7">
            <a:extLst>
              <a:ext uri="{FF2B5EF4-FFF2-40B4-BE49-F238E27FC236}">
                <a16:creationId xmlns:a16="http://schemas.microsoft.com/office/drawing/2014/main" id="{D2F901ED-0D34-24BD-29ED-41F96851220E}"/>
              </a:ext>
            </a:extLst>
          </p:cNvPr>
          <p:cNvSpPr txBox="1"/>
          <p:nvPr/>
        </p:nvSpPr>
        <p:spPr>
          <a:xfrm>
            <a:off x="1054818" y="3209098"/>
            <a:ext cx="2305636" cy="553998"/>
          </a:xfrm>
          <a:prstGeom prst="rect">
            <a:avLst/>
          </a:prstGeom>
          <a:solidFill>
            <a:schemeClr val="accent4">
              <a:lumMod val="40000"/>
              <a:lumOff val="60000"/>
            </a:schemeClr>
          </a:solidFill>
        </p:spPr>
        <p:txBody>
          <a:bodyPr wrap="square" rtlCol="0">
            <a:spAutoFit/>
          </a:bodyPr>
          <a:lstStyle/>
          <a:p>
            <a:r>
              <a:rPr lang="de-CH" sz="1500" b="1" dirty="0" err="1"/>
              <a:t>Isparivač</a:t>
            </a:r>
            <a:r>
              <a:rPr lang="de-CH" sz="1500" b="1" dirty="0"/>
              <a:t> i </a:t>
            </a:r>
            <a:r>
              <a:rPr lang="de-CH" sz="1500" b="1" dirty="0" err="1"/>
              <a:t>spremnik</a:t>
            </a:r>
            <a:r>
              <a:rPr lang="de-CH" sz="1500" b="1" dirty="0"/>
              <a:t> </a:t>
            </a:r>
            <a:r>
              <a:rPr lang="de-CH" sz="1500" b="1" dirty="0" err="1"/>
              <a:t>napunjeni</a:t>
            </a:r>
            <a:r>
              <a:rPr lang="de-CH" sz="1500" b="1" dirty="0"/>
              <a:t> e-</a:t>
            </a:r>
            <a:r>
              <a:rPr lang="de-CH" sz="1500" b="1" dirty="0" err="1"/>
              <a:t>tekućinom</a:t>
            </a:r>
            <a:endParaRPr lang="de-CH" sz="1500" b="1" dirty="0"/>
          </a:p>
        </p:txBody>
      </p:sp>
      <p:sp>
        <p:nvSpPr>
          <p:cNvPr id="9" name="Textfeld 8">
            <a:extLst>
              <a:ext uri="{FF2B5EF4-FFF2-40B4-BE49-F238E27FC236}">
                <a16:creationId xmlns:a16="http://schemas.microsoft.com/office/drawing/2014/main" id="{0ECA1F9B-8EF7-BE79-E9DF-60BAFC3C96DC}"/>
              </a:ext>
            </a:extLst>
          </p:cNvPr>
          <p:cNvSpPr txBox="1"/>
          <p:nvPr/>
        </p:nvSpPr>
        <p:spPr>
          <a:xfrm>
            <a:off x="3262799" y="2084025"/>
            <a:ext cx="1034142" cy="338554"/>
          </a:xfrm>
          <a:prstGeom prst="rect">
            <a:avLst/>
          </a:prstGeom>
          <a:solidFill>
            <a:schemeClr val="accent4">
              <a:lumMod val="40000"/>
              <a:lumOff val="60000"/>
            </a:schemeClr>
          </a:solidFill>
        </p:spPr>
        <p:txBody>
          <a:bodyPr wrap="square" rtlCol="0">
            <a:spAutoFit/>
          </a:bodyPr>
          <a:lstStyle/>
          <a:p>
            <a:r>
              <a:rPr lang="de-CH" sz="1600" b="1" dirty="0" err="1"/>
              <a:t>Baterija</a:t>
            </a:r>
            <a:endParaRPr lang="de-CH" sz="1600" b="1" dirty="0"/>
          </a:p>
        </p:txBody>
      </p:sp>
    </p:spTree>
    <p:extLst>
      <p:ext uri="{BB962C8B-B14F-4D97-AF65-F5344CB8AC3E}">
        <p14:creationId xmlns:p14="http://schemas.microsoft.com/office/powerpoint/2010/main" val="34553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57200" y="1556657"/>
            <a:ext cx="3200400" cy="1323702"/>
          </a:xfrm>
        </p:spPr>
        <p:txBody>
          <a:bodyPr>
            <a:normAutofit/>
          </a:bodyPr>
          <a:lstStyle/>
          <a:p>
            <a:r>
              <a:rPr lang="de-CH" b="1" dirty="0" err="1"/>
              <a:t>Zdravstveni</a:t>
            </a:r>
            <a:r>
              <a:rPr lang="de-CH" b="1" dirty="0"/>
              <a:t> </a:t>
            </a:r>
            <a:r>
              <a:rPr lang="de-CH" b="1" dirty="0" err="1"/>
              <a:t>učinci</a:t>
            </a:r>
            <a:endParaRPr lang="de-CH"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5242560" y="731839"/>
            <a:ext cx="6492240" cy="5257800"/>
          </a:xfrm>
        </p:spPr>
        <p:txBody>
          <a:bodyPr>
            <a:normAutofit/>
          </a:bodyPr>
          <a:lstStyle/>
          <a:p>
            <a:pPr marL="0" indent="0">
              <a:buClrTx/>
              <a:buNone/>
            </a:pPr>
            <a:r>
              <a:rPr lang="de-CH" b="1" dirty="0" err="1"/>
              <a:t>Ovisnost</a:t>
            </a:r>
            <a:r>
              <a:rPr lang="de-CH" b="1" dirty="0"/>
              <a:t> o </a:t>
            </a:r>
            <a:r>
              <a:rPr lang="de-CH" b="1" dirty="0" err="1"/>
              <a:t>nikotinu</a:t>
            </a:r>
            <a:r>
              <a:rPr lang="de-CH" b="1" dirty="0"/>
              <a:t>: </a:t>
            </a:r>
            <a:r>
              <a:rPr lang="de-CH" dirty="0"/>
              <a:t>Vape </a:t>
            </a:r>
            <a:r>
              <a:rPr lang="de-CH" dirty="0" err="1"/>
              <a:t>obično</a:t>
            </a:r>
            <a:r>
              <a:rPr lang="de-CH" dirty="0"/>
              <a:t> </a:t>
            </a:r>
            <a:r>
              <a:rPr lang="de-CH" dirty="0" err="1"/>
              <a:t>sadrže</a:t>
            </a:r>
            <a:r>
              <a:rPr lang="de-CH" dirty="0"/>
              <a:t> </a:t>
            </a:r>
            <a:r>
              <a:rPr lang="de-CH" dirty="0" err="1"/>
              <a:t>puno</a:t>
            </a:r>
            <a:r>
              <a:rPr lang="de-CH" dirty="0"/>
              <a:t> </a:t>
            </a:r>
            <a:r>
              <a:rPr lang="de-CH" dirty="0" err="1"/>
              <a:t>nikotina</a:t>
            </a:r>
            <a:r>
              <a:rPr lang="de-CH" dirty="0"/>
              <a:t>. Nikotin </a:t>
            </a:r>
            <a:r>
              <a:rPr lang="de-CH" dirty="0" err="1"/>
              <a:t>brzo</a:t>
            </a:r>
            <a:r>
              <a:rPr lang="de-CH" dirty="0"/>
              <a:t> </a:t>
            </a:r>
            <a:r>
              <a:rPr lang="de-CH" dirty="0" err="1"/>
              <a:t>postaje</a:t>
            </a:r>
            <a:r>
              <a:rPr lang="de-CH" dirty="0"/>
              <a:t> </a:t>
            </a:r>
            <a:r>
              <a:rPr lang="de-CH" dirty="0" err="1"/>
              <a:t>ovisan</a:t>
            </a:r>
            <a:r>
              <a:rPr lang="de-CH" dirty="0"/>
              <a:t>.</a:t>
            </a:r>
            <a:endParaRPr lang="de-CH" dirty="0">
              <a:solidFill>
                <a:schemeClr val="tx1"/>
              </a:solidFill>
            </a:endParaRPr>
          </a:p>
          <a:p>
            <a:pPr marL="0" indent="0">
              <a:buClrTx/>
              <a:buNone/>
            </a:pPr>
            <a:endParaRPr lang="de-CH" b="1" dirty="0"/>
          </a:p>
          <a:p>
            <a:pPr marL="0" indent="0">
              <a:buClrTx/>
              <a:buNone/>
            </a:pPr>
            <a:r>
              <a:rPr lang="de-CH" b="1" dirty="0" err="1"/>
              <a:t>Iritacija</a:t>
            </a:r>
            <a:r>
              <a:rPr lang="de-CH" b="1" dirty="0"/>
              <a:t> </a:t>
            </a:r>
            <a:r>
              <a:rPr lang="de-CH" b="1" dirty="0" err="1"/>
              <a:t>dišnog</a:t>
            </a:r>
            <a:r>
              <a:rPr lang="de-CH" b="1" dirty="0"/>
              <a:t> </a:t>
            </a:r>
            <a:r>
              <a:rPr lang="de-CH" b="1" dirty="0" err="1"/>
              <a:t>trakta</a:t>
            </a:r>
            <a:r>
              <a:rPr lang="de-CH" b="1" dirty="0"/>
              <a:t>: </a:t>
            </a:r>
            <a:r>
              <a:rPr lang="de-CH" dirty="0" err="1"/>
              <a:t>kašalj</a:t>
            </a:r>
            <a:r>
              <a:rPr lang="de-CH" dirty="0"/>
              <a:t>, bol u </a:t>
            </a:r>
            <a:r>
              <a:rPr lang="de-CH" dirty="0" err="1"/>
              <a:t>grlu</a:t>
            </a:r>
            <a:r>
              <a:rPr lang="de-CH" dirty="0"/>
              <a:t> i </a:t>
            </a:r>
            <a:r>
              <a:rPr lang="de-CH" dirty="0" err="1"/>
              <a:t>otežano</a:t>
            </a:r>
            <a:r>
              <a:rPr lang="de-CH" dirty="0"/>
              <a:t> </a:t>
            </a:r>
            <a:r>
              <a:rPr lang="de-CH" dirty="0" err="1"/>
              <a:t>disanje</a:t>
            </a:r>
            <a:endParaRPr lang="de-CH" b="1" dirty="0"/>
          </a:p>
          <a:p>
            <a:pPr marL="0" indent="0">
              <a:buClrTx/>
              <a:buNone/>
            </a:pPr>
            <a:endParaRPr lang="de-CH" b="1" dirty="0"/>
          </a:p>
          <a:p>
            <a:pPr marL="0" indent="0">
              <a:buClrTx/>
              <a:buNone/>
            </a:pPr>
            <a:r>
              <a:rPr lang="de-CH" b="1" dirty="0" err="1"/>
              <a:t>Iritacije</a:t>
            </a:r>
            <a:r>
              <a:rPr lang="de-CH" b="1" dirty="0"/>
              <a:t> u </a:t>
            </a:r>
            <a:r>
              <a:rPr lang="de-CH" b="1" dirty="0" err="1"/>
              <a:t>ustima</a:t>
            </a:r>
            <a:r>
              <a:rPr lang="de-CH" b="1" dirty="0"/>
              <a:t> i </a:t>
            </a:r>
            <a:r>
              <a:rPr lang="de-CH" b="1" dirty="0" err="1"/>
              <a:t>grlu</a:t>
            </a:r>
            <a:r>
              <a:rPr lang="de-CH" b="1" dirty="0"/>
              <a:t>: </a:t>
            </a:r>
            <a:r>
              <a:rPr lang="de-CH" dirty="0" err="1"/>
              <a:t>suha</a:t>
            </a:r>
            <a:r>
              <a:rPr lang="de-CH" dirty="0"/>
              <a:t> </a:t>
            </a:r>
            <a:r>
              <a:rPr lang="de-CH" dirty="0" err="1"/>
              <a:t>usta</a:t>
            </a:r>
            <a:r>
              <a:rPr lang="de-CH" dirty="0"/>
              <a:t>, </a:t>
            </a:r>
            <a:r>
              <a:rPr lang="de-CH" dirty="0" err="1"/>
              <a:t>iritacija</a:t>
            </a:r>
            <a:r>
              <a:rPr lang="de-CH" dirty="0"/>
              <a:t> </a:t>
            </a:r>
            <a:r>
              <a:rPr lang="de-CH" dirty="0" err="1"/>
              <a:t>desni</a:t>
            </a:r>
            <a:r>
              <a:rPr lang="de-CH" dirty="0"/>
              <a:t> i </a:t>
            </a:r>
            <a:r>
              <a:rPr lang="de-CH" dirty="0" err="1"/>
              <a:t>čirevi</a:t>
            </a:r>
            <a:r>
              <a:rPr lang="de-CH" dirty="0"/>
              <a:t> na </a:t>
            </a:r>
            <a:r>
              <a:rPr lang="de-CH" dirty="0" err="1"/>
              <a:t>ustima</a:t>
            </a:r>
            <a:endParaRPr lang="de-CH" b="1" dirty="0">
              <a:solidFill>
                <a:schemeClr val="tx1"/>
              </a:solidFill>
            </a:endParaRPr>
          </a:p>
          <a:p>
            <a:pPr marL="0" indent="0">
              <a:buClrTx/>
              <a:buNone/>
            </a:pPr>
            <a:endParaRPr lang="de-CH" b="1" dirty="0"/>
          </a:p>
          <a:p>
            <a:pPr marL="0" indent="0">
              <a:buClrTx/>
              <a:buNone/>
            </a:pPr>
            <a:r>
              <a:rPr lang="de-CH" b="1" dirty="0" err="1"/>
              <a:t>Kardiovaskularni</a:t>
            </a:r>
            <a:r>
              <a:rPr lang="de-CH" b="1" dirty="0"/>
              <a:t> </a:t>
            </a:r>
            <a:r>
              <a:rPr lang="de-CH" b="1" dirty="0" err="1"/>
              <a:t>sustav</a:t>
            </a:r>
            <a:r>
              <a:rPr lang="de-CH" b="1" dirty="0"/>
              <a:t>: </a:t>
            </a:r>
            <a:r>
              <a:rPr lang="de-CH" dirty="0" err="1"/>
              <a:t>povišen</a:t>
            </a:r>
            <a:r>
              <a:rPr lang="de-CH" dirty="0"/>
              <a:t> puls i </a:t>
            </a:r>
            <a:r>
              <a:rPr lang="de-CH" dirty="0" err="1"/>
              <a:t>krvni</a:t>
            </a:r>
            <a:r>
              <a:rPr lang="de-CH" dirty="0"/>
              <a:t> </a:t>
            </a:r>
            <a:r>
              <a:rPr lang="de-CH" dirty="0" err="1"/>
              <a:t>tlak</a:t>
            </a:r>
            <a:r>
              <a:rPr lang="de-CH" dirty="0"/>
              <a:t>, </a:t>
            </a:r>
            <a:r>
              <a:rPr lang="de-CH" dirty="0" err="1"/>
              <a:t>za</a:t>
            </a:r>
            <a:r>
              <a:rPr lang="de-CH" dirty="0"/>
              <a:t> </a:t>
            </a:r>
            <a:r>
              <a:rPr lang="de-CH" dirty="0" err="1"/>
              <a:t>kratko</a:t>
            </a:r>
            <a:r>
              <a:rPr lang="de-CH" dirty="0"/>
              <a:t> </a:t>
            </a:r>
            <a:r>
              <a:rPr lang="de-CH" dirty="0" err="1"/>
              <a:t>vrijeme</a:t>
            </a:r>
            <a:r>
              <a:rPr lang="de-CH" b="1" dirty="0"/>
              <a:t> </a:t>
            </a:r>
            <a:r>
              <a:rPr lang="pl-PL" dirty="0"/>
              <a:t>povećan rizik od srčanih problema u kratkom razdoblju </a:t>
            </a:r>
            <a:endParaRPr lang="de-CH" b="1" dirty="0"/>
          </a:p>
          <a:p>
            <a:pPr marL="0" indent="0">
              <a:buClrTx/>
              <a:buNone/>
            </a:pPr>
            <a:endParaRPr lang="de-CH" b="1" dirty="0"/>
          </a:p>
          <a:p>
            <a:pPr marL="0" indent="0">
              <a:buClrTx/>
              <a:buNone/>
            </a:pPr>
            <a:r>
              <a:rPr lang="de-CH" b="1" dirty="0" err="1"/>
              <a:t>Rizik</a:t>
            </a:r>
            <a:r>
              <a:rPr lang="de-CH" b="1" dirty="0"/>
              <a:t> </a:t>
            </a:r>
            <a:r>
              <a:rPr lang="de-CH" b="1" dirty="0" err="1"/>
              <a:t>od</a:t>
            </a:r>
            <a:r>
              <a:rPr lang="de-CH" b="1" dirty="0"/>
              <a:t> </a:t>
            </a:r>
            <a:r>
              <a:rPr lang="de-CH" b="1" dirty="0" err="1"/>
              <a:t>raka</a:t>
            </a:r>
            <a:r>
              <a:rPr lang="de-CH" b="1" dirty="0"/>
              <a:t>: </a:t>
            </a:r>
            <a:r>
              <a:rPr lang="de-CH" dirty="0" err="1"/>
              <a:t>povećan</a:t>
            </a:r>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11" name="Grafik 10" descr="Ein Bild, das Handschuhe, Hand enthält.&#10;&#10;Automatisch generierte Beschreibung">
            <a:extLst>
              <a:ext uri="{FF2B5EF4-FFF2-40B4-BE49-F238E27FC236}">
                <a16:creationId xmlns:a16="http://schemas.microsoft.com/office/drawing/2014/main" id="{D22F6F2C-EE4A-37FA-2862-33307B68CE0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234053" y="4737567"/>
            <a:ext cx="1334387" cy="1932086"/>
          </a:xfrm>
          <a:prstGeom prst="rect">
            <a:avLst/>
          </a:prstGeom>
        </p:spPr>
      </p:pic>
      <p:sp>
        <p:nvSpPr>
          <p:cNvPr id="12" name="Textfeld 11">
            <a:extLst>
              <a:ext uri="{FF2B5EF4-FFF2-40B4-BE49-F238E27FC236}">
                <a16:creationId xmlns:a16="http://schemas.microsoft.com/office/drawing/2014/main" id="{1E733DA5-4D3E-82DA-F8C9-63CFC239E963}"/>
              </a:ext>
            </a:extLst>
          </p:cNvPr>
          <p:cNvSpPr txBox="1"/>
          <p:nvPr/>
        </p:nvSpPr>
        <p:spPr>
          <a:xfrm rot="14118513">
            <a:off x="488856" y="4972428"/>
            <a:ext cx="921488" cy="276999"/>
          </a:xfrm>
          <a:prstGeom prst="rect">
            <a:avLst/>
          </a:prstGeom>
          <a:solidFill>
            <a:schemeClr val="accent2">
              <a:lumMod val="60000"/>
              <a:lumOff val="40000"/>
            </a:schemeClr>
          </a:solidFill>
          <a:ln w="28575">
            <a:solidFill>
              <a:srgbClr val="0070C0"/>
            </a:solidFill>
          </a:ln>
        </p:spPr>
        <p:txBody>
          <a:bodyPr wrap="square" rtlCol="0">
            <a:spAutoFit/>
          </a:bodyPr>
          <a:lstStyle/>
          <a:p>
            <a:r>
              <a:rPr lang="de-CH" sz="1200" dirty="0" err="1">
                <a:solidFill>
                  <a:srgbClr val="0070C0"/>
                </a:solidFill>
              </a:rPr>
              <a:t>obavijestiti</a:t>
            </a:r>
            <a:endParaRPr lang="de-CH" sz="1200" dirty="0">
              <a:solidFill>
                <a:srgbClr val="0070C0"/>
              </a:solidFill>
            </a:endParaRPr>
          </a:p>
        </p:txBody>
      </p:sp>
      <p:sp>
        <p:nvSpPr>
          <p:cNvPr id="13" name="Textfeld 12">
            <a:extLst>
              <a:ext uri="{FF2B5EF4-FFF2-40B4-BE49-F238E27FC236}">
                <a16:creationId xmlns:a16="http://schemas.microsoft.com/office/drawing/2014/main" id="{717174E9-1AC0-6AA3-3604-F2E21DC81B41}"/>
              </a:ext>
            </a:extLst>
          </p:cNvPr>
          <p:cNvSpPr txBox="1"/>
          <p:nvPr/>
        </p:nvSpPr>
        <p:spPr>
          <a:xfrm rot="15848186">
            <a:off x="1078846" y="4263517"/>
            <a:ext cx="850604" cy="276999"/>
          </a:xfrm>
          <a:prstGeom prst="rect">
            <a:avLst/>
          </a:prstGeom>
          <a:solidFill>
            <a:schemeClr val="accent2">
              <a:lumMod val="60000"/>
              <a:lumOff val="40000"/>
            </a:schemeClr>
          </a:solidFill>
          <a:ln w="28575">
            <a:noFill/>
          </a:ln>
        </p:spPr>
        <p:txBody>
          <a:bodyPr wrap="square" rtlCol="0">
            <a:spAutoFit/>
          </a:bodyPr>
          <a:lstStyle/>
          <a:p>
            <a:r>
              <a:rPr lang="de-CH" sz="1200" dirty="0" err="1">
                <a:solidFill>
                  <a:schemeClr val="bg1"/>
                </a:solidFill>
              </a:rPr>
              <a:t>razumjeti</a:t>
            </a:r>
            <a:endParaRPr lang="de-CH" sz="1200" dirty="0">
              <a:solidFill>
                <a:schemeClr val="bg1"/>
              </a:solidFill>
            </a:endParaRPr>
          </a:p>
        </p:txBody>
      </p:sp>
      <p:sp>
        <p:nvSpPr>
          <p:cNvPr id="14" name="Textfeld 13">
            <a:extLst>
              <a:ext uri="{FF2B5EF4-FFF2-40B4-BE49-F238E27FC236}">
                <a16:creationId xmlns:a16="http://schemas.microsoft.com/office/drawing/2014/main" id="{0DE115BC-11B6-87F5-5F1B-1D9A5335A6D2}"/>
              </a:ext>
            </a:extLst>
          </p:cNvPr>
          <p:cNvSpPr txBox="1"/>
          <p:nvPr/>
        </p:nvSpPr>
        <p:spPr>
          <a:xfrm rot="16200000">
            <a:off x="1483431" y="4130016"/>
            <a:ext cx="906443" cy="276999"/>
          </a:xfrm>
          <a:prstGeom prst="rect">
            <a:avLst/>
          </a:prstGeom>
          <a:solidFill>
            <a:schemeClr val="accent2">
              <a:lumMod val="60000"/>
              <a:lumOff val="40000"/>
            </a:schemeClr>
          </a:solidFill>
        </p:spPr>
        <p:txBody>
          <a:bodyPr wrap="square" rtlCol="0">
            <a:spAutoFit/>
          </a:bodyPr>
          <a:lstStyle/>
          <a:p>
            <a:r>
              <a:rPr lang="de-CH" sz="1200" dirty="0" err="1">
                <a:solidFill>
                  <a:schemeClr val="bg1"/>
                </a:solidFill>
              </a:rPr>
              <a:t>prepoznati</a:t>
            </a:r>
            <a:endParaRPr lang="de-CH" sz="1200" dirty="0">
              <a:solidFill>
                <a:schemeClr val="bg1"/>
              </a:solidFill>
            </a:endParaRPr>
          </a:p>
        </p:txBody>
      </p:sp>
      <p:sp>
        <p:nvSpPr>
          <p:cNvPr id="15" name="Textfeld 14">
            <a:extLst>
              <a:ext uri="{FF2B5EF4-FFF2-40B4-BE49-F238E27FC236}">
                <a16:creationId xmlns:a16="http://schemas.microsoft.com/office/drawing/2014/main" id="{D0FFA826-BCE0-1733-84EC-BA4EBA2B99F3}"/>
              </a:ext>
            </a:extLst>
          </p:cNvPr>
          <p:cNvSpPr txBox="1"/>
          <p:nvPr/>
        </p:nvSpPr>
        <p:spPr>
          <a:xfrm rot="16397315">
            <a:off x="1916966" y="4334409"/>
            <a:ext cx="717962" cy="276999"/>
          </a:xfrm>
          <a:prstGeom prst="rect">
            <a:avLst/>
          </a:prstGeom>
          <a:solidFill>
            <a:schemeClr val="accent2">
              <a:lumMod val="60000"/>
              <a:lumOff val="40000"/>
            </a:schemeClr>
          </a:solidFill>
        </p:spPr>
        <p:txBody>
          <a:bodyPr wrap="square" rtlCol="0">
            <a:spAutoFit/>
          </a:bodyPr>
          <a:lstStyle/>
          <a:p>
            <a:r>
              <a:rPr lang="de-CH" sz="1200" dirty="0" err="1">
                <a:solidFill>
                  <a:schemeClr val="bg1"/>
                </a:solidFill>
              </a:rPr>
              <a:t>djelovati</a:t>
            </a:r>
            <a:endParaRPr lang="de-CH" sz="1200" dirty="0">
              <a:solidFill>
                <a:schemeClr val="bg1"/>
              </a:solidFill>
            </a:endParaRPr>
          </a:p>
        </p:txBody>
      </p:sp>
      <p:sp>
        <p:nvSpPr>
          <p:cNvPr id="16" name="Textfeld 15">
            <a:extLst>
              <a:ext uri="{FF2B5EF4-FFF2-40B4-BE49-F238E27FC236}">
                <a16:creationId xmlns:a16="http://schemas.microsoft.com/office/drawing/2014/main" id="{DEBC25FB-BC3C-816D-4B28-3876DBB3294D}"/>
              </a:ext>
            </a:extLst>
          </p:cNvPr>
          <p:cNvSpPr txBox="1"/>
          <p:nvPr/>
        </p:nvSpPr>
        <p:spPr>
          <a:xfrm rot="16835369">
            <a:off x="2056109" y="4369084"/>
            <a:ext cx="1166768" cy="276999"/>
          </a:xfrm>
          <a:prstGeom prst="rect">
            <a:avLst/>
          </a:prstGeom>
          <a:solidFill>
            <a:schemeClr val="accent2">
              <a:lumMod val="60000"/>
              <a:lumOff val="40000"/>
            </a:schemeClr>
          </a:solidFill>
        </p:spPr>
        <p:txBody>
          <a:bodyPr wrap="square" rtlCol="0">
            <a:spAutoFit/>
          </a:bodyPr>
          <a:lstStyle/>
          <a:p>
            <a:r>
              <a:rPr lang="de-CH" sz="1200" dirty="0" err="1">
                <a:solidFill>
                  <a:schemeClr val="bg1"/>
                </a:solidFill>
              </a:rPr>
              <a:t>zatražiti</a:t>
            </a:r>
            <a:r>
              <a:rPr lang="de-CH" sz="1200" dirty="0">
                <a:solidFill>
                  <a:schemeClr val="bg1"/>
                </a:solidFill>
              </a:rPr>
              <a:t> </a:t>
            </a:r>
            <a:r>
              <a:rPr lang="de-CH" sz="1200" dirty="0" err="1">
                <a:solidFill>
                  <a:schemeClr val="bg1"/>
                </a:solidFill>
              </a:rPr>
              <a:t>pomoć</a:t>
            </a:r>
            <a:endParaRPr lang="de-CH" sz="1200" dirty="0">
              <a:solidFill>
                <a:schemeClr val="bg1"/>
              </a:solidFill>
            </a:endParaRPr>
          </a:p>
        </p:txBody>
      </p:sp>
      <p:sp>
        <p:nvSpPr>
          <p:cNvPr id="5" name="Textfeld 4">
            <a:extLst>
              <a:ext uri="{FF2B5EF4-FFF2-40B4-BE49-F238E27FC236}">
                <a16:creationId xmlns:a16="http://schemas.microsoft.com/office/drawing/2014/main" id="{C6E6797B-2743-17E4-BE45-222616330D5E}"/>
              </a:ext>
            </a:extLst>
          </p:cNvPr>
          <p:cNvSpPr txBox="1"/>
          <p:nvPr/>
        </p:nvSpPr>
        <p:spPr>
          <a:xfrm>
            <a:off x="4760945" y="6162971"/>
            <a:ext cx="6772534" cy="369332"/>
          </a:xfrm>
          <a:prstGeom prst="rect">
            <a:avLst/>
          </a:prstGeom>
          <a:noFill/>
          <a:ln>
            <a:solidFill>
              <a:schemeClr val="accent2">
                <a:lumMod val="75000"/>
              </a:schemeClr>
            </a:solidFill>
          </a:ln>
        </p:spPr>
        <p:txBody>
          <a:bodyPr wrap="square" rtlCol="0">
            <a:spAutoFit/>
          </a:bodyPr>
          <a:lstStyle/>
          <a:p>
            <a:pPr algn="ctr"/>
            <a:r>
              <a:rPr lang="de-CH" dirty="0" err="1">
                <a:solidFill>
                  <a:schemeClr val="accent2">
                    <a:lumMod val="75000"/>
                  </a:schemeClr>
                </a:solidFill>
              </a:rPr>
              <a:t>Dugoročne</a:t>
            </a:r>
            <a:r>
              <a:rPr lang="de-CH" dirty="0">
                <a:solidFill>
                  <a:schemeClr val="accent2">
                    <a:lumMod val="75000"/>
                  </a:schemeClr>
                </a:solidFill>
              </a:rPr>
              <a:t> </a:t>
            </a:r>
            <a:r>
              <a:rPr lang="de-CH" dirty="0" err="1">
                <a:solidFill>
                  <a:schemeClr val="accent2">
                    <a:lumMod val="75000"/>
                  </a:schemeClr>
                </a:solidFill>
              </a:rPr>
              <a:t>posljedice</a:t>
            </a:r>
            <a:r>
              <a:rPr lang="de-CH" dirty="0">
                <a:solidFill>
                  <a:schemeClr val="accent2">
                    <a:lumMod val="75000"/>
                  </a:schemeClr>
                </a:solidFill>
              </a:rPr>
              <a:t> </a:t>
            </a:r>
            <a:r>
              <a:rPr lang="de-CH" dirty="0" err="1">
                <a:solidFill>
                  <a:schemeClr val="accent2">
                    <a:lumMod val="75000"/>
                  </a:schemeClr>
                </a:solidFill>
              </a:rPr>
              <a:t>tek</a:t>
            </a:r>
            <a:r>
              <a:rPr lang="de-CH" dirty="0">
                <a:solidFill>
                  <a:schemeClr val="accent2">
                    <a:lumMod val="75000"/>
                  </a:schemeClr>
                </a:solidFill>
              </a:rPr>
              <a:t> </a:t>
            </a:r>
            <a:r>
              <a:rPr lang="de-CH" dirty="0" err="1">
                <a:solidFill>
                  <a:schemeClr val="accent2">
                    <a:lumMod val="75000"/>
                  </a:schemeClr>
                </a:solidFill>
              </a:rPr>
              <a:t>treba</a:t>
            </a:r>
            <a:r>
              <a:rPr lang="de-CH" dirty="0">
                <a:solidFill>
                  <a:schemeClr val="accent2">
                    <a:lumMod val="75000"/>
                  </a:schemeClr>
                </a:solidFill>
              </a:rPr>
              <a:t> </a:t>
            </a:r>
            <a:r>
              <a:rPr lang="de-CH" dirty="0" err="1">
                <a:solidFill>
                  <a:schemeClr val="accent2">
                    <a:lumMod val="75000"/>
                  </a:schemeClr>
                </a:solidFill>
              </a:rPr>
              <a:t>detaljnije</a:t>
            </a:r>
            <a:r>
              <a:rPr lang="de-CH" dirty="0">
                <a:solidFill>
                  <a:schemeClr val="accent2">
                    <a:lumMod val="75000"/>
                  </a:schemeClr>
                </a:solidFill>
              </a:rPr>
              <a:t> </a:t>
            </a:r>
            <a:r>
              <a:rPr lang="de-CH" dirty="0" err="1">
                <a:solidFill>
                  <a:schemeClr val="accent2">
                    <a:lumMod val="75000"/>
                  </a:schemeClr>
                </a:solidFill>
              </a:rPr>
              <a:t>ispitati</a:t>
            </a:r>
            <a:endParaRPr lang="de-CH" dirty="0">
              <a:solidFill>
                <a:schemeClr val="accent2">
                  <a:lumMod val="75000"/>
                </a:schemeClr>
              </a:solidFill>
            </a:endParaRPr>
          </a:p>
        </p:txBody>
      </p:sp>
      <p:pic>
        <p:nvPicPr>
          <p:cNvPr id="6" name="Grafik 5" descr="Ein Bild, das Schwarz, Dunkelheit enthält.&#10;&#10;Automatisch generierte Beschreibung">
            <a:extLst>
              <a:ext uri="{FF2B5EF4-FFF2-40B4-BE49-F238E27FC236}">
                <a16:creationId xmlns:a16="http://schemas.microsoft.com/office/drawing/2014/main" id="{81C17C24-C6EB-2E3A-8FE6-1D13DD0113E6}"/>
              </a:ext>
            </a:extLst>
          </p:cNvPr>
          <p:cNvPicPr>
            <a:picLocks noChangeAspect="1"/>
          </p:cNvPicPr>
          <p:nvPr/>
        </p:nvPicPr>
        <p:blipFill rotWithShape="1">
          <a:blip r:embed="rId5">
            <a:extLst>
              <a:ext uri="{28A0092B-C50C-407E-A947-70E740481C1C}">
                <a14:useLocalDpi xmlns:a14="http://schemas.microsoft.com/office/drawing/2010/main" val="0"/>
              </a:ext>
            </a:extLst>
          </a:blip>
          <a:srcRect l="4858" t="12222" r="7500" b="22699"/>
          <a:stretch/>
        </p:blipFill>
        <p:spPr>
          <a:xfrm>
            <a:off x="4487637" y="731839"/>
            <a:ext cx="508314" cy="377452"/>
          </a:xfrm>
          <a:prstGeom prst="rect">
            <a:avLst/>
          </a:prstGeom>
        </p:spPr>
      </p:pic>
      <p:pic>
        <p:nvPicPr>
          <p:cNvPr id="7" name="Grafik 6" descr="Ein Bild, das Schwarz, Dunkelheit enthält.&#10;&#10;Automatisch generierte Beschreibung">
            <a:extLst>
              <a:ext uri="{FF2B5EF4-FFF2-40B4-BE49-F238E27FC236}">
                <a16:creationId xmlns:a16="http://schemas.microsoft.com/office/drawing/2014/main" id="{9874AA38-1336-442A-0766-5F042F79F528}"/>
              </a:ext>
            </a:extLst>
          </p:cNvPr>
          <p:cNvPicPr>
            <a:picLocks noChangeAspect="1"/>
          </p:cNvPicPr>
          <p:nvPr/>
        </p:nvPicPr>
        <p:blipFill rotWithShape="1">
          <a:blip r:embed="rId6">
            <a:extLst>
              <a:ext uri="{28A0092B-C50C-407E-A947-70E740481C1C}">
                <a14:useLocalDpi xmlns:a14="http://schemas.microsoft.com/office/drawing/2010/main" val="0"/>
              </a:ext>
            </a:extLst>
          </a:blip>
          <a:srcRect l="30592" t="22508" r="30509" b="37247"/>
          <a:stretch/>
        </p:blipFill>
        <p:spPr>
          <a:xfrm>
            <a:off x="4665607" y="5129130"/>
            <a:ext cx="350282" cy="362399"/>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472C1439-E963-5396-7A18-2B21502F56B3}"/>
              </a:ext>
            </a:extLst>
          </p:cNvPr>
          <p:cNvPicPr>
            <a:picLocks noChangeAspect="1"/>
          </p:cNvPicPr>
          <p:nvPr/>
        </p:nvPicPr>
        <p:blipFill rotWithShape="1">
          <a:blip r:embed="rId7">
            <a:extLst>
              <a:ext uri="{28A0092B-C50C-407E-A947-70E740481C1C}">
                <a14:useLocalDpi xmlns:a14="http://schemas.microsoft.com/office/drawing/2010/main" val="0"/>
              </a:ext>
            </a:extLst>
          </a:blip>
          <a:srcRect b="13355"/>
          <a:stretch/>
        </p:blipFill>
        <p:spPr>
          <a:xfrm>
            <a:off x="4560320" y="1841056"/>
            <a:ext cx="435631" cy="377452"/>
          </a:xfrm>
          <a:prstGeom prst="rect">
            <a:avLst/>
          </a:prstGeom>
        </p:spPr>
      </p:pic>
      <p:pic>
        <p:nvPicPr>
          <p:cNvPr id="9" name="Grafik 8" descr="Ein Bild, das Schwarz, Dunkelheit enthält.&#10;&#10;Automatisch generierte Beschreibung">
            <a:extLst>
              <a:ext uri="{FF2B5EF4-FFF2-40B4-BE49-F238E27FC236}">
                <a16:creationId xmlns:a16="http://schemas.microsoft.com/office/drawing/2014/main" id="{DFF4C59B-6A43-61E5-4151-1E96A2FC9ACF}"/>
              </a:ext>
            </a:extLst>
          </p:cNvPr>
          <p:cNvPicPr>
            <a:picLocks noChangeAspect="1"/>
          </p:cNvPicPr>
          <p:nvPr/>
        </p:nvPicPr>
        <p:blipFill rotWithShape="1">
          <a:blip r:embed="rId8">
            <a:extLst>
              <a:ext uri="{28A0092B-C50C-407E-A947-70E740481C1C}">
                <a14:useLocalDpi xmlns:a14="http://schemas.microsoft.com/office/drawing/2010/main" val="0"/>
              </a:ext>
            </a:extLst>
          </a:blip>
          <a:srcRect b="15675"/>
          <a:stretch/>
        </p:blipFill>
        <p:spPr>
          <a:xfrm flipH="1">
            <a:off x="4558768" y="4019913"/>
            <a:ext cx="442851" cy="373435"/>
          </a:xfrm>
          <a:prstGeom prst="rect">
            <a:avLst/>
          </a:prstGeom>
        </p:spPr>
      </p:pic>
      <p:pic>
        <p:nvPicPr>
          <p:cNvPr id="10" name="Grafik 9" descr="Ein Bild, das Schwarz, Dunkelheit enthält.&#10;&#10;Automatisch generierte Beschreibung">
            <a:extLst>
              <a:ext uri="{FF2B5EF4-FFF2-40B4-BE49-F238E27FC236}">
                <a16:creationId xmlns:a16="http://schemas.microsoft.com/office/drawing/2014/main" id="{B7341A5A-2330-5D64-28D6-BFB89106782D}"/>
              </a:ext>
            </a:extLst>
          </p:cNvPr>
          <p:cNvPicPr>
            <a:picLocks noChangeAspect="1"/>
          </p:cNvPicPr>
          <p:nvPr/>
        </p:nvPicPr>
        <p:blipFill rotWithShape="1">
          <a:blip r:embed="rId9">
            <a:extLst>
              <a:ext uri="{28A0092B-C50C-407E-A947-70E740481C1C}">
                <a14:useLocalDpi xmlns:a14="http://schemas.microsoft.com/office/drawing/2010/main" val="0"/>
              </a:ext>
            </a:extLst>
          </a:blip>
          <a:srcRect b="14768"/>
          <a:stretch/>
        </p:blipFill>
        <p:spPr>
          <a:xfrm>
            <a:off x="4520368" y="2829419"/>
            <a:ext cx="442851" cy="377452"/>
          </a:xfrm>
          <a:prstGeom prst="rect">
            <a:avLst/>
          </a:prstGeom>
        </p:spPr>
      </p:pic>
    </p:spTree>
    <p:extLst>
      <p:ext uri="{BB962C8B-B14F-4D97-AF65-F5344CB8AC3E}">
        <p14:creationId xmlns:p14="http://schemas.microsoft.com/office/powerpoint/2010/main" val="18357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lstStyle/>
          <a:p>
            <a:r>
              <a:rPr lang="de-CH" altLang="de-DE" b="1" dirty="0"/>
              <a:t>O</a:t>
            </a:r>
            <a:r>
              <a:rPr lang="hr-HR" altLang="de-DE" b="1" dirty="0"/>
              <a:t>koliš</a:t>
            </a:r>
            <a:endParaRPr lang="de-CH"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934107" y="1398080"/>
            <a:ext cx="5819047" cy="2628795"/>
          </a:xfrm>
        </p:spPr>
        <p:txBody>
          <a:bodyPr>
            <a:noAutofit/>
          </a:bodyPr>
          <a:lstStyle/>
          <a:p>
            <a:pPr marL="0" indent="0">
              <a:lnSpc>
                <a:spcPct val="100000"/>
              </a:lnSpc>
              <a:spcBef>
                <a:spcPts val="0"/>
              </a:spcBef>
              <a:spcAft>
                <a:spcPts val="600"/>
              </a:spcAft>
              <a:buNone/>
            </a:pPr>
            <a:r>
              <a:rPr lang="de-CH" b="1" dirty="0" err="1"/>
              <a:t>Litij-ionske</a:t>
            </a:r>
            <a:r>
              <a:rPr lang="de-CH" b="1" dirty="0"/>
              <a:t> </a:t>
            </a:r>
            <a:r>
              <a:rPr lang="de-CH" b="1" dirty="0" err="1"/>
              <a:t>baterije</a:t>
            </a:r>
            <a:r>
              <a:rPr lang="de-CH" b="1" dirty="0"/>
              <a:t> </a:t>
            </a:r>
            <a:r>
              <a:rPr lang="de-CH" dirty="0"/>
              <a:t>i </a:t>
            </a:r>
            <a:r>
              <a:rPr lang="de-CH" b="1" dirty="0" err="1"/>
              <a:t>baterije</a:t>
            </a:r>
            <a:r>
              <a:rPr lang="de-CH" dirty="0"/>
              <a:t> </a:t>
            </a:r>
            <a:r>
              <a:rPr lang="de-CH" dirty="0" err="1"/>
              <a:t>sadrže</a:t>
            </a:r>
            <a:r>
              <a:rPr lang="de-CH" dirty="0"/>
              <a:t> </a:t>
            </a:r>
            <a:r>
              <a:rPr lang="de-CH" dirty="0" err="1"/>
              <a:t>vrijedne</a:t>
            </a:r>
            <a:r>
              <a:rPr lang="de-CH" dirty="0"/>
              <a:t> </a:t>
            </a:r>
            <a:r>
              <a:rPr lang="de-CH" dirty="0" err="1"/>
              <a:t>sirovine</a:t>
            </a:r>
            <a:r>
              <a:rPr lang="de-CH" dirty="0"/>
              <a:t>.</a:t>
            </a:r>
            <a:br>
              <a:rPr lang="de-CH" dirty="0"/>
            </a:br>
            <a:r>
              <a:rPr lang="de-CH" u="sng" dirty="0" err="1"/>
              <a:t>Štetni</a:t>
            </a:r>
            <a:r>
              <a:rPr lang="de-CH" u="sng" dirty="0"/>
              <a:t> </a:t>
            </a:r>
            <a:r>
              <a:rPr lang="de-CH" u="sng" dirty="0" err="1"/>
              <a:t>su</a:t>
            </a:r>
            <a:r>
              <a:rPr lang="de-CH" u="sng" dirty="0"/>
              <a:t> </a:t>
            </a:r>
            <a:r>
              <a:rPr lang="de-CH" dirty="0" err="1"/>
              <a:t>za</a:t>
            </a:r>
            <a:r>
              <a:rPr lang="de-CH" dirty="0"/>
              <a:t> </a:t>
            </a:r>
            <a:r>
              <a:rPr lang="de-CH" dirty="0" err="1"/>
              <a:t>okoliš</a:t>
            </a:r>
            <a:r>
              <a:rPr lang="de-CH" dirty="0"/>
              <a:t> </a:t>
            </a:r>
            <a:r>
              <a:rPr lang="de-CH" dirty="0" err="1"/>
              <a:t>ako</a:t>
            </a:r>
            <a:r>
              <a:rPr lang="de-CH" dirty="0"/>
              <a:t> se </a:t>
            </a:r>
            <a:r>
              <a:rPr lang="de-CH" dirty="0" err="1"/>
              <a:t>pogrešno</a:t>
            </a:r>
            <a:r>
              <a:rPr lang="de-CH" dirty="0"/>
              <a:t> </a:t>
            </a:r>
            <a:r>
              <a:rPr lang="de-CH" dirty="0" err="1"/>
              <a:t>odlažu</a:t>
            </a:r>
            <a:r>
              <a:rPr lang="de-CH" dirty="0"/>
              <a:t>.</a:t>
            </a:r>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lstStyle/>
          <a:p>
            <a:endParaRPr lang="de-CH" dirty="0"/>
          </a:p>
        </p:txBody>
      </p:sp>
      <p:sp>
        <p:nvSpPr>
          <p:cNvPr id="5" name="Untertitel 2">
            <a:extLst>
              <a:ext uri="{FF2B5EF4-FFF2-40B4-BE49-F238E27FC236}">
                <a16:creationId xmlns:a16="http://schemas.microsoft.com/office/drawing/2014/main" id="{BFF4D808-2E8D-BCB0-0E2B-71D27FD2DE3A}"/>
              </a:ext>
            </a:extLst>
          </p:cNvPr>
          <p:cNvSpPr txBox="1">
            <a:spLocks/>
          </p:cNvSpPr>
          <p:nvPr/>
        </p:nvSpPr>
        <p:spPr>
          <a:xfrm>
            <a:off x="4898571" y="725175"/>
            <a:ext cx="3734440" cy="4584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2200" b="1" dirty="0">
                <a:solidFill>
                  <a:schemeClr val="accent3">
                    <a:lumMod val="75000"/>
                  </a:schemeClr>
                </a:solidFill>
                <a:latin typeface="+mj-lt"/>
              </a:rPr>
              <a:t>POTROŠNJA</a:t>
            </a:r>
          </a:p>
        </p:txBody>
      </p:sp>
      <p:sp>
        <p:nvSpPr>
          <p:cNvPr id="6" name="Untertitel 2">
            <a:extLst>
              <a:ext uri="{FF2B5EF4-FFF2-40B4-BE49-F238E27FC236}">
                <a16:creationId xmlns:a16="http://schemas.microsoft.com/office/drawing/2014/main" id="{6A7B3063-F6C2-3E14-0E2A-B908EDB98CA9}"/>
              </a:ext>
            </a:extLst>
          </p:cNvPr>
          <p:cNvSpPr txBox="1">
            <a:spLocks/>
          </p:cNvSpPr>
          <p:nvPr/>
        </p:nvSpPr>
        <p:spPr>
          <a:xfrm>
            <a:off x="4934107" y="3634848"/>
            <a:ext cx="1817661" cy="3591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2200" b="1" dirty="0">
                <a:solidFill>
                  <a:schemeClr val="accent3">
                    <a:lumMod val="75000"/>
                  </a:schemeClr>
                </a:solidFill>
                <a:latin typeface="+mj-lt"/>
              </a:rPr>
              <a:t>ODLAGANJE</a:t>
            </a:r>
          </a:p>
        </p:txBody>
      </p:sp>
      <p:sp>
        <p:nvSpPr>
          <p:cNvPr id="7" name="Inhaltsplatzhalter 2">
            <a:extLst>
              <a:ext uri="{FF2B5EF4-FFF2-40B4-BE49-F238E27FC236}">
                <a16:creationId xmlns:a16="http://schemas.microsoft.com/office/drawing/2014/main" id="{12926D83-7B7D-9DB3-E3DD-FCDCBEC58E0F}"/>
              </a:ext>
            </a:extLst>
          </p:cNvPr>
          <p:cNvSpPr txBox="1">
            <a:spLocks/>
          </p:cNvSpPr>
          <p:nvPr/>
        </p:nvSpPr>
        <p:spPr>
          <a:xfrm>
            <a:off x="4934107" y="4162412"/>
            <a:ext cx="5106666" cy="86807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it-IT" dirty="0"/>
              <a:t>Vape </a:t>
            </a:r>
            <a:r>
              <a:rPr lang="it-IT" dirty="0" err="1"/>
              <a:t>spadaju</a:t>
            </a:r>
            <a:r>
              <a:rPr lang="it-IT" dirty="0"/>
              <a:t> u e-</a:t>
            </a:r>
            <a:r>
              <a:rPr lang="it-IT" dirty="0" err="1"/>
              <a:t>otpad</a:t>
            </a:r>
            <a:r>
              <a:rPr lang="it-IT" dirty="0"/>
              <a:t>.</a:t>
            </a:r>
            <a:br>
              <a:rPr lang="it-IT" dirty="0"/>
            </a:br>
            <a:r>
              <a:rPr lang="it-IT" dirty="0" err="1"/>
              <a:t>Često</a:t>
            </a:r>
            <a:r>
              <a:rPr lang="it-IT" dirty="0"/>
              <a:t> se ne </a:t>
            </a:r>
            <a:r>
              <a:rPr lang="it-IT" dirty="0" err="1"/>
              <a:t>odlažu</a:t>
            </a:r>
            <a:r>
              <a:rPr lang="it-IT" dirty="0"/>
              <a:t> </a:t>
            </a:r>
            <a:r>
              <a:rPr lang="it-IT" dirty="0" err="1"/>
              <a:t>pravilno</a:t>
            </a:r>
            <a:r>
              <a:rPr lang="it-IT" dirty="0"/>
              <a:t>.</a:t>
            </a:r>
            <a:endParaRPr lang="de-CH" dirty="0"/>
          </a:p>
        </p:txBody>
      </p:sp>
      <p:pic>
        <p:nvPicPr>
          <p:cNvPr id="15" name="Grafik 14" descr="Ein Bild, das Handschuhe, Hand enthält.&#10;&#10;Automatisch generierte Beschreibung">
            <a:extLst>
              <a:ext uri="{FF2B5EF4-FFF2-40B4-BE49-F238E27FC236}">
                <a16:creationId xmlns:a16="http://schemas.microsoft.com/office/drawing/2014/main" id="{FC478CC1-A3A0-1E3A-A447-4EA09F4ECFF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16" name="Textfeld 15">
            <a:extLst>
              <a:ext uri="{FF2B5EF4-FFF2-40B4-BE49-F238E27FC236}">
                <a16:creationId xmlns:a16="http://schemas.microsoft.com/office/drawing/2014/main" id="{E6AC125C-9ED6-4705-A555-5E7724E97D37}"/>
              </a:ext>
            </a:extLst>
          </p:cNvPr>
          <p:cNvSpPr txBox="1"/>
          <p:nvPr/>
        </p:nvSpPr>
        <p:spPr>
          <a:xfrm rot="14118513">
            <a:off x="413750" y="4876736"/>
            <a:ext cx="921488" cy="276999"/>
          </a:xfrm>
          <a:prstGeom prst="rect">
            <a:avLst/>
          </a:prstGeom>
          <a:solidFill>
            <a:schemeClr val="accent1">
              <a:lumMod val="75000"/>
            </a:schemeClr>
          </a:solidFill>
          <a:ln w="28575">
            <a:solidFill>
              <a:srgbClr val="92D050"/>
            </a:solidFill>
          </a:ln>
        </p:spPr>
        <p:txBody>
          <a:bodyPr wrap="square" rtlCol="0">
            <a:spAutoFit/>
          </a:bodyPr>
          <a:lstStyle/>
          <a:p>
            <a:r>
              <a:rPr lang="de-CH" sz="1200" dirty="0" err="1">
                <a:solidFill>
                  <a:srgbClr val="00B050"/>
                </a:solidFill>
              </a:rPr>
              <a:t>obavijestiti</a:t>
            </a:r>
            <a:endParaRPr lang="de-CH" sz="1200" dirty="0">
              <a:solidFill>
                <a:srgbClr val="00B050"/>
              </a:solidFill>
            </a:endParaRPr>
          </a:p>
        </p:txBody>
      </p:sp>
      <p:sp>
        <p:nvSpPr>
          <p:cNvPr id="17" name="Textfeld 16">
            <a:extLst>
              <a:ext uri="{FF2B5EF4-FFF2-40B4-BE49-F238E27FC236}">
                <a16:creationId xmlns:a16="http://schemas.microsoft.com/office/drawing/2014/main" id="{97D9F460-3C01-2A6C-3D54-478E60F241C3}"/>
              </a:ext>
            </a:extLst>
          </p:cNvPr>
          <p:cNvSpPr txBox="1"/>
          <p:nvPr/>
        </p:nvSpPr>
        <p:spPr>
          <a:xfrm rot="15848186">
            <a:off x="1003740" y="4167825"/>
            <a:ext cx="850604" cy="276999"/>
          </a:xfrm>
          <a:prstGeom prst="rect">
            <a:avLst/>
          </a:prstGeom>
          <a:solidFill>
            <a:schemeClr val="accent1">
              <a:lumMod val="75000"/>
            </a:schemeClr>
          </a:solidFill>
        </p:spPr>
        <p:txBody>
          <a:bodyPr wrap="square" rtlCol="0">
            <a:spAutoFit/>
          </a:bodyPr>
          <a:lstStyle/>
          <a:p>
            <a:r>
              <a:rPr lang="de-CH" sz="1200" dirty="0" err="1">
                <a:solidFill>
                  <a:schemeClr val="bg1"/>
                </a:solidFill>
              </a:rPr>
              <a:t>razumjeti</a:t>
            </a:r>
            <a:endParaRPr lang="de-CH" sz="1200" dirty="0">
              <a:solidFill>
                <a:schemeClr val="bg1"/>
              </a:solidFill>
            </a:endParaRPr>
          </a:p>
        </p:txBody>
      </p:sp>
      <p:sp>
        <p:nvSpPr>
          <p:cNvPr id="18" name="Textfeld 17">
            <a:extLst>
              <a:ext uri="{FF2B5EF4-FFF2-40B4-BE49-F238E27FC236}">
                <a16:creationId xmlns:a16="http://schemas.microsoft.com/office/drawing/2014/main" id="{BC8B3954-1C1C-0B24-69D2-754166FF6459}"/>
              </a:ext>
            </a:extLst>
          </p:cNvPr>
          <p:cNvSpPr txBox="1"/>
          <p:nvPr/>
        </p:nvSpPr>
        <p:spPr>
          <a:xfrm rot="16200000">
            <a:off x="1365949" y="3991948"/>
            <a:ext cx="991195" cy="276999"/>
          </a:xfrm>
          <a:prstGeom prst="rect">
            <a:avLst/>
          </a:prstGeom>
          <a:solidFill>
            <a:schemeClr val="accent1">
              <a:lumMod val="75000"/>
            </a:schemeClr>
          </a:solidFill>
        </p:spPr>
        <p:txBody>
          <a:bodyPr wrap="square" rtlCol="0">
            <a:spAutoFit/>
          </a:bodyPr>
          <a:lstStyle/>
          <a:p>
            <a:r>
              <a:rPr lang="de-CH" sz="1200" dirty="0" err="1">
                <a:solidFill>
                  <a:schemeClr val="bg1"/>
                </a:solidFill>
              </a:rPr>
              <a:t>prepoznati</a:t>
            </a:r>
            <a:endParaRPr lang="de-CH" sz="1200" dirty="0">
              <a:solidFill>
                <a:schemeClr val="bg1"/>
              </a:solidFill>
            </a:endParaRPr>
          </a:p>
        </p:txBody>
      </p:sp>
      <p:sp>
        <p:nvSpPr>
          <p:cNvPr id="19" name="Textfeld 18">
            <a:extLst>
              <a:ext uri="{FF2B5EF4-FFF2-40B4-BE49-F238E27FC236}">
                <a16:creationId xmlns:a16="http://schemas.microsoft.com/office/drawing/2014/main" id="{3CD430CA-F94F-AB03-FFF8-8501A77CE5FB}"/>
              </a:ext>
            </a:extLst>
          </p:cNvPr>
          <p:cNvSpPr txBox="1"/>
          <p:nvPr/>
        </p:nvSpPr>
        <p:spPr>
          <a:xfrm rot="16397315">
            <a:off x="1841860" y="4238717"/>
            <a:ext cx="717962" cy="276999"/>
          </a:xfrm>
          <a:prstGeom prst="rect">
            <a:avLst/>
          </a:prstGeom>
          <a:solidFill>
            <a:schemeClr val="accent1">
              <a:lumMod val="75000"/>
            </a:schemeClr>
          </a:solidFill>
        </p:spPr>
        <p:txBody>
          <a:bodyPr wrap="square" rtlCol="0">
            <a:spAutoFit/>
          </a:bodyPr>
          <a:lstStyle/>
          <a:p>
            <a:r>
              <a:rPr lang="de-CH" sz="1200" dirty="0" err="1">
                <a:solidFill>
                  <a:schemeClr val="bg1"/>
                </a:solidFill>
              </a:rPr>
              <a:t>djelovati</a:t>
            </a:r>
            <a:endParaRPr lang="de-CH" sz="1200" dirty="0">
              <a:solidFill>
                <a:schemeClr val="bg1"/>
              </a:solidFill>
            </a:endParaRPr>
          </a:p>
        </p:txBody>
      </p:sp>
      <p:sp>
        <p:nvSpPr>
          <p:cNvPr id="20" name="Textfeld 19">
            <a:extLst>
              <a:ext uri="{FF2B5EF4-FFF2-40B4-BE49-F238E27FC236}">
                <a16:creationId xmlns:a16="http://schemas.microsoft.com/office/drawing/2014/main" id="{BDB58FDD-9C84-A88D-F989-D0830E45E16F}"/>
              </a:ext>
            </a:extLst>
          </p:cNvPr>
          <p:cNvSpPr txBox="1"/>
          <p:nvPr/>
        </p:nvSpPr>
        <p:spPr>
          <a:xfrm rot="16835369">
            <a:off x="1932057" y="4214448"/>
            <a:ext cx="1286700" cy="276999"/>
          </a:xfrm>
          <a:prstGeom prst="rect">
            <a:avLst/>
          </a:prstGeom>
          <a:solidFill>
            <a:schemeClr val="accent1">
              <a:lumMod val="75000"/>
            </a:schemeClr>
          </a:solidFill>
        </p:spPr>
        <p:txBody>
          <a:bodyPr wrap="square" rtlCol="0">
            <a:spAutoFit/>
          </a:bodyPr>
          <a:lstStyle/>
          <a:p>
            <a:r>
              <a:rPr lang="de-CH" sz="1200" dirty="0" err="1">
                <a:solidFill>
                  <a:schemeClr val="bg1"/>
                </a:solidFill>
              </a:rPr>
              <a:t>zatražiti</a:t>
            </a:r>
            <a:r>
              <a:rPr lang="de-CH" sz="1200" dirty="0">
                <a:solidFill>
                  <a:schemeClr val="bg1"/>
                </a:solidFill>
              </a:rPr>
              <a:t> </a:t>
            </a:r>
            <a:r>
              <a:rPr lang="de-CH" sz="1200" dirty="0" err="1">
                <a:solidFill>
                  <a:schemeClr val="bg1"/>
                </a:solidFill>
              </a:rPr>
              <a:t>pomoć</a:t>
            </a:r>
            <a:endParaRPr lang="de-CH" sz="1200" dirty="0">
              <a:solidFill>
                <a:schemeClr val="bg1"/>
              </a:solidFill>
            </a:endParaRPr>
          </a:p>
        </p:txBody>
      </p:sp>
      <p:pic>
        <p:nvPicPr>
          <p:cNvPr id="9" name="Grafik 8" descr="Ein Bild, das Schwarz, Dunkelheit enthält.&#10;&#10;Automatisch generierte Beschreibung">
            <a:extLst>
              <a:ext uri="{FF2B5EF4-FFF2-40B4-BE49-F238E27FC236}">
                <a16:creationId xmlns:a16="http://schemas.microsoft.com/office/drawing/2014/main" id="{6D0F7A64-A0A6-F5BC-29E8-E33B9A77319F}"/>
              </a:ext>
            </a:extLst>
          </p:cNvPr>
          <p:cNvPicPr>
            <a:picLocks noChangeAspect="1"/>
          </p:cNvPicPr>
          <p:nvPr/>
        </p:nvPicPr>
        <p:blipFill rotWithShape="1">
          <a:blip r:embed="rId5">
            <a:extLst>
              <a:ext uri="{28A0092B-C50C-407E-A947-70E740481C1C}">
                <a14:useLocalDpi xmlns:a14="http://schemas.microsoft.com/office/drawing/2010/main" val="0"/>
              </a:ext>
            </a:extLst>
          </a:blip>
          <a:srcRect l="9919" t="5015" r="8124" b="20197"/>
          <a:stretch/>
        </p:blipFill>
        <p:spPr>
          <a:xfrm>
            <a:off x="9704156" y="4626045"/>
            <a:ext cx="1989464" cy="1815433"/>
          </a:xfrm>
          <a:prstGeom prst="rect">
            <a:avLst/>
          </a:prstGeom>
        </p:spPr>
      </p:pic>
      <p:sp>
        <p:nvSpPr>
          <p:cNvPr id="8" name="Rectangle 1">
            <a:extLst>
              <a:ext uri="{FF2B5EF4-FFF2-40B4-BE49-F238E27FC236}">
                <a16:creationId xmlns:a16="http://schemas.microsoft.com/office/drawing/2014/main" id="{720B2D2D-9B5D-1B1B-4EB7-53BF9630A4EC}"/>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de-DE" sz="800" b="0" i="0" u="none" strike="noStrike" cap="none" normalizeH="0" baseline="0" dirty="0">
                <a:ln>
                  <a:noFill/>
                </a:ln>
                <a:solidFill>
                  <a:schemeClr val="tx1"/>
                </a:solidFill>
                <a:effectLst/>
              </a:rPr>
              <a:t> </a:t>
            </a:r>
            <a:endParaRPr kumimoji="0" lang="hr-HR"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0688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err="1">
                <a:solidFill>
                  <a:schemeClr val="accent1">
                    <a:lumMod val="50000"/>
                  </a:schemeClr>
                </a:solidFill>
              </a:rPr>
              <a:t>Privremeno</a:t>
            </a:r>
            <a:r>
              <a:rPr lang="de-CH" b="1" dirty="0">
                <a:solidFill>
                  <a:schemeClr val="accent1">
                    <a:lumMod val="50000"/>
                  </a:schemeClr>
                </a:solidFill>
              </a:rPr>
              <a:t> </a:t>
            </a:r>
            <a:r>
              <a:rPr lang="de-CH" b="1" dirty="0" err="1">
                <a:solidFill>
                  <a:schemeClr val="accent1">
                    <a:lumMod val="50000"/>
                  </a:schemeClr>
                </a:solidFill>
              </a:rPr>
              <a:t>pitanje</a:t>
            </a:r>
            <a:endParaRPr lang="de-CH" b="1" dirty="0">
              <a:solidFill>
                <a:schemeClr val="accent1">
                  <a:lumMod val="50000"/>
                </a:schemeClr>
              </a:solidFill>
            </a:endParaRPr>
          </a:p>
        </p:txBody>
      </p:sp>
      <p:sp>
        <p:nvSpPr>
          <p:cNvPr id="11" name="Textfeld 10">
            <a:extLst>
              <a:ext uri="{FF2B5EF4-FFF2-40B4-BE49-F238E27FC236}">
                <a16:creationId xmlns:a16="http://schemas.microsoft.com/office/drawing/2014/main" id="{E64C5AF8-5B1F-8083-7357-D4CF7AD7510A}"/>
              </a:ext>
            </a:extLst>
          </p:cNvPr>
          <p:cNvSpPr txBox="1"/>
          <p:nvPr/>
        </p:nvSpPr>
        <p:spPr>
          <a:xfrm>
            <a:off x="2854260" y="2246145"/>
            <a:ext cx="7170466" cy="461665"/>
          </a:xfrm>
          <a:prstGeom prst="rect">
            <a:avLst/>
          </a:prstGeom>
          <a:noFill/>
          <a:ln w="12700">
            <a:solidFill>
              <a:schemeClr val="accent1">
                <a:lumMod val="50000"/>
              </a:schemeClr>
            </a:solidFill>
          </a:ln>
        </p:spPr>
        <p:txBody>
          <a:bodyPr wrap="square" rtlCol="0">
            <a:spAutoFit/>
          </a:bodyPr>
          <a:lstStyle/>
          <a:p>
            <a:r>
              <a:rPr lang="pl-PL" sz="2400" b="1" dirty="0"/>
              <a:t>Tko zna barem jednu osobu koja </a:t>
            </a:r>
            <a:r>
              <a:rPr lang="de-CH" sz="2400" b="1" dirty="0"/>
              <a:t>je </a:t>
            </a:r>
            <a:r>
              <a:rPr lang="de-CH" sz="2400" b="1" dirty="0" err="1"/>
              <a:t>korisnik</a:t>
            </a:r>
            <a:r>
              <a:rPr lang="de-CH" sz="2400" b="1" dirty="0"/>
              <a:t> e-</a:t>
            </a:r>
            <a:r>
              <a:rPr lang="de-CH" sz="2400" b="1" dirty="0" err="1"/>
              <a:t>cigarete</a:t>
            </a:r>
            <a:r>
              <a:rPr lang="de-CH" sz="2400" b="1" dirty="0"/>
              <a:t>?</a:t>
            </a:r>
          </a:p>
        </p:txBody>
      </p:sp>
      <p:pic>
        <p:nvPicPr>
          <p:cNvPr id="13" name="Grafik 12" descr="Ein Bild, das Handschuhe, Hand enthält.&#10;&#10;Automatisch generierte Beschreibung">
            <a:extLst>
              <a:ext uri="{FF2B5EF4-FFF2-40B4-BE49-F238E27FC236}">
                <a16:creationId xmlns:a16="http://schemas.microsoft.com/office/drawing/2014/main" id="{24D4F5A5-E23D-ADA1-24C6-9FC63105D61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957887" y="3384045"/>
            <a:ext cx="1411892" cy="2044307"/>
          </a:xfrm>
          <a:prstGeom prst="rect">
            <a:avLst/>
          </a:prstGeom>
        </p:spPr>
      </p:pic>
      <p:pic>
        <p:nvPicPr>
          <p:cNvPr id="14" name="Grafik 13" descr="Ein Bild, das Handschuhe, Hand enthält.&#10;&#10;Automatisch generierte Beschreibung">
            <a:extLst>
              <a:ext uri="{FF2B5EF4-FFF2-40B4-BE49-F238E27FC236}">
                <a16:creationId xmlns:a16="http://schemas.microsoft.com/office/drawing/2014/main" id="{EAAC37C0-EA0D-0CA5-9F89-2EC0F0A28FC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944779" y="3177313"/>
            <a:ext cx="970671" cy="1405454"/>
          </a:xfrm>
          <a:prstGeom prst="rect">
            <a:avLst/>
          </a:prstGeom>
        </p:spPr>
      </p:pic>
      <p:pic>
        <p:nvPicPr>
          <p:cNvPr id="15" name="Grafik 14" descr="Ein Bild, das Handschuhe, Hand enthält.&#10;&#10;Automatisch generierte Beschreibung">
            <a:extLst>
              <a:ext uri="{FF2B5EF4-FFF2-40B4-BE49-F238E27FC236}">
                <a16:creationId xmlns:a16="http://schemas.microsoft.com/office/drawing/2014/main" id="{581417A8-97E5-A55D-12E9-DA4CCB4A6FC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4893822" y="3778299"/>
            <a:ext cx="970430" cy="1405105"/>
          </a:xfrm>
          <a:prstGeom prst="rect">
            <a:avLst/>
          </a:prstGeom>
        </p:spPr>
      </p:pic>
      <p:pic>
        <p:nvPicPr>
          <p:cNvPr id="16" name="Grafik 15" descr="Ein Bild, das Handschuhe, Hand enthält.&#10;&#10;Automatisch generierte Beschreibung">
            <a:extLst>
              <a:ext uri="{FF2B5EF4-FFF2-40B4-BE49-F238E27FC236}">
                <a16:creationId xmlns:a16="http://schemas.microsoft.com/office/drawing/2014/main" id="{F828445A-3333-4385-5643-14BD79C3F20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6439493" y="4087928"/>
            <a:ext cx="1321820" cy="1913890"/>
          </a:xfrm>
          <a:prstGeom prst="rect">
            <a:avLst/>
          </a:prstGeom>
        </p:spPr>
      </p:pic>
      <p:pic>
        <p:nvPicPr>
          <p:cNvPr id="17" name="Grafik 16" descr="Ein Bild, das Handschuhe, Hand enthält.&#10;&#10;Automatisch generierte Beschreibung">
            <a:extLst>
              <a:ext uri="{FF2B5EF4-FFF2-40B4-BE49-F238E27FC236}">
                <a16:creationId xmlns:a16="http://schemas.microsoft.com/office/drawing/2014/main" id="{70C2761B-0705-6FB9-31E8-B9A6A45C5F2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8388295" y="3568136"/>
            <a:ext cx="887144" cy="1284514"/>
          </a:xfrm>
          <a:prstGeom prst="rect">
            <a:avLst/>
          </a:prstGeom>
        </p:spPr>
      </p:pic>
      <p:pic>
        <p:nvPicPr>
          <p:cNvPr id="2" name="Grafik 1" descr="Ein Bild, das Handschuhe, Hand enthält.&#10;&#10;Automatisch generierte Beschreibung">
            <a:extLst>
              <a:ext uri="{FF2B5EF4-FFF2-40B4-BE49-F238E27FC236}">
                <a16:creationId xmlns:a16="http://schemas.microsoft.com/office/drawing/2014/main" id="{F95C3A3C-6009-05CC-32D2-2A0EE8237FC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10119652" y="2753506"/>
            <a:ext cx="1141425" cy="1652692"/>
          </a:xfrm>
          <a:prstGeom prst="rect">
            <a:avLst/>
          </a:prstGeom>
        </p:spPr>
      </p:pic>
    </p:spTree>
    <p:extLst>
      <p:ext uri="{BB962C8B-B14F-4D97-AF65-F5344CB8AC3E}">
        <p14:creationId xmlns:p14="http://schemas.microsoft.com/office/powerpoint/2010/main" val="1659609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err="1">
                <a:solidFill>
                  <a:schemeClr val="accent1">
                    <a:lumMod val="50000"/>
                  </a:schemeClr>
                </a:solidFill>
              </a:rPr>
              <a:t>Rizici</a:t>
            </a:r>
            <a:r>
              <a:rPr lang="de-CH" b="1" dirty="0">
                <a:solidFill>
                  <a:schemeClr val="accent1">
                    <a:lumMod val="50000"/>
                  </a:schemeClr>
                </a:solidFill>
              </a:rPr>
              <a:t> </a:t>
            </a:r>
            <a:r>
              <a:rPr lang="de-CH" b="1" dirty="0" err="1">
                <a:solidFill>
                  <a:schemeClr val="accent1">
                    <a:lumMod val="50000"/>
                  </a:schemeClr>
                </a:solidFill>
              </a:rPr>
              <a:t>za</a:t>
            </a:r>
            <a:r>
              <a:rPr lang="de-CH" b="1" dirty="0">
                <a:solidFill>
                  <a:schemeClr val="accent1">
                    <a:lumMod val="50000"/>
                  </a:schemeClr>
                </a:solidFill>
              </a:rPr>
              <a:t> </a:t>
            </a:r>
            <a:r>
              <a:rPr lang="de-CH" b="1" dirty="0" err="1">
                <a:solidFill>
                  <a:schemeClr val="accent1">
                    <a:lumMod val="50000"/>
                  </a:schemeClr>
                </a:solidFill>
              </a:rPr>
              <a:t>adolescente</a:t>
            </a:r>
            <a:endParaRPr lang="de-CH" b="1" dirty="0">
              <a:solidFill>
                <a:schemeClr val="accent1">
                  <a:lumMod val="50000"/>
                </a:schemeClr>
              </a:solidFill>
            </a:endParaRPr>
          </a:p>
        </p:txBody>
      </p:sp>
      <p:sp>
        <p:nvSpPr>
          <p:cNvPr id="10" name="Textfeld 9">
            <a:extLst>
              <a:ext uri="{FF2B5EF4-FFF2-40B4-BE49-F238E27FC236}">
                <a16:creationId xmlns:a16="http://schemas.microsoft.com/office/drawing/2014/main" id="{CDCA0EF9-AF73-45CF-9749-59A8F586B1BA}"/>
              </a:ext>
            </a:extLst>
          </p:cNvPr>
          <p:cNvSpPr txBox="1"/>
          <p:nvPr/>
        </p:nvSpPr>
        <p:spPr>
          <a:xfrm>
            <a:off x="631965" y="1541141"/>
            <a:ext cx="7645482" cy="3477875"/>
          </a:xfrm>
          <a:prstGeom prst="rect">
            <a:avLst/>
          </a:prstGeom>
          <a:noFill/>
        </p:spPr>
        <p:txBody>
          <a:bodyPr wrap="square" rtlCol="0">
            <a:spAutoFit/>
          </a:bodyPr>
          <a:lstStyle/>
          <a:p>
            <a:pPr marL="342900" indent="-342900">
              <a:buFontTx/>
              <a:buAutoNum type="arabicParenR"/>
            </a:pPr>
            <a:r>
              <a:rPr lang="de-CH" sz="2000" b="1" dirty="0" err="1"/>
              <a:t>Industrija</a:t>
            </a:r>
            <a:r>
              <a:rPr lang="de-CH" sz="2000" dirty="0"/>
              <a:t>: </a:t>
            </a:r>
            <a:r>
              <a:rPr lang="de-CH" sz="2000" dirty="0" err="1"/>
              <a:t>posebno</a:t>
            </a:r>
            <a:r>
              <a:rPr lang="de-CH" sz="2000" dirty="0"/>
              <a:t> </a:t>
            </a:r>
            <a:r>
              <a:rPr lang="de-CH" sz="2000" dirty="0" err="1"/>
              <a:t>privlači</a:t>
            </a:r>
            <a:r>
              <a:rPr lang="de-CH" sz="2000" dirty="0"/>
              <a:t> </a:t>
            </a:r>
            <a:r>
              <a:rPr lang="de-CH" sz="2000" dirty="0" err="1"/>
              <a:t>mlade</a:t>
            </a:r>
            <a:r>
              <a:rPr lang="de-CH" sz="2000" dirty="0"/>
              <a:t> </a:t>
            </a:r>
            <a:r>
              <a:rPr lang="de-CH" sz="2000" dirty="0" err="1"/>
              <a:t>ljude</a:t>
            </a:r>
            <a:r>
              <a:rPr lang="de-CH" sz="2000" dirty="0"/>
              <a:t>. (</a:t>
            </a:r>
            <a:r>
              <a:rPr lang="de-CH" sz="2000" dirty="0" err="1"/>
              <a:t>Oglašavanje</a:t>
            </a:r>
            <a:r>
              <a:rPr lang="de-CH" sz="2000" dirty="0"/>
              <a:t> na </a:t>
            </a:r>
            <a:r>
              <a:rPr lang="de-CH" sz="2000" dirty="0" err="1"/>
              <a:t>društvenim</a:t>
            </a:r>
            <a:r>
              <a:rPr lang="de-CH" sz="2000" dirty="0"/>
              <a:t> </a:t>
            </a:r>
            <a:r>
              <a:rPr lang="de-CH" sz="2000" dirty="0" err="1"/>
              <a:t>mrežama</a:t>
            </a:r>
            <a:r>
              <a:rPr lang="de-CH" sz="2000" dirty="0"/>
              <a:t> </a:t>
            </a:r>
            <a:r>
              <a:rPr lang="de-CH" sz="2000" dirty="0" err="1"/>
              <a:t>npr</a:t>
            </a:r>
            <a:r>
              <a:rPr lang="de-CH" sz="2000" dirty="0"/>
              <a:t>. u </a:t>
            </a:r>
            <a:r>
              <a:rPr lang="de-CH" sz="2000" dirty="0" err="1"/>
              <a:t>TikTok</a:t>
            </a:r>
            <a:r>
              <a:rPr lang="de-CH" sz="2000" dirty="0"/>
              <a:t>-u)   								</a:t>
            </a:r>
          </a:p>
          <a:p>
            <a:pPr marL="342900" indent="-342900">
              <a:buFontTx/>
              <a:buAutoNum type="arabicParenR"/>
            </a:pPr>
            <a:r>
              <a:rPr lang="de-CH" sz="2000" b="1" dirty="0"/>
              <a:t>Aroma:</a:t>
            </a:r>
            <a:r>
              <a:rPr lang="de-CH" sz="2000" dirty="0"/>
              <a:t> Aroma </a:t>
            </a:r>
            <a:r>
              <a:rPr lang="de-CH" sz="2000" dirty="0" err="1"/>
              <a:t>čini</a:t>
            </a:r>
            <a:r>
              <a:rPr lang="de-CH" sz="2000" dirty="0"/>
              <a:t> </a:t>
            </a:r>
            <a:r>
              <a:rPr lang="de-CH" sz="2000" dirty="0" err="1"/>
              <a:t>pare</a:t>
            </a:r>
            <a:r>
              <a:rPr lang="de-CH" sz="2000" dirty="0"/>
              <a:t> </a:t>
            </a:r>
            <a:r>
              <a:rPr lang="de-CH" sz="2000" dirty="0" err="1"/>
              <a:t>atraktivnima</a:t>
            </a:r>
            <a:r>
              <a:rPr lang="de-CH" sz="2000" dirty="0"/>
              <a:t> </a:t>
            </a:r>
            <a:r>
              <a:rPr lang="de-CH" sz="2000" dirty="0" err="1"/>
              <a:t>među</a:t>
            </a:r>
            <a:r>
              <a:rPr lang="de-CH" sz="2000" dirty="0"/>
              <a:t> </a:t>
            </a:r>
            <a:r>
              <a:rPr lang="de-CH" sz="2000" dirty="0" err="1"/>
              <a:t>mladima</a:t>
            </a:r>
            <a:r>
              <a:rPr lang="de-CH" sz="2000" dirty="0"/>
              <a:t>. 			</a:t>
            </a:r>
          </a:p>
          <a:p>
            <a:pPr marL="342900" indent="-342900">
              <a:buFontTx/>
              <a:buAutoNum type="arabicParenR"/>
            </a:pPr>
            <a:r>
              <a:rPr lang="de-CH" sz="2000" b="1" dirty="0" err="1"/>
              <a:t>Posljedice</a:t>
            </a:r>
            <a:r>
              <a:rPr lang="de-CH" sz="2000" b="1" dirty="0"/>
              <a:t> </a:t>
            </a:r>
            <a:r>
              <a:rPr lang="de-CH" sz="2000" b="1" dirty="0" err="1"/>
              <a:t>uporabe</a:t>
            </a:r>
            <a:r>
              <a:rPr lang="de-CH" sz="2000" b="1" dirty="0"/>
              <a:t> </a:t>
            </a:r>
            <a:r>
              <a:rPr lang="de-CH" sz="2000" b="1" dirty="0" err="1"/>
              <a:t>nikotina</a:t>
            </a:r>
            <a:r>
              <a:rPr lang="de-CH" sz="2000" b="1" dirty="0"/>
              <a:t>:</a:t>
            </a:r>
            <a:br>
              <a:rPr lang="de-CH" sz="2000" dirty="0"/>
            </a:br>
            <a:r>
              <a:rPr lang="de-CH" sz="2000" dirty="0"/>
              <a:t>Nikotin </a:t>
            </a:r>
            <a:r>
              <a:rPr lang="de-CH" sz="2000" dirty="0" err="1"/>
              <a:t>može</a:t>
            </a:r>
            <a:r>
              <a:rPr lang="de-CH" sz="2000" dirty="0"/>
              <a:t> </a:t>
            </a:r>
            <a:r>
              <a:rPr lang="de-CH" sz="2000" dirty="0" err="1"/>
              <a:t>ometati</a:t>
            </a:r>
            <a:r>
              <a:rPr lang="de-CH" sz="2000" dirty="0"/>
              <a:t> </a:t>
            </a:r>
            <a:r>
              <a:rPr lang="de-CH" sz="2000" dirty="0" err="1"/>
              <a:t>razvoj</a:t>
            </a:r>
            <a:r>
              <a:rPr lang="de-CH" sz="2000" dirty="0"/>
              <a:t> </a:t>
            </a:r>
            <a:r>
              <a:rPr lang="de-CH" sz="2000" dirty="0" err="1"/>
              <a:t>mozga</a:t>
            </a:r>
            <a:r>
              <a:rPr lang="de-CH" sz="2000" dirty="0"/>
              <a:t>.</a:t>
            </a:r>
            <a:br>
              <a:rPr lang="de-CH" sz="2000" dirty="0"/>
            </a:br>
            <a:r>
              <a:rPr lang="de-CH" sz="2000" dirty="0"/>
              <a:t>Rana </a:t>
            </a:r>
            <a:r>
              <a:rPr lang="de-CH" sz="2000" dirty="0" err="1"/>
              <a:t>konzumacija</a:t>
            </a:r>
            <a:r>
              <a:rPr lang="de-CH" sz="2000" dirty="0"/>
              <a:t> </a:t>
            </a:r>
            <a:r>
              <a:rPr lang="de-CH" sz="2000" dirty="0" err="1"/>
              <a:t>povećava</a:t>
            </a:r>
            <a:r>
              <a:rPr lang="de-CH" sz="2000" dirty="0"/>
              <a:t> </a:t>
            </a:r>
            <a:r>
              <a:rPr lang="de-CH" sz="2000" dirty="0" err="1"/>
              <a:t>rizik</a:t>
            </a:r>
            <a:r>
              <a:rPr lang="de-CH" sz="2000" dirty="0"/>
              <a:t> </a:t>
            </a:r>
            <a:r>
              <a:rPr lang="de-CH" sz="2000" dirty="0" err="1"/>
              <a:t>od</a:t>
            </a:r>
            <a:r>
              <a:rPr lang="de-CH" sz="2000" dirty="0"/>
              <a:t> </a:t>
            </a:r>
            <a:r>
              <a:rPr lang="de-CH" sz="2000" dirty="0" err="1"/>
              <a:t>kasnije</a:t>
            </a:r>
            <a:r>
              <a:rPr lang="de-CH" sz="2000" dirty="0"/>
              <a:t> </a:t>
            </a:r>
            <a:r>
              <a:rPr lang="de-CH" sz="2000" dirty="0" err="1"/>
              <a:t>ovisnosti</a:t>
            </a:r>
            <a:r>
              <a:rPr lang="de-CH" sz="2000" dirty="0"/>
              <a:t> o </a:t>
            </a:r>
            <a:r>
              <a:rPr lang="de-CH" sz="2000" dirty="0" err="1"/>
              <a:t>nikotinu</a:t>
            </a:r>
            <a:r>
              <a:rPr lang="de-CH" sz="2000" dirty="0"/>
              <a:t>.		</a:t>
            </a:r>
          </a:p>
          <a:p>
            <a:pPr marL="342900" indent="-342900">
              <a:buFontTx/>
              <a:buAutoNum type="arabicParenR"/>
            </a:pPr>
            <a:r>
              <a:rPr lang="de-CH" sz="2000" b="1" dirty="0" err="1"/>
              <a:t>Roditelji</a:t>
            </a:r>
            <a:r>
              <a:rPr lang="de-CH" sz="2000" b="1" dirty="0"/>
              <a:t> </a:t>
            </a:r>
            <a:r>
              <a:rPr lang="de-CH" sz="2000" b="1" dirty="0" err="1"/>
              <a:t>koji</a:t>
            </a:r>
            <a:r>
              <a:rPr lang="de-CH" sz="2000" b="1" dirty="0"/>
              <a:t> </a:t>
            </a:r>
            <a:r>
              <a:rPr lang="de-CH" sz="2000" b="1" dirty="0" err="1"/>
              <a:t>puše</a:t>
            </a:r>
            <a:r>
              <a:rPr lang="de-CH" sz="2000" b="1" dirty="0"/>
              <a:t> </a:t>
            </a:r>
            <a:r>
              <a:rPr lang="de-CH" sz="2000" b="1" dirty="0" err="1"/>
              <a:t>sami</a:t>
            </a:r>
            <a:r>
              <a:rPr lang="de-CH" sz="2000" b="1" dirty="0"/>
              <a:t>: </a:t>
            </a:r>
            <a:r>
              <a:rPr lang="hr-HR" altLang="de-DE" sz="2000" dirty="0"/>
              <a:t>povećavaju </a:t>
            </a:r>
            <a:r>
              <a:rPr lang="de-CH" sz="2000" dirty="0" err="1"/>
              <a:t>rizik</a:t>
            </a:r>
            <a:r>
              <a:rPr lang="de-CH" sz="2000" dirty="0"/>
              <a:t> da </a:t>
            </a:r>
            <a:r>
              <a:rPr lang="de-CH" sz="2000" dirty="0" err="1"/>
              <a:t>će</a:t>
            </a:r>
            <a:r>
              <a:rPr lang="de-CH" sz="2000" dirty="0"/>
              <a:t> </a:t>
            </a:r>
            <a:r>
              <a:rPr lang="de-CH" sz="2000" dirty="0" err="1"/>
              <a:t>njihova</a:t>
            </a:r>
            <a:r>
              <a:rPr lang="de-CH" sz="2000" dirty="0"/>
              <a:t> djeca </a:t>
            </a:r>
            <a:r>
              <a:rPr lang="de-CH" sz="2000" dirty="0" err="1"/>
              <a:t>početi</a:t>
            </a:r>
            <a:r>
              <a:rPr lang="de-CH" sz="2000" dirty="0"/>
              <a:t> </a:t>
            </a:r>
            <a:r>
              <a:rPr lang="de-CH" sz="2000" dirty="0" err="1"/>
              <a:t>pušiti</a:t>
            </a:r>
            <a:r>
              <a:rPr lang="de-CH" sz="2000" dirty="0"/>
              <a:t> </a:t>
            </a:r>
            <a:r>
              <a:rPr lang="de-CH" sz="2000" dirty="0" err="1"/>
              <a:t>ili</a:t>
            </a:r>
            <a:r>
              <a:rPr lang="de-CH" sz="2000" dirty="0"/>
              <a:t> </a:t>
            </a:r>
            <a:r>
              <a:rPr lang="de-CH" sz="2000" dirty="0" err="1"/>
              <a:t>vapati</a:t>
            </a:r>
            <a:endParaRPr lang="de-CH" sz="2000" dirty="0"/>
          </a:p>
        </p:txBody>
      </p:sp>
      <p:pic>
        <p:nvPicPr>
          <p:cNvPr id="12" name="Grafik 11" descr="Ein Bild, das Cartoon, Clipart, Schuhwerk, Darstellung enthält.&#10;&#10;Automatisch generierte Beschreibung">
            <a:extLst>
              <a:ext uri="{FF2B5EF4-FFF2-40B4-BE49-F238E27FC236}">
                <a16:creationId xmlns:a16="http://schemas.microsoft.com/office/drawing/2014/main" id="{C269CC45-D233-0B86-7E77-1BCEA702C82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177" b="89988" l="6056" r="93218">
                        <a14:foregroundMark x1="33064" y1="10375" x2="40937" y2="6217"/>
                        <a14:foregroundMark x1="40937" y1="6217" x2="32620" y2="11546"/>
                        <a14:foregroundMark x1="32620" y1="11546" x2="32055" y2="11465"/>
                        <a14:foregroundMark x1="87848" y1="23496" x2="88010" y2="23415"/>
                        <a14:foregroundMark x1="88252" y1="23173" x2="88090" y2="23092"/>
                        <a14:foregroundMark x1="92895" y1="22325" x2="93056" y2="22164"/>
                        <a14:foregroundMark x1="93218" y1="35285" x2="93056" y2="36294"/>
                        <a14:foregroundMark x1="10012" y1="33791" x2="9931" y2="34356"/>
                        <a14:foregroundMark x1="10174" y1="41098" x2="7348" y2="47800"/>
                        <a14:foregroundMark x1="7348" y1="47800" x2="10416" y2="41461"/>
                        <a14:foregroundMark x1="10416" y1="41461" x2="10254" y2="41098"/>
                        <a14:foregroundMark x1="7549" y1="40089" x2="7388" y2="40170"/>
                        <a14:foregroundMark x1="7549" y1="63585" x2="7549" y2="63181"/>
                        <a14:foregroundMark x1="7549" y1="63181" x2="7549" y2="63181"/>
                        <a14:foregroundMark x1="7549" y1="63181" x2="6621" y2="64635"/>
                        <a14:foregroundMark x1="6459" y1="43197" x2="6056" y2="41784"/>
                      </a14:backgroundRemoval>
                    </a14:imgEffect>
                  </a14:imgLayer>
                </a14:imgProps>
              </a:ext>
              <a:ext uri="{28A0092B-C50C-407E-A947-70E740481C1C}">
                <a14:useLocalDpi xmlns:a14="http://schemas.microsoft.com/office/drawing/2010/main" val="0"/>
              </a:ext>
            </a:extLst>
          </a:blip>
          <a:srcRect l="4988" t="4883" r="3850" b="10233"/>
          <a:stretch/>
        </p:blipFill>
        <p:spPr>
          <a:xfrm>
            <a:off x="8484781" y="1541141"/>
            <a:ext cx="3200400" cy="2979964"/>
          </a:xfrm>
          <a:prstGeom prst="rect">
            <a:avLst/>
          </a:prstGeom>
        </p:spPr>
      </p:pic>
    </p:spTree>
    <p:extLst>
      <p:ext uri="{BB962C8B-B14F-4D97-AF65-F5344CB8AC3E}">
        <p14:creationId xmlns:p14="http://schemas.microsoft.com/office/powerpoint/2010/main" val="607081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40822" y="725862"/>
            <a:ext cx="10058400" cy="547767"/>
          </a:xfrm>
        </p:spPr>
        <p:txBody>
          <a:bodyPr/>
          <a:lstStyle/>
          <a:p>
            <a:r>
              <a:rPr lang="de-CH" b="1" dirty="0" err="1">
                <a:solidFill>
                  <a:schemeClr val="accent1">
                    <a:lumMod val="50000"/>
                  </a:schemeClr>
                </a:solidFill>
              </a:rPr>
              <a:t>Zakoni</a:t>
            </a:r>
            <a:r>
              <a:rPr lang="de-CH" b="1" dirty="0">
                <a:solidFill>
                  <a:schemeClr val="accent1">
                    <a:lumMod val="50000"/>
                  </a:schemeClr>
                </a:solidFill>
              </a:rPr>
              <a:t> i </a:t>
            </a:r>
            <a:r>
              <a:rPr lang="de-CH" b="1" dirty="0" err="1">
                <a:solidFill>
                  <a:schemeClr val="accent1">
                    <a:lumMod val="50000"/>
                  </a:schemeClr>
                </a:solidFill>
              </a:rPr>
              <a:t>zaštita</a:t>
            </a:r>
            <a:r>
              <a:rPr lang="de-CH" b="1" dirty="0">
                <a:solidFill>
                  <a:schemeClr val="accent1">
                    <a:lumMod val="50000"/>
                  </a:schemeClr>
                </a:solidFill>
              </a:rPr>
              <a:t> </a:t>
            </a:r>
            <a:r>
              <a:rPr lang="de-CH" b="1" dirty="0" err="1">
                <a:solidFill>
                  <a:schemeClr val="accent1">
                    <a:lumMod val="50000"/>
                  </a:schemeClr>
                </a:solidFill>
              </a:rPr>
              <a:t>mladih</a:t>
            </a:r>
            <a:endParaRPr lang="de-CH" b="1" dirty="0">
              <a:solidFill>
                <a:schemeClr val="accent1">
                  <a:lumMod val="50000"/>
                </a:schemeClr>
              </a:solidFill>
            </a:endParaRPr>
          </a:p>
        </p:txBody>
      </p:sp>
      <p:sp>
        <p:nvSpPr>
          <p:cNvPr id="4" name="Textfeld 3">
            <a:extLst>
              <a:ext uri="{FF2B5EF4-FFF2-40B4-BE49-F238E27FC236}">
                <a16:creationId xmlns:a16="http://schemas.microsoft.com/office/drawing/2014/main" id="{5BB68C88-81A3-64DC-B4A0-03DE6822BAF4}"/>
              </a:ext>
            </a:extLst>
          </p:cNvPr>
          <p:cNvSpPr txBox="1"/>
          <p:nvPr/>
        </p:nvSpPr>
        <p:spPr>
          <a:xfrm>
            <a:off x="665988" y="1343080"/>
            <a:ext cx="10732721" cy="1015663"/>
          </a:xfrm>
          <a:prstGeom prst="rect">
            <a:avLst/>
          </a:prstGeom>
          <a:noFill/>
        </p:spPr>
        <p:txBody>
          <a:bodyPr wrap="square" rtlCol="0">
            <a:spAutoFit/>
          </a:bodyPr>
          <a:lstStyle/>
          <a:p>
            <a:endParaRPr lang="de-CH" sz="2000" dirty="0"/>
          </a:p>
          <a:p>
            <a:pPr marL="285750" indent="-285750">
              <a:buFont typeface="Wingdings" panose="05000000000000000000" pitchFamily="2" charset="2"/>
              <a:buChar char="à"/>
            </a:pPr>
            <a:endParaRPr lang="de-CH" sz="2000" b="1" dirty="0">
              <a:sym typeface="Wingdings" panose="05000000000000000000" pitchFamily="2" charset="2"/>
            </a:endParaRPr>
          </a:p>
          <a:p>
            <a:endParaRPr lang="de-CH" sz="2000" dirty="0"/>
          </a:p>
        </p:txBody>
      </p:sp>
      <p:sp>
        <p:nvSpPr>
          <p:cNvPr id="2" name="Textfeld 1">
            <a:extLst>
              <a:ext uri="{FF2B5EF4-FFF2-40B4-BE49-F238E27FC236}">
                <a16:creationId xmlns:a16="http://schemas.microsoft.com/office/drawing/2014/main" id="{69AB7E23-B732-4373-EBEC-DF0A887F446A}"/>
              </a:ext>
            </a:extLst>
          </p:cNvPr>
          <p:cNvSpPr txBox="1"/>
          <p:nvPr/>
        </p:nvSpPr>
        <p:spPr>
          <a:xfrm>
            <a:off x="2634613" y="1594831"/>
            <a:ext cx="6970719" cy="1092607"/>
          </a:xfrm>
          <a:prstGeom prst="rect">
            <a:avLst/>
          </a:prstGeom>
          <a:noFill/>
          <a:ln w="19050">
            <a:solidFill>
              <a:schemeClr val="accent2">
                <a:lumMod val="75000"/>
              </a:schemeClr>
            </a:solidFill>
          </a:ln>
        </p:spPr>
        <p:txBody>
          <a:bodyPr wrap="square" rtlCol="0">
            <a:spAutoFit/>
          </a:bodyPr>
          <a:lstStyle/>
          <a:p>
            <a:pPr>
              <a:spcAft>
                <a:spcPts val="600"/>
              </a:spcAft>
            </a:pPr>
            <a:r>
              <a:rPr lang="de-CH" sz="2000" dirty="0">
                <a:solidFill>
                  <a:schemeClr val="accent5">
                    <a:lumMod val="75000"/>
                  </a:schemeClr>
                </a:solidFill>
              </a:rPr>
              <a:t>U </a:t>
            </a:r>
            <a:r>
              <a:rPr lang="de-CH" sz="2000" dirty="0" err="1">
                <a:solidFill>
                  <a:schemeClr val="accent5">
                    <a:lumMod val="75000"/>
                  </a:schemeClr>
                </a:solidFill>
              </a:rPr>
              <a:t>Švicarskoj</a:t>
            </a:r>
            <a:r>
              <a:rPr lang="de-CH" sz="2000" dirty="0">
                <a:solidFill>
                  <a:schemeClr val="accent5">
                    <a:lumMod val="75000"/>
                  </a:schemeClr>
                </a:solidFill>
              </a:rPr>
              <a:t> </a:t>
            </a:r>
            <a:r>
              <a:rPr lang="de-CH" sz="2000" dirty="0" err="1">
                <a:solidFill>
                  <a:schemeClr val="accent5">
                    <a:lumMod val="75000"/>
                  </a:schemeClr>
                </a:solidFill>
              </a:rPr>
              <a:t>će</a:t>
            </a:r>
            <a:r>
              <a:rPr lang="de-CH" sz="2000" dirty="0">
                <a:solidFill>
                  <a:schemeClr val="accent5">
                    <a:lumMod val="75000"/>
                  </a:schemeClr>
                </a:solidFill>
              </a:rPr>
              <a:t> </a:t>
            </a:r>
            <a:r>
              <a:rPr lang="de-CH" sz="2000" dirty="0" err="1">
                <a:solidFill>
                  <a:schemeClr val="accent5">
                    <a:lumMod val="75000"/>
                  </a:schemeClr>
                </a:solidFill>
              </a:rPr>
              <a:t>novi</a:t>
            </a:r>
            <a:r>
              <a:rPr lang="de-CH" sz="2000" dirty="0">
                <a:solidFill>
                  <a:schemeClr val="accent5">
                    <a:lumMod val="75000"/>
                  </a:schemeClr>
                </a:solidFill>
              </a:rPr>
              <a:t> </a:t>
            </a:r>
            <a:r>
              <a:rPr lang="de-CH" sz="2000" dirty="0" err="1">
                <a:solidFill>
                  <a:schemeClr val="accent5">
                    <a:lumMod val="75000"/>
                  </a:schemeClr>
                </a:solidFill>
              </a:rPr>
              <a:t>zakon</a:t>
            </a:r>
            <a:r>
              <a:rPr lang="de-CH" sz="2000" dirty="0">
                <a:solidFill>
                  <a:schemeClr val="accent5">
                    <a:lumMod val="75000"/>
                  </a:schemeClr>
                </a:solidFill>
              </a:rPr>
              <a:t> o </a:t>
            </a:r>
            <a:r>
              <a:rPr lang="de-CH" sz="2000" dirty="0" err="1">
                <a:solidFill>
                  <a:schemeClr val="accent5">
                    <a:lumMod val="75000"/>
                  </a:schemeClr>
                </a:solidFill>
              </a:rPr>
              <a:t>duhanskim</a:t>
            </a:r>
            <a:r>
              <a:rPr lang="de-CH" sz="2000" dirty="0">
                <a:solidFill>
                  <a:schemeClr val="accent5">
                    <a:lumMod val="75000"/>
                  </a:schemeClr>
                </a:solidFill>
              </a:rPr>
              <a:t> </a:t>
            </a:r>
            <a:r>
              <a:rPr lang="de-CH" sz="2000" dirty="0" err="1">
                <a:solidFill>
                  <a:schemeClr val="accent5">
                    <a:lumMod val="75000"/>
                  </a:schemeClr>
                </a:solidFill>
              </a:rPr>
              <a:t>proizvodima</a:t>
            </a:r>
            <a:r>
              <a:rPr lang="de-CH" sz="2000" dirty="0">
                <a:solidFill>
                  <a:schemeClr val="accent5">
                    <a:lumMod val="75000"/>
                  </a:schemeClr>
                </a:solidFill>
              </a:rPr>
              <a:t> </a:t>
            </a:r>
            <a:r>
              <a:rPr lang="de-CH" sz="2000" dirty="0" err="1">
                <a:solidFill>
                  <a:schemeClr val="accent5">
                    <a:lumMod val="75000"/>
                  </a:schemeClr>
                </a:solidFill>
              </a:rPr>
              <a:t>stupiti</a:t>
            </a:r>
            <a:r>
              <a:rPr lang="de-CH" sz="2000" dirty="0">
                <a:solidFill>
                  <a:schemeClr val="accent5">
                    <a:lumMod val="75000"/>
                  </a:schemeClr>
                </a:solidFill>
              </a:rPr>
              <a:t> na </a:t>
            </a:r>
            <a:r>
              <a:rPr lang="de-CH" sz="2000" dirty="0" err="1">
                <a:solidFill>
                  <a:schemeClr val="accent5">
                    <a:lumMod val="75000"/>
                  </a:schemeClr>
                </a:solidFill>
              </a:rPr>
              <a:t>snagu</a:t>
            </a:r>
            <a:r>
              <a:rPr lang="de-CH" sz="2000" dirty="0">
                <a:solidFill>
                  <a:schemeClr val="accent5">
                    <a:lumMod val="75000"/>
                  </a:schemeClr>
                </a:solidFill>
              </a:rPr>
              <a:t> </a:t>
            </a:r>
            <a:r>
              <a:rPr lang="de-CH" sz="2000" b="1" dirty="0">
                <a:solidFill>
                  <a:schemeClr val="accent5">
                    <a:lumMod val="75000"/>
                  </a:schemeClr>
                </a:solidFill>
              </a:rPr>
              <a:t>1. </a:t>
            </a:r>
            <a:r>
              <a:rPr lang="de-CH" sz="2000" b="1" dirty="0" err="1">
                <a:solidFill>
                  <a:schemeClr val="accent5">
                    <a:lumMod val="75000"/>
                  </a:schemeClr>
                </a:solidFill>
              </a:rPr>
              <a:t>listopada</a:t>
            </a:r>
            <a:r>
              <a:rPr lang="de-CH" sz="2000" b="1" dirty="0">
                <a:solidFill>
                  <a:schemeClr val="accent5">
                    <a:lumMod val="75000"/>
                  </a:schemeClr>
                </a:solidFill>
              </a:rPr>
              <a:t> 2024</a:t>
            </a:r>
            <a:r>
              <a:rPr lang="de-CH" sz="2000" dirty="0">
                <a:solidFill>
                  <a:schemeClr val="accent5">
                    <a:lumMod val="75000"/>
                  </a:schemeClr>
                </a:solidFill>
              </a:rPr>
              <a:t> </a:t>
            </a:r>
            <a:r>
              <a:rPr lang="de-CH" sz="2000" dirty="0" err="1">
                <a:solidFill>
                  <a:schemeClr val="accent5">
                    <a:lumMod val="75000"/>
                  </a:schemeClr>
                </a:solidFill>
              </a:rPr>
              <a:t>godine</a:t>
            </a:r>
            <a:r>
              <a:rPr lang="de-CH" sz="2000" dirty="0">
                <a:solidFill>
                  <a:schemeClr val="accent5">
                    <a:lumMod val="75000"/>
                  </a:schemeClr>
                </a:solidFill>
              </a:rPr>
              <a:t>.</a:t>
            </a:r>
          </a:p>
          <a:p>
            <a:r>
              <a:rPr lang="de-CH" sz="2000" dirty="0">
                <a:solidFill>
                  <a:schemeClr val="accent5">
                    <a:lumMod val="75000"/>
                  </a:schemeClr>
                </a:solidFill>
              </a:rPr>
              <a:t>Taj </a:t>
            </a:r>
            <a:r>
              <a:rPr lang="de-CH" sz="2000" dirty="0" err="1">
                <a:solidFill>
                  <a:schemeClr val="accent5">
                    <a:lumMod val="75000"/>
                  </a:schemeClr>
                </a:solidFill>
              </a:rPr>
              <a:t>zakon</a:t>
            </a:r>
            <a:r>
              <a:rPr lang="de-CH" sz="2000" dirty="0">
                <a:solidFill>
                  <a:schemeClr val="accent5">
                    <a:lumMod val="75000"/>
                  </a:schemeClr>
                </a:solidFill>
              </a:rPr>
              <a:t> </a:t>
            </a:r>
            <a:r>
              <a:rPr lang="de-CH" sz="2000" dirty="0" err="1">
                <a:solidFill>
                  <a:schemeClr val="accent5">
                    <a:lumMod val="75000"/>
                  </a:schemeClr>
                </a:solidFill>
              </a:rPr>
              <a:t>zabranjuje</a:t>
            </a:r>
            <a:r>
              <a:rPr lang="de-CH" sz="2000" dirty="0">
                <a:solidFill>
                  <a:schemeClr val="accent5">
                    <a:lumMod val="75000"/>
                  </a:schemeClr>
                </a:solidFill>
              </a:rPr>
              <a:t> </a:t>
            </a:r>
            <a:r>
              <a:rPr lang="de-CH" sz="2000" dirty="0" err="1">
                <a:solidFill>
                  <a:schemeClr val="accent5">
                    <a:lumMod val="75000"/>
                  </a:schemeClr>
                </a:solidFill>
              </a:rPr>
              <a:t>prodaju</a:t>
            </a:r>
            <a:r>
              <a:rPr lang="de-CH" sz="2000" dirty="0">
                <a:solidFill>
                  <a:schemeClr val="accent5">
                    <a:lumMod val="75000"/>
                  </a:schemeClr>
                </a:solidFill>
              </a:rPr>
              <a:t> vape </a:t>
            </a:r>
            <a:r>
              <a:rPr lang="de-CH" sz="2000" b="1" dirty="0" err="1">
                <a:solidFill>
                  <a:schemeClr val="accent5">
                    <a:lumMod val="75000"/>
                  </a:schemeClr>
                </a:solidFill>
              </a:rPr>
              <a:t>maloljetnicima</a:t>
            </a:r>
            <a:r>
              <a:rPr lang="de-CH" sz="2000" dirty="0">
                <a:solidFill>
                  <a:schemeClr val="accent5">
                    <a:lumMod val="75000"/>
                  </a:schemeClr>
                </a:solidFill>
              </a:rPr>
              <a:t>.</a:t>
            </a:r>
          </a:p>
        </p:txBody>
      </p:sp>
      <p:pic>
        <p:nvPicPr>
          <p:cNvPr id="7" name="Grafik 6" descr="Ein Bild, das Text, Schrift, Screenshot, Typografie enthält.&#10;&#10;Automatisch generierte Beschreibung">
            <a:extLst>
              <a:ext uri="{FF2B5EF4-FFF2-40B4-BE49-F238E27FC236}">
                <a16:creationId xmlns:a16="http://schemas.microsoft.com/office/drawing/2014/main" id="{2EA4D4A0-10CA-1562-3B96-7CBFB7A3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137" y="4622841"/>
            <a:ext cx="3096057" cy="604922"/>
          </a:xfrm>
          <a:prstGeom prst="rect">
            <a:avLst/>
          </a:prstGeom>
        </p:spPr>
      </p:pic>
      <p:pic>
        <p:nvPicPr>
          <p:cNvPr id="11" name="Grafik 10" descr="Ein Bild, das Text, Screenshot, Software, Webseite enthält.">
            <a:extLst>
              <a:ext uri="{FF2B5EF4-FFF2-40B4-BE49-F238E27FC236}">
                <a16:creationId xmlns:a16="http://schemas.microsoft.com/office/drawing/2014/main" id="{E6C5A3E8-8273-09DB-ADFD-E71433419B48}"/>
              </a:ext>
            </a:extLst>
          </p:cNvPr>
          <p:cNvPicPr>
            <a:picLocks noChangeAspect="1"/>
          </p:cNvPicPr>
          <p:nvPr/>
        </p:nvPicPr>
        <p:blipFill rotWithShape="1">
          <a:blip r:embed="rId4">
            <a:extLst>
              <a:ext uri="{28A0092B-C50C-407E-A947-70E740481C1C}">
                <a14:useLocalDpi xmlns:a14="http://schemas.microsoft.com/office/drawing/2010/main" val="0"/>
              </a:ext>
            </a:extLst>
          </a:blip>
          <a:srcRect l="6384" t="18572" r="31426" b="50000"/>
          <a:stretch/>
        </p:blipFill>
        <p:spPr>
          <a:xfrm rot="21446432">
            <a:off x="233287" y="3616356"/>
            <a:ext cx="3393322" cy="1071805"/>
          </a:xfrm>
          <a:prstGeom prst="rect">
            <a:avLst/>
          </a:prstGeom>
        </p:spPr>
      </p:pic>
      <p:pic>
        <p:nvPicPr>
          <p:cNvPr id="9" name="Grafik 8" descr="Ein Bild, das Text, Software, Multimedia-Software, Computersymbol enthält.&#10;&#10;Automatisch generierte Beschreibung">
            <a:extLst>
              <a:ext uri="{FF2B5EF4-FFF2-40B4-BE49-F238E27FC236}">
                <a16:creationId xmlns:a16="http://schemas.microsoft.com/office/drawing/2014/main" id="{675F7C84-5842-8C63-2C34-7EC813422C93}"/>
              </a:ext>
            </a:extLst>
          </p:cNvPr>
          <p:cNvPicPr>
            <a:picLocks noChangeAspect="1"/>
          </p:cNvPicPr>
          <p:nvPr/>
        </p:nvPicPr>
        <p:blipFill rotWithShape="1">
          <a:blip r:embed="rId5">
            <a:extLst>
              <a:ext uri="{28A0092B-C50C-407E-A947-70E740481C1C}">
                <a14:useLocalDpi xmlns:a14="http://schemas.microsoft.com/office/drawing/2010/main" val="0"/>
              </a:ext>
            </a:extLst>
          </a:blip>
          <a:srcRect l="70475" t="12201" r="12988" b="77299"/>
          <a:stretch/>
        </p:blipFill>
        <p:spPr>
          <a:xfrm>
            <a:off x="0" y="4869397"/>
            <a:ext cx="6119973" cy="1457136"/>
          </a:xfrm>
          <a:prstGeom prst="rect">
            <a:avLst/>
          </a:prstGeom>
        </p:spPr>
      </p:pic>
      <p:pic>
        <p:nvPicPr>
          <p:cNvPr id="6" name="Grafik 5" descr="Ein Bild, das Text, Screenshot, Website, Software enthält.&#10;&#10;Automatisch generierte Beschreibung">
            <a:extLst>
              <a:ext uri="{FF2B5EF4-FFF2-40B4-BE49-F238E27FC236}">
                <a16:creationId xmlns:a16="http://schemas.microsoft.com/office/drawing/2014/main" id="{8E6EFE40-F910-6C56-4C6A-9D05632D27AC}"/>
              </a:ext>
            </a:extLst>
          </p:cNvPr>
          <p:cNvPicPr>
            <a:picLocks noChangeAspect="1"/>
          </p:cNvPicPr>
          <p:nvPr/>
        </p:nvPicPr>
        <p:blipFill rotWithShape="1">
          <a:blip r:embed="rId6">
            <a:extLst>
              <a:ext uri="{28A0092B-C50C-407E-A947-70E740481C1C}">
                <a14:useLocalDpi xmlns:a14="http://schemas.microsoft.com/office/drawing/2010/main" val="0"/>
              </a:ext>
            </a:extLst>
          </a:blip>
          <a:srcRect l="9370" t="34129" r="17869" b="48656"/>
          <a:stretch/>
        </p:blipFill>
        <p:spPr>
          <a:xfrm rot="435124">
            <a:off x="7427565" y="3899367"/>
            <a:ext cx="4416411" cy="653065"/>
          </a:xfrm>
          <a:prstGeom prst="rect">
            <a:avLst/>
          </a:prstGeom>
        </p:spPr>
      </p:pic>
      <p:pic>
        <p:nvPicPr>
          <p:cNvPr id="10" name="Grafik 9" descr="Ein Bild, das Text, Schrift, Screenshot, weiß enthält.&#10;&#10;Automatisch generierte Beschreibung">
            <a:extLst>
              <a:ext uri="{FF2B5EF4-FFF2-40B4-BE49-F238E27FC236}">
                <a16:creationId xmlns:a16="http://schemas.microsoft.com/office/drawing/2014/main" id="{4C45EA36-8567-D7E6-639E-5B8D95C6B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180302"/>
            <a:ext cx="5625298" cy="990738"/>
          </a:xfrm>
          <a:prstGeom prst="rect">
            <a:avLst/>
          </a:prstGeom>
        </p:spPr>
      </p:pic>
      <p:sp>
        <p:nvSpPr>
          <p:cNvPr id="13" name="Textfeld 12">
            <a:extLst>
              <a:ext uri="{FF2B5EF4-FFF2-40B4-BE49-F238E27FC236}">
                <a16:creationId xmlns:a16="http://schemas.microsoft.com/office/drawing/2014/main" id="{D02A4394-EBB9-16B6-5205-B30B9F12EE6B}"/>
              </a:ext>
            </a:extLst>
          </p:cNvPr>
          <p:cNvSpPr txBox="1"/>
          <p:nvPr/>
        </p:nvSpPr>
        <p:spPr>
          <a:xfrm>
            <a:off x="8823960" y="6459307"/>
            <a:ext cx="3368040" cy="246221"/>
          </a:xfrm>
          <a:prstGeom prst="rect">
            <a:avLst/>
          </a:prstGeom>
          <a:noFill/>
        </p:spPr>
        <p:txBody>
          <a:bodyPr wrap="square">
            <a:spAutoFit/>
          </a:bodyPr>
          <a:lstStyle/>
          <a:p>
            <a:pPr algn="r"/>
            <a:r>
              <a:rPr lang="de-CH" sz="1000" dirty="0">
                <a:solidFill>
                  <a:schemeClr val="bg1"/>
                </a:solidFill>
              </a:rPr>
              <a:t> srf.ch; euractiv.de; watson.ch; parlament.ch; bag.admin.ch</a:t>
            </a:r>
          </a:p>
        </p:txBody>
      </p:sp>
      <p:sp>
        <p:nvSpPr>
          <p:cNvPr id="14" name="Textfeld 13">
            <a:extLst>
              <a:ext uri="{FF2B5EF4-FFF2-40B4-BE49-F238E27FC236}">
                <a16:creationId xmlns:a16="http://schemas.microsoft.com/office/drawing/2014/main" id="{98A094A2-A596-7957-9007-1CA65EA4F356}"/>
              </a:ext>
            </a:extLst>
          </p:cNvPr>
          <p:cNvSpPr txBox="1"/>
          <p:nvPr/>
        </p:nvSpPr>
        <p:spPr>
          <a:xfrm>
            <a:off x="1988933" y="1676345"/>
            <a:ext cx="523677" cy="861774"/>
          </a:xfrm>
          <a:prstGeom prst="rect">
            <a:avLst/>
          </a:prstGeom>
          <a:noFill/>
        </p:spPr>
        <p:txBody>
          <a:bodyPr wrap="square" rtlCol="0">
            <a:spAutoFit/>
          </a:bodyPr>
          <a:lstStyle/>
          <a:p>
            <a:r>
              <a:rPr lang="de-CH" sz="5000" dirty="0">
                <a:solidFill>
                  <a:schemeClr val="accent5">
                    <a:lumMod val="75000"/>
                  </a:schemeClr>
                </a:solidFill>
              </a:rPr>
              <a:t>§</a:t>
            </a:r>
          </a:p>
        </p:txBody>
      </p:sp>
      <p:pic>
        <p:nvPicPr>
          <p:cNvPr id="8" name="Grafik 7" descr="Ein Bild, das Text, Elektronik, Screenshot, Software enthält.">
            <a:extLst>
              <a:ext uri="{FF2B5EF4-FFF2-40B4-BE49-F238E27FC236}">
                <a16:creationId xmlns:a16="http://schemas.microsoft.com/office/drawing/2014/main" id="{C0F1E747-3D9F-9144-CBEC-51ED1E781A12}"/>
              </a:ext>
            </a:extLst>
          </p:cNvPr>
          <p:cNvPicPr>
            <a:picLocks noChangeAspect="1"/>
          </p:cNvPicPr>
          <p:nvPr/>
        </p:nvPicPr>
        <p:blipFill rotWithShape="1">
          <a:blip r:embed="rId8">
            <a:extLst>
              <a:ext uri="{28A0092B-C50C-407E-A947-70E740481C1C}">
                <a14:useLocalDpi xmlns:a14="http://schemas.microsoft.com/office/drawing/2010/main" val="0"/>
              </a:ext>
            </a:extLst>
          </a:blip>
          <a:srcRect l="24879" t="24812" r="29034" b="50966"/>
          <a:stretch/>
        </p:blipFill>
        <p:spPr>
          <a:xfrm rot="21345998">
            <a:off x="3716784" y="3699306"/>
            <a:ext cx="3206270" cy="1053186"/>
          </a:xfrm>
          <a:prstGeom prst="rect">
            <a:avLst/>
          </a:prstGeom>
        </p:spPr>
      </p:pic>
    </p:spTree>
    <p:extLst>
      <p:ext uri="{BB962C8B-B14F-4D97-AF65-F5344CB8AC3E}">
        <p14:creationId xmlns:p14="http://schemas.microsoft.com/office/powerpoint/2010/main" val="39101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190500" y="1390996"/>
            <a:ext cx="3646714" cy="2286000"/>
          </a:xfrm>
        </p:spPr>
        <p:txBody>
          <a:bodyPr/>
          <a:lstStyle/>
          <a:p>
            <a:r>
              <a:rPr lang="de-CH" b="1" dirty="0" err="1"/>
              <a:t>Kako</a:t>
            </a:r>
            <a:r>
              <a:rPr lang="de-CH" b="1" dirty="0"/>
              <a:t> da </a:t>
            </a:r>
            <a:r>
              <a:rPr lang="de-CH" b="1" dirty="0" err="1"/>
              <a:t>postupim</a:t>
            </a:r>
            <a:r>
              <a:rPr lang="de-CH" b="1" dirty="0"/>
              <a:t>?</a:t>
            </a:r>
          </a:p>
        </p:txBody>
      </p:sp>
      <p:sp>
        <p:nvSpPr>
          <p:cNvPr id="5" name="Textfeld 4">
            <a:extLst>
              <a:ext uri="{FF2B5EF4-FFF2-40B4-BE49-F238E27FC236}">
                <a16:creationId xmlns:a16="http://schemas.microsoft.com/office/drawing/2014/main" id="{6573F6AF-F25A-B44C-008C-55DFE2F02415}"/>
              </a:ext>
            </a:extLst>
          </p:cNvPr>
          <p:cNvSpPr txBox="1"/>
          <p:nvPr/>
        </p:nvSpPr>
        <p:spPr>
          <a:xfrm>
            <a:off x="5055606" y="1254924"/>
            <a:ext cx="5888576" cy="37888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b="1" dirty="0" err="1"/>
              <a:t>Saznajte</a:t>
            </a:r>
            <a:r>
              <a:rPr lang="de-CH" dirty="0"/>
              <a:t> </a:t>
            </a:r>
            <a:r>
              <a:rPr lang="de-CH" dirty="0" err="1"/>
              <a:t>više</a:t>
            </a:r>
            <a:r>
              <a:rPr lang="de-CH" dirty="0"/>
              <a:t>. </a:t>
            </a:r>
          </a:p>
          <a:p>
            <a:pPr marL="285750" indent="-285750">
              <a:lnSpc>
                <a:spcPct val="150000"/>
              </a:lnSpc>
              <a:buFont typeface="Arial" panose="020B0604020202020204" pitchFamily="34" charset="0"/>
              <a:buChar char="•"/>
            </a:pPr>
            <a:r>
              <a:rPr lang="de-CH" b="1" dirty="0" err="1"/>
              <a:t>Trenutak</a:t>
            </a:r>
            <a:r>
              <a:rPr lang="de-CH" b="1" dirty="0"/>
              <a:t> </a:t>
            </a:r>
            <a:r>
              <a:rPr lang="de-CH" b="1" dirty="0" err="1"/>
              <a:t>tišine</a:t>
            </a:r>
            <a:r>
              <a:rPr lang="de-CH" dirty="0"/>
              <a:t>: nije </a:t>
            </a:r>
            <a:r>
              <a:rPr lang="de-CH" dirty="0" err="1"/>
              <a:t>pod</a:t>
            </a:r>
            <a:r>
              <a:rPr lang="de-CH" dirty="0"/>
              <a:t> </a:t>
            </a:r>
            <a:r>
              <a:rPr lang="de-CH" dirty="0" err="1"/>
              <a:t>stresom</a:t>
            </a:r>
            <a:r>
              <a:rPr lang="de-CH" dirty="0"/>
              <a:t> </a:t>
            </a:r>
            <a:r>
              <a:rPr lang="de-CH" dirty="0" err="1"/>
              <a:t>ili</a:t>
            </a:r>
            <a:r>
              <a:rPr lang="de-CH" dirty="0"/>
              <a:t> </a:t>
            </a:r>
            <a:r>
              <a:rPr lang="de-CH" dirty="0" err="1"/>
              <a:t>svađom</a:t>
            </a:r>
            <a:r>
              <a:rPr lang="de-CH" dirty="0"/>
              <a:t>. </a:t>
            </a:r>
          </a:p>
          <a:p>
            <a:pPr marL="285750" indent="-285750">
              <a:lnSpc>
                <a:spcPct val="150000"/>
              </a:lnSpc>
              <a:buFont typeface="Arial" panose="020B0604020202020204" pitchFamily="34" charset="0"/>
              <a:buChar char="•"/>
            </a:pPr>
            <a:r>
              <a:rPr lang="de-CH" dirty="0" err="1"/>
              <a:t>Postavite</a:t>
            </a:r>
            <a:r>
              <a:rPr lang="de-CH" dirty="0"/>
              <a:t> </a:t>
            </a:r>
            <a:r>
              <a:rPr lang="de-CH" dirty="0" err="1"/>
              <a:t>djetetu</a:t>
            </a:r>
            <a:r>
              <a:rPr lang="de-CH" dirty="0"/>
              <a:t> </a:t>
            </a:r>
            <a:r>
              <a:rPr lang="de-CH" b="1" dirty="0" err="1"/>
              <a:t>pitanja</a:t>
            </a:r>
            <a:r>
              <a:rPr lang="de-CH" dirty="0"/>
              <a:t> i </a:t>
            </a:r>
            <a:r>
              <a:rPr lang="de-CH" dirty="0" err="1"/>
              <a:t>pažljivo</a:t>
            </a:r>
            <a:r>
              <a:rPr lang="de-CH" dirty="0"/>
              <a:t> </a:t>
            </a:r>
            <a:r>
              <a:rPr lang="de-CH" dirty="0" err="1"/>
              <a:t>slušajte</a:t>
            </a:r>
            <a:r>
              <a:rPr lang="de-CH" dirty="0"/>
              <a:t>. </a:t>
            </a:r>
          </a:p>
          <a:p>
            <a:pPr marL="285750" indent="-285750">
              <a:lnSpc>
                <a:spcPct val="150000"/>
              </a:lnSpc>
              <a:buFont typeface="Arial" panose="020B0604020202020204" pitchFamily="34" charset="0"/>
              <a:buChar char="•"/>
            </a:pPr>
            <a:r>
              <a:rPr lang="de-CH" dirty="0" err="1"/>
              <a:t>Izbjegavajte</a:t>
            </a:r>
            <a:r>
              <a:rPr lang="de-CH" dirty="0"/>
              <a:t> </a:t>
            </a:r>
            <a:r>
              <a:rPr lang="de-CH" dirty="0" err="1"/>
              <a:t>davati</a:t>
            </a:r>
            <a:r>
              <a:rPr lang="de-CH" dirty="0"/>
              <a:t> </a:t>
            </a:r>
            <a:r>
              <a:rPr lang="de-CH" dirty="0" err="1"/>
              <a:t>predavanja</a:t>
            </a:r>
            <a:r>
              <a:rPr lang="de-CH" dirty="0"/>
              <a:t>. </a:t>
            </a:r>
          </a:p>
          <a:p>
            <a:pPr marL="285750" indent="-285750">
              <a:lnSpc>
                <a:spcPct val="150000"/>
              </a:lnSpc>
              <a:buFont typeface="Arial" panose="020B0604020202020204" pitchFamily="34" charset="0"/>
              <a:buChar char="•"/>
            </a:pPr>
            <a:r>
              <a:rPr lang="de-CH" b="1" dirty="0" err="1"/>
              <a:t>Nemojte</a:t>
            </a:r>
            <a:r>
              <a:rPr lang="de-CH" b="1" dirty="0"/>
              <a:t> </a:t>
            </a:r>
            <a:r>
              <a:rPr lang="de-CH" b="1" dirty="0" err="1"/>
              <a:t>kritizirati</a:t>
            </a:r>
            <a:r>
              <a:rPr lang="de-CH" b="1" dirty="0"/>
              <a:t> </a:t>
            </a:r>
            <a:r>
              <a:rPr lang="de-CH" dirty="0" err="1"/>
              <a:t>dijete</a:t>
            </a:r>
            <a:r>
              <a:rPr lang="de-CH" dirty="0"/>
              <a:t>. </a:t>
            </a:r>
          </a:p>
          <a:p>
            <a:pPr marL="285750" indent="-285750">
              <a:lnSpc>
                <a:spcPct val="150000"/>
              </a:lnSpc>
              <a:buFont typeface="Arial" panose="020B0604020202020204" pitchFamily="34" charset="0"/>
              <a:buChar char="•"/>
            </a:pPr>
            <a:r>
              <a:rPr lang="de-CH" dirty="0" err="1"/>
              <a:t>Postavite</a:t>
            </a:r>
            <a:r>
              <a:rPr lang="de-CH" dirty="0"/>
              <a:t> </a:t>
            </a:r>
            <a:r>
              <a:rPr lang="de-CH" dirty="0" err="1"/>
              <a:t>jasna</a:t>
            </a:r>
            <a:r>
              <a:rPr lang="de-CH" dirty="0"/>
              <a:t> </a:t>
            </a:r>
            <a:r>
              <a:rPr lang="de-CH" b="1" dirty="0" err="1"/>
              <a:t>pravila</a:t>
            </a:r>
            <a:r>
              <a:rPr lang="de-CH" dirty="0"/>
              <a:t> i </a:t>
            </a:r>
            <a:r>
              <a:rPr lang="de-CH" dirty="0" err="1"/>
              <a:t>dogovorite</a:t>
            </a:r>
            <a:r>
              <a:rPr lang="de-CH" dirty="0"/>
              <a:t> se. </a:t>
            </a:r>
          </a:p>
          <a:p>
            <a:pPr marL="285750" indent="-285750">
              <a:lnSpc>
                <a:spcPct val="150000"/>
              </a:lnSpc>
              <a:buFont typeface="Arial" panose="020B0604020202020204" pitchFamily="34" charset="0"/>
              <a:buChar char="•"/>
            </a:pPr>
            <a:r>
              <a:rPr lang="de-CH" dirty="0" err="1"/>
              <a:t>Budite</a:t>
            </a:r>
            <a:r>
              <a:rPr lang="de-CH" dirty="0"/>
              <a:t> </a:t>
            </a:r>
            <a:r>
              <a:rPr lang="de-CH" b="1" dirty="0" err="1"/>
              <a:t>uzor</a:t>
            </a:r>
            <a:r>
              <a:rPr lang="de-CH" dirty="0"/>
              <a:t> </a:t>
            </a:r>
            <a:r>
              <a:rPr lang="de-CH" dirty="0" err="1"/>
              <a:t>svojoj</a:t>
            </a:r>
            <a:r>
              <a:rPr lang="de-CH" dirty="0"/>
              <a:t> </a:t>
            </a:r>
            <a:r>
              <a:rPr lang="de-CH" dirty="0" err="1"/>
              <a:t>djeci</a:t>
            </a:r>
            <a:r>
              <a:rPr lang="de-CH" dirty="0"/>
              <a:t>. </a:t>
            </a:r>
          </a:p>
          <a:p>
            <a:pPr marL="285750" indent="-285750">
              <a:lnSpc>
                <a:spcPct val="150000"/>
              </a:lnSpc>
              <a:buFont typeface="Arial" panose="020B0604020202020204" pitchFamily="34" charset="0"/>
              <a:buChar char="•"/>
            </a:pPr>
            <a:r>
              <a:rPr lang="de-CH" dirty="0" err="1"/>
              <a:t>Mnogi</a:t>
            </a:r>
            <a:r>
              <a:rPr lang="de-CH" dirty="0"/>
              <a:t> </a:t>
            </a:r>
            <a:r>
              <a:rPr lang="de-CH" dirty="0" err="1"/>
              <a:t>roditelji</a:t>
            </a:r>
            <a:r>
              <a:rPr lang="de-CH" dirty="0"/>
              <a:t> </a:t>
            </a:r>
            <a:r>
              <a:rPr lang="de-CH" dirty="0" err="1"/>
              <a:t>dijele</a:t>
            </a:r>
            <a:r>
              <a:rPr lang="de-CH" dirty="0"/>
              <a:t> </a:t>
            </a:r>
            <a:r>
              <a:rPr lang="de-CH" dirty="0" err="1"/>
              <a:t>slična</a:t>
            </a:r>
            <a:r>
              <a:rPr lang="de-CH" dirty="0"/>
              <a:t> </a:t>
            </a:r>
            <a:r>
              <a:rPr lang="de-CH" dirty="0" err="1"/>
              <a:t>iskustva</a:t>
            </a:r>
            <a:r>
              <a:rPr lang="de-CH" dirty="0"/>
              <a:t>. </a:t>
            </a:r>
            <a:br>
              <a:rPr lang="de-CH" dirty="0"/>
            </a:br>
            <a:r>
              <a:rPr lang="de-CH" b="1" dirty="0">
                <a:sym typeface="Wingdings" panose="05000000000000000000" pitchFamily="2" charset="2"/>
              </a:rPr>
              <a:t> </a:t>
            </a:r>
            <a:r>
              <a:rPr lang="de-CH" b="1" dirty="0" err="1"/>
              <a:t>Zatražite</a:t>
            </a:r>
            <a:r>
              <a:rPr lang="de-CH" b="1" dirty="0"/>
              <a:t> </a:t>
            </a:r>
            <a:r>
              <a:rPr lang="de-CH" b="1" dirty="0" err="1"/>
              <a:t>pomoć</a:t>
            </a:r>
            <a:endParaRPr lang="de-CH" b="1" dirty="0">
              <a:sym typeface="Wingdings" panose="05000000000000000000" pitchFamily="2" charset="2"/>
            </a:endParaRPr>
          </a:p>
        </p:txBody>
      </p:sp>
      <p:sp>
        <p:nvSpPr>
          <p:cNvPr id="7" name="Textfeld 6">
            <a:extLst>
              <a:ext uri="{FF2B5EF4-FFF2-40B4-BE49-F238E27FC236}">
                <a16:creationId xmlns:a16="http://schemas.microsoft.com/office/drawing/2014/main" id="{82159282-2307-2CBC-0177-86763DDC8803}"/>
              </a:ext>
            </a:extLst>
          </p:cNvPr>
          <p:cNvSpPr txBox="1"/>
          <p:nvPr/>
        </p:nvSpPr>
        <p:spPr>
          <a:xfrm>
            <a:off x="4692084" y="5640929"/>
            <a:ext cx="6884582" cy="646331"/>
          </a:xfrm>
          <a:prstGeom prst="rect">
            <a:avLst/>
          </a:prstGeom>
          <a:noFill/>
          <a:ln w="19050">
            <a:solidFill>
              <a:schemeClr val="accent2">
                <a:lumMod val="50000"/>
              </a:schemeClr>
            </a:solidFill>
          </a:ln>
        </p:spPr>
        <p:txBody>
          <a:bodyPr wrap="square" rtlCol="0">
            <a:spAutoFit/>
          </a:bodyPr>
          <a:lstStyle/>
          <a:p>
            <a:r>
              <a:rPr lang="de-CH" dirty="0" err="1">
                <a:solidFill>
                  <a:schemeClr val="accent1">
                    <a:lumMod val="50000"/>
                  </a:schemeClr>
                </a:solidFill>
              </a:rPr>
              <a:t>Kontakti</a:t>
            </a:r>
            <a:r>
              <a:rPr lang="de-CH" dirty="0">
                <a:solidFill>
                  <a:schemeClr val="accent1">
                    <a:lumMod val="50000"/>
                  </a:schemeClr>
                </a:solidFill>
              </a:rPr>
              <a:t> i </a:t>
            </a:r>
            <a:r>
              <a:rPr lang="de-CH" dirty="0" err="1">
                <a:solidFill>
                  <a:schemeClr val="accent1">
                    <a:lumMod val="50000"/>
                  </a:schemeClr>
                </a:solidFill>
              </a:rPr>
              <a:t>informacijske</a:t>
            </a:r>
            <a:r>
              <a:rPr lang="de-CH" dirty="0">
                <a:solidFill>
                  <a:schemeClr val="accent1">
                    <a:lumMod val="50000"/>
                  </a:schemeClr>
                </a:solidFill>
              </a:rPr>
              <a:t> </a:t>
            </a:r>
            <a:r>
              <a:rPr lang="de-CH" dirty="0" err="1">
                <a:solidFill>
                  <a:schemeClr val="accent1">
                    <a:lumMod val="50000"/>
                  </a:schemeClr>
                </a:solidFill>
              </a:rPr>
              <a:t>platforme</a:t>
            </a:r>
            <a:r>
              <a:rPr lang="de-CH" dirty="0">
                <a:solidFill>
                  <a:schemeClr val="accent1">
                    <a:lumMod val="50000"/>
                  </a:schemeClr>
                </a:solidFill>
              </a:rPr>
              <a:t> </a:t>
            </a:r>
            <a:r>
              <a:rPr lang="de-CH" dirty="0" err="1">
                <a:solidFill>
                  <a:schemeClr val="accent1">
                    <a:lumMod val="50000"/>
                  </a:schemeClr>
                </a:solidFill>
              </a:rPr>
              <a:t>dostupne</a:t>
            </a:r>
            <a:r>
              <a:rPr lang="de-CH" dirty="0">
                <a:solidFill>
                  <a:schemeClr val="accent1">
                    <a:lumMod val="50000"/>
                  </a:schemeClr>
                </a:solidFill>
              </a:rPr>
              <a:t> </a:t>
            </a:r>
            <a:r>
              <a:rPr lang="de-CH" dirty="0" err="1">
                <a:solidFill>
                  <a:schemeClr val="accent1">
                    <a:lumMod val="50000"/>
                  </a:schemeClr>
                </a:solidFill>
              </a:rPr>
              <a:t>su</a:t>
            </a:r>
            <a:r>
              <a:rPr lang="de-CH" dirty="0">
                <a:solidFill>
                  <a:schemeClr val="accent1">
                    <a:lumMod val="50000"/>
                  </a:schemeClr>
                </a:solidFill>
              </a:rPr>
              <a:t> u </a:t>
            </a:r>
            <a:r>
              <a:rPr lang="de-CH" dirty="0" err="1">
                <a:solidFill>
                  <a:schemeClr val="accent1">
                    <a:lumMod val="50000"/>
                  </a:schemeClr>
                </a:solidFill>
              </a:rPr>
              <a:t>brošuri</a:t>
            </a:r>
            <a:r>
              <a:rPr lang="de-CH" dirty="0">
                <a:solidFill>
                  <a:schemeClr val="accent1">
                    <a:lumMod val="50000"/>
                  </a:schemeClr>
                </a:solidFill>
              </a:rPr>
              <a:t> </a:t>
            </a:r>
            <a:r>
              <a:rPr lang="de-CH" dirty="0" err="1">
                <a:solidFill>
                  <a:schemeClr val="accent1">
                    <a:lumMod val="50000"/>
                  </a:schemeClr>
                </a:solidFill>
              </a:rPr>
              <a:t>te</a:t>
            </a:r>
            <a:r>
              <a:rPr lang="de-CH" dirty="0">
                <a:solidFill>
                  <a:schemeClr val="accent1">
                    <a:lumMod val="50000"/>
                  </a:schemeClr>
                </a:solidFill>
              </a:rPr>
              <a:t> na web </a:t>
            </a:r>
            <a:r>
              <a:rPr lang="de-CH" dirty="0" err="1">
                <a:solidFill>
                  <a:schemeClr val="accent1">
                    <a:lumMod val="50000"/>
                  </a:schemeClr>
                </a:solidFill>
              </a:rPr>
              <a:t>stranici</a:t>
            </a:r>
            <a:r>
              <a:rPr lang="de-CH" dirty="0">
                <a:solidFill>
                  <a:schemeClr val="accent1">
                    <a:lumMod val="50000"/>
                  </a:schemeClr>
                </a:solidFill>
              </a:rPr>
              <a:t>: „VAHSK.ch“.</a:t>
            </a: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de-CH" sz="1200" dirty="0" err="1">
                <a:solidFill>
                  <a:schemeClr val="bg1"/>
                </a:solidFill>
              </a:rPr>
              <a:t>obavijestiti</a:t>
            </a:r>
            <a:endParaRPr lang="de-CH" sz="1200" dirty="0">
              <a:solidFill>
                <a:schemeClr val="bg1"/>
              </a:solidFill>
            </a:endParaRP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de-CH" sz="1200" dirty="0" err="1">
                <a:solidFill>
                  <a:schemeClr val="bg1"/>
                </a:solidFill>
              </a:rPr>
              <a:t>razumjeti</a:t>
            </a:r>
            <a:endParaRPr lang="de-CH" sz="1200" dirty="0">
              <a:solidFill>
                <a:schemeClr val="bg1"/>
              </a:solidFill>
            </a:endParaRP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err="1">
                <a:solidFill>
                  <a:srgbClr val="C00000"/>
                </a:solidFill>
              </a:rPr>
              <a:t>djelovati</a:t>
            </a:r>
            <a:endParaRPr lang="de-CH" sz="1200" dirty="0">
              <a:solidFill>
                <a:srgbClr val="C00000"/>
              </a:solidFill>
            </a:endParaRP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1917612" y="4197051"/>
            <a:ext cx="1322096" cy="276999"/>
          </a:xfrm>
          <a:prstGeom prst="rect">
            <a:avLst/>
          </a:prstGeom>
          <a:solidFill>
            <a:schemeClr val="accent5">
              <a:lumMod val="60000"/>
              <a:lumOff val="40000"/>
            </a:schemeClr>
          </a:solidFill>
        </p:spPr>
        <p:txBody>
          <a:bodyPr wrap="square" rtlCol="0">
            <a:spAutoFit/>
          </a:bodyPr>
          <a:lstStyle/>
          <a:p>
            <a:r>
              <a:rPr lang="de-CH" sz="1200" dirty="0" err="1">
                <a:solidFill>
                  <a:schemeClr val="bg1"/>
                </a:solidFill>
              </a:rPr>
              <a:t>zatražiti</a:t>
            </a:r>
            <a:r>
              <a:rPr lang="de-CH" sz="1200" dirty="0">
                <a:solidFill>
                  <a:schemeClr val="bg1"/>
                </a:solidFill>
              </a:rPr>
              <a:t> </a:t>
            </a:r>
            <a:r>
              <a:rPr lang="de-CH" sz="1200" dirty="0" err="1">
                <a:solidFill>
                  <a:schemeClr val="bg1"/>
                </a:solidFill>
              </a:rPr>
              <a:t>pomoć</a:t>
            </a:r>
            <a:endParaRPr lang="de-CH" sz="1200" dirty="0">
              <a:solidFill>
                <a:schemeClr val="bg1"/>
              </a:solidFill>
            </a:endParaRP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397935" y="4008002"/>
            <a:ext cx="906443" cy="276999"/>
          </a:xfrm>
          <a:prstGeom prst="rect">
            <a:avLst/>
          </a:prstGeom>
          <a:solidFill>
            <a:schemeClr val="accent5">
              <a:lumMod val="60000"/>
              <a:lumOff val="40000"/>
            </a:schemeClr>
          </a:solidFill>
          <a:ln w="19050">
            <a:noFill/>
          </a:ln>
        </p:spPr>
        <p:txBody>
          <a:bodyPr wrap="square" rtlCol="0">
            <a:spAutoFit/>
          </a:bodyPr>
          <a:lstStyle/>
          <a:p>
            <a:r>
              <a:rPr lang="de-CH" sz="1200" dirty="0" err="1">
                <a:solidFill>
                  <a:schemeClr val="bg1"/>
                </a:solidFill>
              </a:rPr>
              <a:t>prepoznati</a:t>
            </a:r>
            <a:endParaRPr lang="de-CH" sz="1200" dirty="0">
              <a:solidFill>
                <a:schemeClr val="bg1"/>
              </a:solidFill>
            </a:endParaRPr>
          </a:p>
        </p:txBody>
      </p:sp>
      <p:sp>
        <p:nvSpPr>
          <p:cNvPr id="13" name="Untertitel 2">
            <a:extLst>
              <a:ext uri="{FF2B5EF4-FFF2-40B4-BE49-F238E27FC236}">
                <a16:creationId xmlns:a16="http://schemas.microsoft.com/office/drawing/2014/main" id="{F7031F7A-7A53-14EB-E7E7-8D2D0FA1FEEE}"/>
              </a:ext>
            </a:extLst>
          </p:cNvPr>
          <p:cNvSpPr txBox="1">
            <a:spLocks/>
          </p:cNvSpPr>
          <p:nvPr/>
        </p:nvSpPr>
        <p:spPr>
          <a:xfrm>
            <a:off x="4954013" y="600441"/>
            <a:ext cx="6360725" cy="53765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err="1">
                <a:solidFill>
                  <a:schemeClr val="accent1">
                    <a:lumMod val="50000"/>
                  </a:schemeClr>
                </a:solidFill>
              </a:rPr>
              <a:t>Pronađite</a:t>
            </a:r>
            <a:r>
              <a:rPr lang="de-CH" b="1" dirty="0">
                <a:solidFill>
                  <a:schemeClr val="accent1">
                    <a:lumMod val="50000"/>
                  </a:schemeClr>
                </a:solidFill>
              </a:rPr>
              <a:t> </a:t>
            </a:r>
            <a:r>
              <a:rPr lang="de-CH" b="1" dirty="0" err="1">
                <a:solidFill>
                  <a:schemeClr val="accent1">
                    <a:lumMod val="50000"/>
                  </a:schemeClr>
                </a:solidFill>
              </a:rPr>
              <a:t>razgovor</a:t>
            </a:r>
            <a:r>
              <a:rPr lang="de-CH" b="1" dirty="0">
                <a:solidFill>
                  <a:schemeClr val="accent1">
                    <a:lumMod val="50000"/>
                  </a:schemeClr>
                </a:solidFill>
              </a:rPr>
              <a:t> </a:t>
            </a:r>
            <a:r>
              <a:rPr lang="de-CH" b="1" dirty="0" err="1">
                <a:solidFill>
                  <a:schemeClr val="accent1">
                    <a:lumMod val="50000"/>
                  </a:schemeClr>
                </a:solidFill>
              </a:rPr>
              <a:t>sa</a:t>
            </a:r>
            <a:r>
              <a:rPr lang="de-CH" b="1" dirty="0">
                <a:solidFill>
                  <a:schemeClr val="accent1">
                    <a:lumMod val="50000"/>
                  </a:schemeClr>
                </a:solidFill>
              </a:rPr>
              <a:t> </a:t>
            </a:r>
            <a:r>
              <a:rPr lang="de-CH" b="1" dirty="0" err="1">
                <a:solidFill>
                  <a:schemeClr val="accent1">
                    <a:lumMod val="50000"/>
                  </a:schemeClr>
                </a:solidFill>
              </a:rPr>
              <a:t>svojim</a:t>
            </a:r>
            <a:r>
              <a:rPr lang="de-CH" b="1" dirty="0">
                <a:solidFill>
                  <a:schemeClr val="accent1">
                    <a:lumMod val="50000"/>
                  </a:schemeClr>
                </a:solidFill>
              </a:rPr>
              <a:t> </a:t>
            </a:r>
            <a:r>
              <a:rPr lang="de-CH" b="1" dirty="0" err="1">
                <a:solidFill>
                  <a:schemeClr val="accent1">
                    <a:lumMod val="50000"/>
                  </a:schemeClr>
                </a:solidFill>
              </a:rPr>
              <a:t>djetetom</a:t>
            </a:r>
            <a:endParaRPr lang="de-CH" b="1" dirty="0">
              <a:solidFill>
                <a:schemeClr val="accent1">
                  <a:lumMod val="50000"/>
                </a:schemeClr>
              </a:solidFill>
            </a:endParaRPr>
          </a:p>
        </p:txBody>
      </p:sp>
    </p:spTree>
    <p:extLst>
      <p:ext uri="{BB962C8B-B14F-4D97-AF65-F5344CB8AC3E}">
        <p14:creationId xmlns:p14="http://schemas.microsoft.com/office/powerpoint/2010/main" val="1471267045"/>
      </p:ext>
    </p:extLst>
  </p:cSld>
  <p:clrMapOvr>
    <a:masterClrMapping/>
  </p:clrMapOvr>
</p:sld>
</file>

<file path=ppt/theme/theme1.xml><?xml version="1.0" encoding="utf-8"?>
<a:theme xmlns:a="http://schemas.openxmlformats.org/drawingml/2006/main" name="Rückblick">
  <a:themeElements>
    <a:clrScheme name="Benutzerdefiniert 12">
      <a:dk1>
        <a:sysClr val="windowText" lastClr="000000"/>
      </a:dk1>
      <a:lt1>
        <a:sysClr val="window" lastClr="FFFFFF"/>
      </a:lt1>
      <a:dk2>
        <a:srgbClr val="344068"/>
      </a:dk2>
      <a:lt2>
        <a:srgbClr val="D9E0E6"/>
      </a:lt2>
      <a:accent1>
        <a:srgbClr val="1CADE4"/>
      </a:accent1>
      <a:accent2>
        <a:srgbClr val="0070C0"/>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ückblick">
  <a:themeElements>
    <a:clrScheme name="Benutzerdefiniert 8">
      <a:dk1>
        <a:sysClr val="windowText" lastClr="000000"/>
      </a:dk1>
      <a:lt1>
        <a:sysClr val="window" lastClr="FFFFFF"/>
      </a:lt1>
      <a:dk2>
        <a:srgbClr val="696464"/>
      </a:dk2>
      <a:lt2>
        <a:srgbClr val="E9E5DC"/>
      </a:lt2>
      <a:accent1>
        <a:srgbClr val="EE8C69"/>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Rückblick">
  <a:themeElements>
    <a:clrScheme name="Benutzerdefiniert 3">
      <a:dk1>
        <a:sysClr val="windowText" lastClr="000000"/>
      </a:dk1>
      <a:lt1>
        <a:sysClr val="window" lastClr="FFFFFF"/>
      </a:lt1>
      <a:dk2>
        <a:srgbClr val="335B74"/>
      </a:dk2>
      <a:lt2>
        <a:srgbClr val="DFE3E5"/>
      </a:lt2>
      <a:accent1>
        <a:srgbClr val="1CADE4"/>
      </a:accent1>
      <a:accent2>
        <a:srgbClr val="C264B2"/>
      </a:accent2>
      <a:accent3>
        <a:srgbClr val="27CED7"/>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Rückblick">
  <a:themeElements>
    <a:clrScheme name="Benutzerdefiniert 7">
      <a:dk1>
        <a:sysClr val="windowText" lastClr="000000"/>
      </a:dk1>
      <a:lt1>
        <a:sysClr val="window" lastClr="FFFFFF"/>
      </a:lt1>
      <a:dk2>
        <a:srgbClr val="632E62"/>
      </a:dk2>
      <a:lt2>
        <a:srgbClr val="EAE5EB"/>
      </a:lt2>
      <a:accent1>
        <a:srgbClr val="92278F"/>
      </a:accent1>
      <a:accent2>
        <a:srgbClr val="4E1E76"/>
      </a:accent2>
      <a:accent3>
        <a:srgbClr val="755DD9"/>
      </a:accent3>
      <a:accent4>
        <a:srgbClr val="665EB8"/>
      </a:accent4>
      <a:accent5>
        <a:srgbClr val="45A5ED"/>
      </a:accent5>
      <a:accent6>
        <a:srgbClr val="5982DB"/>
      </a:accent6>
      <a:hlink>
        <a:srgbClr val="0066FF"/>
      </a:hlink>
      <a:folHlink>
        <a:srgbClr val="66669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Rückblick">
  <a:themeElements>
    <a:clrScheme name="Benutzerdefiniert 1">
      <a:dk1>
        <a:srgbClr val="000000"/>
      </a:dk1>
      <a:lt1>
        <a:srgbClr val="FFFFFF"/>
      </a:lt1>
      <a:dk2>
        <a:srgbClr val="44546A"/>
      </a:dk2>
      <a:lt2>
        <a:srgbClr val="E7E6E6"/>
      </a:lt2>
      <a:accent1>
        <a:srgbClr val="A22002"/>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6.xml><?xml version="1.0" encoding="utf-8"?>
<a:theme xmlns:a="http://schemas.openxmlformats.org/drawingml/2006/main" name="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AC4CFC8BE70E40BAE8772000E553EA" ma:contentTypeVersion="13" ma:contentTypeDescription="Create a new document." ma:contentTypeScope="" ma:versionID="f97499c2458da1917d5582281e483eb6">
  <xsd:schema xmlns:xsd="http://www.w3.org/2001/XMLSchema" xmlns:xs="http://www.w3.org/2001/XMLSchema" xmlns:p="http://schemas.microsoft.com/office/2006/metadata/properties" xmlns:ns3="fcf74307-ab38-4ec6-8b23-277809490d5a" xmlns:ns4="87dd3bcb-0961-48ba-a0f8-0498d83c744c" targetNamespace="http://schemas.microsoft.com/office/2006/metadata/properties" ma:root="true" ma:fieldsID="7eb56ad8b9686a1b689860893013f3dc" ns3:_="" ns4:_="">
    <xsd:import namespace="fcf74307-ab38-4ec6-8b23-277809490d5a"/>
    <xsd:import namespace="87dd3bcb-0961-48ba-a0f8-0498d83c744c"/>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74307-ab38-4ec6-8b23-277809490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dd3bcb-0961-48ba-a0f8-0498d83c74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cf74307-ab38-4ec6-8b23-277809490d5a" xsi:nil="true"/>
  </documentManagement>
</p:properties>
</file>

<file path=customXml/itemProps1.xml><?xml version="1.0" encoding="utf-8"?>
<ds:datastoreItem xmlns:ds="http://schemas.openxmlformats.org/officeDocument/2006/customXml" ds:itemID="{B58227D3-501A-4334-96E2-1B2F70990A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74307-ab38-4ec6-8b23-277809490d5a"/>
    <ds:schemaRef ds:uri="87dd3bcb-0961-48ba-a0f8-0498d83c7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8C3643-E273-420F-8182-5936F381F72A}">
  <ds:schemaRefs>
    <ds:schemaRef ds:uri="http://schemas.microsoft.com/sharepoint/v3/contenttype/forms"/>
  </ds:schemaRefs>
</ds:datastoreItem>
</file>

<file path=customXml/itemProps3.xml><?xml version="1.0" encoding="utf-8"?>
<ds:datastoreItem xmlns:ds="http://schemas.openxmlformats.org/officeDocument/2006/customXml" ds:itemID="{85427F87-DA76-4B31-81E2-8192152C3BAA}">
  <ds:schemaRefs>
    <ds:schemaRef ds:uri="http://purl.org/dc/terms/"/>
    <ds:schemaRef ds:uri="http://purl.org/dc/elements/1.1/"/>
    <ds:schemaRef ds:uri="http://www.w3.org/XML/1998/namespace"/>
    <ds:schemaRef ds:uri="http://schemas.openxmlformats.org/package/2006/metadata/core-properties"/>
    <ds:schemaRef ds:uri="fcf74307-ab38-4ec6-8b23-277809490d5a"/>
    <ds:schemaRef ds:uri="http://schemas.microsoft.com/office/infopath/2007/PartnerControls"/>
    <ds:schemaRef ds:uri="http://schemas.microsoft.com/office/2006/documentManagement/types"/>
    <ds:schemaRef ds:uri="87dd3bcb-0961-48ba-a0f8-0498d83c744c"/>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3769</Words>
  <Application>Microsoft Office PowerPoint</Application>
  <PresentationFormat>Breitbild</PresentationFormat>
  <Paragraphs>369</Paragraphs>
  <Slides>16</Slides>
  <Notes>16</Notes>
  <HiddenSlides>0</HiddenSlides>
  <MMClips>0</MMClips>
  <ScaleCrop>false</ScaleCrop>
  <HeadingPairs>
    <vt:vector size="6" baseType="variant">
      <vt:variant>
        <vt:lpstr>Verwendete Schriftarten</vt:lpstr>
      </vt:variant>
      <vt:variant>
        <vt:i4>9</vt:i4>
      </vt:variant>
      <vt:variant>
        <vt:lpstr>Design</vt:lpstr>
      </vt:variant>
      <vt:variant>
        <vt:i4>6</vt:i4>
      </vt:variant>
      <vt:variant>
        <vt:lpstr>Folientitel</vt:lpstr>
      </vt:variant>
      <vt:variant>
        <vt:i4>16</vt:i4>
      </vt:variant>
    </vt:vector>
  </HeadingPairs>
  <TitlesOfParts>
    <vt:vector size="31" baseType="lpstr">
      <vt:lpstr>Aptos</vt:lpstr>
      <vt:lpstr>Arial</vt:lpstr>
      <vt:lpstr>Arial Unicode MS</vt:lpstr>
      <vt:lpstr>Calibri</vt:lpstr>
      <vt:lpstr>Calibri Light</vt:lpstr>
      <vt:lpstr>Intro rust</vt:lpstr>
      <vt:lpstr>Symbol</vt:lpstr>
      <vt:lpstr>Times New Roman</vt:lpstr>
      <vt:lpstr>Wingdings</vt:lpstr>
      <vt:lpstr>Rückblick</vt:lpstr>
      <vt:lpstr>Rückblick</vt:lpstr>
      <vt:lpstr>Rückblick</vt:lpstr>
      <vt:lpstr>Rückblick</vt:lpstr>
      <vt:lpstr>Rückblick</vt:lpstr>
      <vt:lpstr>Rückblick</vt:lpstr>
      <vt:lpstr>VapeAware</vt:lpstr>
      <vt:lpstr>Što su vapes?</vt:lpstr>
      <vt:lpstr>PowerPoint-Präsentation</vt:lpstr>
      <vt:lpstr>Zdravstveni učinci</vt:lpstr>
      <vt:lpstr>Okoliš</vt:lpstr>
      <vt:lpstr>PowerPoint-Präsentation</vt:lpstr>
      <vt:lpstr>PowerPoint-Präsentation</vt:lpstr>
      <vt:lpstr>PowerPoint-Präsentation</vt:lpstr>
      <vt:lpstr>Kako da postupim?</vt:lpstr>
      <vt:lpstr>SAVJETE ZA RAZGOVOR</vt:lpstr>
      <vt:lpstr>GRUPNI RAD  </vt:lpstr>
      <vt:lpstr>Završni dio  </vt:lpstr>
      <vt:lpstr>PowerPoint-Präsentation</vt:lpstr>
      <vt:lpstr>Dodatne informacije  </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Studhalter</dc:creator>
  <cp:lastModifiedBy>Olivia Studhalter</cp:lastModifiedBy>
  <cp:revision>144</cp:revision>
  <cp:lastPrinted>2024-09-08T16:07:29Z</cp:lastPrinted>
  <dcterms:created xsi:type="dcterms:W3CDTF">2024-06-27T09:03:35Z</dcterms:created>
  <dcterms:modified xsi:type="dcterms:W3CDTF">2024-10-16T14:46:54Z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0x01010012AC4CFC8BE70E40BAE8772000E553EA</vt:lpwstr>
  </property>
</Properties>
</file>