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 id="2147483672" r:id="rId5"/>
    <p:sldMasterId id="2147483706" r:id="rId6"/>
    <p:sldMasterId id="2147483709" r:id="rId7"/>
    <p:sldMasterId id="2147483712" r:id="rId8"/>
    <p:sldMasterId id="2147483697" r:id="rId9"/>
  </p:sldMasterIdLst>
  <p:notesMasterIdLst>
    <p:notesMasterId r:id="rId26"/>
  </p:notesMasterIdLst>
  <p:sldIdLst>
    <p:sldId id="264" r:id="rId10"/>
    <p:sldId id="288" r:id="rId11"/>
    <p:sldId id="261" r:id="rId12"/>
    <p:sldId id="290" r:id="rId13"/>
    <p:sldId id="267" r:id="rId14"/>
    <p:sldId id="314" r:id="rId15"/>
    <p:sldId id="312" r:id="rId16"/>
    <p:sldId id="268" r:id="rId17"/>
    <p:sldId id="258" r:id="rId18"/>
    <p:sldId id="280" r:id="rId19"/>
    <p:sldId id="315" r:id="rId20"/>
    <p:sldId id="304" r:id="rId21"/>
    <p:sldId id="293" r:id="rId22"/>
    <p:sldId id="313" r:id="rId23"/>
    <p:sldId id="317" r:id="rId24"/>
    <p:sldId id="294"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B0A69-E7E1-C9BB-066C-FA5A54EAC60A}" name="Olivia Studhalter" initials="OS" userId="S::olivia.studhalter@uzh.ch::59b39a87-bc4f-4a1c-9527-8499db86d2cd" providerId="AD"/>
  <p188:author id="{CD6E486E-CB09-7FF4-9380-8FB10014A759}" name="Corina Salis Gross" initials="CSG" userId="Corina Salis Gros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ia Studhalter" initials="OS" lastIdx="1" clrIdx="0">
    <p:extLst>
      <p:ext uri="{19B8F6BF-5375-455C-9EA6-DF929625EA0E}">
        <p15:presenceInfo xmlns:p15="http://schemas.microsoft.com/office/powerpoint/2012/main" userId="S::olivia.studhalter@uzh.ch::59b39a87-bc4f-4a1c-9527-8499db86d2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76" autoAdjust="0"/>
    <p:restoredTop sz="72139" autoAdjust="0"/>
  </p:normalViewPr>
  <p:slideViewPr>
    <p:cSldViewPr snapToGrid="0">
      <p:cViewPr varScale="1">
        <p:scale>
          <a:sx n="62" d="100"/>
          <a:sy n="62" d="100"/>
        </p:scale>
        <p:origin x="571"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2829" y="2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0CC6A80-9D45-4234-82EC-800303B97362}" type="datetimeFigureOut">
              <a:rPr lang="de-CH" smtClean="0"/>
              <a:t>23.12.2024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EF143-95B9-4571-9396-B55E307319CB}" type="slidenum">
              <a:rPr lang="de-CH" smtClean="0"/>
              <a:t>‹#›</a:t>
            </a:fld>
            <a:endParaRPr lang="de-CH"/>
          </a:p>
        </p:txBody>
      </p:sp>
    </p:spTree>
    <p:extLst>
      <p:ext uri="{BB962C8B-B14F-4D97-AF65-F5344CB8AC3E}">
        <p14:creationId xmlns:p14="http://schemas.microsoft.com/office/powerpoint/2010/main" val="104477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184913" cy="4284664"/>
          </a:xfrm>
        </p:spPr>
        <p:txBody>
          <a:bodyPr/>
          <a:lstStyle/>
          <a:p>
            <a:r>
              <a:rPr lang="el-GR" sz="1800" dirty="0" smtClean="0"/>
              <a:t>Καλημέρα. Χαίρομαι που είστε όλοι εδώ σήμερα. Θα μιλήσουμε για ένα σύγχρονο και σημαντικό θέμα: το ηλεκτρονικό</a:t>
            </a:r>
            <a:r>
              <a:rPr lang="el-GR" sz="1800" baseline="0" dirty="0" smtClean="0"/>
              <a:t> τσιγάρο</a:t>
            </a:r>
            <a:r>
              <a:rPr lang="el-GR" sz="1800" dirty="0" smtClean="0"/>
              <a:t>. Ονομάζεται επίσης ηλεκτρονικός </a:t>
            </a:r>
            <a:r>
              <a:rPr lang="el-GR" sz="1800" dirty="0" err="1" smtClean="0"/>
              <a:t>ατμοποιητής</a:t>
            </a:r>
            <a:r>
              <a:rPr lang="el-GR" sz="1800" dirty="0" smtClean="0"/>
              <a:t> ή στα γερμανικά </a:t>
            </a:r>
            <a:r>
              <a:rPr lang="de-CH" sz="1800" dirty="0" smtClean="0"/>
              <a:t>Vapes</a:t>
            </a:r>
            <a:r>
              <a:rPr lang="el-GR" sz="1800" dirty="0" smtClean="0"/>
              <a:t>. Τα τελευταία χρόνια, τα </a:t>
            </a:r>
            <a:r>
              <a:rPr lang="el-GR" sz="1800" dirty="0" err="1" smtClean="0"/>
              <a:t>Vapes</a:t>
            </a:r>
            <a:r>
              <a:rPr lang="el-GR" sz="1800" dirty="0" smtClean="0"/>
              <a:t> έχουν γίνει όλο και πιο δημοφιλή στην Ελβετία. Σε μερικά καντόνια, ωστόσο, έχουν ήδη απαγορευτεί. Αλλά, τι είναι τα </a:t>
            </a:r>
            <a:r>
              <a:rPr lang="el-GR" sz="1800" dirty="0" err="1" smtClean="0"/>
              <a:t>Vapes</a:t>
            </a:r>
            <a:r>
              <a:rPr lang="el-GR" sz="1800" dirty="0" smtClean="0"/>
              <a:t> ακριβώς; Πώς λειτουργούν; Και ποιες είναι οι συνέπειες για την υγεία; Αυτά και άλλα ερωτήματα θα μας απασχολήσουν στην επόμενη ώρα.</a:t>
            </a:r>
          </a:p>
          <a:p>
            <a:endParaRPr lang="el-GR" sz="1800" dirty="0" smtClean="0"/>
          </a:p>
          <a:p>
            <a:r>
              <a:rPr lang="el-GR" sz="1800" dirty="0" smtClean="0"/>
              <a:t>Το πρόγραμμα </a:t>
            </a:r>
            <a:r>
              <a:rPr lang="el-GR" sz="1800" dirty="0" err="1" smtClean="0"/>
              <a:t>VapeAware</a:t>
            </a:r>
            <a:r>
              <a:rPr lang="el-GR" sz="1800" dirty="0" smtClean="0"/>
              <a:t> υποστηρίζεται οικονομικά από το Ταμείο Πρόληψης κατά του Καπνίσματος και το Ίδρυμα Ernst </a:t>
            </a:r>
            <a:r>
              <a:rPr lang="el-GR" sz="1800" dirty="0" err="1" smtClean="0"/>
              <a:t>Göhner</a:t>
            </a:r>
            <a:r>
              <a:rPr lang="el-GR" sz="1800" dirty="0" smtClean="0"/>
              <a:t>.</a:t>
            </a:r>
          </a:p>
          <a:p>
            <a:endParaRPr lang="de-CH" sz="1800" b="1" i="1" kern="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a:t>
            </a:fld>
            <a:endParaRPr lang="de-CH"/>
          </a:p>
        </p:txBody>
      </p:sp>
    </p:spTree>
    <p:extLst>
      <p:ext uri="{BB962C8B-B14F-4D97-AF65-F5344CB8AC3E}">
        <p14:creationId xmlns:p14="http://schemas.microsoft.com/office/powerpoint/2010/main" val="121777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GR" dirty="0" smtClean="0"/>
              <a:t>Η Μίλα σκέφτεται διάφορες καταστάσεις. Τι να κάνει αν ο Κάι της πει ψέματα και πει ότι δεν έχει χρησιμοποιήσει ποτέ</a:t>
            </a:r>
            <a:r>
              <a:rPr lang="el-GR" baseline="0" dirty="0" smtClean="0"/>
              <a:t> ηλεκτρονικό τσιγάρο</a:t>
            </a:r>
            <a:r>
              <a:rPr lang="el-GR" dirty="0" smtClean="0"/>
              <a:t>;</a:t>
            </a:r>
          </a:p>
          <a:p>
            <a:endParaRPr lang="el-GR" dirty="0" smtClean="0"/>
          </a:p>
          <a:p>
            <a:r>
              <a:rPr lang="el-GR" b="1" dirty="0" smtClean="0"/>
              <a:t>Τι να κάνετε αν το παιδί πει: «</a:t>
            </a:r>
            <a:r>
              <a:rPr lang="el-GR" b="1" i="1" dirty="0" smtClean="0"/>
              <a:t>Είναι καλύτερο από το κάπνισμα</a:t>
            </a:r>
            <a:r>
              <a:rPr lang="el-GR" b="1" dirty="0" smtClean="0"/>
              <a:t>»</a:t>
            </a:r>
            <a:br>
              <a:rPr lang="el-GR" b="1" dirty="0" smtClean="0"/>
            </a:br>
            <a:r>
              <a:rPr lang="el-GR" dirty="0" smtClean="0"/>
              <a:t>Παρά το γεγονός ότι το ηλεκτρονικό </a:t>
            </a:r>
            <a:r>
              <a:rPr lang="el-GR" dirty="0" err="1" smtClean="0"/>
              <a:t>τσιγαρο</a:t>
            </a:r>
            <a:r>
              <a:rPr lang="el-GR" dirty="0" smtClean="0"/>
              <a:t> μπορεί να φαίνεται λιγότερο επιβλαβές από το κάπνισμα, περιέχει και αυτό επιβλαβείς ουσίες και πολύ νικοτίνη, η οποία μπορεί να προκαλέσει εξάρτηση. Με τον καιρό, μπορεί να είναι δύσκολο να το κόψει.</a:t>
            </a:r>
          </a:p>
          <a:p>
            <a:endParaRPr lang="el-GR" dirty="0" smtClean="0"/>
          </a:p>
          <a:p>
            <a:r>
              <a:rPr lang="el-GR" b="1" dirty="0" smtClean="0"/>
              <a:t>Τι να κάνετε αν το παιδί λέει ψέματα ή κάνει </a:t>
            </a:r>
            <a:r>
              <a:rPr lang="el-GR" b="1" dirty="0" err="1" smtClean="0"/>
              <a:t>vapt</a:t>
            </a:r>
            <a:r>
              <a:rPr lang="el-GR" b="1" dirty="0" smtClean="0"/>
              <a:t> κρυφά;</a:t>
            </a:r>
            <a:r>
              <a:rPr lang="el-GR" dirty="0" smtClean="0"/>
              <a:t/>
            </a:r>
            <a:br>
              <a:rPr lang="el-GR" dirty="0" smtClean="0"/>
            </a:br>
            <a:r>
              <a:rPr lang="el-GR" dirty="0" smtClean="0"/>
              <a:t>Σε αυτές τις περιπτώσεις, εκφράστε την ανησυχία σας με αγάπη. Εξηγήστε τους κινδύνους της χρήσης και τη ζημιά που μπορεί να προκαλέσει στην υγεία του παιδιού. Επίσης, διατυπώστε καθαρά τη στάση σας ότι το ηλεκτρονικό τσιγάρο δεν είναι καλό και δεν το εγκρίνετε.</a:t>
            </a:r>
          </a:p>
          <a:p>
            <a:endParaRPr lang="el-GR" dirty="0" smtClean="0"/>
          </a:p>
          <a:p>
            <a:r>
              <a:rPr lang="el-GR" b="1" dirty="0" smtClean="0"/>
              <a:t>Τι να κάνετε αν καπνίζετε οι ίδιοι;</a:t>
            </a:r>
            <a:br>
              <a:rPr lang="el-GR" b="1" dirty="0" smtClean="0"/>
            </a:br>
            <a:r>
              <a:rPr lang="el-GR" dirty="0" smtClean="0"/>
              <a:t>Παρά το γεγονός ότι καπνίζετε, πρέπει να διατηρήσετε καθαρή στάση απέναντι στο παιδί. Τα παιδιά και οι έφηβοι δεν πρέπει να καταναλώνουν νικοτίνη, γιατί μπορεί να προκαλέσει εξάρτηση. Μπορείτε επίσης να μιλήσετε ανοιχτά για το πόσο δύσκολο είναι για εσάς να το κόψετε.</a:t>
            </a:r>
          </a:p>
          <a:p>
            <a:endParaRPr lang="el-GR" dirty="0" smtClean="0"/>
          </a:p>
          <a:p>
            <a:r>
              <a:rPr lang="el-GR" b="1" dirty="0" smtClean="0"/>
              <a:t>Κανόνες;</a:t>
            </a:r>
            <a:r>
              <a:rPr lang="el-GR" dirty="0" smtClean="0"/>
              <a:t/>
            </a:r>
            <a:br>
              <a:rPr lang="el-GR" dirty="0" smtClean="0"/>
            </a:br>
            <a:r>
              <a:rPr lang="el-GR" dirty="0" smtClean="0"/>
              <a:t>Είναι καλή ιδέα να κάνετε συμφωνία με το παιδί σχετικά με την κατανάλωση του ηλεκτρονικού τσιγάρου. Για παράδειγμα, μπορεί να αποφασίσετε ότι δεν επιτρέπεται στο σπίτι ή ότι θα επιτρέπεται μόνο σε συγκεκριμένα μέρη του σπιτιού. Μπορείτε επίσης να συμφωνήσετε να μην υπάρχουν ανοιχτές συσκευασίες ή τσιγάρα στο σπίτι. Αυτοί οι κανόνες δημιουργούν σαφήνεια και βοηθούν το παιδί να κάνει υγιεινές επιλογές.</a:t>
            </a:r>
          </a:p>
          <a:p>
            <a:endParaRPr lang="el-GR" dirty="0" smtClean="0"/>
          </a:p>
          <a:p>
            <a:r>
              <a:rPr lang="el-GR" b="1" dirty="0" smtClean="0"/>
              <a:t>Σκεφτείτε αν θέλετε να ανταμείψετε το παιδί για την υγιεινή του συμπεριφορά. </a:t>
            </a:r>
          </a:p>
          <a:p>
            <a:r>
              <a:rPr lang="el-GR" dirty="0" smtClean="0"/>
              <a:t>Πώς μπορείτε να το ανταμείψετε; </a:t>
            </a:r>
          </a:p>
          <a:p>
            <a:r>
              <a:rPr lang="el-GR" dirty="0" smtClean="0"/>
              <a:t>Τι πρέπει να επιτύχει για να λάβει την ανταμοιβή; </a:t>
            </a:r>
          </a:p>
          <a:p>
            <a:r>
              <a:rPr lang="el-GR" dirty="0" smtClean="0"/>
              <a:t>Συζητήστε το με το παιδί και πάρτε μια απόφαση μαζί.</a:t>
            </a:r>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10</a:t>
            </a:fld>
            <a:endParaRPr lang="de-CH"/>
          </a:p>
        </p:txBody>
      </p:sp>
    </p:spTree>
    <p:extLst>
      <p:ext uri="{BB962C8B-B14F-4D97-AF65-F5344CB8AC3E}">
        <p14:creationId xmlns:p14="http://schemas.microsoft.com/office/powerpoint/2010/main" val="1575698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t>Αν υπάρχει αρκετός χρόνος, μπορείτε να δώσετε στους γονείς την ευκαιρία να σκεφτούν και να ανταλλάξουν απόψεις με τους διπλανούς τους.</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smtClean="0">
                <a:sym typeface="Wingdings" panose="05000000000000000000" pitchFamily="2" charset="2"/>
              </a:rPr>
              <a:t> </a:t>
            </a:r>
            <a:r>
              <a:rPr lang="el-GR" dirty="0" smtClean="0"/>
              <a:t>Στη συνέχεια, συζητήστε το με όλη την ομάδα.</a:t>
            </a:r>
            <a:endParaRPr lang="de-CH" dirty="0"/>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11</a:t>
            </a:fld>
            <a:endParaRPr lang="de-CH"/>
          </a:p>
        </p:txBody>
      </p:sp>
    </p:spTree>
    <p:extLst>
      <p:ext uri="{BB962C8B-B14F-4D97-AF65-F5344CB8AC3E}">
        <p14:creationId xmlns:p14="http://schemas.microsoft.com/office/powerpoint/2010/main" val="1497764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el-GR" sz="1800" dirty="0" smtClean="0"/>
              <a:t>Το ηλεκτρονικό τσιγάρο περιέχει πολύ νικοτίνη. </a:t>
            </a:r>
          </a:p>
          <a:p>
            <a:pPr marL="285750" indent="-285750">
              <a:buFont typeface="Arial" panose="020B0604020202020204" pitchFamily="34" charset="0"/>
              <a:buChar char="•"/>
            </a:pPr>
            <a:r>
              <a:rPr lang="el-GR" sz="1800" dirty="0" smtClean="0"/>
              <a:t>Μπορεί να οδηγήσει σε εξάρτηση από τη νικοτίνη.</a:t>
            </a:r>
          </a:p>
          <a:p>
            <a:pPr marL="285750" indent="-285750">
              <a:buFont typeface="Arial" panose="020B0604020202020204" pitchFamily="34" charset="0"/>
              <a:buChar char="•"/>
            </a:pPr>
            <a:r>
              <a:rPr lang="el-GR" sz="1800" dirty="0" smtClean="0"/>
              <a:t>Είναι ανθυγιεινό. </a:t>
            </a:r>
          </a:p>
          <a:p>
            <a:pPr marL="285750" indent="-285750">
              <a:buFont typeface="Arial" panose="020B0604020202020204" pitchFamily="34" charset="0"/>
              <a:buChar char="•"/>
            </a:pPr>
            <a:r>
              <a:rPr lang="el-GR" sz="1800" dirty="0" smtClean="0"/>
              <a:t>Αυξάνει τον κίνδυνο για μελλοντική κατανάλωση άλλων ουσιών.</a:t>
            </a:r>
          </a:p>
          <a:p>
            <a:pPr marL="285750" indent="-285750">
              <a:buFont typeface="Arial" panose="020B0604020202020204" pitchFamily="34" charset="0"/>
              <a:buChar char="•"/>
            </a:pPr>
            <a:r>
              <a:rPr lang="el-GR" sz="1800" dirty="0" smtClean="0"/>
              <a:t>Είναι πολύ απλό για τα παιδιά και τους εφήβους. </a:t>
            </a:r>
          </a:p>
          <a:p>
            <a:pPr marL="285750" indent="-285750">
              <a:buFont typeface="Arial" panose="020B0604020202020204" pitchFamily="34" charset="0"/>
              <a:buChar char="•"/>
            </a:pPr>
            <a:r>
              <a:rPr lang="el-GR" sz="1800" dirty="0" smtClean="0"/>
              <a:t>Δεν πρέπει να καταναλώνουν νικοτίνη. </a:t>
            </a:r>
          </a:p>
          <a:p>
            <a:pPr marL="285750" indent="-285750">
              <a:buFont typeface="Arial" panose="020B0604020202020204" pitchFamily="34" charset="0"/>
              <a:buChar char="•"/>
            </a:pPr>
            <a:r>
              <a:rPr lang="el-GR" sz="1800" dirty="0" smtClean="0"/>
              <a:t>Είναι η ευθύνη μας να τα προστατεύσουμε από αυτό.</a:t>
            </a:r>
          </a:p>
          <a:p>
            <a:pPr marL="285750" indent="-285750">
              <a:buFont typeface="Arial" panose="020B0604020202020204" pitchFamily="34" charset="0"/>
              <a:buChar char="•"/>
            </a:pPr>
            <a:r>
              <a:rPr lang="el-GR" sz="1800" dirty="0" smtClean="0"/>
              <a:t>Τα παιδιά από γονείς που καπνίζουν έχουν μεγαλύτερο κίνδυνο να αρχίσουν κι αυτά το κάπνισμα αργότερα.</a:t>
            </a:r>
          </a:p>
          <a:p>
            <a:pPr marL="285750" indent="-285750">
              <a:buFont typeface="Arial" panose="020B0604020202020204" pitchFamily="34" charset="0"/>
              <a:buChar char="•"/>
            </a:pPr>
            <a:r>
              <a:rPr lang="el-GR" sz="1800" dirty="0" smtClean="0"/>
              <a:t>Ως γονείς, πρέπει να παίρνουμε σαφή θέση. </a:t>
            </a:r>
          </a:p>
          <a:p>
            <a:pPr marL="285750" indent="-285750">
              <a:buFont typeface="Arial" panose="020B0604020202020204" pitchFamily="34" charset="0"/>
              <a:buChar char="•"/>
            </a:pPr>
            <a:r>
              <a:rPr lang="el-GR" sz="1800" dirty="0" smtClean="0"/>
              <a:t>Να είμαστε συνεπείς στη στάση μας. «Δεν θέλω να χρησιμοποιείς ηλεκτρονικό τσιγάρο.» «Δεν θα γίνεται χρήση ηλεκτρονικού</a:t>
            </a:r>
            <a:r>
              <a:rPr lang="el-GR" sz="1800" baseline="0" dirty="0" smtClean="0"/>
              <a:t> τσιγάρου</a:t>
            </a:r>
            <a:r>
              <a:rPr lang="el-GR" sz="1800" dirty="0" smtClean="0"/>
              <a:t> στο σπίτι.» (και φυσικά όχι κάπνισμα).</a:t>
            </a:r>
          </a:p>
          <a:p>
            <a:endParaRPr lang="el-GR" sz="1800" dirty="0" smtClean="0"/>
          </a:p>
          <a:p>
            <a:r>
              <a:rPr lang="el-GR" sz="1800" dirty="0" smtClean="0"/>
              <a:t>Τελικά, είναι καθήκον μας να προστατεύουμε τα παιδιά μας. Δεν θέλουμε τα παιδιά μας να γίνουν εξαρτημένα από τη νικοτίνη ή να καταναλώνουν (τοξικές) χημικές ουσίες.</a:t>
            </a:r>
            <a:endParaRPr lang="el-GR" sz="1800" dirty="0"/>
          </a:p>
        </p:txBody>
      </p:sp>
      <p:sp>
        <p:nvSpPr>
          <p:cNvPr id="4" name="Foliennummernplatzhalter 3"/>
          <p:cNvSpPr>
            <a:spLocks noGrp="1"/>
          </p:cNvSpPr>
          <p:nvPr>
            <p:ph type="sldNum" sz="quarter" idx="5"/>
          </p:nvPr>
        </p:nvSpPr>
        <p:spPr/>
        <p:txBody>
          <a:bodyPr/>
          <a:lstStyle/>
          <a:p>
            <a:fld id="{C21897CE-A906-443F-9946-3F5D776DEFD9}" type="slidenum">
              <a:rPr lang="de-CH" smtClean="0"/>
              <a:t>12</a:t>
            </a:fld>
            <a:endParaRPr lang="de-CH"/>
          </a:p>
        </p:txBody>
      </p:sp>
    </p:spTree>
    <p:extLst>
      <p:ext uri="{BB962C8B-B14F-4D97-AF65-F5344CB8AC3E}">
        <p14:creationId xmlns:p14="http://schemas.microsoft.com/office/powerpoint/2010/main" val="360592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13</a:t>
            </a:fld>
            <a:endParaRPr lang="de-CH"/>
          </a:p>
        </p:txBody>
      </p:sp>
    </p:spTree>
    <p:extLst>
      <p:ext uri="{BB962C8B-B14F-4D97-AF65-F5344CB8AC3E}">
        <p14:creationId xmlns:p14="http://schemas.microsoft.com/office/powerpoint/2010/main" val="4209257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el-GR" sz="1800" dirty="0" smtClean="0"/>
              <a:t>Αυτά τα σημάδια μπορούν να βοηθήσουν τη Μίλα και άλλους γονείς να καταλάβουν αν το παιδί τους ίσως </a:t>
            </a:r>
            <a:r>
              <a:rPr lang="el-GR" sz="1800" dirty="0" err="1" smtClean="0"/>
              <a:t>ατμίζει</a:t>
            </a:r>
            <a:r>
              <a:rPr lang="el-GR" sz="1800" dirty="0" smtClean="0"/>
              <a:t>:</a:t>
            </a:r>
          </a:p>
          <a:p>
            <a:pPr algn="just"/>
            <a:endParaRPr lang="el-GR" sz="1800" b="1" dirty="0" smtClean="0"/>
          </a:p>
          <a:p>
            <a:pPr algn="just"/>
            <a:r>
              <a:rPr lang="el-GR" sz="1800" b="1" dirty="0" smtClean="0"/>
              <a:t>Ασυνήθιστες μυρωδιές: </a:t>
            </a:r>
            <a:r>
              <a:rPr lang="el-GR" sz="1800" dirty="0" smtClean="0"/>
              <a:t>Τα </a:t>
            </a:r>
            <a:r>
              <a:rPr lang="el-GR" sz="1800" dirty="0" err="1" smtClean="0"/>
              <a:t>vapes</a:t>
            </a:r>
            <a:r>
              <a:rPr lang="el-GR" sz="1800" dirty="0" smtClean="0"/>
              <a:t> χρησιμοποιούν αρωματικές ουσίες. Αυτές οι μυρωδιές μπορεί να είναι έντονες, ευχάριστες και γλυκές. Για παράδειγμα, μυρίζουν φρούτα, μέντα ή γλυκίσματα.</a:t>
            </a:r>
          </a:p>
          <a:p>
            <a:pPr algn="just"/>
            <a:endParaRPr lang="el-GR" sz="1800" b="1" dirty="0" smtClean="0"/>
          </a:p>
          <a:p>
            <a:pPr algn="just"/>
            <a:r>
              <a:rPr lang="el-GR" sz="1800" b="1" dirty="0" smtClean="0"/>
              <a:t>Αλλαγή στη συμπεριφορά: </a:t>
            </a:r>
            <a:r>
              <a:rPr lang="el-GR" sz="1800" dirty="0" smtClean="0"/>
              <a:t>Μία αλλαγή στη συμπεριφορά μπορεί επίσης να υποδηλώνει </a:t>
            </a:r>
            <a:r>
              <a:rPr lang="el-GR" sz="1800" dirty="0" err="1" smtClean="0"/>
              <a:t>άτμισμα</a:t>
            </a:r>
            <a:r>
              <a:rPr lang="el-GR" sz="1800" dirty="0" smtClean="0"/>
              <a:t>. Αν το παιδί γίνεται πιο μυστικοπαθές ή αν φεύγει από το δωμάτιο ή το σπίτι πιο συχνά χωρίς λόγο. Επίσης, το παιδί μπορεί να προσπαθεί να κρύψει το </a:t>
            </a:r>
            <a:r>
              <a:rPr lang="el-GR" sz="1800" dirty="0" err="1" smtClean="0"/>
              <a:t>άτμισμα</a:t>
            </a:r>
            <a:r>
              <a:rPr lang="el-GR" sz="1800" dirty="0" smtClean="0"/>
              <a:t> του ανοίγοντας συχνά το παράθυρο ή αερίζοντας έντονα το δωμάτιο του. Ή να χρησιμοποιεί το μπάνιο πιο συχνά ή για μεγαλύτερο χρονικό διάστημα.</a:t>
            </a:r>
          </a:p>
          <a:p>
            <a:endParaRPr lang="el-GR" sz="1800" b="1" dirty="0" smtClean="0"/>
          </a:p>
          <a:p>
            <a:pPr algn="just"/>
            <a:r>
              <a:rPr lang="el-GR" sz="1800" b="1" dirty="0" smtClean="0"/>
              <a:t>Ασυνήθιστα αντικείμενα: </a:t>
            </a:r>
            <a:r>
              <a:rPr lang="el-GR" sz="1800" dirty="0" smtClean="0"/>
              <a:t>Οι συσκευές </a:t>
            </a:r>
            <a:r>
              <a:rPr lang="el-GR" sz="1800" dirty="0" err="1" smtClean="0"/>
              <a:t>ατμιστών</a:t>
            </a:r>
            <a:r>
              <a:rPr lang="el-GR" sz="1800" dirty="0" smtClean="0"/>
              <a:t> και μικρά μπουκαλάκια με υγρό είναι τυπικά αντικείμενα που σχετίζονται με το </a:t>
            </a:r>
            <a:r>
              <a:rPr lang="el-GR" sz="1800" dirty="0" err="1" smtClean="0"/>
              <a:t>άτμισμα</a:t>
            </a:r>
            <a:r>
              <a:rPr lang="el-GR" sz="1800" dirty="0" smtClean="0"/>
              <a:t>. Αυτά τα αντικείμενα μπορεί να υποδεικνύουν ότι το παιδί </a:t>
            </a:r>
            <a:r>
              <a:rPr lang="el-GR" sz="1800" dirty="0" err="1" smtClean="0"/>
              <a:t>ατμίζει</a:t>
            </a:r>
            <a:r>
              <a:rPr lang="el-GR" sz="1800" dirty="0" smtClean="0"/>
              <a:t>.</a:t>
            </a:r>
          </a:p>
          <a:p>
            <a:pPr algn="just"/>
            <a:endParaRPr lang="el-GR" sz="1800" b="1" dirty="0" smtClean="0"/>
          </a:p>
          <a:p>
            <a:pPr algn="just"/>
            <a:r>
              <a:rPr lang="el-GR" sz="1800" b="1" dirty="0" smtClean="0"/>
              <a:t>Συχνή δίψα ή ξηροστομία: </a:t>
            </a:r>
            <a:r>
              <a:rPr lang="el-GR" sz="1800" dirty="0" smtClean="0"/>
              <a:t>Το </a:t>
            </a:r>
            <a:r>
              <a:rPr lang="el-GR" sz="1800" dirty="0" err="1" smtClean="0"/>
              <a:t>άτμισμα</a:t>
            </a:r>
            <a:r>
              <a:rPr lang="el-GR" sz="1800" dirty="0" smtClean="0"/>
              <a:t> μπορεί να προκαλέσει ξηρότητα στο στόμα. Αυτό μπορεί να προκαλέσει στο παιδί μεγαλύτερη δίψα από το κανονικό.</a:t>
            </a:r>
          </a:p>
          <a:p>
            <a:pPr algn="just"/>
            <a:endParaRPr lang="el-GR" sz="1800" b="1" dirty="0" smtClean="0"/>
          </a:p>
          <a:p>
            <a:pPr algn="just"/>
            <a:r>
              <a:rPr lang="el-GR" sz="1800" b="1" dirty="0" smtClean="0"/>
              <a:t>Αλλαγές στην αναπνοή ή στην αντοχή: </a:t>
            </a:r>
            <a:r>
              <a:rPr lang="el-GR" sz="1800" dirty="0" smtClean="0"/>
              <a:t>Το </a:t>
            </a:r>
            <a:r>
              <a:rPr lang="el-GR" sz="1800" dirty="0" err="1" smtClean="0"/>
              <a:t>άτμισμα</a:t>
            </a:r>
            <a:r>
              <a:rPr lang="el-GR" sz="1800" dirty="0" smtClean="0"/>
              <a:t> μπορεί να ερεθίσει τους αεραγωγούς και να προκαλέσει βήχα και δυσκολία στην αναπνοή. Αυτό μπορεί να οδηγήσει σε μείωση των αθλητικών επιδόσεων.</a:t>
            </a:r>
          </a:p>
          <a:p>
            <a:pPr algn="just"/>
            <a:endParaRPr lang="el-GR" sz="1800" b="1" dirty="0" smtClean="0"/>
          </a:p>
          <a:p>
            <a:pPr algn="just"/>
            <a:r>
              <a:rPr lang="el-GR" sz="1800" b="1" dirty="0" smtClean="0"/>
              <a:t>Αλλαγή στη συμπεριφορά με τα χρήματα: </a:t>
            </a:r>
            <a:r>
              <a:rPr lang="el-GR" sz="1800" dirty="0" smtClean="0"/>
              <a:t>Αν το παιδί ζητά ξαφνικά περισσότερα χρήματα, αυτό μπορεί να είναι ένδειξη. Διότι τα προϊόντα </a:t>
            </a:r>
            <a:r>
              <a:rPr lang="el-GR" sz="1800" dirty="0" err="1" smtClean="0"/>
              <a:t>ατμιστών</a:t>
            </a:r>
            <a:r>
              <a:rPr lang="el-GR" sz="1800" dirty="0" smtClean="0"/>
              <a:t> συχνά είναι ακριβά για ένα παιδί ή έφηβο.</a:t>
            </a:r>
          </a:p>
          <a:p>
            <a:pPr algn="just"/>
            <a:endParaRPr lang="el-GR" sz="1800" b="1" dirty="0" smtClean="0"/>
          </a:p>
          <a:p>
            <a:pPr algn="just"/>
            <a:r>
              <a:rPr lang="el-GR" sz="1800" b="1" dirty="0" smtClean="0"/>
              <a:t>Ευερεθιστότητα ή διακυμάνσεις στη διάθεση: </a:t>
            </a:r>
            <a:r>
              <a:rPr lang="el-GR" sz="1800" dirty="0" smtClean="0"/>
              <a:t>Όπως μάθαμε, το </a:t>
            </a:r>
            <a:r>
              <a:rPr lang="el-GR" sz="1800" dirty="0" err="1" smtClean="0"/>
              <a:t>άτμισμα</a:t>
            </a:r>
            <a:r>
              <a:rPr lang="el-GR" sz="1800" dirty="0" smtClean="0"/>
              <a:t> μπορεί να προκαλέσει εξάρτηση από τη νικοτίνη. Αυτή η εξάρτηση μπορεί να προκαλέσει εκνευρισμό και μεταπτώσεις στη διάθεση όταν το παιδί δεν </a:t>
            </a:r>
            <a:r>
              <a:rPr lang="el-GR" sz="1800" dirty="0" err="1" smtClean="0"/>
              <a:t>ατμίζει</a:t>
            </a:r>
            <a:r>
              <a:rPr lang="el-GR" sz="1800" dirty="0" smtClean="0"/>
              <a:t>.</a:t>
            </a:r>
          </a:p>
          <a:p>
            <a:endParaRPr lang="de-DE" sz="1200" b="0" i="0" dirty="0">
              <a:solidFill>
                <a:srgbClr val="242424"/>
              </a:solidFill>
              <a:effectLst/>
              <a:highlight>
                <a:srgbClr val="FFFFFF"/>
              </a:highlight>
              <a:latin typeface="Calibri" panose="020F0502020204030204" pitchFamily="34"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14</a:t>
            </a:fld>
            <a:endParaRPr lang="de-CH"/>
          </a:p>
        </p:txBody>
      </p:sp>
    </p:spTree>
    <p:extLst>
      <p:ext uri="{BB962C8B-B14F-4D97-AF65-F5344CB8AC3E}">
        <p14:creationId xmlns:p14="http://schemas.microsoft.com/office/powerpoint/2010/main" val="2236018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GR" dirty="0" smtClean="0"/>
              <a:t>Αυτή η διαφάνεια προστέθηκε μετά από μια ανατροφοδότηση και έχει σκοπό την αξιολόγηση της εκδήλωσης. Βοηθά να καταλάβουμε τι εκτιμούν οι γονείς σε αυτή την εκδήλωση και τι θα μπορούσε να γίνει διαφορετικά την επόμενη φορά.</a:t>
            </a:r>
          </a:p>
          <a:p>
            <a:r>
              <a:rPr lang="el-GR" dirty="0" smtClean="0"/>
              <a:t>Θέστε αυτές τις ερωτήσεις στην ομάδα και ζητήστε ανατροφοδότηση από τους συμμετέχοντες.</a:t>
            </a:r>
            <a:endParaRPr lang="el-GR" dirty="0"/>
          </a:p>
        </p:txBody>
      </p:sp>
      <p:sp>
        <p:nvSpPr>
          <p:cNvPr id="4" name="Foliennummernplatzhalter 3"/>
          <p:cNvSpPr>
            <a:spLocks noGrp="1"/>
          </p:cNvSpPr>
          <p:nvPr>
            <p:ph type="sldNum" sz="quarter" idx="5"/>
          </p:nvPr>
        </p:nvSpPr>
        <p:spPr/>
        <p:txBody>
          <a:bodyPr/>
          <a:lstStyle/>
          <a:p>
            <a:fld id="{18CEF143-95B9-4571-9396-B55E307319CB}" type="slidenum">
              <a:rPr lang="de-CH" smtClean="0"/>
              <a:t>15</a:t>
            </a:fld>
            <a:endParaRPr lang="de-CH"/>
          </a:p>
        </p:txBody>
      </p:sp>
    </p:spTree>
    <p:extLst>
      <p:ext uri="{BB962C8B-B14F-4D97-AF65-F5344CB8AC3E}">
        <p14:creationId xmlns:p14="http://schemas.microsoft.com/office/powerpoint/2010/main" val="4066370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18CEF143-95B9-4571-9396-B55E307319CB}" type="slidenum">
              <a:rPr lang="de-CH" smtClean="0"/>
              <a:t>16</a:t>
            </a:fld>
            <a:endParaRPr lang="de-CH"/>
          </a:p>
        </p:txBody>
      </p:sp>
    </p:spTree>
    <p:extLst>
      <p:ext uri="{BB962C8B-B14F-4D97-AF65-F5344CB8AC3E}">
        <p14:creationId xmlns:p14="http://schemas.microsoft.com/office/powerpoint/2010/main" val="39925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kern="0" dirty="0" smtClean="0">
                <a:effectLst/>
                <a:latin typeface="Aptos" panose="020B0004020202020204" pitchFamily="34" charset="0"/>
                <a:ea typeface="Times New Roman" panose="02020603050405020304" pitchFamily="18" charset="0"/>
                <a:cs typeface="Times New Roman" panose="02020603050405020304" pitchFamily="18" charset="0"/>
              </a:rPr>
              <a:t>Φανταστείτε: Είναι ένα βροχερό βράδυ. Η Μίλα κάθεται στο σαλόνι, βυθισμένη στις σκέψεις της. Ο 15χρονος γιος της, ο Κάι, είναι τελευταία κακοδιάθετος και πιο απόμακρος από ό,τι συνήθως. Έχει παρατηρήσει ότι έχει αλλάξει – είναι πιο ευερέθιστος και περνά περισσότερο χρόνο στο δωμάτιό του. Πριν από μερικές μέρες, μύρισε μια παράξενη οσμή στα ρούχα του. Ξέρει ότι πρέπει να έχει μια ανοιχτή συζήτηση μαζί του. Μόνο έτσι μπορεί να ανακαλύψει τι συμβαίνει. Μήπως το ηλεκτρονικό τσιγάρο (</a:t>
            </a:r>
            <a:r>
              <a:rPr lang="el-GR" sz="1800" kern="0" dirty="0" err="1" smtClean="0">
                <a:effectLst/>
                <a:latin typeface="Aptos" panose="020B0004020202020204" pitchFamily="34" charset="0"/>
                <a:ea typeface="Times New Roman" panose="02020603050405020304" pitchFamily="18" charset="0"/>
                <a:cs typeface="Times New Roman" panose="02020603050405020304" pitchFamily="18" charset="0"/>
              </a:rPr>
              <a:t>Vapes</a:t>
            </a:r>
            <a:r>
              <a:rPr lang="el-GR" sz="1800" kern="0" dirty="0" smtClean="0">
                <a:effectLst/>
                <a:latin typeface="Aptos" panose="020B0004020202020204" pitchFamily="34" charset="0"/>
                <a:ea typeface="Times New Roman" panose="02020603050405020304" pitchFamily="18" charset="0"/>
                <a:cs typeface="Times New Roman" panose="02020603050405020304" pitchFamily="18" charset="0"/>
              </a:rPr>
              <a:t>) μπορεί να εξηγήσει τη συμπεριφορά του Κάι; Αυτό σκέφτεται η Μίλα. Έτσι, κάθεται στον υπολογιστή και αρχίζει να ψάχνει πληροφορίες.</a:t>
            </a: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el-GR" sz="1800" kern="0" dirty="0" smtClean="0">
                <a:effectLst/>
                <a:latin typeface="Aptos" panose="020B0004020202020204" pitchFamily="34" charset="0"/>
                <a:ea typeface="Times New Roman" panose="02020603050405020304" pitchFamily="18" charset="0"/>
                <a:cs typeface="Times New Roman" panose="02020603050405020304" pitchFamily="18" charset="0"/>
              </a:rPr>
              <a:t>Αυτό σημαίνει ότι η Μίλα ενημερώνεται για πρώτη φορά.</a:t>
            </a:r>
          </a:p>
          <a:p>
            <a:pPr marL="0" lvl="0" indent="0">
              <a:lnSpc>
                <a:spcPct val="107000"/>
              </a:lnSpc>
              <a:buFont typeface="Symbol" panose="05050102010706020507" pitchFamily="18" charset="2"/>
              <a:buNone/>
            </a:pPr>
            <a:endParaRPr lang="el-GR" sz="1800" kern="0" dirty="0" smtClean="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el-GR" sz="1800" kern="0" dirty="0" smtClean="0">
                <a:effectLst/>
                <a:latin typeface="Aptos" panose="020B0004020202020204" pitchFamily="34" charset="0"/>
                <a:ea typeface="Times New Roman" panose="02020603050405020304" pitchFamily="18" charset="0"/>
                <a:cs typeface="Times New Roman" panose="02020603050405020304" pitchFamily="18" charset="0"/>
              </a:rPr>
              <a:t>Ανακαλύπτει ότι:</a:t>
            </a:r>
          </a:p>
          <a:p>
            <a:pPr marL="285750" lvl="0" indent="-285750">
              <a:lnSpc>
                <a:spcPct val="107000"/>
              </a:lnSpc>
              <a:buFont typeface="Arial" panose="020B0604020202020204" pitchFamily="34" charset="0"/>
              <a:buChar char="•"/>
            </a:pPr>
            <a:r>
              <a:rPr lang="el-GR" sz="1800" kern="0" dirty="0" smtClean="0">
                <a:effectLst/>
                <a:latin typeface="Aptos" panose="020B0004020202020204" pitchFamily="34" charset="0"/>
                <a:ea typeface="Times New Roman" panose="02020603050405020304" pitchFamily="18" charset="0"/>
                <a:cs typeface="Times New Roman" panose="02020603050405020304" pitchFamily="18" charset="0"/>
              </a:rPr>
              <a:t>Τα </a:t>
            </a:r>
            <a:r>
              <a:rPr lang="el-GR" sz="1800" kern="0" dirty="0" err="1" smtClean="0">
                <a:effectLst/>
                <a:latin typeface="Aptos" panose="020B0004020202020204" pitchFamily="34" charset="0"/>
                <a:ea typeface="Times New Roman" panose="02020603050405020304" pitchFamily="18" charset="0"/>
                <a:cs typeface="Times New Roman" panose="02020603050405020304" pitchFamily="18" charset="0"/>
              </a:rPr>
              <a:t>Vapes</a:t>
            </a:r>
            <a:r>
              <a:rPr lang="el-GR" sz="1800" kern="0" dirty="0" smtClean="0">
                <a:effectLst/>
                <a:latin typeface="Aptos" panose="020B0004020202020204" pitchFamily="34" charset="0"/>
                <a:ea typeface="Times New Roman" panose="02020603050405020304" pitchFamily="18" charset="0"/>
                <a:cs typeface="Times New Roman" panose="02020603050405020304" pitchFamily="18" charset="0"/>
              </a:rPr>
              <a:t> είναι ηλεκτρονικές συσκευές.</a:t>
            </a:r>
          </a:p>
          <a:p>
            <a:pPr marL="285750" lvl="0" indent="-285750">
              <a:lnSpc>
                <a:spcPct val="107000"/>
              </a:lnSpc>
              <a:buFont typeface="Arial" panose="020B0604020202020204" pitchFamily="34" charset="0"/>
              <a:buChar char="•"/>
            </a:pPr>
            <a:r>
              <a:rPr lang="el-GR" sz="1800" kern="0" dirty="0" smtClean="0">
                <a:effectLst/>
                <a:latin typeface="Aptos" panose="020B0004020202020204" pitchFamily="34" charset="0"/>
                <a:ea typeface="Times New Roman" panose="02020603050405020304" pitchFamily="18" charset="0"/>
                <a:cs typeface="Times New Roman" panose="02020603050405020304" pitchFamily="18" charset="0"/>
              </a:rPr>
              <a:t>Ονομάζονται επίσης ηλεκτρονικοί </a:t>
            </a:r>
            <a:r>
              <a:rPr lang="el-GR" sz="1800" kern="0" dirty="0" err="1" smtClean="0">
                <a:effectLst/>
                <a:latin typeface="Aptos" panose="020B0004020202020204" pitchFamily="34" charset="0"/>
                <a:ea typeface="Times New Roman" panose="02020603050405020304" pitchFamily="18" charset="0"/>
                <a:cs typeface="Times New Roman" panose="02020603050405020304" pitchFamily="18" charset="0"/>
              </a:rPr>
              <a:t>ατμοποιητές</a:t>
            </a:r>
            <a:r>
              <a:rPr lang="el-GR" sz="1800" kern="0" dirty="0" smtClean="0">
                <a:effectLst/>
                <a:latin typeface="Aptos" panose="020B0004020202020204" pitchFamily="34" charset="0"/>
                <a:ea typeface="Times New Roman" panose="02020603050405020304" pitchFamily="18" charset="0"/>
                <a:cs typeface="Times New Roman" panose="02020603050405020304" pitchFamily="18" charset="0"/>
              </a:rPr>
              <a:t> ή ηλεκτρονικά τσιγάρα.</a:t>
            </a:r>
          </a:p>
          <a:p>
            <a:pPr marL="285750" lvl="0" indent="-285750">
              <a:lnSpc>
                <a:spcPct val="107000"/>
              </a:lnSpc>
              <a:buFont typeface="Arial" panose="020B0604020202020204" pitchFamily="34" charset="0"/>
              <a:buChar char="•"/>
            </a:pPr>
            <a:r>
              <a:rPr lang="el-GR" sz="1800" kern="0" dirty="0" smtClean="0">
                <a:effectLst/>
                <a:latin typeface="Aptos" panose="020B0004020202020204" pitchFamily="34" charset="0"/>
                <a:ea typeface="Times New Roman" panose="02020603050405020304" pitchFamily="18" charset="0"/>
                <a:cs typeface="Times New Roman" panose="02020603050405020304" pitchFamily="18" charset="0"/>
              </a:rPr>
              <a:t>Συνήθως περιέχουν ένα υγρό με νικοτίνη σε υψηλή δόση.</a:t>
            </a:r>
          </a:p>
          <a:p>
            <a:pPr marL="285750" lvl="0" indent="-285750">
              <a:lnSpc>
                <a:spcPct val="107000"/>
              </a:lnSpc>
              <a:buFont typeface="Arial" panose="020B0604020202020204" pitchFamily="34" charset="0"/>
              <a:buChar char="•"/>
            </a:pPr>
            <a:r>
              <a:rPr lang="el-GR" sz="1800" kern="0" dirty="0" smtClean="0">
                <a:effectLst/>
                <a:latin typeface="Aptos" panose="020B0004020202020204" pitchFamily="34" charset="0"/>
                <a:ea typeface="Times New Roman" panose="02020603050405020304" pitchFamily="18" charset="0"/>
                <a:cs typeface="Times New Roman" panose="02020603050405020304" pitchFamily="18" charset="0"/>
              </a:rPr>
              <a:t>Αυτό το υγρό θερμαίνεται και παράγεται ατμός.</a:t>
            </a:r>
          </a:p>
          <a:p>
            <a:pPr marL="285750" lvl="0" indent="-285750">
              <a:lnSpc>
                <a:spcPct val="107000"/>
              </a:lnSpc>
              <a:buFont typeface="Arial" panose="020B0604020202020204" pitchFamily="34" charset="0"/>
              <a:buChar char="•"/>
            </a:pPr>
            <a:r>
              <a:rPr lang="el-GR" sz="1800" kern="0" dirty="0" smtClean="0">
                <a:effectLst/>
                <a:latin typeface="Aptos" panose="020B0004020202020204" pitchFamily="34" charset="0"/>
                <a:ea typeface="Times New Roman" panose="02020603050405020304" pitchFamily="18" charset="0"/>
                <a:cs typeface="Times New Roman" panose="02020603050405020304" pitchFamily="18" charset="0"/>
              </a:rPr>
              <a:t>Στη συνέχεια, αυτός ο ατμός εισπνέεται ή ρουφιέται μέσω του στόματος.</a:t>
            </a: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2</a:t>
            </a:fld>
            <a:endParaRPr lang="de-CH"/>
          </a:p>
        </p:txBody>
      </p:sp>
    </p:spTree>
    <p:extLst>
      <p:ext uri="{BB962C8B-B14F-4D97-AF65-F5344CB8AC3E}">
        <p14:creationId xmlns:p14="http://schemas.microsoft.com/office/powerpoint/2010/main" val="332208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GR" sz="1800" dirty="0" smtClean="0"/>
              <a:t>Η Μίλα συνεχίζει να αναζητά πληροφορίες για τα </a:t>
            </a:r>
            <a:r>
              <a:rPr lang="el-GR" sz="1800" b="1" dirty="0" smtClean="0"/>
              <a:t>ηλεκτρονικά τσιγάρα (</a:t>
            </a:r>
            <a:r>
              <a:rPr lang="el-GR" sz="1800" b="1" dirty="0" err="1" smtClean="0"/>
              <a:t>Vapes</a:t>
            </a:r>
            <a:r>
              <a:rPr lang="el-GR" sz="1800" b="1" dirty="0" smtClean="0"/>
              <a:t>)</a:t>
            </a:r>
            <a:r>
              <a:rPr lang="el-GR" sz="1800" dirty="0" smtClean="0"/>
              <a:t> και ανακαλύπτει τα εξής:</a:t>
            </a:r>
          </a:p>
          <a:p>
            <a:pPr marL="285750" indent="-285750">
              <a:buFont typeface="Arial" panose="020B0604020202020204" pitchFamily="34" charset="0"/>
              <a:buChar char="•"/>
            </a:pPr>
            <a:r>
              <a:rPr lang="el-GR" sz="1800" dirty="0" smtClean="0"/>
              <a:t>Τα </a:t>
            </a:r>
            <a:r>
              <a:rPr lang="el-GR" sz="1800" b="1" dirty="0" err="1" smtClean="0"/>
              <a:t>Vapes</a:t>
            </a:r>
            <a:r>
              <a:rPr lang="el-GR" sz="1800" dirty="0" smtClean="0"/>
              <a:t> αποτελούνται από </a:t>
            </a:r>
            <a:r>
              <a:rPr lang="el-GR" sz="1800" b="1" dirty="0" smtClean="0"/>
              <a:t>μπαταρία</a:t>
            </a:r>
            <a:r>
              <a:rPr lang="el-GR" sz="1800" dirty="0" smtClean="0"/>
              <a:t>, </a:t>
            </a:r>
            <a:r>
              <a:rPr lang="el-GR" sz="1800" b="1" dirty="0" err="1" smtClean="0"/>
              <a:t>ατμοποιητή</a:t>
            </a:r>
            <a:r>
              <a:rPr lang="el-GR" sz="1800" dirty="0" smtClean="0"/>
              <a:t>, </a:t>
            </a:r>
            <a:r>
              <a:rPr lang="el-GR" sz="1800" b="1" dirty="0" smtClean="0"/>
              <a:t>επιστόμιο</a:t>
            </a:r>
            <a:r>
              <a:rPr lang="el-GR" sz="1800" dirty="0" smtClean="0"/>
              <a:t> και </a:t>
            </a:r>
            <a:r>
              <a:rPr lang="el-GR" sz="1800" b="1" dirty="0" smtClean="0"/>
              <a:t>δεξαμενή για το υγρό</a:t>
            </a:r>
            <a:r>
              <a:rPr lang="el-GR" sz="1800" dirty="0" smtClean="0"/>
              <a:t>.</a:t>
            </a:r>
          </a:p>
          <a:p>
            <a:pPr marL="285750" indent="-285750">
              <a:buFont typeface="Arial" panose="020B0604020202020204" pitchFamily="34" charset="0"/>
              <a:buChar char="•"/>
            </a:pPr>
            <a:r>
              <a:rPr lang="el-GR" sz="1800" dirty="0" smtClean="0"/>
              <a:t>Αυτό το υγρό ονομάζεται επίσης </a:t>
            </a:r>
            <a:r>
              <a:rPr lang="el-GR" sz="1800" b="1" dirty="0" smtClean="0"/>
              <a:t>E-</a:t>
            </a:r>
            <a:r>
              <a:rPr lang="el-GR" sz="1800" b="1" dirty="0" err="1" smtClean="0"/>
              <a:t>Liquid</a:t>
            </a:r>
            <a:r>
              <a:rPr lang="el-GR" sz="1800" dirty="0" smtClean="0"/>
              <a:t>.</a:t>
            </a:r>
          </a:p>
          <a:p>
            <a:pPr marL="285750" indent="-285750">
              <a:buFont typeface="Arial" panose="020B0604020202020204" pitchFamily="34" charset="0"/>
              <a:buChar char="•"/>
            </a:pPr>
            <a:r>
              <a:rPr lang="el-GR" sz="1800" dirty="0" smtClean="0"/>
              <a:t>Η υγρή αυτή περιέχει: </a:t>
            </a:r>
            <a:r>
              <a:rPr lang="el-GR" sz="1800" b="1" dirty="0" smtClean="0"/>
              <a:t>χημικές ουσίες</a:t>
            </a:r>
            <a:r>
              <a:rPr lang="el-GR" sz="1800" dirty="0" smtClean="0"/>
              <a:t>, </a:t>
            </a:r>
            <a:r>
              <a:rPr lang="el-GR" sz="1800" b="1" dirty="0" smtClean="0"/>
              <a:t>αρωματικές ουσίες</a:t>
            </a:r>
            <a:r>
              <a:rPr lang="el-GR" sz="1800" dirty="0" smtClean="0"/>
              <a:t> και </a:t>
            </a:r>
            <a:r>
              <a:rPr lang="el-GR" sz="1800" b="1" dirty="0" smtClean="0"/>
              <a:t>νικοτίνη</a:t>
            </a:r>
            <a:r>
              <a:rPr lang="el-GR" sz="1800" dirty="0" smtClean="0"/>
              <a:t>.</a:t>
            </a:r>
          </a:p>
          <a:p>
            <a:pPr marL="285750" indent="-285750">
              <a:buFont typeface="Arial" panose="020B0604020202020204" pitchFamily="34" charset="0"/>
              <a:buChar char="•"/>
            </a:pPr>
            <a:r>
              <a:rPr lang="el-GR" sz="1800" dirty="0" smtClean="0"/>
              <a:t>Η νικοτίνη είναι συνήθως σε </a:t>
            </a:r>
            <a:r>
              <a:rPr lang="el-GR" sz="1800" b="1" dirty="0" smtClean="0"/>
              <a:t>πολύ υψηλή δόση</a:t>
            </a:r>
            <a:r>
              <a:rPr lang="el-GR" sz="1800" dirty="0" smtClean="0"/>
              <a:t>.</a:t>
            </a:r>
          </a:p>
          <a:p>
            <a:pPr marL="285750" indent="-285750">
              <a:buFont typeface="Arial" panose="020B0604020202020204" pitchFamily="34" charset="0"/>
              <a:buChar char="•"/>
            </a:pPr>
            <a:r>
              <a:rPr lang="el-GR" sz="1800" dirty="0" smtClean="0"/>
              <a:t>Ορισμένες από αυτές τις χημικές ουσίες είναι </a:t>
            </a:r>
            <a:r>
              <a:rPr lang="el-GR" sz="1800" b="1" dirty="0" err="1" smtClean="0"/>
              <a:t>καρκινογόνες</a:t>
            </a:r>
            <a:r>
              <a:rPr lang="el-GR" sz="1800" dirty="0" smtClean="0"/>
              <a:t>.</a:t>
            </a:r>
          </a:p>
          <a:p>
            <a:pPr marL="285750" indent="-285750">
              <a:buFont typeface="Arial" panose="020B0604020202020204" pitchFamily="34" charset="0"/>
              <a:buChar char="•"/>
            </a:pPr>
            <a:r>
              <a:rPr lang="el-GR" sz="1800" dirty="0" smtClean="0"/>
              <a:t>Ανακαλύπτει επίσης ότι υπάρχουν </a:t>
            </a:r>
            <a:r>
              <a:rPr lang="el-GR" sz="1800" b="1" dirty="0" err="1" smtClean="0"/>
              <a:t>Vapes</a:t>
            </a:r>
            <a:r>
              <a:rPr lang="el-GR" sz="1800" b="1" dirty="0" smtClean="0"/>
              <a:t> χωρίς νικοτίνη</a:t>
            </a:r>
            <a:r>
              <a:rPr lang="el-GR" sz="1800" dirty="0" smtClean="0"/>
              <a:t>.</a:t>
            </a:r>
          </a:p>
          <a:p>
            <a:endParaRPr lang="el-GR" sz="1800" b="1" dirty="0" smtClean="0"/>
          </a:p>
          <a:p>
            <a:r>
              <a:rPr lang="el-GR" sz="1800" b="1" i="1" dirty="0" err="1" smtClean="0"/>
              <a:t>Διαδραστική</a:t>
            </a:r>
            <a:r>
              <a:rPr lang="el-GR" sz="1800" b="1" i="1" dirty="0" smtClean="0"/>
              <a:t> παρουσίαση</a:t>
            </a:r>
            <a:r>
              <a:rPr lang="el-GR" sz="1800" dirty="0" smtClean="0"/>
              <a:t>: Δείξτε το </a:t>
            </a:r>
            <a:r>
              <a:rPr lang="el-GR" sz="1800" b="1" dirty="0" smtClean="0"/>
              <a:t>ηλεκτρονικό τσιγάρο μιας χρήσης</a:t>
            </a:r>
            <a:r>
              <a:rPr lang="el-GR" sz="1800" dirty="0" smtClean="0"/>
              <a:t> και πώς λειτουργεί. </a:t>
            </a:r>
          </a:p>
          <a:p>
            <a:r>
              <a:rPr lang="el-GR" sz="1800" dirty="0" smtClean="0"/>
              <a:t>Μοιράστε τα σε όλους τους συμμετέχοντες για να μυρίσουν οι γονείς.</a:t>
            </a:r>
          </a:p>
          <a:p>
            <a:endParaRPr lang="el-GR" sz="1800" dirty="0" smtClean="0"/>
          </a:p>
          <a:p>
            <a:pPr marL="0" indent="0">
              <a:buFont typeface="Arial" panose="020B0604020202020204" pitchFamily="34" charset="0"/>
              <a:buNone/>
            </a:pPr>
            <a:r>
              <a:rPr lang="el-GR" sz="1800" dirty="0" smtClean="0"/>
              <a:t>Η Μίλα συνεχίζει την αναζήτησή της για περισσότερες πληροφορίες και βρίσκει ότι τα </a:t>
            </a:r>
            <a:r>
              <a:rPr lang="el-GR" sz="1800" b="1" dirty="0" err="1" smtClean="0"/>
              <a:t>Vapes</a:t>
            </a:r>
            <a:r>
              <a:rPr lang="el-GR" sz="1800" dirty="0" smtClean="0"/>
              <a:t> είναι </a:t>
            </a:r>
            <a:r>
              <a:rPr lang="el-GR" sz="1800" b="1" dirty="0" smtClean="0"/>
              <a:t>ευρέως διαδεδομένα</a:t>
            </a:r>
            <a:r>
              <a:rPr lang="el-GR" sz="1800" dirty="0" smtClean="0"/>
              <a:t>. Πολλοί άνθρωποι τα χρησιμοποιούν.</a:t>
            </a:r>
          </a:p>
          <a:p>
            <a:pPr marL="285750" indent="-285750">
              <a:buFont typeface="Arial" panose="020B0604020202020204" pitchFamily="34" charset="0"/>
              <a:buChar char="•"/>
            </a:pPr>
            <a:r>
              <a:rPr lang="el-GR" sz="1800" dirty="0" smtClean="0"/>
              <a:t>Είναι </a:t>
            </a:r>
            <a:r>
              <a:rPr lang="el-GR" sz="1800" b="1" dirty="0" smtClean="0"/>
              <a:t>μικρά</a:t>
            </a:r>
            <a:r>
              <a:rPr lang="el-GR" sz="1800" dirty="0" smtClean="0"/>
              <a:t> και έτοιμα προς χρήση.</a:t>
            </a:r>
          </a:p>
          <a:p>
            <a:pPr marL="285750" indent="-285750">
              <a:buFont typeface="Arial" panose="020B0604020202020204" pitchFamily="34" charset="0"/>
              <a:buChar char="•"/>
            </a:pPr>
            <a:r>
              <a:rPr lang="el-GR" sz="1800" dirty="0" smtClean="0"/>
              <a:t>Μπορούν να χρησιμοποιηθούν </a:t>
            </a:r>
            <a:r>
              <a:rPr lang="el-GR" sz="1800" b="1" dirty="0" smtClean="0"/>
              <a:t>εύκολα</a:t>
            </a:r>
            <a:r>
              <a:rPr lang="el-GR" sz="1800" dirty="0" smtClean="0"/>
              <a:t> και δεν χρειάζεται να τα ανάψεις όπως το τσιγάρο. Αντί γι' αυτό, μπορείς να πάρεις ένα</a:t>
            </a:r>
            <a:r>
              <a:rPr lang="de-CH" sz="1800" baseline="0" dirty="0" smtClean="0"/>
              <a:t> </a:t>
            </a:r>
            <a:r>
              <a:rPr lang="en-US" sz="1800" baseline="0" dirty="0" smtClean="0"/>
              <a:t>puff </a:t>
            </a:r>
            <a:r>
              <a:rPr lang="el-GR" sz="1800" dirty="0" smtClean="0"/>
              <a:t>οποιαδήποτε στιγμή.</a:t>
            </a:r>
          </a:p>
          <a:p>
            <a:pPr marL="285750" indent="-285750">
              <a:buFont typeface="Arial" panose="020B0604020202020204" pitchFamily="34" charset="0"/>
              <a:buChar char="•"/>
            </a:pPr>
            <a:r>
              <a:rPr lang="el-GR" sz="1800" dirty="0" smtClean="0"/>
              <a:t>Τα </a:t>
            </a:r>
            <a:r>
              <a:rPr lang="el-GR" sz="1800" b="1" dirty="0" err="1" smtClean="0"/>
              <a:t>Vapes</a:t>
            </a:r>
            <a:r>
              <a:rPr lang="el-GR" sz="1800" dirty="0" smtClean="0"/>
              <a:t> έχουν </a:t>
            </a:r>
            <a:r>
              <a:rPr lang="el-GR" sz="1800" b="1" dirty="0" err="1" smtClean="0"/>
              <a:t>φρουτώδεις</a:t>
            </a:r>
            <a:r>
              <a:rPr lang="el-GR" sz="1800" b="1" dirty="0" smtClean="0"/>
              <a:t> και έντονες γεύσεις</a:t>
            </a:r>
            <a:r>
              <a:rPr lang="el-GR" sz="1800" dirty="0" smtClean="0"/>
              <a:t> και είναι </a:t>
            </a:r>
            <a:r>
              <a:rPr lang="el-GR" sz="1800" b="1" dirty="0" smtClean="0"/>
              <a:t>χρωματιστά</a:t>
            </a:r>
            <a:r>
              <a:rPr lang="el-GR" sz="1800" dirty="0" smtClean="0"/>
              <a:t>.</a:t>
            </a:r>
          </a:p>
          <a:p>
            <a:pPr marL="285750" indent="-285750">
              <a:buFont typeface="Arial" panose="020B0604020202020204" pitchFamily="34" charset="0"/>
              <a:buChar char="•"/>
            </a:pPr>
            <a:r>
              <a:rPr lang="el-GR" sz="1800" dirty="0" smtClean="0"/>
              <a:t>Τα </a:t>
            </a:r>
            <a:r>
              <a:rPr lang="el-GR" sz="1800" b="1" dirty="0" err="1" smtClean="0"/>
              <a:t>Vapes</a:t>
            </a:r>
            <a:r>
              <a:rPr lang="el-GR" sz="1800" dirty="0" smtClean="0"/>
              <a:t> είναι </a:t>
            </a:r>
            <a:r>
              <a:rPr lang="el-GR" sz="1800" b="1" dirty="0" smtClean="0"/>
              <a:t>μιας χρήσης</a:t>
            </a:r>
            <a:r>
              <a:rPr lang="el-GR" sz="1800" dirty="0" smtClean="0"/>
              <a:t>. Δηλαδή, χρησιμοποιούνται μέχρι να αδειάσουν.</a:t>
            </a:r>
          </a:p>
          <a:p>
            <a:pPr marL="285750" indent="-285750">
              <a:buFont typeface="Arial" panose="020B0604020202020204" pitchFamily="34" charset="0"/>
              <a:buChar char="•"/>
            </a:pPr>
            <a:r>
              <a:rPr lang="el-GR" sz="1800" dirty="0" smtClean="0"/>
              <a:t>Περιέχουν </a:t>
            </a:r>
            <a:r>
              <a:rPr lang="el-GR" sz="1800" b="1" dirty="0" smtClean="0"/>
              <a:t>600 – 10.000 </a:t>
            </a:r>
            <a:r>
              <a:rPr lang="de-CH" sz="1800" b="1" dirty="0" err="1" smtClean="0"/>
              <a:t>puffs</a:t>
            </a:r>
            <a:r>
              <a:rPr lang="el-GR" sz="1800" dirty="0" smtClean="0"/>
              <a:t>.</a:t>
            </a:r>
            <a:endParaRPr lang="de-CH" sz="1800" dirty="0" smtClean="0"/>
          </a:p>
          <a:p>
            <a:pPr marL="285750" indent="-285750">
              <a:buFont typeface="Arial" panose="020B0604020202020204" pitchFamily="34" charset="0"/>
              <a:buChar char="•"/>
            </a:pPr>
            <a:r>
              <a:rPr lang="el-GR" sz="1800" dirty="0" smtClean="0"/>
              <a:t>Μπορείς να τα βρεις από </a:t>
            </a:r>
            <a:r>
              <a:rPr lang="el-GR" sz="1800" b="1" dirty="0" smtClean="0"/>
              <a:t>7 CHF</a:t>
            </a:r>
            <a:r>
              <a:rPr lang="el-GR" sz="1800" dirty="0" smtClean="0"/>
              <a:t>.</a:t>
            </a:r>
            <a:endParaRPr lang="de-CH" sz="1800" dirty="0" smtClean="0"/>
          </a:p>
          <a:p>
            <a:pPr marL="285750" indent="-285750">
              <a:buFont typeface="Arial" panose="020B0604020202020204" pitchFamily="34" charset="0"/>
              <a:buChar char="•"/>
            </a:pPr>
            <a:r>
              <a:rPr lang="el-GR" sz="1800" dirty="0" smtClean="0"/>
              <a:t>Διατίθενται σε </a:t>
            </a:r>
            <a:r>
              <a:rPr lang="el-GR" sz="1800" b="1" dirty="0" smtClean="0"/>
              <a:t>περίπτερα</a:t>
            </a:r>
            <a:r>
              <a:rPr lang="el-GR" sz="1800" dirty="0" smtClean="0"/>
              <a:t>, καταστήματα λιανικής και </a:t>
            </a:r>
            <a:r>
              <a:rPr lang="el-GR" sz="1800" b="1" dirty="0" smtClean="0"/>
              <a:t>βενζινάδικα</a:t>
            </a:r>
            <a:r>
              <a:rPr lang="el-GR" sz="1800" dirty="0" smtClean="0"/>
              <a:t>, ενώ μπορείς επίσης να τα αγοράσεις </a:t>
            </a:r>
            <a:r>
              <a:rPr lang="el-GR" sz="1800" b="1" dirty="0" err="1" smtClean="0"/>
              <a:t>online</a:t>
            </a:r>
            <a:r>
              <a:rPr lang="el-GR" sz="1800" dirty="0" smtClean="0"/>
              <a:t> ή σε </a:t>
            </a:r>
            <a:r>
              <a:rPr lang="el-GR" sz="1800" b="1" dirty="0" smtClean="0"/>
              <a:t>καταστήματα </a:t>
            </a:r>
            <a:r>
              <a:rPr lang="el-GR" sz="1800" b="1" dirty="0" err="1" smtClean="0"/>
              <a:t>Vapes</a:t>
            </a:r>
            <a:r>
              <a:rPr lang="el-GR" sz="1800" dirty="0" smtClean="0"/>
              <a:t>.</a:t>
            </a:r>
            <a:endParaRPr lang="el-GR" sz="1800" dirty="0"/>
          </a:p>
        </p:txBody>
      </p:sp>
      <p:sp>
        <p:nvSpPr>
          <p:cNvPr id="4" name="Foliennummernplatzhalter 3"/>
          <p:cNvSpPr>
            <a:spLocks noGrp="1"/>
          </p:cNvSpPr>
          <p:nvPr>
            <p:ph type="sldNum" sz="quarter" idx="5"/>
          </p:nvPr>
        </p:nvSpPr>
        <p:spPr/>
        <p:txBody>
          <a:bodyPr/>
          <a:lstStyle/>
          <a:p>
            <a:fld id="{18CEF143-95B9-4571-9396-B55E307319CB}" type="slidenum">
              <a:rPr lang="de-CH" smtClean="0"/>
              <a:t>3</a:t>
            </a:fld>
            <a:endParaRPr lang="de-CH"/>
          </a:p>
        </p:txBody>
      </p:sp>
    </p:spTree>
    <p:extLst>
      <p:ext uri="{BB962C8B-B14F-4D97-AF65-F5344CB8AC3E}">
        <p14:creationId xmlns:p14="http://schemas.microsoft.com/office/powerpoint/2010/main" val="205674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GR" sz="1800" dirty="0" smtClean="0"/>
              <a:t>Επιπλέον, η </a:t>
            </a:r>
            <a:r>
              <a:rPr lang="el-GR" sz="1800" b="1" dirty="0" smtClean="0"/>
              <a:t>Μίλα</a:t>
            </a:r>
            <a:r>
              <a:rPr lang="el-GR" sz="1800" dirty="0" smtClean="0"/>
              <a:t> ενδιαφέρεται για το πώς επηρεάζουν τα </a:t>
            </a:r>
            <a:r>
              <a:rPr lang="el-GR" sz="1800" b="1" dirty="0" err="1" smtClean="0"/>
              <a:t>Vapes</a:t>
            </a:r>
            <a:r>
              <a:rPr lang="el-GR" sz="1800" dirty="0" smtClean="0"/>
              <a:t> την υγεία. </a:t>
            </a:r>
          </a:p>
          <a:p>
            <a:r>
              <a:rPr lang="el-GR" sz="1800" dirty="0" smtClean="0"/>
              <a:t>Ξέρει ότι τα </a:t>
            </a:r>
            <a:r>
              <a:rPr lang="el-GR" sz="1800" b="1" dirty="0" smtClean="0"/>
              <a:t>τσιγάρα</a:t>
            </a:r>
            <a:r>
              <a:rPr lang="el-GR" sz="1800" dirty="0" smtClean="0"/>
              <a:t> είναι πολύ επιβλαβή και προάγουν τον καρκίνο. Ισχύει το ίδιο και για τα </a:t>
            </a:r>
            <a:r>
              <a:rPr lang="el-GR" sz="1800" b="1" dirty="0" err="1" smtClean="0"/>
              <a:t>Vapes</a:t>
            </a:r>
            <a:r>
              <a:rPr lang="el-GR" sz="1800" b="1" dirty="0" smtClean="0"/>
              <a:t>;</a:t>
            </a:r>
          </a:p>
          <a:p>
            <a:r>
              <a:rPr lang="el-GR" sz="1800" dirty="0" smtClean="0"/>
              <a:t>Οι </a:t>
            </a:r>
            <a:r>
              <a:rPr lang="el-GR" sz="1800" b="1" dirty="0" smtClean="0"/>
              <a:t>υγειονομικές επιπτώσεις των </a:t>
            </a:r>
            <a:r>
              <a:rPr lang="el-GR" sz="1800" b="1" dirty="0" err="1" smtClean="0"/>
              <a:t>Vapes</a:t>
            </a:r>
            <a:r>
              <a:rPr lang="el-GR" sz="1800" dirty="0" smtClean="0"/>
              <a:t> ερευνώνται αυτή τη στιγμή. Υπάρχουν πολλοί κίνδυνοι και επιπτώσεις στην υγεία από τη χρήση των </a:t>
            </a:r>
            <a:r>
              <a:rPr lang="el-GR" sz="1800" b="1" dirty="0" err="1" smtClean="0"/>
              <a:t>Vapes</a:t>
            </a:r>
            <a:r>
              <a:rPr lang="el-GR" sz="1800" dirty="0" smtClean="0"/>
              <a:t>:</a:t>
            </a:r>
          </a:p>
          <a:p>
            <a:pPr>
              <a:buFont typeface="Arial" panose="020B0604020202020204" pitchFamily="34" charset="0"/>
              <a:buNone/>
            </a:pPr>
            <a:endParaRPr lang="el-GR" sz="1800" b="1" dirty="0" smtClean="0"/>
          </a:p>
          <a:p>
            <a:pPr marL="285750" indent="-285750" algn="just">
              <a:buFont typeface="Arial" panose="020B0604020202020204" pitchFamily="34" charset="0"/>
              <a:buChar char="•"/>
            </a:pPr>
            <a:r>
              <a:rPr lang="el-GR" sz="1800" b="1" dirty="0" smtClean="0"/>
              <a:t>Εξάρτηση από τη νικοτίνη</a:t>
            </a:r>
            <a:r>
              <a:rPr lang="el-GR" sz="1800" dirty="0" smtClean="0"/>
              <a:t>: Η νικοτίνη είναι μια από τις πιο </a:t>
            </a:r>
            <a:r>
              <a:rPr lang="el-GR" sz="1800" dirty="0" err="1" smtClean="0"/>
              <a:t>εξαρτησιογόνες</a:t>
            </a:r>
            <a:r>
              <a:rPr lang="el-GR" sz="1800" dirty="0" smtClean="0"/>
              <a:t> ουσίες, συγκρίσιμη με την ηρωίνη. Κατά την κατανάλωση νικοτίνης, μετά από λίγα δευτερόλεπτα εκκρίνεται </a:t>
            </a:r>
            <a:r>
              <a:rPr lang="el-GR" sz="1800" dirty="0" err="1" smtClean="0"/>
              <a:t>ντοπαμίνη</a:t>
            </a:r>
            <a:r>
              <a:rPr lang="el-GR" sz="1800" dirty="0" smtClean="0"/>
              <a:t> στον εγκέφαλο, προκαλώντας αμέσως αίσθηση ευφορίας. Αυτή η διαδικασία μπορεί να προκαλέσει γρήγορη εξάρτηση, καθώς η ευφορία φεύγει μόλις υποχωρήσει η επίδραση της νικοτίνης. Ο εγκέφαλος των εφήβων δεν είναι πλήρως ανεπτυγμένος, γι' αυτό και αντιδρά διαφορετικά στη νικοτίνη από ό,τι ο εγκέφαλος των ενηλίκων. Για αυτόν τον λόγο, οι έφηβοι έχουν υψηλότερο κίνδυνο να εξαρτηθούν από τη νικοτίνη.</a:t>
            </a:r>
          </a:p>
          <a:p>
            <a:pPr marL="285750" indent="-285750">
              <a:buFont typeface="Arial" panose="020B0604020202020204" pitchFamily="34" charset="0"/>
              <a:buChar char="•"/>
            </a:pPr>
            <a:r>
              <a:rPr lang="el-GR" sz="1800" b="1" dirty="0" smtClean="0"/>
              <a:t>Ερεθισμός των αναπνευστικών οδών</a:t>
            </a:r>
            <a:r>
              <a:rPr lang="el-GR" sz="1800" dirty="0" smtClean="0"/>
              <a:t>: Το </a:t>
            </a:r>
            <a:r>
              <a:rPr lang="el-GR" sz="1800" b="1" dirty="0" err="1" smtClean="0"/>
              <a:t>Vapen</a:t>
            </a:r>
            <a:r>
              <a:rPr lang="el-GR" sz="1800" dirty="0" smtClean="0"/>
              <a:t> μπορεί να προκαλέσει βήχα, πονόλαιμο και δυσκολία στην αναπνοή.</a:t>
            </a:r>
          </a:p>
          <a:p>
            <a:pPr marL="285750" indent="-285750">
              <a:buFont typeface="Arial" panose="020B0604020202020204" pitchFamily="34" charset="0"/>
              <a:buChar char="•"/>
            </a:pPr>
            <a:r>
              <a:rPr lang="el-GR" sz="1800" b="1" dirty="0" smtClean="0"/>
              <a:t>Ερεθισμοί στο στόμα και το φάρυγγα</a:t>
            </a:r>
            <a:r>
              <a:rPr lang="el-GR" sz="1800" dirty="0" smtClean="0"/>
              <a:t>: Το </a:t>
            </a:r>
            <a:r>
              <a:rPr lang="el-GR" sz="1800" b="1" dirty="0" err="1" smtClean="0"/>
              <a:t>Vapen</a:t>
            </a:r>
            <a:r>
              <a:rPr lang="el-GR" sz="1800" dirty="0" smtClean="0"/>
              <a:t> μπορεί να προκαλέσει ξηροστομία, ερεθισμούς στα ούλα και έλκη στο στόμα.</a:t>
            </a:r>
          </a:p>
          <a:p>
            <a:pPr marL="285750" indent="-285750">
              <a:buFont typeface="Arial" panose="020B0604020202020204" pitchFamily="34" charset="0"/>
              <a:buChar char="•"/>
            </a:pPr>
            <a:r>
              <a:rPr lang="el-GR" sz="1800" b="1" dirty="0" smtClean="0"/>
              <a:t>Καρδιοαγγειακό σύστημα</a:t>
            </a:r>
            <a:r>
              <a:rPr lang="el-GR" sz="1800" dirty="0" smtClean="0"/>
              <a:t>: Η νικοτίνη προκαλεί για μικρό χρονικό διάστημα αύξηση του καρδιακού ρυθμού και μπορεί να προκαλέσει αύξηση της αρτηριακής πίεσης. Υπάρχει αυξημένος κίνδυνος για εγκεφαλικά επεισόδια και καρδιακές προσβολές.</a:t>
            </a:r>
          </a:p>
          <a:p>
            <a:pPr marL="285750" indent="-285750">
              <a:buFont typeface="Arial" panose="020B0604020202020204" pitchFamily="34" charset="0"/>
              <a:buChar char="•"/>
            </a:pPr>
            <a:r>
              <a:rPr lang="el-GR" sz="1800" b="1" dirty="0" smtClean="0"/>
              <a:t>Κίνδυνος καρκίνου</a:t>
            </a:r>
            <a:r>
              <a:rPr lang="el-GR" sz="1800" dirty="0" smtClean="0"/>
              <a:t>: Τα </a:t>
            </a:r>
            <a:r>
              <a:rPr lang="el-GR" sz="1800" b="1" dirty="0" err="1" smtClean="0"/>
              <a:t>Vapes</a:t>
            </a:r>
            <a:r>
              <a:rPr lang="el-GR" sz="1800" dirty="0" smtClean="0"/>
              <a:t> περιέχουν ορισμένες </a:t>
            </a:r>
            <a:r>
              <a:rPr lang="el-GR" sz="1800" b="1" dirty="0" err="1" smtClean="0"/>
              <a:t>καρκινογόνες</a:t>
            </a:r>
            <a:r>
              <a:rPr lang="el-GR" sz="1800" b="1" dirty="0" smtClean="0"/>
              <a:t> ουσίες</a:t>
            </a:r>
            <a:r>
              <a:rPr lang="el-GR" sz="1800" dirty="0" smtClean="0"/>
              <a:t>.</a:t>
            </a:r>
          </a:p>
          <a:p>
            <a:pPr marL="0" lvl="0" indent="0">
              <a:lnSpc>
                <a:spcPct val="107000"/>
              </a:lnSpc>
              <a:spcAft>
                <a:spcPts val="800"/>
              </a:spcAft>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l-GR" sz="1800" dirty="0" smtClean="0"/>
              <a:t>Οι </a:t>
            </a:r>
            <a:r>
              <a:rPr lang="el-GR" sz="1800" b="1" dirty="0" smtClean="0"/>
              <a:t>μακροχρόνιες συνέπειες</a:t>
            </a:r>
            <a:r>
              <a:rPr lang="el-GR" sz="1800" dirty="0" smtClean="0"/>
              <a:t> της κατανάλωσης </a:t>
            </a:r>
            <a:r>
              <a:rPr lang="el-GR" sz="1800" b="1" dirty="0" err="1" smtClean="0"/>
              <a:t>Vapes</a:t>
            </a:r>
            <a:r>
              <a:rPr lang="el-GR" sz="1800" dirty="0" smtClean="0"/>
              <a:t> πρέπει να μελετηθούν πιο αναλυτικά. Μέχρι στιγμής αυτό ήταν αδύνατο, καθώς αυτή η μορφή </a:t>
            </a:r>
            <a:r>
              <a:rPr lang="el-GR" sz="1800" b="1" dirty="0" err="1" smtClean="0"/>
              <a:t>Vapes</a:t>
            </a:r>
            <a:r>
              <a:rPr lang="el-GR" sz="1800" dirty="0" smtClean="0"/>
              <a:t> υπάρχει μόνο για λίγο καιρό.</a:t>
            </a:r>
          </a:p>
          <a:p>
            <a:endParaRPr lang="el-GR" sz="1800" dirty="0" smtClean="0"/>
          </a:p>
          <a:p>
            <a:pPr algn="just"/>
            <a:r>
              <a:rPr lang="el-GR" sz="1800" dirty="0" smtClean="0"/>
              <a:t>Η </a:t>
            </a:r>
            <a:r>
              <a:rPr lang="el-GR" sz="1800" b="1" dirty="0" smtClean="0"/>
              <a:t>δήλωση</a:t>
            </a:r>
            <a:r>
              <a:rPr lang="el-GR" sz="1800" dirty="0" smtClean="0"/>
              <a:t> ότι τα </a:t>
            </a:r>
            <a:r>
              <a:rPr lang="el-GR" sz="1800" b="1" dirty="0" err="1" smtClean="0"/>
              <a:t>Vapes</a:t>
            </a:r>
            <a:r>
              <a:rPr lang="el-GR" sz="1800" dirty="0" smtClean="0"/>
              <a:t> είναι λιγότερο επιβλαβή από τα παραδοσιακά τσιγάρα είναι λανθασμένη. Μπορεί να αποτελούν μια πιθανή εναλλακτική λύση για έναν ενήλικα με έντονη εξάρτηση από το κάπνισμα, καθώς αποφεύγει τον </a:t>
            </a:r>
            <a:r>
              <a:rPr lang="el-GR" sz="1800" b="1" dirty="0" smtClean="0"/>
              <a:t>καρκινογόνο πίσσα</a:t>
            </a:r>
            <a:r>
              <a:rPr lang="el-GR" sz="1800" dirty="0" smtClean="0"/>
              <a:t> που περιέχουν τα τσιγάρα. Ωστόσο, τα </a:t>
            </a:r>
            <a:r>
              <a:rPr lang="el-GR" sz="1800" b="1" dirty="0" err="1" smtClean="0"/>
              <a:t>Vapes</a:t>
            </a:r>
            <a:r>
              <a:rPr lang="el-GR" sz="1800" dirty="0" smtClean="0"/>
              <a:t> είναι </a:t>
            </a:r>
            <a:r>
              <a:rPr lang="el-GR" sz="1800" b="1" dirty="0" smtClean="0"/>
              <a:t>ανθυγιεινά και επιβλαβή για τα παιδιά και τους εφήβους</a:t>
            </a:r>
            <a:r>
              <a:rPr lang="el-GR" sz="1800" dirty="0" smtClean="0"/>
              <a:t>, καθώς έχουν μεγάλους κινδύνους και μπορούν να οδηγήσουν σε </a:t>
            </a:r>
            <a:r>
              <a:rPr lang="el-GR" sz="1800" b="1" dirty="0" smtClean="0"/>
              <a:t>εξάρτηση από τη νικοτίνη</a:t>
            </a:r>
            <a:r>
              <a:rPr lang="el-GR" sz="1800" dirty="0" smtClean="0"/>
              <a:t>.</a:t>
            </a:r>
            <a:endParaRPr lang="el-GR" sz="1800" dirty="0"/>
          </a:p>
        </p:txBody>
      </p:sp>
      <p:sp>
        <p:nvSpPr>
          <p:cNvPr id="4" name="Foliennummernplatzhalter 3"/>
          <p:cNvSpPr>
            <a:spLocks noGrp="1"/>
          </p:cNvSpPr>
          <p:nvPr>
            <p:ph type="sldNum" sz="quarter" idx="5"/>
          </p:nvPr>
        </p:nvSpPr>
        <p:spPr/>
        <p:txBody>
          <a:bodyPr/>
          <a:lstStyle/>
          <a:p>
            <a:fld id="{18CEF143-95B9-4571-9396-B55E307319CB}" type="slidenum">
              <a:rPr lang="de-CH" smtClean="0"/>
              <a:t>4</a:t>
            </a:fld>
            <a:endParaRPr lang="de-CH"/>
          </a:p>
        </p:txBody>
      </p:sp>
    </p:spTree>
    <p:extLst>
      <p:ext uri="{BB962C8B-B14F-4D97-AF65-F5344CB8AC3E}">
        <p14:creationId xmlns:p14="http://schemas.microsoft.com/office/powerpoint/2010/main" val="162475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el-GR" dirty="0" smtClean="0"/>
              <a:t>Η </a:t>
            </a:r>
            <a:r>
              <a:rPr lang="el-GR" b="1" dirty="0" smtClean="0"/>
              <a:t>Μίλα</a:t>
            </a:r>
            <a:r>
              <a:rPr lang="el-GR" dirty="0" smtClean="0"/>
              <a:t> θυμάται ότι έχει δει ένα </a:t>
            </a:r>
            <a:r>
              <a:rPr lang="el-GR" b="1" dirty="0" err="1" smtClean="0"/>
              <a:t>Vape</a:t>
            </a:r>
            <a:r>
              <a:rPr lang="el-GR" dirty="0" smtClean="0"/>
              <a:t> στην άκρη του δρόμου. Θέλει να μάθει περισσότερα για την </a:t>
            </a:r>
            <a:r>
              <a:rPr lang="el-GR" b="1" dirty="0" smtClean="0"/>
              <a:t>απόρριψη των </a:t>
            </a:r>
            <a:r>
              <a:rPr lang="el-GR" b="1" dirty="0" err="1" smtClean="0"/>
              <a:t>Vapes</a:t>
            </a:r>
            <a:r>
              <a:rPr lang="el-GR" dirty="0" smtClean="0"/>
              <a:t>.</a:t>
            </a:r>
          </a:p>
          <a:p>
            <a:pPr algn="just"/>
            <a:r>
              <a:rPr lang="el-GR" dirty="0" smtClean="0"/>
              <a:t>Για την παραγωγή των </a:t>
            </a:r>
            <a:r>
              <a:rPr lang="el-GR" b="1" dirty="0" err="1" smtClean="0"/>
              <a:t>Vapes</a:t>
            </a:r>
            <a:r>
              <a:rPr lang="el-GR" dirty="0" smtClean="0"/>
              <a:t> χρησιμοποιούνται πρώτες ύλες που </a:t>
            </a:r>
            <a:r>
              <a:rPr lang="el-GR" dirty="0" err="1" smtClean="0"/>
              <a:t>εξορύσσονται</a:t>
            </a:r>
            <a:r>
              <a:rPr lang="el-GR" dirty="0" smtClean="0"/>
              <a:t> από τη γη, όπως το </a:t>
            </a:r>
            <a:r>
              <a:rPr lang="el-GR" b="1" dirty="0" err="1" smtClean="0"/>
              <a:t>λίθιο</a:t>
            </a:r>
            <a:r>
              <a:rPr lang="el-GR" dirty="0" smtClean="0"/>
              <a:t>. Το </a:t>
            </a:r>
            <a:r>
              <a:rPr lang="el-GR" dirty="0" err="1" smtClean="0"/>
              <a:t>λίθιο</a:t>
            </a:r>
            <a:r>
              <a:rPr lang="el-GR" dirty="0" smtClean="0"/>
              <a:t> είναι απαραίτητο για τις </a:t>
            </a:r>
            <a:r>
              <a:rPr lang="el-GR" b="1" dirty="0" smtClean="0"/>
              <a:t>μπαταρίες</a:t>
            </a:r>
            <a:r>
              <a:rPr lang="el-GR" dirty="0" smtClean="0"/>
              <a:t> και τους </a:t>
            </a:r>
            <a:r>
              <a:rPr lang="el-GR" b="1" dirty="0" smtClean="0"/>
              <a:t>συσσωρευτές</a:t>
            </a:r>
            <a:r>
              <a:rPr lang="el-GR" dirty="0" smtClean="0"/>
              <a:t> σε κάθε ηλεκτρονική συσκευή, από το </a:t>
            </a:r>
            <a:r>
              <a:rPr lang="el-GR" b="1" dirty="0" err="1" smtClean="0"/>
              <a:t>smartphone</a:t>
            </a:r>
            <a:r>
              <a:rPr lang="el-GR" dirty="0" smtClean="0"/>
              <a:t> και τον </a:t>
            </a:r>
            <a:r>
              <a:rPr lang="el-GR" b="1" dirty="0" smtClean="0"/>
              <a:t>φορητό υπολογιστή</a:t>
            </a:r>
            <a:r>
              <a:rPr lang="el-GR" dirty="0" smtClean="0"/>
              <a:t> μέχρι την </a:t>
            </a:r>
            <a:r>
              <a:rPr lang="el-GR" b="1" dirty="0" smtClean="0"/>
              <a:t>μπαταρία του αυτοκινήτου</a:t>
            </a:r>
            <a:r>
              <a:rPr lang="el-GR" dirty="0" smtClean="0"/>
              <a:t>.</a:t>
            </a:r>
          </a:p>
          <a:p>
            <a:pPr algn="just"/>
            <a:r>
              <a:rPr lang="el-GR" dirty="0" smtClean="0"/>
              <a:t>Τα </a:t>
            </a:r>
            <a:r>
              <a:rPr lang="el-GR" b="1" dirty="0" err="1" smtClean="0"/>
              <a:t>Vapes</a:t>
            </a:r>
            <a:r>
              <a:rPr lang="el-GR" dirty="0" smtClean="0"/>
              <a:t> είναι επίσης </a:t>
            </a:r>
            <a:r>
              <a:rPr lang="el-GR" b="1" dirty="0" smtClean="0"/>
              <a:t>ηλεκτρονικές συσκευές</a:t>
            </a:r>
            <a:r>
              <a:rPr lang="el-GR" dirty="0" smtClean="0"/>
              <a:t>. Επομένως, πρέπει να απορρίπτονται με τον ίδιο τρόπο, δηλαδή ως </a:t>
            </a:r>
            <a:r>
              <a:rPr lang="el-GR" b="1" dirty="0" smtClean="0"/>
              <a:t>ηλεκτρονικές συσκευές</a:t>
            </a:r>
            <a:r>
              <a:rPr lang="el-GR" dirty="0" smtClean="0"/>
              <a:t>. Δεν πρέπει να ρίχνονται στον </a:t>
            </a:r>
            <a:r>
              <a:rPr lang="el-GR" b="1" dirty="0" smtClean="0"/>
              <a:t>κανονικό οικιακό κάδο απορριμμάτων</a:t>
            </a:r>
            <a:r>
              <a:rPr lang="el-GR" dirty="0" smtClean="0"/>
              <a:t>, αλλά σε </a:t>
            </a:r>
            <a:r>
              <a:rPr lang="el-GR" b="1" dirty="0" smtClean="0"/>
              <a:t>επίσημο σημείο ανακύκλωσης</a:t>
            </a:r>
            <a:r>
              <a:rPr lang="el-GR" dirty="0" smtClean="0"/>
              <a:t>. Μπορείς επίσης να επιστρέψεις τα άδεια </a:t>
            </a:r>
            <a:r>
              <a:rPr lang="el-GR" b="1" dirty="0" err="1" smtClean="0"/>
              <a:t>Vapes</a:t>
            </a:r>
            <a:r>
              <a:rPr lang="el-GR" dirty="0" smtClean="0"/>
              <a:t> σε καταστήματα </a:t>
            </a:r>
            <a:r>
              <a:rPr lang="el-GR" b="1" dirty="0" err="1" smtClean="0"/>
              <a:t>Vape</a:t>
            </a:r>
            <a:r>
              <a:rPr lang="el-GR" dirty="0" smtClean="0"/>
              <a:t>. Αυτά τα καταστήματα θα τα απορρίψουν σωστά.</a:t>
            </a:r>
          </a:p>
          <a:p>
            <a:pPr algn="just"/>
            <a:r>
              <a:rPr lang="el-GR" dirty="0" smtClean="0"/>
              <a:t>Αν τα </a:t>
            </a:r>
            <a:r>
              <a:rPr lang="el-GR" b="1" dirty="0" err="1" smtClean="0"/>
              <a:t>Vapes</a:t>
            </a:r>
            <a:r>
              <a:rPr lang="el-GR" dirty="0" smtClean="0"/>
              <a:t> απορρίπτονται λάθος, επικίνδυνες </a:t>
            </a:r>
            <a:r>
              <a:rPr lang="el-GR" b="1" dirty="0" smtClean="0"/>
              <a:t>χημικές ουσίες</a:t>
            </a:r>
            <a:r>
              <a:rPr lang="el-GR" dirty="0" smtClean="0"/>
              <a:t> μπορούν να καταλήξουν στο έδαφος και να προκαλέσουν ρύπανση.</a:t>
            </a:r>
            <a:endParaRPr lang="el-GR" dirty="0"/>
          </a:p>
        </p:txBody>
      </p:sp>
      <p:sp>
        <p:nvSpPr>
          <p:cNvPr id="4" name="Foliennummernplatzhalter 3"/>
          <p:cNvSpPr>
            <a:spLocks noGrp="1"/>
          </p:cNvSpPr>
          <p:nvPr>
            <p:ph type="sldNum" sz="quarter" idx="5"/>
          </p:nvPr>
        </p:nvSpPr>
        <p:spPr/>
        <p:txBody>
          <a:bodyPr/>
          <a:lstStyle/>
          <a:p>
            <a:fld id="{C21897CE-A906-443F-9946-3F5D776DEFD9}" type="slidenum">
              <a:rPr lang="de-CH" smtClean="0"/>
              <a:t>5</a:t>
            </a:fld>
            <a:endParaRPr lang="de-CH"/>
          </a:p>
        </p:txBody>
      </p:sp>
    </p:spTree>
    <p:extLst>
      <p:ext uri="{BB962C8B-B14F-4D97-AF65-F5344CB8AC3E}">
        <p14:creationId xmlns:p14="http://schemas.microsoft.com/office/powerpoint/2010/main" val="299627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GR" dirty="0" smtClean="0"/>
              <a:t>Ποιος γνωρίζει τουλάχιστον ένα άτομο που </a:t>
            </a:r>
            <a:r>
              <a:rPr lang="el-GR" dirty="0" err="1" smtClean="0"/>
              <a:t>ατμίζει</a:t>
            </a:r>
            <a:r>
              <a:rPr lang="el-GR" dirty="0" smtClean="0"/>
              <a:t> (</a:t>
            </a:r>
            <a:r>
              <a:rPr lang="el-GR" dirty="0" err="1" smtClean="0"/>
              <a:t>vapt</a:t>
            </a:r>
            <a:r>
              <a:rPr lang="el-GR" dirty="0" smtClean="0"/>
              <a:t>);</a:t>
            </a:r>
          </a:p>
          <a:p>
            <a:endParaRPr lang="de-CH" dirty="0"/>
          </a:p>
          <a:p>
            <a:pPr marL="171450" indent="-171450">
              <a:buFont typeface="Wingdings" panose="05000000000000000000" pitchFamily="2" charset="2"/>
              <a:buChar char="à"/>
            </a:pPr>
            <a:r>
              <a:rPr lang="el-GR" dirty="0" smtClean="0">
                <a:sym typeface="Wingdings" panose="05000000000000000000" pitchFamily="2" charset="2"/>
              </a:rPr>
              <a:t>Ας ασχοληθούμε λίγο με αυτό</a:t>
            </a:r>
            <a:r>
              <a:rPr lang="de-CH" dirty="0" smtClean="0">
                <a:sym typeface="Wingdings" panose="05000000000000000000" pitchFamily="2" charset="2"/>
              </a:rPr>
              <a:t>. </a:t>
            </a:r>
            <a:endParaRPr lang="de-CH" dirty="0">
              <a:sym typeface="Wingdings" panose="05000000000000000000" pitchFamily="2" charset="2"/>
            </a:endParaRPr>
          </a:p>
          <a:p>
            <a:pPr marL="171450" indent="-171450">
              <a:buFont typeface="Wingdings" panose="05000000000000000000" pitchFamily="2" charset="2"/>
              <a:buChar char="à"/>
            </a:pPr>
            <a:endParaRPr lang="de-CH" dirty="0">
              <a:sym typeface="Wingdings" panose="05000000000000000000" pitchFamily="2" charset="2"/>
            </a:endParaRPr>
          </a:p>
          <a:p>
            <a:pPr marL="0" indent="0">
              <a:buFont typeface="Wingdings" panose="05000000000000000000" pitchFamily="2" charset="2"/>
              <a:buNone/>
            </a:pPr>
            <a:r>
              <a:rPr lang="el-GR" b="1" dirty="0" smtClean="0"/>
              <a:t>Υπήρξε μια δημοσκόπηση στην Ελβετία</a:t>
            </a:r>
            <a:r>
              <a:rPr lang="el-GR" dirty="0" smtClean="0"/>
              <a:t>, όπου ρωτήθηκαν 15χρονοι αν χρησιμοποίησαν </a:t>
            </a:r>
            <a:r>
              <a:rPr lang="el-GR" b="1" dirty="0" err="1" smtClean="0"/>
              <a:t>Vape</a:t>
            </a:r>
            <a:r>
              <a:rPr lang="el-GR" dirty="0" smtClean="0"/>
              <a:t> τον τελευταίο μήνα.</a:t>
            </a:r>
          </a:p>
          <a:p>
            <a:pPr marL="0" indent="0">
              <a:buFont typeface="Wingdings" panose="05000000000000000000" pitchFamily="2" charset="2"/>
              <a:buNone/>
            </a:pPr>
            <a:r>
              <a:rPr lang="el-GR" b="1" dirty="0" smtClean="0"/>
              <a:t>1 στους 4 εφήβους</a:t>
            </a:r>
            <a:r>
              <a:rPr lang="el-GR" dirty="0" smtClean="0"/>
              <a:t> απάντησε </a:t>
            </a:r>
            <a:r>
              <a:rPr lang="el-GR" b="1" dirty="0" smtClean="0"/>
              <a:t>"Ναι"</a:t>
            </a:r>
            <a:r>
              <a:rPr lang="el-GR" dirty="0" smtClean="0"/>
              <a:t>. (Το 25% των ερωτηθέντων 15χρονων </a:t>
            </a:r>
            <a:r>
              <a:rPr lang="el-GR" dirty="0" err="1" smtClean="0"/>
              <a:t>ατμίστηκε</a:t>
            </a:r>
            <a:r>
              <a:rPr lang="el-GR" dirty="0" smtClean="0"/>
              <a:t> τον τελευταίο μήνα.) Ωστόσο, </a:t>
            </a:r>
            <a:r>
              <a:rPr lang="el-GR" b="1" dirty="0" smtClean="0"/>
              <a:t>δεν </a:t>
            </a:r>
            <a:r>
              <a:rPr lang="el-GR" b="1" dirty="0" err="1" smtClean="0"/>
              <a:t>ατμίζουν</a:t>
            </a:r>
            <a:r>
              <a:rPr lang="el-GR" b="1" dirty="0" smtClean="0"/>
              <a:t> όλοι οι έφηβοι</a:t>
            </a:r>
            <a:r>
              <a:rPr lang="el-GR" dirty="0" smtClean="0"/>
              <a:t>.</a:t>
            </a:r>
          </a:p>
          <a:p>
            <a:pPr marL="0" indent="0">
              <a:buFont typeface="Wingdings" panose="05000000000000000000" pitchFamily="2" charset="2"/>
              <a:buNone/>
            </a:pPr>
            <a:endParaRPr lang="de-CH" dirty="0">
              <a:sym typeface="Wingdings" panose="05000000000000000000" pitchFamily="2" charset="2"/>
            </a:endParaRPr>
          </a:p>
          <a:p>
            <a:pPr marL="0" indent="0">
              <a:buFont typeface="Wingdings" panose="05000000000000000000" pitchFamily="2" charset="2"/>
              <a:buNone/>
            </a:pPr>
            <a:r>
              <a:rPr lang="el-GR" dirty="0" smtClean="0"/>
              <a:t>Οι </a:t>
            </a:r>
            <a:r>
              <a:rPr lang="el-GR" b="1" dirty="0" smtClean="0"/>
              <a:t>λόγοι για το </a:t>
            </a:r>
            <a:r>
              <a:rPr lang="el-GR" b="1" dirty="0" err="1" smtClean="0"/>
              <a:t>Vaping</a:t>
            </a:r>
            <a:r>
              <a:rPr lang="el-GR" dirty="0" smtClean="0"/>
              <a:t> είναι η </a:t>
            </a:r>
            <a:r>
              <a:rPr lang="el-GR" b="1" dirty="0" smtClean="0"/>
              <a:t>πλήξη</a:t>
            </a:r>
            <a:r>
              <a:rPr lang="el-GR" dirty="0" smtClean="0"/>
              <a:t>, το </a:t>
            </a:r>
            <a:r>
              <a:rPr lang="el-GR" b="1" dirty="0" smtClean="0"/>
              <a:t>άγχος</a:t>
            </a:r>
            <a:r>
              <a:rPr lang="el-GR" dirty="0" smtClean="0"/>
              <a:t> και το γεγονός ότι </a:t>
            </a:r>
            <a:r>
              <a:rPr lang="el-GR" b="1" dirty="0" smtClean="0"/>
              <a:t>έχει καλή γεύση</a:t>
            </a:r>
            <a:r>
              <a:rPr lang="el-GR" dirty="0" smtClean="0"/>
              <a:t>.</a:t>
            </a:r>
            <a:endParaRPr lang="de-CH" dirty="0">
              <a:sym typeface="Wingdings" panose="05000000000000000000" pitchFamily="2" charset="2"/>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6</a:t>
            </a:fld>
            <a:endParaRPr lang="de-CH"/>
          </a:p>
        </p:txBody>
      </p:sp>
    </p:spTree>
    <p:extLst>
      <p:ext uri="{BB962C8B-B14F-4D97-AF65-F5344CB8AC3E}">
        <p14:creationId xmlns:p14="http://schemas.microsoft.com/office/powerpoint/2010/main" val="705167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GR" dirty="0" smtClean="0"/>
              <a:t>Αυτοί είναι μερικοί από τους λόγους για τους οποίους </a:t>
            </a:r>
            <a:r>
              <a:rPr lang="el-GR" dirty="0" err="1" smtClean="0"/>
              <a:t>ατμίζουν</a:t>
            </a:r>
            <a:r>
              <a:rPr lang="el-GR" dirty="0" smtClean="0"/>
              <a:t> τόσοι πολλοί έφηβοι. </a:t>
            </a:r>
          </a:p>
          <a:p>
            <a:r>
              <a:rPr lang="el-GR" dirty="0" smtClean="0"/>
              <a:t>Η </a:t>
            </a:r>
            <a:r>
              <a:rPr lang="el-GR" b="1" dirty="0" smtClean="0"/>
              <a:t>Μίλα</a:t>
            </a:r>
            <a:r>
              <a:rPr lang="el-GR" dirty="0" smtClean="0"/>
              <a:t> αναρωτιέται: Γιατί </a:t>
            </a:r>
            <a:r>
              <a:rPr lang="el-GR" dirty="0" err="1" smtClean="0"/>
              <a:t>ατμίζουν</a:t>
            </a:r>
            <a:r>
              <a:rPr lang="el-GR" dirty="0" smtClean="0"/>
              <a:t> τόσοι πολλοί έφηβοι;</a:t>
            </a:r>
          </a:p>
          <a:p>
            <a:endParaRPr lang="el-GR" dirty="0" smtClean="0"/>
          </a:p>
          <a:p>
            <a:r>
              <a:rPr lang="el-GR" dirty="0" smtClean="0"/>
              <a:t>Υπάρχουν διάφοροι </a:t>
            </a:r>
            <a:r>
              <a:rPr lang="el-GR" b="1" dirty="0" smtClean="0"/>
              <a:t>κίνδυνοι για τους εφήβους</a:t>
            </a:r>
            <a:r>
              <a:rPr lang="el-GR" dirty="0" smtClean="0"/>
              <a:t>:</a:t>
            </a:r>
          </a:p>
          <a:p>
            <a:pPr>
              <a:buFont typeface="+mj-lt"/>
              <a:buAutoNum type="arabicPeriod"/>
            </a:pPr>
            <a:r>
              <a:rPr lang="el-GR" b="1" dirty="0" smtClean="0"/>
              <a:t> Η βιομηχανία</a:t>
            </a:r>
            <a:r>
              <a:rPr lang="el-GR" dirty="0" smtClean="0"/>
              <a:t> στοχεύει συγκεκριμένα στους εφήβους με το </a:t>
            </a:r>
            <a:r>
              <a:rPr lang="el-GR" b="1" dirty="0" smtClean="0"/>
              <a:t>μάρκετινγκ</a:t>
            </a:r>
            <a:r>
              <a:rPr lang="el-GR" dirty="0" smtClean="0"/>
              <a:t> της. Γι' αυτό τα </a:t>
            </a:r>
            <a:r>
              <a:rPr lang="el-GR" b="1" dirty="0" smtClean="0"/>
              <a:t>ηλεκτρονικά τσιγάρα παρέχονται</a:t>
            </a:r>
            <a:r>
              <a:rPr lang="el-GR" b="1" baseline="0" dirty="0" smtClean="0"/>
              <a:t> </a:t>
            </a:r>
            <a:r>
              <a:rPr lang="el-GR" dirty="0" smtClean="0"/>
              <a:t>σε πολλά διαφορετικά </a:t>
            </a:r>
            <a:r>
              <a:rPr lang="el-GR" b="1" dirty="0" smtClean="0"/>
              <a:t>χρώματα</a:t>
            </a:r>
            <a:r>
              <a:rPr lang="el-GR" dirty="0" smtClean="0"/>
              <a:t> και με </a:t>
            </a:r>
            <a:r>
              <a:rPr lang="el-GR" b="1" dirty="0" smtClean="0"/>
              <a:t>έντονες και ποικίλες γεύσεις</a:t>
            </a:r>
            <a:r>
              <a:rPr lang="el-GR" dirty="0" smtClean="0"/>
              <a:t>. Αυτό δημιουργεί μια ελκυστική γευστική εμπειρία.</a:t>
            </a:r>
          </a:p>
          <a:p>
            <a:pPr>
              <a:buFont typeface="+mj-lt"/>
              <a:buAutoNum type="arabicPeriod"/>
            </a:pPr>
            <a:endParaRPr lang="el-GR" dirty="0" smtClean="0"/>
          </a:p>
          <a:p>
            <a:pPr>
              <a:buFont typeface="+mj-lt"/>
              <a:buAutoNum type="arabicPeriod"/>
            </a:pPr>
            <a:r>
              <a:rPr lang="el-GR" dirty="0" smtClean="0"/>
              <a:t> Αυτή η </a:t>
            </a:r>
            <a:r>
              <a:rPr lang="el-GR" b="1" dirty="0" smtClean="0"/>
              <a:t>γευστική εμπειρία</a:t>
            </a:r>
            <a:r>
              <a:rPr lang="el-GR" dirty="0" smtClean="0"/>
              <a:t> προέρχεται από τα </a:t>
            </a:r>
            <a:r>
              <a:rPr lang="el-GR" b="1" dirty="0" smtClean="0"/>
              <a:t>αρωματικά συστατικά</a:t>
            </a:r>
            <a:r>
              <a:rPr lang="el-GR" dirty="0" smtClean="0"/>
              <a:t>. Τα διάφορα αρώματα κάνουν το ηλεκτρονικό τσιγάρο πολύ ελκυστικό. Κάτι ανθυγιεινό και επιβλαβές</a:t>
            </a:r>
            <a:r>
              <a:rPr lang="el-GR" baseline="0" dirty="0" smtClean="0"/>
              <a:t> </a:t>
            </a:r>
            <a:r>
              <a:rPr lang="el-GR" dirty="0" smtClean="0"/>
              <a:t>πωλείται με </a:t>
            </a:r>
            <a:r>
              <a:rPr lang="el-GR" b="1" dirty="0" smtClean="0"/>
              <a:t>υπερβολικά γλυκιά γεύση</a:t>
            </a:r>
            <a:r>
              <a:rPr lang="el-GR" dirty="0" smtClean="0"/>
              <a:t>. Τα παιδιά και οι έφηβοι μερικές φορές δεν αντιλαμβάνονται ότι είναι ανθυγιεινό.</a:t>
            </a:r>
          </a:p>
          <a:p>
            <a:pPr>
              <a:buFont typeface="+mj-lt"/>
              <a:buAutoNum type="arabicPeriod"/>
            </a:pPr>
            <a:endParaRPr lang="el-GR" dirty="0" smtClean="0"/>
          </a:p>
          <a:p>
            <a:pPr>
              <a:buFont typeface="+mj-lt"/>
              <a:buAutoNum type="arabicPeriod"/>
            </a:pPr>
            <a:r>
              <a:rPr lang="el-GR" dirty="0" smtClean="0"/>
              <a:t> Η </a:t>
            </a:r>
            <a:r>
              <a:rPr lang="el-GR" b="1" dirty="0" smtClean="0"/>
              <a:t>νικοτίνη</a:t>
            </a:r>
            <a:r>
              <a:rPr lang="el-GR" dirty="0" smtClean="0"/>
              <a:t> προκαλεί γρήγορο αίσθημα ευφορίας. Μερικές τζούρες από ένα </a:t>
            </a:r>
            <a:r>
              <a:rPr lang="el-GR" b="1" dirty="0" smtClean="0"/>
              <a:t>ηλεκτρονικό τσιγάρο</a:t>
            </a:r>
            <a:r>
              <a:rPr lang="el-GR" dirty="0" smtClean="0"/>
              <a:t> μπορούν να βελτιώσουν άμεσα τη συναισθηματική κατάσταση. Ωστόσο, ο εγκέφαλος των εφήβων δεν είναι ακόμα πλήρως ανεπτυγμένος. Γι' αυτό το </a:t>
            </a:r>
            <a:r>
              <a:rPr lang="el-GR" b="1" dirty="0" err="1" smtClean="0"/>
              <a:t>Vaping</a:t>
            </a:r>
            <a:r>
              <a:rPr lang="el-GR" dirty="0" smtClean="0"/>
              <a:t> είναι επικίνδυνο. Μπορεί να επηρεάσει την ανάπτυξη του εγκεφάλου και οι έφηβοι μπορούν να γίνουν πιο γρήγορα εξαρτημένοι από τη νικοτίνη.</a:t>
            </a:r>
          </a:p>
          <a:p>
            <a:pPr>
              <a:buFont typeface="+mj-lt"/>
              <a:buAutoNum type="arabicPeriod"/>
            </a:pPr>
            <a:endParaRPr lang="el-GR" dirty="0" smtClean="0"/>
          </a:p>
          <a:p>
            <a:pPr>
              <a:buFont typeface="+mj-lt"/>
              <a:buAutoNum type="arabicPeriod"/>
            </a:pPr>
            <a:r>
              <a:rPr lang="el-GR" dirty="0" smtClean="0"/>
              <a:t> Αν οι έφηβοι έχουν γονείς που καπνίζουν, αυξάνεται ο κίνδυνος να αρχίσουν και αυτοί να καπνίζουν. Τα παιδιά μαθαίνουν από μικρή ηλικία ότι το κάπνισμα (ή η κατανάλωση νικοτίνης) είναι κάτι φυσιολογικό. Τα παιδιά και οι έφηβοι μιμούνται πολλά πράγματα από τους γονείς τους. </a:t>
            </a:r>
            <a:r>
              <a:rPr lang="el-GR" b="1" dirty="0" smtClean="0"/>
              <a:t>Μην καπνίζετε μπροστά στο παιδί σας!</a:t>
            </a:r>
            <a:r>
              <a:rPr lang="el-GR" dirty="0" smtClean="0"/>
              <a:t> Ή ακόμα καλύτερα, </a:t>
            </a:r>
            <a:r>
              <a:rPr lang="el-GR" b="1" dirty="0" smtClean="0"/>
              <a:t>σταματήστε να καπνίζετε</a:t>
            </a:r>
            <a:r>
              <a:rPr lang="el-GR" dirty="0" smtClean="0"/>
              <a:t>. Υπάρχουν πολλές </a:t>
            </a:r>
            <a:r>
              <a:rPr lang="el-GR" b="1" dirty="0" smtClean="0"/>
              <a:t>δυνατότητες υποστήριξης</a:t>
            </a:r>
            <a:r>
              <a:rPr lang="el-GR" dirty="0" smtClean="0"/>
              <a:t> για τη διακοπή του καπνίσματος, και σε διάφορες γλώσσες, όπως η </a:t>
            </a:r>
            <a:r>
              <a:rPr lang="el-GR" b="1" dirty="0" smtClean="0"/>
              <a:t>γραμμή υποστήριξης διακοπής καπνίσματος</a:t>
            </a:r>
            <a:r>
              <a:rPr lang="el-GR" dirty="0" smtClean="0"/>
              <a:t>, το πρόγραμμα </a:t>
            </a:r>
            <a:r>
              <a:rPr lang="el-GR" b="1" dirty="0" smtClean="0"/>
              <a:t>"μαζί καπνίζουμε ελεύθεροι"</a:t>
            </a:r>
            <a:r>
              <a:rPr lang="el-GR" dirty="0" smtClean="0"/>
              <a:t> και πολλά άλλα. Αυτές οι πληροφορίες περιλαμβάνονται στις </a:t>
            </a:r>
            <a:r>
              <a:rPr lang="el-GR" b="1" dirty="0" smtClean="0"/>
              <a:t>πληροφορίες υποστήριξης</a:t>
            </a:r>
            <a:r>
              <a:rPr lang="el-GR" b="0" dirty="0" smtClean="0"/>
              <a:t>.</a:t>
            </a:r>
            <a:endParaRPr lang="el-GR" dirty="0" smtClean="0"/>
          </a:p>
        </p:txBody>
      </p:sp>
      <p:sp>
        <p:nvSpPr>
          <p:cNvPr id="4" name="Foliennummernplatzhalter 3"/>
          <p:cNvSpPr>
            <a:spLocks noGrp="1"/>
          </p:cNvSpPr>
          <p:nvPr>
            <p:ph type="sldNum" sz="quarter" idx="5"/>
          </p:nvPr>
        </p:nvSpPr>
        <p:spPr/>
        <p:txBody>
          <a:bodyPr/>
          <a:lstStyle/>
          <a:p>
            <a:fld id="{C21897CE-A906-443F-9946-3F5D776DEFD9}" type="slidenum">
              <a:rPr lang="de-CH" smtClean="0"/>
              <a:t>7</a:t>
            </a:fld>
            <a:endParaRPr lang="de-CH" dirty="0"/>
          </a:p>
        </p:txBody>
      </p:sp>
    </p:spTree>
    <p:extLst>
      <p:ext uri="{BB962C8B-B14F-4D97-AF65-F5344CB8AC3E}">
        <p14:creationId xmlns:p14="http://schemas.microsoft.com/office/powerpoint/2010/main" val="705167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l-GR" dirty="0" smtClean="0"/>
              <a:t>Επειδή το ηλεκτρονικό</a:t>
            </a:r>
            <a:r>
              <a:rPr lang="el-GR" baseline="0" dirty="0" smtClean="0"/>
              <a:t> τσιγάρο </a:t>
            </a:r>
            <a:r>
              <a:rPr lang="el-GR" dirty="0" smtClean="0"/>
              <a:t>είναι τόσο επικίνδυνο για τους εφήβους, η </a:t>
            </a:r>
            <a:r>
              <a:rPr lang="el-GR" b="1" dirty="0" smtClean="0"/>
              <a:t>Μίλα</a:t>
            </a:r>
            <a:r>
              <a:rPr lang="el-GR" dirty="0" smtClean="0"/>
              <a:t> αναρωτιέται αν είναι και </a:t>
            </a:r>
            <a:r>
              <a:rPr lang="el-GR" b="1" dirty="0" smtClean="0"/>
              <a:t>απαγορευμένο</a:t>
            </a:r>
            <a:r>
              <a:rPr lang="el-GR" dirty="0" smtClean="0"/>
              <a:t>. Υπάρχει κάποιος </a:t>
            </a:r>
            <a:r>
              <a:rPr lang="el-GR" b="1" dirty="0" smtClean="0"/>
              <a:t>νόμος</a:t>
            </a:r>
            <a:r>
              <a:rPr lang="el-GR" dirty="0" smtClean="0"/>
              <a:t> που περιορίζει την πώληση του;</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e-CH" sz="12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l-GR" b="1" dirty="0" smtClean="0"/>
              <a:t>Νόμοι και Προστασία των Νέων</a:t>
            </a:r>
            <a:endParaRPr lang="el-GR" dirty="0" smtClean="0"/>
          </a:p>
          <a:p>
            <a:endParaRPr lang="el-GR" dirty="0" smtClean="0"/>
          </a:p>
          <a:p>
            <a:pPr marL="171450" indent="-171450">
              <a:buFont typeface="Arial" panose="020B0604020202020204" pitchFamily="34" charset="0"/>
              <a:buChar char="•"/>
            </a:pPr>
            <a:r>
              <a:rPr lang="el-GR" dirty="0" smtClean="0"/>
              <a:t>Μέχρι πρόσφατα στην </a:t>
            </a:r>
            <a:r>
              <a:rPr lang="el-GR" b="1" dirty="0" smtClean="0"/>
              <a:t>Ελβετία</a:t>
            </a:r>
            <a:r>
              <a:rPr lang="el-GR" dirty="0" smtClean="0"/>
              <a:t> δεν υπήρχε νόμος για το ηλεκτρονικό</a:t>
            </a:r>
            <a:r>
              <a:rPr lang="el-GR" baseline="0" dirty="0" smtClean="0"/>
              <a:t> τσιγάρο</a:t>
            </a:r>
            <a:r>
              <a:rPr lang="el-GR" dirty="0" smtClean="0"/>
              <a:t>. Αυτό σημαίνει ότι η πώληση και η διαφήμισή του δεν ήταν ρυθμισμένη. </a:t>
            </a:r>
          </a:p>
          <a:p>
            <a:pPr marL="171450" indent="-171450">
              <a:buFont typeface="Arial" panose="020B0604020202020204" pitchFamily="34" charset="0"/>
              <a:buChar char="•"/>
            </a:pPr>
            <a:r>
              <a:rPr lang="el-GR" dirty="0" smtClean="0"/>
              <a:t>Μέχρι πρόσφατα, επίσης, οι </a:t>
            </a:r>
            <a:r>
              <a:rPr lang="el-GR" b="1" dirty="0" smtClean="0"/>
              <a:t>ανήλικοι</a:t>
            </a:r>
            <a:r>
              <a:rPr lang="el-GR" dirty="0" smtClean="0"/>
              <a:t> στην Ελβετία μπορούσαν να αγοράσουν </a:t>
            </a:r>
            <a:r>
              <a:rPr lang="el-GR" b="1" dirty="0" smtClean="0"/>
              <a:t>ηλεκτρονικό τσιγάρο</a:t>
            </a:r>
            <a:r>
              <a:rPr lang="el-GR" dirty="0" smtClean="0"/>
              <a:t> χωρίς πρόβλημα. </a:t>
            </a:r>
          </a:p>
          <a:p>
            <a:pPr marL="171450" indent="-171450">
              <a:buFont typeface="Arial" panose="020B0604020202020204" pitchFamily="34" charset="0"/>
              <a:buChar char="•"/>
            </a:pPr>
            <a:r>
              <a:rPr lang="el-GR" dirty="0" smtClean="0"/>
              <a:t>Από την </a:t>
            </a:r>
            <a:r>
              <a:rPr lang="el-GR" b="1" dirty="0" smtClean="0"/>
              <a:t>1η Οκτωβρίου 2024</a:t>
            </a:r>
            <a:r>
              <a:rPr lang="el-GR" dirty="0" smtClean="0"/>
              <a:t> τίθεται σε εφαρμογή ένας νέος νόμος. </a:t>
            </a:r>
          </a:p>
          <a:p>
            <a:pPr marL="171450" indent="-171450">
              <a:buFont typeface="Arial" panose="020B0604020202020204" pitchFamily="34" charset="0"/>
              <a:buChar char="•"/>
            </a:pPr>
            <a:r>
              <a:rPr lang="el-GR" dirty="0" smtClean="0"/>
              <a:t>Αυτός ο νόμος </a:t>
            </a:r>
            <a:r>
              <a:rPr lang="el-GR" b="1" dirty="0" smtClean="0"/>
              <a:t>απαγορεύει την πώληση ηλεκτρονικών τσιγάρων </a:t>
            </a:r>
            <a:r>
              <a:rPr lang="el-GR" dirty="0" smtClean="0"/>
              <a:t>σε άτομα κάτω των 18 ετών.</a:t>
            </a:r>
          </a:p>
          <a:p>
            <a:endParaRPr lang="el-GR" dirty="0" smtClean="0"/>
          </a:p>
          <a:p>
            <a:pPr algn="just"/>
            <a:r>
              <a:rPr lang="el-GR" dirty="0" smtClean="0"/>
              <a:t>Η </a:t>
            </a:r>
            <a:r>
              <a:rPr lang="el-GR" b="1" dirty="0" smtClean="0"/>
              <a:t>Μίλα</a:t>
            </a:r>
            <a:r>
              <a:rPr lang="el-GR" dirty="0" smtClean="0"/>
              <a:t> είδε κατά την αναζήτησή της στο διαδίκτυο ότι </a:t>
            </a:r>
          </a:p>
          <a:p>
            <a:pPr marL="171450" indent="-171450" algn="just">
              <a:buFont typeface="Arial" panose="020B0604020202020204" pitchFamily="34" charset="0"/>
              <a:buChar char="•"/>
            </a:pPr>
            <a:r>
              <a:rPr lang="el-GR" dirty="0" smtClean="0"/>
              <a:t>το </a:t>
            </a:r>
            <a:r>
              <a:rPr lang="el-GR" b="1" dirty="0" smtClean="0"/>
              <a:t>καντόνι </a:t>
            </a:r>
            <a:r>
              <a:rPr lang="el-GR" b="1" dirty="0" err="1" smtClean="0"/>
              <a:t>Vaud</a:t>
            </a:r>
            <a:r>
              <a:rPr lang="el-GR" dirty="0" smtClean="0"/>
              <a:t> έχει ήδη εισάγει απαγόρευση πώλησης σε </a:t>
            </a:r>
            <a:r>
              <a:rPr lang="el-GR" b="1" dirty="0" smtClean="0"/>
              <a:t>εφήβους</a:t>
            </a:r>
            <a:r>
              <a:rPr lang="el-GR" dirty="0" smtClean="0"/>
              <a:t>. </a:t>
            </a:r>
          </a:p>
          <a:p>
            <a:pPr marL="171450" indent="-171450" algn="just">
              <a:buFont typeface="Arial" panose="020B0604020202020204" pitchFamily="34" charset="0"/>
              <a:buChar char="•"/>
            </a:pPr>
            <a:r>
              <a:rPr lang="el-GR" dirty="0" smtClean="0"/>
              <a:t>Το </a:t>
            </a:r>
            <a:r>
              <a:rPr lang="el-GR" b="1" dirty="0" smtClean="0"/>
              <a:t>καντόνι </a:t>
            </a:r>
            <a:r>
              <a:rPr lang="el-GR" b="1" dirty="0" err="1" smtClean="0"/>
              <a:t>Jura</a:t>
            </a:r>
            <a:r>
              <a:rPr lang="el-GR" dirty="0" smtClean="0"/>
              <a:t> απαγορεύει μάλιστα εντελώς τα </a:t>
            </a:r>
            <a:r>
              <a:rPr lang="el-GR" b="1" dirty="0" smtClean="0"/>
              <a:t>ηλεκτρονικά τσιγάρα</a:t>
            </a:r>
            <a:r>
              <a:rPr lang="el-GR" b="1" baseline="0" dirty="0" smtClean="0"/>
              <a:t> μίας χρήσης</a:t>
            </a:r>
            <a:r>
              <a:rPr lang="el-GR" dirty="0" smtClean="0"/>
              <a:t>. </a:t>
            </a:r>
          </a:p>
          <a:p>
            <a:pPr algn="just"/>
            <a:endParaRPr lang="el-GR" dirty="0" smtClean="0"/>
          </a:p>
          <a:p>
            <a:pPr algn="just"/>
            <a:r>
              <a:rPr lang="el-GR" dirty="0" smtClean="0"/>
              <a:t>Η </a:t>
            </a:r>
            <a:r>
              <a:rPr lang="el-GR" b="1" dirty="0" smtClean="0"/>
              <a:t>Μίλα</a:t>
            </a:r>
            <a:r>
              <a:rPr lang="el-GR" dirty="0" smtClean="0"/>
              <a:t> θέλει να μάθει αν υπάρχουν άλλες χώρες που τα έχουν ήδη απαγορεύσει. </a:t>
            </a:r>
          </a:p>
          <a:p>
            <a:pPr algn="just"/>
            <a:r>
              <a:rPr lang="el-GR" dirty="0" smtClean="0"/>
              <a:t>Η </a:t>
            </a:r>
            <a:r>
              <a:rPr lang="el-GR" b="1" dirty="0" smtClean="0"/>
              <a:t>Αυστραλία</a:t>
            </a:r>
            <a:r>
              <a:rPr lang="el-GR" dirty="0" smtClean="0"/>
              <a:t>, η </a:t>
            </a:r>
            <a:r>
              <a:rPr lang="el-GR" b="1" dirty="0" smtClean="0"/>
              <a:t>Γαλλία</a:t>
            </a:r>
            <a:r>
              <a:rPr lang="el-GR" dirty="0" smtClean="0"/>
              <a:t> και το </a:t>
            </a:r>
            <a:r>
              <a:rPr lang="el-GR" b="1" dirty="0" smtClean="0"/>
              <a:t>Βέλγιο</a:t>
            </a:r>
            <a:r>
              <a:rPr lang="el-GR" dirty="0" smtClean="0"/>
              <a:t> έχουν ήδη αντιδράσει και τα απαγορεύουν. </a:t>
            </a:r>
          </a:p>
          <a:p>
            <a:pPr algn="just"/>
            <a:r>
              <a:rPr lang="el-GR" dirty="0" smtClean="0"/>
              <a:t>Επιπλέον, το </a:t>
            </a:r>
            <a:r>
              <a:rPr lang="el-GR" b="1" dirty="0" smtClean="0"/>
              <a:t>Εθνικό Συμβούλιο της Ελβετίας</a:t>
            </a:r>
            <a:r>
              <a:rPr lang="el-GR" dirty="0" smtClean="0"/>
              <a:t> συζητά την εφαρμογή ενός </a:t>
            </a:r>
            <a:r>
              <a:rPr lang="el-GR" b="1" dirty="0" smtClean="0"/>
              <a:t>γενικού απαγορευτικού νόμου </a:t>
            </a:r>
            <a:r>
              <a:rPr lang="el-GR" dirty="0" smtClean="0"/>
              <a:t>στην Ελβετία.</a:t>
            </a:r>
            <a:endParaRPr lang="el-GR" dirty="0"/>
          </a:p>
        </p:txBody>
      </p:sp>
      <p:sp>
        <p:nvSpPr>
          <p:cNvPr id="4" name="Foliennummernplatzhalter 3"/>
          <p:cNvSpPr>
            <a:spLocks noGrp="1"/>
          </p:cNvSpPr>
          <p:nvPr>
            <p:ph type="sldNum" sz="quarter" idx="5"/>
          </p:nvPr>
        </p:nvSpPr>
        <p:spPr/>
        <p:txBody>
          <a:bodyPr/>
          <a:lstStyle/>
          <a:p>
            <a:fld id="{C21897CE-A906-443F-9946-3F5D776DEFD9}" type="slidenum">
              <a:rPr lang="de-CH" smtClean="0"/>
              <a:t>8</a:t>
            </a:fld>
            <a:endParaRPr lang="de-CH"/>
          </a:p>
        </p:txBody>
      </p:sp>
    </p:spTree>
    <p:extLst>
      <p:ext uri="{BB962C8B-B14F-4D97-AF65-F5344CB8AC3E}">
        <p14:creationId xmlns:p14="http://schemas.microsoft.com/office/powerpoint/2010/main" val="3338480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el-GR" sz="1800" dirty="0" smtClean="0"/>
              <a:t>Η </a:t>
            </a:r>
            <a:r>
              <a:rPr lang="el-GR" sz="1800" b="1" dirty="0" smtClean="0"/>
              <a:t>Μίλα</a:t>
            </a:r>
            <a:r>
              <a:rPr lang="el-GR" sz="1800" dirty="0" smtClean="0"/>
              <a:t> καταλαβαίνει τώρα τι είναι τα </a:t>
            </a:r>
            <a:r>
              <a:rPr lang="el-GR" sz="1800" b="1" dirty="0" err="1" smtClean="0"/>
              <a:t>Vapes</a:t>
            </a:r>
            <a:r>
              <a:rPr lang="el-GR" sz="1800" dirty="0" smtClean="0"/>
              <a:t>. Ξέρει ότι είναι επιβλαβή για την υγεία του γιου της </a:t>
            </a:r>
            <a:r>
              <a:rPr lang="el-GR" sz="1800" b="1" dirty="0" smtClean="0"/>
              <a:t>Κάι</a:t>
            </a:r>
            <a:r>
              <a:rPr lang="el-GR" sz="1800" dirty="0" smtClean="0"/>
              <a:t>. Μπορούν να βλάψουν την υγεία του και να τον κάνουν εξαρτημένο από τη </a:t>
            </a:r>
            <a:r>
              <a:rPr lang="el-GR" sz="1800" b="1" dirty="0" smtClean="0"/>
              <a:t>νικοτίνη</a:t>
            </a:r>
            <a:r>
              <a:rPr lang="el-GR" sz="1800" dirty="0" smtClean="0"/>
              <a:t>. Αποφασίζει να μιλήσει με τον </a:t>
            </a:r>
            <a:r>
              <a:rPr lang="el-GR" sz="1800" b="1" dirty="0" smtClean="0"/>
              <a:t>Κάι</a:t>
            </a:r>
            <a:r>
              <a:rPr lang="el-GR" sz="1800" dirty="0" smtClean="0"/>
              <a:t>. Θέλει να έχει μια όσο το δυνατόν καλύτερη συζήτηση μαζί του. Σκέφτεται τι μπορεί να κάνει για να το πετύχει αυτό:</a:t>
            </a:r>
            <a:r>
              <a:rPr lang="de-DE" sz="1200" b="0" i="0" dirty="0">
                <a:solidFill>
                  <a:srgbClr val="242424"/>
                </a:solidFill>
                <a:effectLst/>
                <a:highlight>
                  <a:srgbClr val="FFFFFF"/>
                </a:highlight>
                <a:latin typeface="Calibri" panose="020F0502020204030204" pitchFamily="34" charset="0"/>
              </a:rPr>
              <a:t> </a:t>
            </a:r>
            <a:endParaRPr lang="el-GR" sz="1200" b="0" i="0" dirty="0" smtClean="0">
              <a:solidFill>
                <a:srgbClr val="242424"/>
              </a:solidFill>
              <a:effectLst/>
              <a:highlight>
                <a:srgbClr val="FFFFFF"/>
              </a:highlight>
              <a:latin typeface="Calibri" panose="020F0502020204030204" pitchFamily="34" charset="0"/>
            </a:endParaRPr>
          </a:p>
          <a:p>
            <a:pPr algn="just"/>
            <a:endParaRPr lang="de-DE" sz="1200" b="0" i="0" dirty="0">
              <a:solidFill>
                <a:srgbClr val="242424"/>
              </a:solidFill>
              <a:effectLst/>
              <a:highlight>
                <a:srgbClr val="FFFFFF"/>
              </a:highlight>
              <a:latin typeface="Calibri" panose="020F0502020204030204" pitchFamily="34" charset="0"/>
            </a:endParaRPr>
          </a:p>
          <a:p>
            <a:pPr marL="171450" indent="-171450" algn="l">
              <a:spcAft>
                <a:spcPts val="0"/>
              </a:spcAft>
              <a:buFontTx/>
              <a:buChar char="-"/>
            </a:pPr>
            <a:r>
              <a:rPr lang="el-GR" b="1" dirty="0" smtClean="0"/>
              <a:t>Ενημερωθείτε πριν τη συζήτηση</a:t>
            </a:r>
            <a:r>
              <a:rPr lang="el-GR" dirty="0" smtClean="0"/>
              <a:t>:</a:t>
            </a:r>
          </a:p>
          <a:p>
            <a:pPr marL="0" indent="0" algn="l">
              <a:spcAft>
                <a:spcPts val="0"/>
              </a:spcAft>
              <a:buFontTx/>
              <a:buNone/>
            </a:pPr>
            <a:r>
              <a:rPr lang="el-GR" dirty="0" smtClean="0"/>
              <a:t>Αν έχετε ενημερωθεί καλά, θα είστε αξιόπιστοι κατά τη διάρκεια της συζήτησης.</a:t>
            </a:r>
            <a:r>
              <a:rPr lang="de-DE" sz="1200" b="0" i="0" dirty="0" smtClean="0">
                <a:solidFill>
                  <a:srgbClr val="242424"/>
                </a:solidFill>
                <a:effectLst/>
                <a:highlight>
                  <a:srgbClr val="FFFFFF"/>
                </a:highlight>
                <a:latin typeface="Calibri" panose="020F0502020204030204" pitchFamily="34" charset="0"/>
              </a:rPr>
              <a:t>.</a:t>
            </a:r>
            <a:endParaRPr lang="de-DE" sz="1200" b="0" i="0" dirty="0">
              <a:solidFill>
                <a:srgbClr val="242424"/>
              </a:solidFill>
              <a:effectLst/>
              <a:highlight>
                <a:srgbClr val="FFFFFF"/>
              </a:highlight>
              <a:latin typeface="Calibri" panose="020F0502020204030204" pitchFamily="34" charset="0"/>
            </a:endParaRPr>
          </a:p>
          <a:p>
            <a:pPr algn="l">
              <a:spcAft>
                <a:spcPts val="0"/>
              </a:spcAft>
            </a:pPr>
            <a:r>
              <a:rPr lang="de-DE" sz="1200" b="0" i="0" dirty="0">
                <a:solidFill>
                  <a:srgbClr val="242424"/>
                </a:solidFill>
                <a:effectLst/>
                <a:highlight>
                  <a:srgbClr val="FFFFFF"/>
                </a:highlight>
                <a:latin typeface="Calibri" panose="020F0502020204030204" pitchFamily="34" charset="0"/>
              </a:rPr>
              <a:t> </a:t>
            </a:r>
          </a:p>
          <a:p>
            <a:pPr algn="l">
              <a:spcAft>
                <a:spcPts val="0"/>
              </a:spcAft>
            </a:pPr>
            <a:r>
              <a:rPr lang="el-GR" b="1" dirty="0" smtClean="0"/>
              <a:t>-</a:t>
            </a:r>
            <a:r>
              <a:rPr lang="el-GR" b="1" baseline="0" dirty="0" smtClean="0"/>
              <a:t> </a:t>
            </a:r>
            <a:r>
              <a:rPr lang="el-GR" b="1" dirty="0" smtClean="0"/>
              <a:t>Επιλέξτε μια ήρεμη στιγμή για τη συζήτηση</a:t>
            </a:r>
            <a:r>
              <a:rPr lang="el-GR" dirty="0" smtClean="0"/>
              <a:t>:</a:t>
            </a:r>
            <a:br>
              <a:rPr lang="el-GR" dirty="0" smtClean="0"/>
            </a:br>
            <a:r>
              <a:rPr lang="el-GR" dirty="0" smtClean="0"/>
              <a:t>Επιλέξτε την κατάλληλη στιγμή για τη συζήτηση, όταν και οι δύο είστε χαλαροί και έχετε αρκετό χρόνο. Μην μιλήσετε με το παιδί σας όταν υπάρχει άγχος ή σε μια στιγμή έντασης ή καυγά</a:t>
            </a:r>
            <a:r>
              <a:rPr lang="de-DE" sz="1200" b="0" i="0" dirty="0" smtClean="0">
                <a:effectLst/>
                <a:highlight>
                  <a:srgbClr val="FFFFFF"/>
                </a:highlight>
                <a:latin typeface="Calibri" panose="020F0502020204030204" pitchFamily="34" charset="0"/>
              </a:rPr>
              <a:t>.</a:t>
            </a:r>
            <a:endParaRPr lang="de-DE" sz="1200" b="0" i="0" dirty="0">
              <a:effectLst/>
              <a:highlight>
                <a:srgbClr val="FFFFFF"/>
              </a:highlight>
              <a:latin typeface="Calibri" panose="020F0502020204030204" pitchFamily="34" charset="0"/>
            </a:endParaRPr>
          </a:p>
          <a:p>
            <a:pPr algn="l">
              <a:spcAft>
                <a:spcPts val="0"/>
              </a:spcAft>
            </a:pPr>
            <a:r>
              <a:rPr lang="de-DE" sz="1200" b="0" i="0" dirty="0">
                <a:effectLst/>
                <a:highlight>
                  <a:srgbClr val="FFFFFF"/>
                </a:highlight>
                <a:latin typeface="Calibri" panose="020F0502020204030204" pitchFamily="34" charset="0"/>
              </a:rPr>
              <a:t> </a:t>
            </a:r>
          </a:p>
          <a:p>
            <a:pPr marL="171450" indent="-171450" algn="just">
              <a:spcAft>
                <a:spcPts val="0"/>
              </a:spcAft>
              <a:buFontTx/>
              <a:buChar char="-"/>
            </a:pPr>
            <a:r>
              <a:rPr lang="el-GR" b="1" dirty="0" smtClean="0"/>
              <a:t>Κάντε ερωτήσεις στο παιδί σας και ακούστε το</a:t>
            </a:r>
            <a:r>
              <a:rPr lang="el-GR" dirty="0" smtClean="0"/>
              <a:t>:</a:t>
            </a:r>
          </a:p>
          <a:p>
            <a:pPr marL="0" indent="0" algn="just">
              <a:spcAft>
                <a:spcPts val="0"/>
              </a:spcAft>
              <a:buFontTx/>
              <a:buNone/>
            </a:pPr>
            <a:r>
              <a:rPr lang="el-GR" dirty="0" smtClean="0"/>
              <a:t>Ετοιμάστε ανοιχτές ερωτήσεις, δηλαδή ερωτήσεις που δεν μπορούν να απαντηθούν με "</a:t>
            </a:r>
            <a:r>
              <a:rPr lang="el-GR" i="1" dirty="0" smtClean="0"/>
              <a:t>ναι</a:t>
            </a:r>
            <a:r>
              <a:rPr lang="el-GR" dirty="0" smtClean="0"/>
              <a:t>" ή "</a:t>
            </a:r>
            <a:r>
              <a:rPr lang="el-GR" i="1" dirty="0" smtClean="0"/>
              <a:t>όχι</a:t>
            </a:r>
            <a:r>
              <a:rPr lang="el-GR" dirty="0" smtClean="0"/>
              <a:t>". Έτσι, το παιδί σας μπορεί να σας δώσει μια εκτενή απάντηση. Παραδείγματα ερωτήσεων είναι: </a:t>
            </a:r>
          </a:p>
          <a:p>
            <a:pPr marL="0" indent="0" algn="just">
              <a:spcAft>
                <a:spcPts val="0"/>
              </a:spcAft>
              <a:buFontTx/>
              <a:buNone/>
            </a:pPr>
            <a:r>
              <a:rPr lang="el-GR" dirty="0" smtClean="0"/>
              <a:t>"</a:t>
            </a:r>
            <a:r>
              <a:rPr lang="el-GR" i="1" dirty="0" smtClean="0"/>
              <a:t>Γιατί άρχισες να χρησιμοποιείς </a:t>
            </a:r>
            <a:r>
              <a:rPr lang="el-GR" i="1" dirty="0" err="1" smtClean="0"/>
              <a:t>Vapes</a:t>
            </a:r>
            <a:r>
              <a:rPr lang="el-GR" i="1" dirty="0" smtClean="0"/>
              <a:t>;</a:t>
            </a:r>
            <a:r>
              <a:rPr lang="el-GR" dirty="0" smtClean="0"/>
              <a:t>" ή </a:t>
            </a:r>
          </a:p>
          <a:p>
            <a:pPr marL="0" indent="0" algn="just">
              <a:spcAft>
                <a:spcPts val="0"/>
              </a:spcAft>
              <a:buFontTx/>
              <a:buNone/>
            </a:pPr>
            <a:r>
              <a:rPr lang="el-GR" dirty="0" smtClean="0"/>
              <a:t>"</a:t>
            </a:r>
            <a:r>
              <a:rPr lang="el-GR" i="1" dirty="0" smtClean="0"/>
              <a:t>Τι σου αρέσει σε αυτό</a:t>
            </a:r>
            <a:r>
              <a:rPr lang="el-GR" dirty="0" smtClean="0"/>
              <a:t>;".</a:t>
            </a:r>
          </a:p>
          <a:p>
            <a:pPr marL="0" indent="0" algn="just">
              <a:spcAft>
                <a:spcPts val="0"/>
              </a:spcAft>
              <a:buFontTx/>
              <a:buNone/>
            </a:pPr>
            <a:r>
              <a:rPr lang="el-GR" dirty="0" smtClean="0"/>
              <a:t>Ακούστε ενεργά και δείξτε κατανόηση για το παιδί σας.</a:t>
            </a:r>
          </a:p>
          <a:p>
            <a:pPr marL="171450" indent="-171450" algn="l">
              <a:spcAft>
                <a:spcPts val="0"/>
              </a:spcAft>
              <a:buFontTx/>
              <a:buChar char="-"/>
            </a:pPr>
            <a:endParaRPr lang="de-DE" sz="1200" b="0" i="0" dirty="0">
              <a:solidFill>
                <a:srgbClr val="242424"/>
              </a:solidFill>
              <a:effectLst/>
              <a:highlight>
                <a:srgbClr val="FFFFFF"/>
              </a:highlight>
              <a:latin typeface="Calibri" panose="020F0502020204030204" pitchFamily="34" charset="0"/>
            </a:endParaRPr>
          </a:p>
          <a:p>
            <a:pPr marL="171450" indent="-171450">
              <a:buFontTx/>
              <a:buChar char="-"/>
            </a:pPr>
            <a:r>
              <a:rPr lang="el-GR" b="1" dirty="0" smtClean="0"/>
              <a:t>Μην κάνετε διάλεξη</a:t>
            </a:r>
            <a:r>
              <a:rPr lang="el-GR" dirty="0" smtClean="0"/>
              <a:t>:</a:t>
            </a:r>
          </a:p>
          <a:p>
            <a:pPr marL="0" indent="0">
              <a:buFontTx/>
              <a:buNone/>
            </a:pPr>
            <a:r>
              <a:rPr lang="el-GR" dirty="0" smtClean="0"/>
              <a:t>Αποφύγετε να κάνετε μια μεγάλη διάλεξη, καθώς αυτό μπορεί να επιβαρύνει το παιδί σας. Αντί αυτού, αφήστε το να εξελιχθεί σε μια συζήτηση, στην οποία και οι δύο πλευρές μπορούν να μοιραστούν τις σκέψεις και τα συναισθήματά τους.</a:t>
            </a:r>
          </a:p>
          <a:p>
            <a:pPr marL="171450" indent="-171450">
              <a:buFontTx/>
              <a:buChar char="-"/>
            </a:pPr>
            <a:endParaRPr lang="de-DE" b="1" dirty="0"/>
          </a:p>
          <a:p>
            <a:pPr marL="171450" indent="-171450">
              <a:buFontTx/>
              <a:buChar char="-"/>
            </a:pPr>
            <a:r>
              <a:rPr lang="el-GR" b="1" dirty="0" smtClean="0"/>
              <a:t>Αποφύγετε την κριτική προς το παιδί</a:t>
            </a:r>
            <a:r>
              <a:rPr lang="el-GR" dirty="0" smtClean="0"/>
              <a:t>:</a:t>
            </a:r>
          </a:p>
          <a:p>
            <a:pPr marL="0" indent="0">
              <a:buFontTx/>
              <a:buNone/>
            </a:pPr>
            <a:r>
              <a:rPr lang="el-GR" dirty="0" smtClean="0"/>
              <a:t>Μην κρίνετε το παιδί σας. Αντίθετα, δείξτε κατανόηση. Πείτε του ότι το υποστηρίζετε. Ενισχύστε την εμπιστοσύνη και ενθαρρύνετε το να μιλήσει ανοιχτά.</a:t>
            </a:r>
          </a:p>
          <a:p>
            <a:pPr marL="171450" indent="-171450">
              <a:buFontTx/>
              <a:buChar char="-"/>
            </a:pPr>
            <a:endParaRPr lang="de-DE" b="1" dirty="0"/>
          </a:p>
          <a:p>
            <a:pPr marL="171450" indent="-171450">
              <a:buFontTx/>
              <a:buChar char="-"/>
            </a:pPr>
            <a:r>
              <a:rPr lang="el-GR" b="1" dirty="0" smtClean="0"/>
              <a:t>Κανόνες και συμφωνίες</a:t>
            </a:r>
            <a:r>
              <a:rPr lang="el-GR" dirty="0" smtClean="0"/>
              <a:t>:</a:t>
            </a:r>
          </a:p>
          <a:p>
            <a:pPr marL="0" indent="0">
              <a:buFontTx/>
              <a:buNone/>
            </a:pPr>
            <a:r>
              <a:rPr lang="el-GR" dirty="0" smtClean="0"/>
              <a:t>Καθορίστε μαζί σαφείς κανόνες. Αυτό δημιουργεί κατεύθυνση και ασφάλεια. Οι συμφωνίες μπορούν να βοηθήσουν το παιδί να ακολουθήσει τον σωστό δρόμο.</a:t>
            </a:r>
          </a:p>
          <a:p>
            <a:pPr marL="171450" indent="-171450">
              <a:buFontTx/>
              <a:buChar char="-"/>
            </a:pPr>
            <a:endParaRPr lang="de-DE" b="1" dirty="0"/>
          </a:p>
          <a:p>
            <a:pPr marL="171450" indent="-171450">
              <a:buFontTx/>
              <a:buChar char="-"/>
            </a:pPr>
            <a:r>
              <a:rPr lang="el-GR" b="1" dirty="0" smtClean="0"/>
              <a:t>Να είστε πρότυπο</a:t>
            </a:r>
            <a:r>
              <a:rPr lang="el-GR" dirty="0" smtClean="0"/>
              <a:t>:</a:t>
            </a:r>
          </a:p>
          <a:p>
            <a:pPr marL="0" indent="0">
              <a:buFontTx/>
              <a:buNone/>
            </a:pPr>
            <a:r>
              <a:rPr lang="el-GR" dirty="0" smtClean="0"/>
              <a:t>Τα παιδιά προσανατολίζονται στις πράξεις των ενηλίκων. Πάρτε υγιείς αποφάσεις και ενεργήστε με συνέπεια. Να είστε ένα δυνατό πρότυπο για το παιδί σας, το οποίο θα μπορεί να ακολουθήσει.</a:t>
            </a:r>
          </a:p>
          <a:p>
            <a:pPr marL="171450" indent="-171450">
              <a:buFontTx/>
              <a:buChar char="-"/>
            </a:pPr>
            <a:endParaRPr lang="de-DE" b="1" dirty="0"/>
          </a:p>
          <a:p>
            <a:pPr algn="just">
              <a:spcAft>
                <a:spcPts val="0"/>
              </a:spcAft>
            </a:pPr>
            <a:r>
              <a:rPr lang="el-GR" b="1" dirty="0" smtClean="0"/>
              <a:t>- Πολλοί γονείς αισθάνονται το ίδιο</a:t>
            </a:r>
            <a:r>
              <a:rPr lang="el-GR" dirty="0" smtClean="0"/>
              <a:t>:</a:t>
            </a:r>
          </a:p>
          <a:p>
            <a:pPr algn="just">
              <a:spcAft>
                <a:spcPts val="0"/>
              </a:spcAft>
            </a:pPr>
            <a:r>
              <a:rPr lang="el-GR" dirty="0" smtClean="0"/>
              <a:t>Αισθάνεστε υπερφορτωμένοι με το θέμα; </a:t>
            </a:r>
          </a:p>
          <a:p>
            <a:pPr algn="just">
              <a:spcAft>
                <a:spcPts val="0"/>
              </a:spcAft>
            </a:pPr>
            <a:r>
              <a:rPr lang="el-GR" dirty="0" smtClean="0"/>
              <a:t>Μπορείτε να ζητήσετε βοήθεια από διάφορους φορείς υποστήριξης:</a:t>
            </a:r>
          </a:p>
          <a:p>
            <a:pPr algn="just">
              <a:spcAft>
                <a:spcPts val="0"/>
              </a:spcAft>
            </a:pPr>
            <a:r>
              <a:rPr lang="el-GR" dirty="0" smtClean="0"/>
              <a:t>Είναι απολύτως φυσικό να αισθάνεται κανείς κάποιες φορές υπερφορτωμένος ως γονέας. Σε τέτοιες στιγμές, είναι σημαντικό να αναζητήσετε υποστήριξη. Έτσι, θα μπορέσετε να βρείτε πιο εύκολα τον σωστό δρόμο. Μην διστάσετε να εκμεταλλευτείτε αυτές τις προσφορές. Η ανταλλαγή απόψεων με άλλους γονείς ή η ανάγνωση εμπειρικών αναφορών μπορεί επίσης να σας βοηθήσει. Χρησιμοποιήστε συμβουλευτικά κέντρα και ενημερωτικές ιστοσελίδες. Επαγγελματική καθοδήγηση μπορεί να σας βοηθήσει να κατανοήσετε καλύτερα το θέμα και να αναπτύξετε στρατηγικές για τη συζήτηση.</a:t>
            </a:r>
            <a:endParaRPr lang="de-DE" sz="1200" b="0" i="0" dirty="0">
              <a:effectLst/>
              <a:highlight>
                <a:srgbClr val="FFFFFF"/>
              </a:highlight>
              <a:latin typeface="Calibri" panose="020F0502020204030204" pitchFamily="34" charset="0"/>
            </a:endParaRPr>
          </a:p>
          <a:p>
            <a:pPr algn="l">
              <a:spcAft>
                <a:spcPts val="0"/>
              </a:spcAft>
            </a:pPr>
            <a:endParaRPr lang="de-DE" sz="1200" b="0" i="0" dirty="0">
              <a:effectLst/>
              <a:highlight>
                <a:srgbClr val="FFFFFF"/>
              </a:highlight>
              <a:latin typeface="Calibri" panose="020F0502020204030204" pitchFamily="34" charset="0"/>
            </a:endParaRPr>
          </a:p>
          <a:p>
            <a:pPr algn="l">
              <a:spcAft>
                <a:spcPts val="0"/>
              </a:spcAft>
            </a:pPr>
            <a:r>
              <a:rPr lang="el-GR" dirty="0" smtClean="0"/>
              <a:t>Για τις προσφορές υποστήριξης, παραπέμψτε στο προωθητικό φυλλάδιο και δείξτε τη σχετική διαφάνεια.</a:t>
            </a:r>
            <a:r>
              <a:rPr lang="de-DE" sz="1200" b="0" i="0" dirty="0" smtClean="0">
                <a:solidFill>
                  <a:srgbClr val="242424"/>
                </a:solidFill>
                <a:effectLst/>
                <a:highlight>
                  <a:srgbClr val="FFFFFF"/>
                </a:highlight>
                <a:latin typeface="Calibri" panose="020F0502020204030204" pitchFamily="34" charset="0"/>
              </a:rPr>
              <a:t>. </a:t>
            </a:r>
            <a:endParaRPr lang="de-DE" sz="1200" b="0" i="0" dirty="0">
              <a:solidFill>
                <a:srgbClr val="242424"/>
              </a:solidFill>
              <a:effectLst/>
              <a:highlight>
                <a:srgbClr val="FFFFFF"/>
              </a:highlight>
              <a:latin typeface="Calibri" panose="020F0502020204030204" pitchFamily="34"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9</a:t>
            </a:fld>
            <a:endParaRPr lang="de-CH"/>
          </a:p>
        </p:txBody>
      </p:sp>
    </p:spTree>
    <p:extLst>
      <p:ext uri="{BB962C8B-B14F-4D97-AF65-F5344CB8AC3E}">
        <p14:creationId xmlns:p14="http://schemas.microsoft.com/office/powerpoint/2010/main" val="333553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12/23/2024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93867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12/23/2024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12/23/2024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1544515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40822" y="725862"/>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258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02303"/>
          </a:xfrm>
        </p:spPr>
        <p:txBody>
          <a:bodyPr/>
          <a:lstStyle/>
          <a:p>
            <a:r>
              <a:rPr lang="de-DE"/>
              <a:t>Mastertitelformat bearbeiten</a:t>
            </a:r>
            <a:endParaRPr lang="en-US" dirty="0"/>
          </a:p>
        </p:txBody>
      </p:sp>
      <p:sp>
        <p:nvSpPr>
          <p:cNvPr id="3" name="Content Placeholder 2"/>
          <p:cNvSpPr>
            <a:spLocks noGrp="1"/>
          </p:cNvSpPr>
          <p:nvPr>
            <p:ph idx="1"/>
          </p:nvPr>
        </p:nvSpPr>
        <p:spPr>
          <a:xfrm>
            <a:off x="1097280" y="2177142"/>
            <a:ext cx="10058400" cy="369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945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7923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12/23/2024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12/23/2024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95251" y="634735"/>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12/23/2024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1" y="4936671"/>
            <a:ext cx="12188825" cy="3046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4798448"/>
            <a:ext cx="12188825" cy="138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15" y="0"/>
            <a:ext cx="12191985" cy="2737671"/>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smtClean="0"/>
              <a:t>12/23/2024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406337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12/23/2024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112965"/>
      </p:ext>
    </p:extLst>
  </p:cSld>
  <p:clrMap bg1="lt1" tx1="dk1" bg2="lt2" tx2="dk2" accent1="accent1" accent2="accent2" accent3="accent3" accent4="accent4" accent5="accent5" accent6="accent6" hlink="hlink" folHlink="folHlink"/>
  <p:sldLayoutIdLst>
    <p:sldLayoutId id="2147483716" r:id="rId1"/>
    <p:sldLayoutId id="2147483699" r:id="rId2"/>
    <p:sldLayoutId id="2147483717"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12/23/2024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680" r:id="rId1"/>
    <p:sldLayoutId id="214748367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12/23/2024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08" r:id="rId1"/>
    <p:sldLayoutId id="2147483707"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12/23/2024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1" r:id="rId1"/>
    <p:sldLayoutId id="2147483681" r:id="rId2"/>
    <p:sldLayoutId id="2147483710"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12/23/2024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4" r:id="rId1"/>
    <p:sldLayoutId id="214748371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12/23/2024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604686"/>
      </p:ext>
    </p:extLst>
  </p:cSld>
  <p:clrMap bg1="lt1" tx1="dk1" bg2="lt2" tx2="dk2" accent1="accent1" accent2="accent2" accent3="accent3" accent4="accent4" accent5="accent5" accent6="accent6" hlink="hlink" folHlink="folHlink"/>
  <p:sldLayoutIdLst>
    <p:sldLayoutId id="2147483705" r:id="rId1"/>
    <p:sldLayoutId id="2147483698"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tm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www.srf.ch/news/schweiz/gesetze-gegen-vapes-australien-verbietet-die-einfuhr-von-einweg-e-zigaretten" TargetMode="External"/><Relationship Id="rId3" Type="http://schemas.openxmlformats.org/officeDocument/2006/relationships/hyperlink" Target="https://www.zfps.ch/" TargetMode="External"/><Relationship Id="rId7" Type="http://schemas.openxmlformats.org/officeDocument/2006/relationships/hyperlink" Target="https://www.parlament.ch/de/services/news/Seiten/2024/20240612192750721194158159026_bsd176.aspx#:~:text=(sda)%20Der%20Nationalrat%20will%20elektronische,Stimmen%20bei%20vier%20Enthaltungen%20angenommen." TargetMode="External"/><Relationship Id="rId12" Type="http://schemas.openxmlformats.org/officeDocument/2006/relationships/hyperlink" Target="https://www.bag.admin.ch/bag/de/home/gesund-leben/sucht-und-gesundheit/tabak/e-zigaretten.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watson.ch/schweiz/waadt/587637012-e-zigaretten-waadt-verbietet-verkauf-an-minderjaehrige" TargetMode="External"/><Relationship Id="rId11" Type="http://schemas.openxmlformats.org/officeDocument/2006/relationships/hyperlink" Target="https://www.srf.ch/news/schweiz/alle-altersgruppen-im-kanton-jura-wird-der-verkauf-von-wegwerf-vapes-verboten#:~:text=Elektronische%20Einwegzigaretten%20sollen%20im%20Kanton,als%20%C2%ABgesundheitspolitischer%20Irrweg%C2%BB%20bezeichnet." TargetMode="External"/><Relationship Id="rId5" Type="http://schemas.openxmlformats.org/officeDocument/2006/relationships/hyperlink" Target="https://www.suchtschweiz.ch/zahlen-und-fakten/neue-nikotinhaltige-produkte/neue-nikotinhaltige-produkte-konsum/#Infografiken" TargetMode="External"/><Relationship Id="rId10" Type="http://schemas.openxmlformats.org/officeDocument/2006/relationships/hyperlink" Target="https://www.euractiv.de/section/gesundheit/news/frankreich-verbietet-e-zigaretten/" TargetMode="External"/><Relationship Id="rId4" Type="http://schemas.openxmlformats.org/officeDocument/2006/relationships/hyperlink" Target="https://www.at-schweiz.ch/de/wissen/produkte/e-zigaretten/" TargetMode="External"/><Relationship Id="rId9" Type="http://schemas.openxmlformats.org/officeDocument/2006/relationships/hyperlink" Target="https://www.euractiv.de/section/gesundheit/news/verbot-von-einweg-e-zigaretten-in-belgien-eu-kommission-gibt-gruenes-lich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0300C-4F8B-AE92-B253-F58889DB8DFF}"/>
              </a:ext>
            </a:extLst>
          </p:cNvPr>
          <p:cNvSpPr>
            <a:spLocks noGrp="1"/>
          </p:cNvSpPr>
          <p:nvPr>
            <p:ph type="title"/>
          </p:nvPr>
        </p:nvSpPr>
        <p:spPr>
          <a:xfrm>
            <a:off x="4211892" y="5449197"/>
            <a:ext cx="3768214" cy="822960"/>
          </a:xfrm>
        </p:spPr>
        <p:txBody>
          <a:bodyPr/>
          <a:lstStyle/>
          <a:p>
            <a:pPr algn="ctr"/>
            <a:r>
              <a:rPr lang="de-CH" sz="5500" b="1" dirty="0" err="1">
                <a:latin typeface="+mn-lt"/>
              </a:rPr>
              <a:t>VapeAware</a:t>
            </a:r>
            <a:endParaRPr lang="de-CH" sz="5500" b="1" dirty="0">
              <a:latin typeface="+mn-lt"/>
            </a:endParaRPr>
          </a:p>
        </p:txBody>
      </p:sp>
      <p:sp>
        <p:nvSpPr>
          <p:cNvPr id="4" name="Textplatzhalter 3">
            <a:extLst>
              <a:ext uri="{FF2B5EF4-FFF2-40B4-BE49-F238E27FC236}">
                <a16:creationId xmlns:a16="http://schemas.microsoft.com/office/drawing/2014/main" id="{64C1787E-0783-7D51-4107-2F2F684A46C2}"/>
              </a:ext>
            </a:extLst>
          </p:cNvPr>
          <p:cNvSpPr>
            <a:spLocks noGrp="1"/>
          </p:cNvSpPr>
          <p:nvPr>
            <p:ph type="body" sz="half" idx="4294967295"/>
          </p:nvPr>
        </p:nvSpPr>
        <p:spPr>
          <a:xfrm>
            <a:off x="1966728" y="6320202"/>
            <a:ext cx="8258542" cy="1010237"/>
          </a:xfrm>
        </p:spPr>
        <p:txBody>
          <a:bodyPr>
            <a:noAutofit/>
          </a:bodyPr>
          <a:lstStyle/>
          <a:p>
            <a:pPr algn="ctr"/>
            <a:r>
              <a:rPr lang="el-GR" dirty="0">
                <a:solidFill>
                  <a:schemeClr val="bg1"/>
                </a:solidFill>
              </a:rPr>
              <a:t>Πρόληψη </a:t>
            </a:r>
            <a:r>
              <a:rPr lang="el-GR" dirty="0" smtClean="0">
                <a:solidFill>
                  <a:schemeClr val="bg1"/>
                </a:solidFill>
              </a:rPr>
              <a:t>κατά της </a:t>
            </a:r>
            <a:r>
              <a:rPr lang="el-GR" dirty="0">
                <a:solidFill>
                  <a:schemeClr val="bg1"/>
                </a:solidFill>
              </a:rPr>
              <a:t>νικοτίνης στα σχολεία </a:t>
            </a:r>
            <a:endParaRPr lang="el-GR" dirty="0" smtClean="0">
              <a:solidFill>
                <a:schemeClr val="bg1"/>
              </a:solidFill>
            </a:endParaRPr>
          </a:p>
          <a:p>
            <a:pPr algn="ctr"/>
            <a:r>
              <a:rPr lang="el-GR" dirty="0" smtClean="0">
                <a:solidFill>
                  <a:schemeClr val="bg1"/>
                </a:solidFill>
              </a:rPr>
              <a:t>του </a:t>
            </a:r>
            <a:r>
              <a:rPr lang="el-GR" dirty="0">
                <a:solidFill>
                  <a:schemeClr val="bg1"/>
                </a:solidFill>
              </a:rPr>
              <a:t>Μαθήματος Μητρικής Γλώσσας και </a:t>
            </a:r>
            <a:r>
              <a:rPr lang="el-GR" dirty="0" smtClean="0">
                <a:solidFill>
                  <a:schemeClr val="bg1"/>
                </a:solidFill>
              </a:rPr>
              <a:t>Πολιτισμού (</a:t>
            </a:r>
            <a:r>
              <a:rPr lang="de-CH" dirty="0" smtClean="0">
                <a:solidFill>
                  <a:schemeClr val="bg1"/>
                </a:solidFill>
              </a:rPr>
              <a:t>HSK)</a:t>
            </a:r>
            <a:endParaRPr lang="de-CH" dirty="0">
              <a:solidFill>
                <a:schemeClr val="bg1"/>
              </a:solidFill>
            </a:endParaRPr>
          </a:p>
        </p:txBody>
      </p:sp>
      <p:pic>
        <p:nvPicPr>
          <p:cNvPr id="5" name="Grafik 4">
            <a:extLst>
              <a:ext uri="{FF2B5EF4-FFF2-40B4-BE49-F238E27FC236}">
                <a16:creationId xmlns:a16="http://schemas.microsoft.com/office/drawing/2014/main" id="{E608C9F7-54AB-B09A-77AB-62F249E029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15342" y="779773"/>
            <a:ext cx="2961313" cy="2961313"/>
          </a:xfrm>
          <a:prstGeom prst="rect">
            <a:avLst/>
          </a:prstGeom>
        </p:spPr>
      </p:pic>
      <p:pic>
        <p:nvPicPr>
          <p:cNvPr id="6" name="Grafik 5">
            <a:extLst>
              <a:ext uri="{FF2B5EF4-FFF2-40B4-BE49-F238E27FC236}">
                <a16:creationId xmlns:a16="http://schemas.microsoft.com/office/drawing/2014/main" id="{261BF70C-7F2A-383A-A09D-55B925CEFA92}"/>
              </a:ext>
            </a:extLst>
          </p:cNvPr>
          <p:cNvPicPr>
            <a:picLocks noChangeAspect="1"/>
          </p:cNvPicPr>
          <p:nvPr/>
        </p:nvPicPr>
        <p:blipFill rotWithShape="1">
          <a:blip r:embed="rId4">
            <a:extLst>
              <a:ext uri="{28A0092B-C50C-407E-A947-70E740481C1C}">
                <a14:useLocalDpi xmlns:a14="http://schemas.microsoft.com/office/drawing/2010/main" val="0"/>
              </a:ext>
            </a:extLst>
          </a:blip>
          <a:srcRect l="34872" t="21671" r="58230" b="73550"/>
          <a:stretch/>
        </p:blipFill>
        <p:spPr>
          <a:xfrm>
            <a:off x="229147" y="3883675"/>
            <a:ext cx="1875604" cy="812122"/>
          </a:xfrm>
          <a:prstGeom prst="rect">
            <a:avLst/>
          </a:prstGeom>
        </p:spPr>
      </p:pic>
      <p:sp>
        <p:nvSpPr>
          <p:cNvPr id="7" name="Textfeld 6">
            <a:extLst>
              <a:ext uri="{FF2B5EF4-FFF2-40B4-BE49-F238E27FC236}">
                <a16:creationId xmlns:a16="http://schemas.microsoft.com/office/drawing/2014/main" id="{316838F1-1F80-44CB-B4DD-E64E41130024}"/>
              </a:ext>
            </a:extLst>
          </p:cNvPr>
          <p:cNvSpPr txBox="1"/>
          <p:nvPr/>
        </p:nvSpPr>
        <p:spPr>
          <a:xfrm>
            <a:off x="9870211" y="128112"/>
            <a:ext cx="2230665" cy="369332"/>
          </a:xfrm>
          <a:prstGeom prst="rect">
            <a:avLst/>
          </a:prstGeom>
          <a:noFill/>
          <a:ln w="19050">
            <a:solidFill>
              <a:schemeClr val="tx1"/>
            </a:solidFill>
          </a:ln>
        </p:spPr>
        <p:txBody>
          <a:bodyPr wrap="square" rtlCol="0">
            <a:spAutoFit/>
          </a:bodyPr>
          <a:lstStyle/>
          <a:p>
            <a:r>
              <a:rPr lang="de-CH" b="1" dirty="0"/>
              <a:t>Für den Elternabend</a:t>
            </a:r>
          </a:p>
        </p:txBody>
      </p:sp>
      <p:pic>
        <p:nvPicPr>
          <p:cNvPr id="10" name="Grafik 9" descr="Ein Bild, das Text, Schrift, weiß, Grafiken enthält.&#10;&#10;Automatisch generierte Beschreibung">
            <a:extLst>
              <a:ext uri="{FF2B5EF4-FFF2-40B4-BE49-F238E27FC236}">
                <a16:creationId xmlns:a16="http://schemas.microsoft.com/office/drawing/2014/main" id="{A9BD0974-3555-A9CB-7837-DA030FCFA7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53759" y="3625678"/>
            <a:ext cx="3047117" cy="1070119"/>
          </a:xfrm>
          <a:prstGeom prst="rect">
            <a:avLst/>
          </a:prstGeom>
        </p:spPr>
      </p:pic>
      <p:pic>
        <p:nvPicPr>
          <p:cNvPr id="3" name="Grafik 2" descr="Ein Bild, das Schwarz, Dunkelheit enthält.&#10;&#10;Automatisch generierte Beschreibung">
            <a:extLst>
              <a:ext uri="{FF2B5EF4-FFF2-40B4-BE49-F238E27FC236}">
                <a16:creationId xmlns:a16="http://schemas.microsoft.com/office/drawing/2014/main" id="{1A4A60EB-5D69-4FC7-CC32-5845484CEA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43" r="5213" b="12992"/>
          <a:stretch/>
        </p:blipFill>
        <p:spPr>
          <a:xfrm>
            <a:off x="9148506" y="128112"/>
            <a:ext cx="498261" cy="483076"/>
          </a:xfrm>
          <a:prstGeom prst="rect">
            <a:avLst/>
          </a:prstGeom>
        </p:spPr>
      </p:pic>
      <p:sp>
        <p:nvSpPr>
          <p:cNvPr id="8" name="Textfeld 7">
            <a:extLst>
              <a:ext uri="{FF2B5EF4-FFF2-40B4-BE49-F238E27FC236}">
                <a16:creationId xmlns:a16="http://schemas.microsoft.com/office/drawing/2014/main" id="{D2EEF075-4E7C-1FDE-6E13-E61C83DEE7F3}"/>
              </a:ext>
            </a:extLst>
          </p:cNvPr>
          <p:cNvSpPr txBox="1"/>
          <p:nvPr/>
        </p:nvSpPr>
        <p:spPr>
          <a:xfrm>
            <a:off x="2430754" y="4160737"/>
            <a:ext cx="5707405" cy="584775"/>
          </a:xfrm>
          <a:prstGeom prst="rect">
            <a:avLst/>
          </a:prstGeom>
          <a:noFill/>
        </p:spPr>
        <p:txBody>
          <a:bodyPr wrap="square" rtlCol="0">
            <a:spAutoFit/>
          </a:bodyPr>
          <a:lstStyle/>
          <a:p>
            <a:r>
              <a:rPr lang="el-GR" sz="1600" dirty="0"/>
              <a:t>Το πρόγραμμα «</a:t>
            </a:r>
            <a:r>
              <a:rPr lang="el-GR" sz="1600" dirty="0" err="1"/>
              <a:t>VapeAware</a:t>
            </a:r>
            <a:r>
              <a:rPr lang="el-GR" sz="1600" dirty="0"/>
              <a:t> - HSK-</a:t>
            </a:r>
            <a:r>
              <a:rPr lang="el-GR" sz="1600" dirty="0" err="1"/>
              <a:t>Schulen</a:t>
            </a:r>
            <a:r>
              <a:rPr lang="el-GR" sz="1600" dirty="0"/>
              <a:t> (VAHSK)» χρηματοδοτείται από το Ταμείο Πρόληψης </a:t>
            </a:r>
            <a:r>
              <a:rPr lang="el-GR" sz="1600" dirty="0" smtClean="0"/>
              <a:t>του Καπνίσματος</a:t>
            </a:r>
            <a:r>
              <a:rPr lang="el-GR" sz="1600" dirty="0"/>
              <a:t>.</a:t>
            </a:r>
            <a:endParaRPr lang="de-CH" dirty="0"/>
          </a:p>
        </p:txBody>
      </p:sp>
    </p:spTree>
    <p:extLst>
      <p:ext uri="{BB962C8B-B14F-4D97-AF65-F5344CB8AC3E}">
        <p14:creationId xmlns:p14="http://schemas.microsoft.com/office/powerpoint/2010/main" val="316122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68AA3-1E77-937E-9835-24F013CF7400}"/>
              </a:ext>
            </a:extLst>
          </p:cNvPr>
          <p:cNvSpPr>
            <a:spLocks noGrp="1"/>
          </p:cNvSpPr>
          <p:nvPr>
            <p:ph type="title"/>
          </p:nvPr>
        </p:nvSpPr>
        <p:spPr>
          <a:xfrm>
            <a:off x="770709" y="524395"/>
            <a:ext cx="10058400" cy="464511"/>
          </a:xfrm>
        </p:spPr>
        <p:txBody>
          <a:bodyPr>
            <a:normAutofit/>
          </a:bodyPr>
          <a:lstStyle/>
          <a:p>
            <a:r>
              <a:rPr lang="el-GR" sz="2400" b="1" spc="300" dirty="0" smtClean="0">
                <a:solidFill>
                  <a:schemeClr val="tx2"/>
                </a:solidFill>
              </a:rPr>
              <a:t>ΣΥΜΒΟΥΛΕΣ ΓΙΑ ΤΗ ΣΥΖΗΤΗΣΗ</a:t>
            </a:r>
            <a:endParaRPr lang="de-CH" sz="2400" b="1" spc="300" dirty="0">
              <a:solidFill>
                <a:schemeClr val="tx2"/>
              </a:solidFill>
            </a:endParaRPr>
          </a:p>
        </p:txBody>
      </p:sp>
      <p:pic>
        <p:nvPicPr>
          <p:cNvPr id="3" name="Grafik 2" descr="Ein Bild, das Schwarz, Dunkelheit enthält.&#10;&#10;Automatisch generierte Beschreibung">
            <a:extLst>
              <a:ext uri="{FF2B5EF4-FFF2-40B4-BE49-F238E27FC236}">
                <a16:creationId xmlns:a16="http://schemas.microsoft.com/office/drawing/2014/main" id="{613741C1-A396-B5A4-56D3-842289EF7E5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543" t="7738" r="6959" b="23300"/>
          <a:stretch/>
        </p:blipFill>
        <p:spPr>
          <a:xfrm>
            <a:off x="10330004" y="444382"/>
            <a:ext cx="1215181" cy="946943"/>
          </a:xfrm>
          <a:prstGeom prst="rect">
            <a:avLst/>
          </a:prstGeom>
        </p:spPr>
      </p:pic>
      <p:sp>
        <p:nvSpPr>
          <p:cNvPr id="14" name="Textfeld 13">
            <a:extLst>
              <a:ext uri="{FF2B5EF4-FFF2-40B4-BE49-F238E27FC236}">
                <a16:creationId xmlns:a16="http://schemas.microsoft.com/office/drawing/2014/main" id="{A37093B4-28B6-4E9E-ED67-25C4DBC41A17}"/>
              </a:ext>
            </a:extLst>
          </p:cNvPr>
          <p:cNvSpPr txBox="1"/>
          <p:nvPr/>
        </p:nvSpPr>
        <p:spPr>
          <a:xfrm>
            <a:off x="770709" y="1247999"/>
            <a:ext cx="9303506" cy="4801314"/>
          </a:xfrm>
          <a:prstGeom prst="rect">
            <a:avLst/>
          </a:prstGeom>
          <a:noFill/>
        </p:spPr>
        <p:txBody>
          <a:bodyPr wrap="square" rtlCol="0">
            <a:spAutoFit/>
          </a:bodyPr>
          <a:lstStyle/>
          <a:p>
            <a:r>
              <a:rPr lang="el-GR" b="1" dirty="0">
                <a:solidFill>
                  <a:srgbClr val="FF0000"/>
                </a:solidFill>
              </a:rPr>
              <a:t>Τι να κάνετε αν το παιδί πει: «</a:t>
            </a:r>
            <a:r>
              <a:rPr lang="el-GR" b="1" i="1" dirty="0">
                <a:solidFill>
                  <a:srgbClr val="FF0000"/>
                </a:solidFill>
              </a:rPr>
              <a:t>Το </a:t>
            </a:r>
            <a:r>
              <a:rPr lang="el-GR" b="1" i="1" dirty="0" smtClean="0">
                <a:solidFill>
                  <a:srgbClr val="FF0000"/>
                </a:solidFill>
              </a:rPr>
              <a:t>ηλεκτρονικό τσιγάρο </a:t>
            </a:r>
            <a:r>
              <a:rPr lang="el-GR" b="1" i="1" dirty="0">
                <a:solidFill>
                  <a:srgbClr val="FF0000"/>
                </a:solidFill>
              </a:rPr>
              <a:t>είναι καλύτερο από το </a:t>
            </a:r>
            <a:r>
              <a:rPr lang="el-GR" b="1" i="1" dirty="0" smtClean="0">
                <a:solidFill>
                  <a:srgbClr val="FF0000"/>
                </a:solidFill>
              </a:rPr>
              <a:t>κάπνισμα</a:t>
            </a:r>
            <a:r>
              <a:rPr lang="el-GR" b="1" dirty="0" smtClean="0">
                <a:solidFill>
                  <a:srgbClr val="FF0000"/>
                </a:solidFill>
              </a:rPr>
              <a:t>»</a:t>
            </a:r>
          </a:p>
          <a:p>
            <a:r>
              <a:rPr lang="el-GR" dirty="0"/>
              <a:t>Ακόμα και με </a:t>
            </a:r>
            <a:r>
              <a:rPr lang="el-GR" dirty="0" smtClean="0"/>
              <a:t>αυτό, </a:t>
            </a:r>
            <a:r>
              <a:rPr lang="el-GR" dirty="0"/>
              <a:t>καταναλώνεις πολύ νικοτίνη. Ο οργανισμός συνηθίζει και μπορεί να γίνει γρήγορα εξαρτημένος</a:t>
            </a:r>
            <a:r>
              <a:rPr lang="de-CH" dirty="0" smtClean="0">
                <a:sym typeface="Wingdings" panose="05000000000000000000" pitchFamily="2" charset="2"/>
              </a:rPr>
              <a:t>. </a:t>
            </a:r>
            <a:r>
              <a:rPr lang="de-CH" dirty="0">
                <a:sym typeface="Wingdings" panose="05000000000000000000" pitchFamily="2" charset="2"/>
              </a:rPr>
              <a:t> </a:t>
            </a:r>
            <a:r>
              <a:rPr lang="el-GR" dirty="0"/>
              <a:t>Έτσι, θα είναι δύσκολο να το κόψεις</a:t>
            </a:r>
            <a:r>
              <a:rPr lang="el-GR" dirty="0" smtClean="0"/>
              <a:t>.</a:t>
            </a:r>
            <a:endParaRPr lang="de-CH" dirty="0">
              <a:sym typeface="Wingdings" panose="05000000000000000000" pitchFamily="2" charset="2"/>
            </a:endParaRPr>
          </a:p>
          <a:p>
            <a:endParaRPr lang="de-CH" b="1" dirty="0"/>
          </a:p>
          <a:p>
            <a:r>
              <a:rPr lang="el-GR" b="1" dirty="0">
                <a:solidFill>
                  <a:srgbClr val="FF0000"/>
                </a:solidFill>
              </a:rPr>
              <a:t>Τι να κάνετε αν το παιδί λέει ψέματα ή </a:t>
            </a:r>
            <a:r>
              <a:rPr lang="el-GR" b="1" dirty="0" err="1" smtClean="0">
                <a:solidFill>
                  <a:srgbClr val="FF0000"/>
                </a:solidFill>
              </a:rPr>
              <a:t>ατμίζει</a:t>
            </a:r>
            <a:r>
              <a:rPr lang="el-GR" b="1" dirty="0" smtClean="0">
                <a:solidFill>
                  <a:srgbClr val="FF0000"/>
                </a:solidFill>
              </a:rPr>
              <a:t> </a:t>
            </a:r>
            <a:r>
              <a:rPr lang="el-GR" b="1" dirty="0">
                <a:solidFill>
                  <a:srgbClr val="FF0000"/>
                </a:solidFill>
              </a:rPr>
              <a:t>κρυφά</a:t>
            </a:r>
            <a:r>
              <a:rPr lang="el-GR" b="1" dirty="0" smtClean="0">
                <a:solidFill>
                  <a:srgbClr val="FF0000"/>
                </a:solidFill>
              </a:rPr>
              <a:t>;</a:t>
            </a:r>
          </a:p>
          <a:p>
            <a:pPr algn="just"/>
            <a:r>
              <a:rPr lang="el-GR" dirty="0"/>
              <a:t>Εκφράστε με αγάπη την ανησυχία σας για το παιδί και αναδείξτε τους κινδύνους από την κατανάλωση </a:t>
            </a:r>
            <a:r>
              <a:rPr lang="el-GR" dirty="0" err="1"/>
              <a:t>vapes</a:t>
            </a:r>
            <a:r>
              <a:rPr lang="el-GR" dirty="0" smtClean="0"/>
              <a:t>.</a:t>
            </a:r>
          </a:p>
          <a:p>
            <a:pPr algn="just"/>
            <a:r>
              <a:rPr lang="el-GR" dirty="0" smtClean="0"/>
              <a:t>Διατυπώστε </a:t>
            </a:r>
            <a:r>
              <a:rPr lang="el-GR" dirty="0"/>
              <a:t>καθαρή στάση: «</a:t>
            </a:r>
            <a:r>
              <a:rPr lang="el-GR" i="1" dirty="0"/>
              <a:t>Δεν θέλω να </a:t>
            </a:r>
            <a:r>
              <a:rPr lang="el-GR" i="1" dirty="0" smtClean="0"/>
              <a:t>χρησιμοποιείς ηλεκτρονικό τσιγάρο</a:t>
            </a:r>
            <a:r>
              <a:rPr lang="el-GR" dirty="0" smtClean="0"/>
              <a:t>»</a:t>
            </a:r>
          </a:p>
          <a:p>
            <a:endParaRPr lang="el-GR" b="1" dirty="0"/>
          </a:p>
          <a:p>
            <a:r>
              <a:rPr lang="el-GR" b="1" dirty="0">
                <a:solidFill>
                  <a:srgbClr val="FF0000"/>
                </a:solidFill>
              </a:rPr>
              <a:t>Τι να κάνετε αν καπνίζετε οι ίδιοι</a:t>
            </a:r>
            <a:r>
              <a:rPr lang="el-GR" b="1" dirty="0" smtClean="0">
                <a:solidFill>
                  <a:srgbClr val="FF0000"/>
                </a:solidFill>
              </a:rPr>
              <a:t>;</a:t>
            </a:r>
          </a:p>
          <a:p>
            <a:r>
              <a:rPr lang="el-GR" dirty="0"/>
              <a:t>Πάρτε καθαρή στάση: «</a:t>
            </a:r>
            <a:r>
              <a:rPr lang="el-GR" i="1" dirty="0"/>
              <a:t>Δεν θέλω να </a:t>
            </a:r>
            <a:r>
              <a:rPr lang="el-GR" i="1" dirty="0" smtClean="0"/>
              <a:t>χρησιμοποιείς ηλεκτρονικό τσιγάρο</a:t>
            </a:r>
            <a:r>
              <a:rPr lang="el-GR" dirty="0" smtClean="0"/>
              <a:t>.»</a:t>
            </a:r>
            <a:r>
              <a:rPr lang="el-GR" dirty="0"/>
              <a:t/>
            </a:r>
            <a:br>
              <a:rPr lang="el-GR" dirty="0"/>
            </a:br>
            <a:r>
              <a:rPr lang="el-GR" dirty="0"/>
              <a:t>Πείτε στο παιδί ότι είναι δύσκολο για εσάς να το κόψετε και ότι είναι ανθυγιεινό.</a:t>
            </a:r>
            <a:br>
              <a:rPr lang="el-GR" dirty="0"/>
            </a:br>
            <a:r>
              <a:rPr lang="el-GR" dirty="0"/>
              <a:t>Μείνετε συνεπείς. Μην καπνίζετε στο σπίτι</a:t>
            </a:r>
            <a:r>
              <a:rPr lang="el-GR" dirty="0" smtClean="0"/>
              <a:t>.</a:t>
            </a:r>
          </a:p>
          <a:p>
            <a:endParaRPr lang="de-CH" b="1" dirty="0"/>
          </a:p>
          <a:p>
            <a:r>
              <a:rPr lang="el-GR" b="1" dirty="0">
                <a:solidFill>
                  <a:srgbClr val="FF0000"/>
                </a:solidFill>
              </a:rPr>
              <a:t>Κανόνες</a:t>
            </a:r>
            <a:r>
              <a:rPr lang="el-GR" b="1" dirty="0" smtClean="0">
                <a:solidFill>
                  <a:srgbClr val="FF0000"/>
                </a:solidFill>
              </a:rPr>
              <a:t>;</a:t>
            </a:r>
          </a:p>
          <a:p>
            <a:r>
              <a:rPr lang="el-GR" dirty="0" smtClean="0"/>
              <a:t>Είναι </a:t>
            </a:r>
            <a:r>
              <a:rPr lang="el-GR" dirty="0"/>
              <a:t>σημαντικό να κάνετε συμφωνία για </a:t>
            </a:r>
            <a:r>
              <a:rPr lang="el-GR" dirty="0" smtClean="0"/>
              <a:t>τη χρήση ηλεκτρονικού τσιγάρου (π.χ</a:t>
            </a:r>
            <a:r>
              <a:rPr lang="el-GR" dirty="0"/>
              <a:t>. στο σπίτι</a:t>
            </a:r>
            <a:r>
              <a:rPr lang="el-GR" dirty="0" smtClean="0"/>
              <a:t>).</a:t>
            </a:r>
          </a:p>
          <a:p>
            <a:r>
              <a:rPr lang="el-GR" dirty="0" smtClean="0"/>
              <a:t>Ανταμείψτε </a:t>
            </a:r>
            <a:r>
              <a:rPr lang="el-GR" dirty="0"/>
              <a:t>το παιδί για </a:t>
            </a:r>
            <a:r>
              <a:rPr lang="el-GR" dirty="0" smtClean="0"/>
              <a:t>υγιεινή συμπεριφορά.</a:t>
            </a:r>
            <a:endParaRPr lang="de-CH" dirty="0">
              <a:sym typeface="Wingdings" panose="05000000000000000000" pitchFamily="2" charset="2"/>
            </a:endParaRPr>
          </a:p>
        </p:txBody>
      </p:sp>
    </p:spTree>
    <p:extLst>
      <p:ext uri="{BB962C8B-B14F-4D97-AF65-F5344CB8AC3E}">
        <p14:creationId xmlns:p14="http://schemas.microsoft.com/office/powerpoint/2010/main" val="2814005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661EC13-353D-5555-0354-ED53D83952C2}"/>
              </a:ext>
            </a:extLst>
          </p:cNvPr>
          <p:cNvSpPr>
            <a:spLocks noGrp="1"/>
          </p:cNvSpPr>
          <p:nvPr>
            <p:ph idx="1"/>
          </p:nvPr>
        </p:nvSpPr>
        <p:spPr>
          <a:xfrm>
            <a:off x="1097280" y="1367624"/>
            <a:ext cx="10058400" cy="4501469"/>
          </a:xfrm>
        </p:spPr>
        <p:txBody>
          <a:bodyPr/>
          <a:lstStyle/>
          <a:p>
            <a:endParaRPr lang="de-CH" dirty="0"/>
          </a:p>
          <a:p>
            <a:pPr>
              <a:lnSpc>
                <a:spcPct val="150000"/>
              </a:lnSpc>
              <a:buClrTx/>
              <a:buFont typeface="Wingdings" panose="05000000000000000000" pitchFamily="2" charset="2"/>
              <a:buChar char="Ø"/>
            </a:pPr>
            <a:r>
              <a:rPr lang="de-CH" dirty="0"/>
              <a:t> </a:t>
            </a:r>
            <a:r>
              <a:rPr lang="el-GR" dirty="0"/>
              <a:t>Σκεφτείτε τι θα σας πει το παιδί σας κατά τη διάρκεια της </a:t>
            </a:r>
            <a:r>
              <a:rPr lang="el-GR" dirty="0" smtClean="0"/>
              <a:t>συζήτησης</a:t>
            </a:r>
            <a:r>
              <a:rPr lang="de-CH" dirty="0" smtClean="0"/>
              <a:t>. </a:t>
            </a:r>
            <a:endParaRPr lang="de-CH" dirty="0"/>
          </a:p>
          <a:p>
            <a:pPr>
              <a:lnSpc>
                <a:spcPct val="150000"/>
              </a:lnSpc>
              <a:buClrTx/>
              <a:buFont typeface="Wingdings" panose="05000000000000000000" pitchFamily="2" charset="2"/>
              <a:buChar char="Ø"/>
            </a:pPr>
            <a:r>
              <a:rPr lang="de-CH" dirty="0"/>
              <a:t> </a:t>
            </a:r>
            <a:r>
              <a:rPr lang="el-GR" dirty="0"/>
              <a:t>Πιστεύετε ότι το παιδί σας </a:t>
            </a:r>
            <a:r>
              <a:rPr lang="el-GR" dirty="0" err="1"/>
              <a:t>ατμίζει</a:t>
            </a:r>
            <a:r>
              <a:rPr lang="el-GR" dirty="0" smtClean="0"/>
              <a:t>;</a:t>
            </a:r>
          </a:p>
          <a:p>
            <a:pPr>
              <a:lnSpc>
                <a:spcPct val="150000"/>
              </a:lnSpc>
              <a:buClrTx/>
              <a:buFont typeface="Wingdings" panose="05000000000000000000" pitchFamily="2" charset="2"/>
              <a:buChar char="Ø"/>
            </a:pPr>
            <a:r>
              <a:rPr lang="de-CH" dirty="0" smtClean="0"/>
              <a:t> </a:t>
            </a:r>
            <a:r>
              <a:rPr lang="el-GR" dirty="0"/>
              <a:t>Ποιους κανόνες θα μπορούσατε να εισάγετε στο σπίτι</a:t>
            </a:r>
            <a:r>
              <a:rPr lang="el-GR" dirty="0" smtClean="0"/>
              <a:t>;</a:t>
            </a:r>
          </a:p>
          <a:p>
            <a:pPr>
              <a:lnSpc>
                <a:spcPct val="150000"/>
              </a:lnSpc>
              <a:buClrTx/>
              <a:buFont typeface="Wingdings" panose="05000000000000000000" pitchFamily="2" charset="2"/>
              <a:buChar char="Ø"/>
            </a:pPr>
            <a:r>
              <a:rPr lang="de-CH" dirty="0" smtClean="0"/>
              <a:t> </a:t>
            </a:r>
            <a:r>
              <a:rPr lang="el-GR" dirty="0"/>
              <a:t>Ποια ανταμοιβή θα μπορούσατε να προσφέρετε στο παιδί σας;</a:t>
            </a:r>
            <a:endParaRPr lang="de-CH" dirty="0"/>
          </a:p>
        </p:txBody>
      </p:sp>
      <p:pic>
        <p:nvPicPr>
          <p:cNvPr id="4" name="Grafik 3" descr="Ein Bild, das Schwarz, Dunkelheit enthält.&#10;&#10;Automatisch generierte Beschreibung">
            <a:extLst>
              <a:ext uri="{FF2B5EF4-FFF2-40B4-BE49-F238E27FC236}">
                <a16:creationId xmlns:a16="http://schemas.microsoft.com/office/drawing/2014/main" id="{CF53A0B5-10F4-B6F5-9AAC-49C35B421389}"/>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9348277" y="4418120"/>
            <a:ext cx="2347983" cy="1829691"/>
          </a:xfrm>
          <a:prstGeom prst="rect">
            <a:avLst/>
          </a:prstGeom>
        </p:spPr>
      </p:pic>
      <p:sp>
        <p:nvSpPr>
          <p:cNvPr id="7" name="Titel 1">
            <a:extLst>
              <a:ext uri="{FF2B5EF4-FFF2-40B4-BE49-F238E27FC236}">
                <a16:creationId xmlns:a16="http://schemas.microsoft.com/office/drawing/2014/main" id="{9001591C-136E-6EDB-082E-9C399A67071B}"/>
              </a:ext>
            </a:extLst>
          </p:cNvPr>
          <p:cNvSpPr>
            <a:spLocks noGrp="1"/>
          </p:cNvSpPr>
          <p:nvPr>
            <p:ph type="title"/>
          </p:nvPr>
        </p:nvSpPr>
        <p:spPr>
          <a:xfrm>
            <a:off x="770709" y="524395"/>
            <a:ext cx="10058400" cy="464511"/>
          </a:xfrm>
        </p:spPr>
        <p:txBody>
          <a:bodyPr>
            <a:normAutofit/>
          </a:bodyPr>
          <a:lstStyle/>
          <a:p>
            <a:r>
              <a:rPr lang="el-GR" sz="2400" b="1" spc="300" dirty="0" smtClean="0">
                <a:solidFill>
                  <a:schemeClr val="tx2"/>
                </a:solidFill>
              </a:rPr>
              <a:t>ΟΜΑΔΙΚΗ ΕΡΓΑΣΙΑ</a:t>
            </a:r>
            <a:endParaRPr lang="de-CH" sz="2400" b="1" spc="300" dirty="0">
              <a:solidFill>
                <a:schemeClr val="tx2"/>
              </a:solidFill>
            </a:endParaRPr>
          </a:p>
        </p:txBody>
      </p:sp>
    </p:spTree>
    <p:extLst>
      <p:ext uri="{BB962C8B-B14F-4D97-AF65-F5344CB8AC3E}">
        <p14:creationId xmlns:p14="http://schemas.microsoft.com/office/powerpoint/2010/main" val="1868828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el-GR" sz="4500" b="1" dirty="0" smtClean="0"/>
              <a:t>Συμπέρασμα</a:t>
            </a:r>
            <a:endParaRPr lang="de-CH" sz="4500"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247121" y="1470835"/>
            <a:ext cx="7946002" cy="2819047"/>
          </a:xfrm>
        </p:spPr>
        <p:txBody>
          <a:bodyPr>
            <a:normAutofit fontScale="92500"/>
          </a:bodyPr>
          <a:lstStyle/>
          <a:p>
            <a:pPr>
              <a:buClrTx/>
              <a:buFont typeface="Wingdings" panose="05000000000000000000" pitchFamily="2" charset="2"/>
              <a:buChar char="Ø"/>
            </a:pPr>
            <a:r>
              <a:rPr lang="de-CH" sz="1900" dirty="0">
                <a:solidFill>
                  <a:schemeClr val="tx1"/>
                </a:solidFill>
              </a:rPr>
              <a:t>  </a:t>
            </a:r>
            <a:r>
              <a:rPr lang="el-GR" sz="1900" dirty="0">
                <a:solidFill>
                  <a:schemeClr val="tx1"/>
                </a:solidFill>
              </a:rPr>
              <a:t>Το ηλεκτρονικό τσιγάρο περιέχει πολύ νικοτίνη. </a:t>
            </a:r>
            <a:r>
              <a:rPr lang="el-GR" sz="1900" dirty="0" smtClean="0">
                <a:solidFill>
                  <a:schemeClr val="tx1"/>
                </a:solidFill>
              </a:rPr>
              <a:t>Μπορεί </a:t>
            </a:r>
            <a:r>
              <a:rPr lang="el-GR" sz="1900" dirty="0">
                <a:solidFill>
                  <a:schemeClr val="tx1"/>
                </a:solidFill>
              </a:rPr>
              <a:t>να οδηγήσει σε εξάρτηση από τη νικοτίνη</a:t>
            </a:r>
            <a:r>
              <a:rPr lang="el-GR" sz="1900" dirty="0" smtClean="0">
                <a:solidFill>
                  <a:schemeClr val="tx1"/>
                </a:solidFill>
              </a:rPr>
              <a:t>.</a:t>
            </a:r>
            <a:endParaRPr lang="de-CH" sz="1900" b="1" dirty="0">
              <a:solidFill>
                <a:schemeClr val="tx1"/>
              </a:solidFill>
            </a:endParaRPr>
          </a:p>
          <a:p>
            <a:pPr>
              <a:buClrTx/>
              <a:buFont typeface="Wingdings" panose="05000000000000000000" pitchFamily="2" charset="2"/>
              <a:buChar char="Ø"/>
            </a:pPr>
            <a:r>
              <a:rPr lang="de-CH" sz="1900" dirty="0"/>
              <a:t> </a:t>
            </a:r>
            <a:r>
              <a:rPr lang="el-GR" sz="1900" dirty="0"/>
              <a:t>Είναι ανθυγιεινό. </a:t>
            </a:r>
            <a:r>
              <a:rPr lang="el-GR" sz="1900" dirty="0" smtClean="0"/>
              <a:t>Αυξάνει </a:t>
            </a:r>
            <a:r>
              <a:rPr lang="el-GR" sz="1900" dirty="0"/>
              <a:t>τον κίνδυνο για μελλοντική κατανάλωση άλλων ουσιών</a:t>
            </a:r>
            <a:r>
              <a:rPr lang="de-CH" sz="1900" dirty="0" smtClean="0"/>
              <a:t>.</a:t>
            </a:r>
            <a:endParaRPr lang="de-CH" sz="1900" b="1" dirty="0"/>
          </a:p>
          <a:p>
            <a:pPr>
              <a:buClrTx/>
              <a:buFont typeface="Wingdings" panose="05000000000000000000" pitchFamily="2" charset="2"/>
              <a:buChar char="Ø"/>
            </a:pPr>
            <a:r>
              <a:rPr lang="de-CH" sz="1900" b="1" dirty="0"/>
              <a:t> </a:t>
            </a:r>
            <a:r>
              <a:rPr lang="el-GR" sz="1800" b="1" dirty="0"/>
              <a:t>Τα παιδιά και οι έφηβοι δεν πρέπει να </a:t>
            </a:r>
            <a:r>
              <a:rPr lang="el-GR" sz="1800" b="1" dirty="0" smtClean="0"/>
              <a:t>χρησιμοποιούν ηλεκτρονικό τσιγάρο. </a:t>
            </a:r>
            <a:r>
              <a:rPr lang="el-GR" sz="1800" b="1" dirty="0"/>
              <a:t>Και δεν πρέπει να καταναλώνουν </a:t>
            </a:r>
            <a:r>
              <a:rPr lang="el-GR" sz="1800" b="1" dirty="0" smtClean="0"/>
              <a:t>νικοτίνη</a:t>
            </a:r>
            <a:r>
              <a:rPr lang="de-CH" sz="1900" b="1" dirty="0" smtClean="0"/>
              <a:t>.</a:t>
            </a:r>
            <a:endParaRPr lang="de-CH" sz="1900" b="1" dirty="0"/>
          </a:p>
          <a:p>
            <a:pPr>
              <a:buClrTx/>
              <a:buFont typeface="Wingdings" panose="05000000000000000000" pitchFamily="2" charset="2"/>
              <a:buChar char="Ø"/>
            </a:pPr>
            <a:r>
              <a:rPr lang="de-CH" sz="1900" dirty="0"/>
              <a:t> </a:t>
            </a:r>
            <a:r>
              <a:rPr lang="el-GR" sz="1900" dirty="0"/>
              <a:t>Τα παιδιά από γονείς που καπνίζουν έχουν μεγαλύτερο κίνδυνο να αρχίσουν κι αυτά το κάπνισμα </a:t>
            </a:r>
            <a:r>
              <a:rPr lang="el-GR" sz="1900" dirty="0" smtClean="0"/>
              <a:t>αργότερα</a:t>
            </a:r>
            <a:r>
              <a:rPr lang="de-CH" sz="1900" dirty="0" smtClean="0">
                <a:solidFill>
                  <a:schemeClr val="tx1"/>
                </a:solidFill>
              </a:rPr>
              <a:t>.</a:t>
            </a:r>
            <a:endParaRPr lang="de-CH" sz="1900" dirty="0">
              <a:solidFill>
                <a:schemeClr val="tx1"/>
              </a:solidFill>
            </a:endParaRPr>
          </a:p>
          <a:p>
            <a:pPr>
              <a:buClrTx/>
              <a:buFont typeface="Wingdings" panose="05000000000000000000" pitchFamily="2" charset="2"/>
              <a:buChar char="Ø"/>
            </a:pPr>
            <a:r>
              <a:rPr lang="de-CH" sz="1900" dirty="0"/>
              <a:t> </a:t>
            </a:r>
            <a:r>
              <a:rPr lang="el-GR" sz="1900" dirty="0" smtClean="0"/>
              <a:t>Πάρτε σαφή θέση</a:t>
            </a:r>
            <a:r>
              <a:rPr lang="de-CH" sz="1900" dirty="0" smtClean="0"/>
              <a:t>. </a:t>
            </a:r>
            <a:r>
              <a:rPr lang="el-GR" sz="1900" dirty="0"/>
              <a:t>«Δεν θέλω να χρησιμοποιείς ηλεκτρονικό τσιγάρο.» </a:t>
            </a:r>
            <a:endParaRPr lang="de-CH" b="1" dirty="0"/>
          </a:p>
          <a:p>
            <a:pPr marL="0" indent="0">
              <a:buNone/>
            </a:pPr>
            <a:endParaRPr lang="de-CH" dirty="0"/>
          </a:p>
          <a:p>
            <a:pPr marL="0" indent="0">
              <a:buNone/>
            </a:pPr>
            <a:endParaRPr lang="de-CH" dirty="0">
              <a:solidFill>
                <a:schemeClr val="tx1">
                  <a:lumMod val="85000"/>
                  <a:lumOff val="15000"/>
                </a:schemeClr>
              </a:solidFill>
            </a:endParaRPr>
          </a:p>
          <a:p>
            <a:pPr marL="0" indent="0" algn="ctr">
              <a:spcBef>
                <a:spcPts val="0"/>
              </a:spcBef>
              <a:buNone/>
            </a:pPr>
            <a:endParaRPr lang="de-CH" dirty="0"/>
          </a:p>
          <a:p>
            <a:pPr marL="0" indent="0" algn="ctr">
              <a:spcBef>
                <a:spcPts val="0"/>
              </a:spcBef>
              <a:buNone/>
            </a:pPr>
            <a:endParaRPr lang="de-CH" dirty="0"/>
          </a:p>
        </p:txBody>
      </p:sp>
      <p:sp>
        <p:nvSpPr>
          <p:cNvPr id="4" name="Textfeld 3">
            <a:extLst>
              <a:ext uri="{FF2B5EF4-FFF2-40B4-BE49-F238E27FC236}">
                <a16:creationId xmlns:a16="http://schemas.microsoft.com/office/drawing/2014/main" id="{FD2DCB6C-FF07-2574-6265-E424FE63A8E1}"/>
              </a:ext>
            </a:extLst>
          </p:cNvPr>
          <p:cNvSpPr txBox="1"/>
          <p:nvPr/>
        </p:nvSpPr>
        <p:spPr>
          <a:xfrm>
            <a:off x="6518774" y="4943655"/>
            <a:ext cx="5431926" cy="1938992"/>
          </a:xfrm>
          <a:prstGeom prst="rect">
            <a:avLst/>
          </a:prstGeom>
          <a:noFill/>
          <a:ln w="19050">
            <a:solidFill>
              <a:schemeClr val="accent2">
                <a:lumMod val="75000"/>
              </a:schemeClr>
            </a:solidFill>
          </a:ln>
        </p:spPr>
        <p:txBody>
          <a:bodyPr wrap="square" rtlCol="0">
            <a:spAutoFit/>
          </a:bodyPr>
          <a:lstStyle/>
          <a:p>
            <a:r>
              <a:rPr lang="el-GR" sz="2400" b="1" dirty="0"/>
              <a:t>Στόχος</a:t>
            </a:r>
            <a:r>
              <a:rPr lang="el-GR" sz="2400" dirty="0"/>
              <a:t/>
            </a:r>
            <a:br>
              <a:rPr lang="el-GR" sz="2400" dirty="0"/>
            </a:br>
            <a:r>
              <a:rPr lang="el-GR" sz="2400" dirty="0"/>
              <a:t>Δεν θέλουμε τα παιδιά μας να </a:t>
            </a:r>
            <a:r>
              <a:rPr lang="el-GR" sz="2400" dirty="0" smtClean="0"/>
              <a:t>χρησιμοποιούν ηλεκτρονικό τσιγάρο. </a:t>
            </a:r>
          </a:p>
          <a:p>
            <a:r>
              <a:rPr lang="el-GR" sz="2400" dirty="0" smtClean="0"/>
              <a:t>Και </a:t>
            </a:r>
            <a:r>
              <a:rPr lang="el-GR" sz="2400" dirty="0"/>
              <a:t>είναι υποχρέωσή μας να τα προστατεύσουμε.</a:t>
            </a:r>
            <a:endParaRPr lang="de-CH" sz="2200" dirty="0"/>
          </a:p>
        </p:txBody>
      </p:sp>
      <p:pic>
        <p:nvPicPr>
          <p:cNvPr id="6" name="Grafik 5" descr="Ein Bild, das Schwarz, Dunkelheit enthält.&#10;&#10;Automatisch generierte Beschreibung">
            <a:extLst>
              <a:ext uri="{FF2B5EF4-FFF2-40B4-BE49-F238E27FC236}">
                <a16:creationId xmlns:a16="http://schemas.microsoft.com/office/drawing/2014/main" id="{41B91927-9D30-0E03-3CCC-B6CBBA86194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257" t="3180" r="15954" b="16819"/>
          <a:stretch/>
        </p:blipFill>
        <p:spPr>
          <a:xfrm>
            <a:off x="7864963" y="259343"/>
            <a:ext cx="708072" cy="848130"/>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A1B45EAF-B8BC-480E-0A50-9D96B4D3E2A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502" t="-548" r="7179" b="14110"/>
          <a:stretch/>
        </p:blipFill>
        <p:spPr>
          <a:xfrm>
            <a:off x="5315455" y="5192511"/>
            <a:ext cx="998289" cy="988220"/>
          </a:xfrm>
          <a:prstGeom prst="rect">
            <a:avLst/>
          </a:prstGeom>
        </p:spPr>
      </p:pic>
    </p:spTree>
    <p:extLst>
      <p:ext uri="{BB962C8B-B14F-4D97-AF65-F5344CB8AC3E}">
        <p14:creationId xmlns:p14="http://schemas.microsoft.com/office/powerpoint/2010/main" val="1444054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0F69BCF-9242-C348-8F9F-8B7E60EB0F52}"/>
              </a:ext>
            </a:extLst>
          </p:cNvPr>
          <p:cNvSpPr txBox="1">
            <a:spLocks/>
          </p:cNvSpPr>
          <p:nvPr/>
        </p:nvSpPr>
        <p:spPr>
          <a:xfrm>
            <a:off x="770709" y="524395"/>
            <a:ext cx="10058400" cy="4645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l-GR" sz="2400" b="1" spc="300" dirty="0" smtClean="0">
                <a:solidFill>
                  <a:schemeClr val="accent2">
                    <a:lumMod val="50000"/>
                  </a:schemeClr>
                </a:solidFill>
              </a:rPr>
              <a:t>ΣΗΜΕΙΑ  ΥΠΟΣΤΗΡΙΞΗΣ</a:t>
            </a:r>
            <a:endParaRPr lang="de-CH" sz="2400" b="1" spc="300" dirty="0">
              <a:solidFill>
                <a:schemeClr val="accent2">
                  <a:lumMod val="50000"/>
                </a:schemeClr>
              </a:solidFill>
            </a:endParaRPr>
          </a:p>
        </p:txBody>
      </p:sp>
      <p:pic>
        <p:nvPicPr>
          <p:cNvPr id="5" name="Grafik 4" descr="Ein Bild, das Handschuhe, Hand enthält.&#10;&#10;Automatisch generierte Beschreibung">
            <a:extLst>
              <a:ext uri="{FF2B5EF4-FFF2-40B4-BE49-F238E27FC236}">
                <a16:creationId xmlns:a16="http://schemas.microsoft.com/office/drawing/2014/main" id="{1F1E9F78-A0F8-5992-CE8B-FC1719FF5E8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140803" y="3030912"/>
            <a:ext cx="1334387" cy="1932086"/>
          </a:xfrm>
          <a:prstGeom prst="rect">
            <a:avLst/>
          </a:prstGeom>
        </p:spPr>
      </p:pic>
      <p:sp>
        <p:nvSpPr>
          <p:cNvPr id="6" name="Textfeld 5">
            <a:extLst>
              <a:ext uri="{FF2B5EF4-FFF2-40B4-BE49-F238E27FC236}">
                <a16:creationId xmlns:a16="http://schemas.microsoft.com/office/drawing/2014/main" id="{3149CE54-8A26-5FBB-82D1-7C65AB35B811}"/>
              </a:ext>
            </a:extLst>
          </p:cNvPr>
          <p:cNvSpPr txBox="1"/>
          <p:nvPr/>
        </p:nvSpPr>
        <p:spPr>
          <a:xfrm rot="14118513">
            <a:off x="1395606" y="3265773"/>
            <a:ext cx="921488" cy="276999"/>
          </a:xfrm>
          <a:prstGeom prst="rect">
            <a:avLst/>
          </a:prstGeom>
          <a:solidFill>
            <a:schemeClr val="accent5">
              <a:lumMod val="60000"/>
              <a:lumOff val="40000"/>
            </a:schemeClr>
          </a:solidFill>
          <a:ln w="28575">
            <a:noFill/>
          </a:ln>
        </p:spPr>
        <p:txBody>
          <a:bodyPr wrap="square" rtlCol="0">
            <a:spAutoFit/>
          </a:bodyPr>
          <a:lstStyle/>
          <a:p>
            <a:r>
              <a:rPr lang="el-GR" sz="1200" dirty="0" smtClean="0">
                <a:solidFill>
                  <a:schemeClr val="bg1"/>
                </a:solidFill>
              </a:rPr>
              <a:t>Ενημέρωση</a:t>
            </a:r>
            <a:endParaRPr lang="de-CH" sz="1200" dirty="0">
              <a:solidFill>
                <a:schemeClr val="bg1"/>
              </a:solidFill>
            </a:endParaRPr>
          </a:p>
        </p:txBody>
      </p:sp>
      <p:sp>
        <p:nvSpPr>
          <p:cNvPr id="7" name="Textfeld 6">
            <a:extLst>
              <a:ext uri="{FF2B5EF4-FFF2-40B4-BE49-F238E27FC236}">
                <a16:creationId xmlns:a16="http://schemas.microsoft.com/office/drawing/2014/main" id="{439FA288-BF71-2E39-8849-9A62DF531C80}"/>
              </a:ext>
            </a:extLst>
          </p:cNvPr>
          <p:cNvSpPr txBox="1"/>
          <p:nvPr/>
        </p:nvSpPr>
        <p:spPr>
          <a:xfrm rot="15848186">
            <a:off x="1926036" y="2503104"/>
            <a:ext cx="958683" cy="276999"/>
          </a:xfrm>
          <a:prstGeom prst="rect">
            <a:avLst/>
          </a:prstGeom>
          <a:solidFill>
            <a:schemeClr val="accent5">
              <a:lumMod val="60000"/>
              <a:lumOff val="40000"/>
            </a:schemeClr>
          </a:solidFill>
        </p:spPr>
        <p:txBody>
          <a:bodyPr wrap="square" rtlCol="0">
            <a:spAutoFit/>
          </a:bodyPr>
          <a:lstStyle/>
          <a:p>
            <a:r>
              <a:rPr lang="el-GR" sz="1200" dirty="0" smtClean="0">
                <a:solidFill>
                  <a:schemeClr val="bg1"/>
                </a:solidFill>
              </a:rPr>
              <a:t>Κατανόηση</a:t>
            </a:r>
            <a:endParaRPr lang="de-CH" sz="1200" dirty="0">
              <a:solidFill>
                <a:schemeClr val="bg1"/>
              </a:solidFill>
            </a:endParaRPr>
          </a:p>
        </p:txBody>
      </p:sp>
      <p:sp>
        <p:nvSpPr>
          <p:cNvPr id="8" name="Textfeld 7">
            <a:extLst>
              <a:ext uri="{FF2B5EF4-FFF2-40B4-BE49-F238E27FC236}">
                <a16:creationId xmlns:a16="http://schemas.microsoft.com/office/drawing/2014/main" id="{6F377BF1-557E-3553-1B30-345199B26A07}"/>
              </a:ext>
            </a:extLst>
          </p:cNvPr>
          <p:cNvSpPr txBox="1"/>
          <p:nvPr/>
        </p:nvSpPr>
        <p:spPr>
          <a:xfrm rot="16397315">
            <a:off x="2823716" y="2627754"/>
            <a:ext cx="717962" cy="276999"/>
          </a:xfrm>
          <a:prstGeom prst="rect">
            <a:avLst/>
          </a:prstGeom>
          <a:solidFill>
            <a:schemeClr val="accent5">
              <a:lumMod val="60000"/>
              <a:lumOff val="40000"/>
            </a:schemeClr>
          </a:solidFill>
          <a:ln w="19050">
            <a:noFill/>
          </a:ln>
        </p:spPr>
        <p:txBody>
          <a:bodyPr wrap="square" rtlCol="0">
            <a:spAutoFit/>
          </a:bodyPr>
          <a:lstStyle/>
          <a:p>
            <a:r>
              <a:rPr lang="el-GR" sz="1200" dirty="0" smtClean="0">
                <a:solidFill>
                  <a:schemeClr val="bg1"/>
                </a:solidFill>
              </a:rPr>
              <a:t>Δράση</a:t>
            </a:r>
            <a:endParaRPr lang="de-CH" sz="1200" dirty="0">
              <a:solidFill>
                <a:schemeClr val="bg1"/>
              </a:solidFill>
            </a:endParaRPr>
          </a:p>
        </p:txBody>
      </p:sp>
      <p:sp>
        <p:nvSpPr>
          <p:cNvPr id="9" name="Textfeld 8">
            <a:extLst>
              <a:ext uri="{FF2B5EF4-FFF2-40B4-BE49-F238E27FC236}">
                <a16:creationId xmlns:a16="http://schemas.microsoft.com/office/drawing/2014/main" id="{EC0BDB03-6281-9E9A-72CD-D3108FB3B369}"/>
              </a:ext>
            </a:extLst>
          </p:cNvPr>
          <p:cNvSpPr txBox="1"/>
          <p:nvPr/>
        </p:nvSpPr>
        <p:spPr>
          <a:xfrm rot="16835369">
            <a:off x="2759477" y="2417500"/>
            <a:ext cx="1665114"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el-GR" sz="1200" dirty="0" smtClean="0">
                <a:solidFill>
                  <a:srgbClr val="C00000"/>
                </a:solidFill>
              </a:rPr>
              <a:t>Αναζήτηση βοήθειας</a:t>
            </a:r>
            <a:endParaRPr lang="de-CH" sz="1200" dirty="0">
              <a:solidFill>
                <a:srgbClr val="C00000"/>
              </a:solidFill>
            </a:endParaRPr>
          </a:p>
        </p:txBody>
      </p:sp>
      <p:sp>
        <p:nvSpPr>
          <p:cNvPr id="10" name="Textfeld 9">
            <a:extLst>
              <a:ext uri="{FF2B5EF4-FFF2-40B4-BE49-F238E27FC236}">
                <a16:creationId xmlns:a16="http://schemas.microsoft.com/office/drawing/2014/main" id="{D5B19D82-3370-B882-A600-2190175A4698}"/>
              </a:ext>
            </a:extLst>
          </p:cNvPr>
          <p:cNvSpPr txBox="1"/>
          <p:nvPr/>
        </p:nvSpPr>
        <p:spPr>
          <a:xfrm rot="16200000">
            <a:off x="2298753" y="2316000"/>
            <a:ext cx="1068520" cy="276999"/>
          </a:xfrm>
          <a:prstGeom prst="rect">
            <a:avLst/>
          </a:prstGeom>
          <a:solidFill>
            <a:schemeClr val="accent5">
              <a:lumMod val="60000"/>
              <a:lumOff val="40000"/>
            </a:schemeClr>
          </a:solidFill>
        </p:spPr>
        <p:txBody>
          <a:bodyPr wrap="square" rtlCol="0">
            <a:spAutoFit/>
          </a:bodyPr>
          <a:lstStyle/>
          <a:p>
            <a:r>
              <a:rPr lang="el-GR" sz="1200" dirty="0" smtClean="0">
                <a:solidFill>
                  <a:schemeClr val="bg1"/>
                </a:solidFill>
              </a:rPr>
              <a:t>Αναγνώριση</a:t>
            </a:r>
            <a:endParaRPr lang="de-CH" sz="1200" dirty="0">
              <a:solidFill>
                <a:schemeClr val="bg1"/>
              </a:solidFill>
            </a:endParaRPr>
          </a:p>
        </p:txBody>
      </p:sp>
      <p:sp>
        <p:nvSpPr>
          <p:cNvPr id="11" name="Inhaltsplatzhalter 10">
            <a:extLst>
              <a:ext uri="{FF2B5EF4-FFF2-40B4-BE49-F238E27FC236}">
                <a16:creationId xmlns:a16="http://schemas.microsoft.com/office/drawing/2014/main" id="{7D7812B7-1E02-C395-5ABC-010BE57BAC34}"/>
              </a:ext>
            </a:extLst>
          </p:cNvPr>
          <p:cNvSpPr txBox="1">
            <a:spLocks noGrp="1"/>
          </p:cNvSpPr>
          <p:nvPr>
            <p:ph idx="1"/>
          </p:nvPr>
        </p:nvSpPr>
        <p:spPr>
          <a:xfrm>
            <a:off x="4805552" y="1611339"/>
            <a:ext cx="6275388" cy="4468916"/>
          </a:xfrm>
          <a:prstGeom prst="rect">
            <a:avLst/>
          </a:prstGeom>
          <a:noFill/>
        </p:spPr>
        <p:txBody>
          <a:bodyPr wrap="square" rtlCol="0">
            <a:spAutoFit/>
          </a:bodyPr>
          <a:lstStyle/>
          <a:p>
            <a:pPr>
              <a:spcBef>
                <a:spcPts val="0"/>
              </a:spcBef>
              <a:spcAft>
                <a:spcPts val="0"/>
              </a:spcAft>
            </a:pPr>
            <a:r>
              <a:rPr lang="de-CH" sz="1600" b="1" dirty="0"/>
              <a:t>Websites</a:t>
            </a:r>
          </a:p>
          <a:p>
            <a:pPr>
              <a:spcBef>
                <a:spcPts val="0"/>
              </a:spcBef>
              <a:spcAft>
                <a:spcPts val="0"/>
              </a:spcAft>
            </a:pPr>
            <a:r>
              <a:rPr lang="de-CH" sz="1600" dirty="0"/>
              <a:t>VAHSK.ch</a:t>
            </a:r>
          </a:p>
          <a:p>
            <a:pPr>
              <a:spcBef>
                <a:spcPts val="0"/>
              </a:spcBef>
              <a:spcAft>
                <a:spcPts val="0"/>
              </a:spcAft>
            </a:pPr>
            <a:r>
              <a:rPr lang="de-CH" sz="1600" dirty="0"/>
              <a:t>Vapefree.info</a:t>
            </a:r>
          </a:p>
          <a:p>
            <a:pPr>
              <a:spcBef>
                <a:spcPts val="0"/>
              </a:spcBef>
              <a:spcAft>
                <a:spcPts val="0"/>
              </a:spcAft>
            </a:pPr>
            <a:r>
              <a:rPr lang="de-CH" sz="1600" dirty="0"/>
              <a:t>feel-ok.ch/de_CH/eltern/themen/vapes/ressourcen/vapes/</a:t>
            </a:r>
            <a:r>
              <a:rPr lang="de-CH" sz="1600" dirty="0" err="1"/>
              <a:t>kind-vapes.cfm</a:t>
            </a:r>
            <a:endParaRPr lang="de-CH" sz="1600" dirty="0"/>
          </a:p>
          <a:p>
            <a:pPr>
              <a:spcBef>
                <a:spcPts val="0"/>
              </a:spcBef>
              <a:spcAft>
                <a:spcPts val="0"/>
              </a:spcAft>
            </a:pPr>
            <a:r>
              <a:rPr lang="de-CH" sz="1600" dirty="0"/>
              <a:t>bernergesundheit.ch/</a:t>
            </a:r>
            <a:r>
              <a:rPr lang="de-CH" sz="1600" dirty="0" err="1"/>
              <a:t>vapes</a:t>
            </a:r>
            <a:endParaRPr lang="de-CH" sz="1600" dirty="0"/>
          </a:p>
          <a:p>
            <a:pPr>
              <a:spcBef>
                <a:spcPts val="0"/>
              </a:spcBef>
              <a:spcAft>
                <a:spcPts val="0"/>
              </a:spcAft>
            </a:pPr>
            <a:r>
              <a:rPr lang="de-CH" sz="1600" dirty="0"/>
              <a:t>Lungenliga</a:t>
            </a:r>
          </a:p>
          <a:p>
            <a:pPr>
              <a:spcBef>
                <a:spcPts val="0"/>
              </a:spcBef>
              <a:spcAft>
                <a:spcPts val="0"/>
              </a:spcAft>
            </a:pPr>
            <a:r>
              <a:rPr lang="de-CH" sz="1600" dirty="0"/>
              <a:t>At Schweiz</a:t>
            </a:r>
          </a:p>
          <a:p>
            <a:pPr>
              <a:spcBef>
                <a:spcPts val="0"/>
              </a:spcBef>
              <a:spcAft>
                <a:spcPts val="0"/>
              </a:spcAft>
            </a:pPr>
            <a:endParaRPr lang="de-CH" sz="1600" dirty="0"/>
          </a:p>
          <a:p>
            <a:pPr>
              <a:spcBef>
                <a:spcPts val="0"/>
              </a:spcBef>
              <a:spcAft>
                <a:spcPts val="0"/>
              </a:spcAft>
            </a:pPr>
            <a:r>
              <a:rPr lang="el-GR" sz="1600" b="1" dirty="0" smtClean="0"/>
              <a:t>Συμβουλευτική</a:t>
            </a:r>
            <a:endParaRPr lang="de-CH" sz="1600" b="1" dirty="0"/>
          </a:p>
          <a:p>
            <a:pPr>
              <a:spcBef>
                <a:spcPts val="0"/>
              </a:spcBef>
              <a:spcAft>
                <a:spcPts val="0"/>
              </a:spcAft>
            </a:pPr>
            <a:r>
              <a:rPr lang="de-CH" sz="1600" u="sng" dirty="0"/>
              <a:t>Suchtindex.ch</a:t>
            </a:r>
          </a:p>
          <a:p>
            <a:pPr>
              <a:spcBef>
                <a:spcPts val="0"/>
              </a:spcBef>
              <a:spcAft>
                <a:spcPts val="0"/>
              </a:spcAft>
            </a:pPr>
            <a:r>
              <a:rPr lang="de-CH" sz="1600" dirty="0"/>
              <a:t>Kantonale Suchtberatungsstelle (z. B.: zfps.ch/</a:t>
            </a:r>
            <a:r>
              <a:rPr lang="de-CH" sz="1600" dirty="0" err="1"/>
              <a:t>angebot</a:t>
            </a:r>
            <a:r>
              <a:rPr lang="de-CH" sz="1600" dirty="0"/>
              <a:t>/</a:t>
            </a:r>
            <a:r>
              <a:rPr lang="de-CH" sz="1600" dirty="0" err="1"/>
              <a:t>tabak</a:t>
            </a:r>
            <a:r>
              <a:rPr lang="de-CH" sz="1600" dirty="0"/>
              <a:t>/</a:t>
            </a:r>
            <a:r>
              <a:rPr lang="de-CH" sz="1600" dirty="0" err="1"/>
              <a:t>beratung</a:t>
            </a:r>
            <a:r>
              <a:rPr lang="de-CH" sz="1600" dirty="0"/>
              <a:t>)</a:t>
            </a:r>
          </a:p>
          <a:p>
            <a:pPr>
              <a:spcBef>
                <a:spcPts val="0"/>
              </a:spcBef>
              <a:spcAft>
                <a:spcPts val="0"/>
              </a:spcAft>
            </a:pPr>
            <a:r>
              <a:rPr lang="de-CH" sz="1600" dirty="0"/>
              <a:t>safezone.ch</a:t>
            </a:r>
          </a:p>
          <a:p>
            <a:pPr>
              <a:spcBef>
                <a:spcPts val="0"/>
              </a:spcBef>
              <a:spcAft>
                <a:spcPts val="0"/>
              </a:spcAft>
            </a:pPr>
            <a:r>
              <a:rPr lang="de-CH" sz="1600" dirty="0"/>
              <a:t>no-zoff.ch</a:t>
            </a:r>
          </a:p>
          <a:p>
            <a:pPr>
              <a:spcBef>
                <a:spcPts val="0"/>
              </a:spcBef>
              <a:spcAft>
                <a:spcPts val="0"/>
              </a:spcAft>
            </a:pPr>
            <a:r>
              <a:rPr lang="de-CH" sz="1600" dirty="0"/>
              <a:t>Rauchstopplinie</a:t>
            </a:r>
          </a:p>
          <a:p>
            <a:pPr>
              <a:spcBef>
                <a:spcPts val="0"/>
              </a:spcBef>
              <a:spcAft>
                <a:spcPts val="0"/>
              </a:spcAft>
            </a:pPr>
            <a:endParaRPr lang="de-CH" sz="1600" b="1" dirty="0"/>
          </a:p>
          <a:p>
            <a:pPr>
              <a:spcBef>
                <a:spcPts val="0"/>
              </a:spcBef>
              <a:spcAft>
                <a:spcPts val="0"/>
              </a:spcAft>
            </a:pPr>
            <a:r>
              <a:rPr lang="el-GR" sz="1600" b="1" dirty="0" smtClean="0"/>
              <a:t>Πρόσωπα</a:t>
            </a:r>
            <a:endParaRPr lang="de-CH" sz="1600" b="1" dirty="0"/>
          </a:p>
          <a:p>
            <a:pPr>
              <a:spcBef>
                <a:spcPts val="0"/>
              </a:spcBef>
              <a:spcAft>
                <a:spcPts val="0"/>
              </a:spcAft>
            </a:pPr>
            <a:r>
              <a:rPr lang="el-GR" sz="1600" dirty="0" smtClean="0"/>
              <a:t>Συγγενείς </a:t>
            </a:r>
            <a:r>
              <a:rPr lang="el-GR" sz="1600" dirty="0"/>
              <a:t>και φίλοι, που γνωρίζουν για </a:t>
            </a:r>
            <a:r>
              <a:rPr lang="el-GR" sz="1600" dirty="0" smtClean="0"/>
              <a:t>το ηλεκτρονικό τσιγάρο</a:t>
            </a:r>
            <a:r>
              <a:rPr lang="el-GR" sz="1600" dirty="0"/>
              <a:t/>
            </a:r>
            <a:br>
              <a:rPr lang="el-GR" sz="1600" dirty="0"/>
            </a:br>
            <a:r>
              <a:rPr lang="el-GR" sz="1600" dirty="0" smtClean="0"/>
              <a:t>Γιατρός</a:t>
            </a:r>
            <a:r>
              <a:rPr lang="el-GR" sz="1600" dirty="0"/>
              <a:t/>
            </a:r>
            <a:br>
              <a:rPr lang="el-GR" sz="1600" dirty="0"/>
            </a:br>
            <a:r>
              <a:rPr lang="el-GR" sz="1600" dirty="0" smtClean="0"/>
              <a:t>Εκπαιδευτικο</a:t>
            </a:r>
            <a:r>
              <a:rPr lang="el-GR" sz="1600" dirty="0"/>
              <a:t>ί</a:t>
            </a:r>
            <a:endParaRPr lang="de-CH" sz="1600" dirty="0"/>
          </a:p>
        </p:txBody>
      </p:sp>
      <p:pic>
        <p:nvPicPr>
          <p:cNvPr id="3" name="Grafik 2">
            <a:extLst>
              <a:ext uri="{FF2B5EF4-FFF2-40B4-BE49-F238E27FC236}">
                <a16:creationId xmlns:a16="http://schemas.microsoft.com/office/drawing/2014/main" id="{7278D139-B1F1-79A1-6025-AF3CDEB44B0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0957" y="5595259"/>
            <a:ext cx="959503" cy="959503"/>
          </a:xfrm>
          <a:prstGeom prst="rect">
            <a:avLst/>
          </a:prstGeom>
        </p:spPr>
      </p:pic>
      <p:pic>
        <p:nvPicPr>
          <p:cNvPr id="12" name="Grafik 11" descr="Ein Bild, das Schwarz, Dunkelheit enthält.&#10;&#10;Automatisch generierte Beschreibung">
            <a:extLst>
              <a:ext uri="{FF2B5EF4-FFF2-40B4-BE49-F238E27FC236}">
                <a16:creationId xmlns:a16="http://schemas.microsoft.com/office/drawing/2014/main" id="{EE720897-E77A-F50C-3AB3-8327986AE7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126368">
            <a:off x="10506070" y="13875"/>
            <a:ext cx="1485549" cy="1485549"/>
          </a:xfrm>
          <a:prstGeom prst="rect">
            <a:avLst/>
          </a:prstGeom>
        </p:spPr>
      </p:pic>
    </p:spTree>
    <p:extLst>
      <p:ext uri="{BB962C8B-B14F-4D97-AF65-F5344CB8AC3E}">
        <p14:creationId xmlns:p14="http://schemas.microsoft.com/office/powerpoint/2010/main" val="6502561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166299" y="1203799"/>
            <a:ext cx="3646714" cy="1243914"/>
          </a:xfrm>
        </p:spPr>
        <p:txBody>
          <a:bodyPr/>
          <a:lstStyle/>
          <a:p>
            <a:pPr algn="ctr"/>
            <a:r>
              <a:rPr lang="el-GR" b="1" dirty="0" smtClean="0"/>
              <a:t>Πρόσθετη πληροφόρηση</a:t>
            </a:r>
            <a:endParaRPr lang="de-CH" b="1" dirty="0"/>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r>
              <a:rPr lang="el-GR" sz="1200" dirty="0" smtClean="0">
                <a:solidFill>
                  <a:schemeClr val="bg1"/>
                </a:solidFill>
              </a:rPr>
              <a:t>Ενημέρωση</a:t>
            </a:r>
            <a:endParaRPr lang="de-CH" sz="1200" dirty="0">
              <a:solidFill>
                <a:schemeClr val="bg1"/>
              </a:solidFill>
            </a:endParaRP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947839" y="4117370"/>
            <a:ext cx="952043" cy="276999"/>
          </a:xfrm>
          <a:prstGeom prst="rect">
            <a:avLst/>
          </a:prstGeom>
          <a:solidFill>
            <a:schemeClr val="accent5">
              <a:lumMod val="60000"/>
              <a:lumOff val="40000"/>
            </a:schemeClr>
          </a:solidFill>
        </p:spPr>
        <p:txBody>
          <a:bodyPr wrap="square" rtlCol="0">
            <a:spAutoFit/>
          </a:bodyPr>
          <a:lstStyle/>
          <a:p>
            <a:r>
              <a:rPr lang="el-GR" sz="1200" dirty="0" err="1" smtClean="0">
                <a:solidFill>
                  <a:schemeClr val="bg1"/>
                </a:solidFill>
              </a:rPr>
              <a:t>Καταν’όηση</a:t>
            </a:r>
            <a:endParaRPr lang="de-CH" sz="1200" dirty="0">
              <a:solidFill>
                <a:schemeClr val="bg1"/>
              </a:solidFill>
            </a:endParaRP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841860" y="4238717"/>
            <a:ext cx="71796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el-GR" sz="1200" dirty="0" smtClean="0">
                <a:solidFill>
                  <a:srgbClr val="C00000"/>
                </a:solidFill>
              </a:rPr>
              <a:t>Δράση</a:t>
            </a:r>
            <a:endParaRPr lang="de-CH" sz="1200" dirty="0">
              <a:solidFill>
                <a:srgbClr val="C00000"/>
              </a:solidFill>
            </a:endParaRP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1800205" y="4055661"/>
            <a:ext cx="1609776" cy="276999"/>
          </a:xfrm>
          <a:prstGeom prst="rect">
            <a:avLst/>
          </a:prstGeom>
          <a:solidFill>
            <a:schemeClr val="accent5">
              <a:lumMod val="60000"/>
              <a:lumOff val="40000"/>
            </a:schemeClr>
          </a:solidFill>
        </p:spPr>
        <p:txBody>
          <a:bodyPr wrap="square" rtlCol="0">
            <a:spAutoFit/>
          </a:bodyPr>
          <a:lstStyle/>
          <a:p>
            <a:r>
              <a:rPr lang="el-GR" sz="1200" dirty="0" smtClean="0">
                <a:solidFill>
                  <a:schemeClr val="bg1"/>
                </a:solidFill>
              </a:rPr>
              <a:t>Αναζήτηση βοήθειας</a:t>
            </a:r>
            <a:endParaRPr lang="de-CH" sz="1200" dirty="0">
              <a:solidFill>
                <a:schemeClr val="bg1"/>
              </a:solidFill>
            </a:endParaRP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331606" y="3941672"/>
            <a:ext cx="103910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el-GR" sz="1200" dirty="0" smtClean="0">
                <a:solidFill>
                  <a:srgbClr val="C00000"/>
                </a:solidFill>
              </a:rPr>
              <a:t>Αναγνώριση</a:t>
            </a:r>
            <a:endParaRPr lang="de-CH" sz="1200" dirty="0">
              <a:solidFill>
                <a:srgbClr val="C00000"/>
              </a:solidFill>
            </a:endParaRPr>
          </a:p>
        </p:txBody>
      </p:sp>
      <p:sp>
        <p:nvSpPr>
          <p:cNvPr id="4" name="Untertitel 2">
            <a:extLst>
              <a:ext uri="{FF2B5EF4-FFF2-40B4-BE49-F238E27FC236}">
                <a16:creationId xmlns:a16="http://schemas.microsoft.com/office/drawing/2014/main" id="{1142565B-F4EC-C333-2A69-1EECAF346CC1}"/>
              </a:ext>
            </a:extLst>
          </p:cNvPr>
          <p:cNvSpPr txBox="1">
            <a:spLocks/>
          </p:cNvSpPr>
          <p:nvPr/>
        </p:nvSpPr>
        <p:spPr>
          <a:xfrm>
            <a:off x="4203701" y="568037"/>
            <a:ext cx="7696200" cy="81705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l-GR" sz="2000" b="1" dirty="0">
                <a:solidFill>
                  <a:schemeClr val="accent1">
                    <a:lumMod val="50000"/>
                  </a:schemeClr>
                </a:solidFill>
                <a:latin typeface="+mn-lt"/>
              </a:rPr>
              <a:t>Π</a:t>
            </a:r>
            <a:r>
              <a:rPr lang="el-GR" sz="2000" b="1" dirty="0" smtClean="0">
                <a:solidFill>
                  <a:schemeClr val="accent1">
                    <a:lumMod val="50000"/>
                  </a:schemeClr>
                </a:solidFill>
                <a:latin typeface="+mn-lt"/>
              </a:rPr>
              <a:t>ΩΣ ΝΑ ΚΑΤΑΛΑΒΩ </a:t>
            </a:r>
          </a:p>
          <a:p>
            <a:pPr algn="ctr"/>
            <a:r>
              <a:rPr lang="el-GR" sz="2000" b="1" dirty="0" smtClean="0">
                <a:solidFill>
                  <a:schemeClr val="accent1">
                    <a:lumMod val="50000"/>
                  </a:schemeClr>
                </a:solidFill>
                <a:latin typeface="+mn-lt"/>
              </a:rPr>
              <a:t>ΟΤΙ ΤΟ ΠΑΙΔΙ ΜΟΥ ΚΑΝΕΙ ΧΡΗΣΗ ΗΛΕΚΤΡΟΝΙΚΟΥ ΤΣΙΓΑΡΟΥ</a:t>
            </a:r>
            <a:endParaRPr lang="de-CH" sz="2000" b="1" dirty="0">
              <a:solidFill>
                <a:schemeClr val="accent1">
                  <a:lumMod val="50000"/>
                </a:schemeClr>
              </a:solidFill>
              <a:latin typeface="+mn-lt"/>
            </a:endParaRPr>
          </a:p>
        </p:txBody>
      </p:sp>
      <p:sp>
        <p:nvSpPr>
          <p:cNvPr id="6" name="Textfeld 5">
            <a:extLst>
              <a:ext uri="{FF2B5EF4-FFF2-40B4-BE49-F238E27FC236}">
                <a16:creationId xmlns:a16="http://schemas.microsoft.com/office/drawing/2014/main" id="{E8BAA210-4285-E665-6153-AB1B2AFAD14C}"/>
              </a:ext>
            </a:extLst>
          </p:cNvPr>
          <p:cNvSpPr txBox="1"/>
          <p:nvPr/>
        </p:nvSpPr>
        <p:spPr>
          <a:xfrm>
            <a:off x="5458276" y="2148914"/>
            <a:ext cx="6604257" cy="3323987"/>
          </a:xfrm>
          <a:prstGeom prst="rect">
            <a:avLst/>
          </a:prstGeom>
          <a:noFill/>
        </p:spPr>
        <p:txBody>
          <a:bodyPr wrap="square" rtlCol="0">
            <a:spAutoFit/>
          </a:bodyPr>
          <a:lstStyle/>
          <a:p>
            <a:pPr marL="342900" indent="-342900">
              <a:lnSpc>
                <a:spcPct val="150000"/>
              </a:lnSpc>
              <a:buFont typeface="Wingdings" panose="05000000000000000000" pitchFamily="2" charset="2"/>
              <a:buChar char="q"/>
            </a:pPr>
            <a:r>
              <a:rPr lang="el-GR" sz="2000" dirty="0"/>
              <a:t>Ασυνήθιστη γλυκιά </a:t>
            </a:r>
            <a:r>
              <a:rPr lang="el-GR" sz="2000" dirty="0" smtClean="0"/>
              <a:t>μυρωδιά</a:t>
            </a:r>
          </a:p>
          <a:p>
            <a:pPr marL="342900" indent="-342900">
              <a:lnSpc>
                <a:spcPct val="150000"/>
              </a:lnSpc>
              <a:buFont typeface="Wingdings" panose="05000000000000000000" pitchFamily="2" charset="2"/>
              <a:buChar char="q"/>
            </a:pPr>
            <a:r>
              <a:rPr lang="el-GR" sz="2000" dirty="0" smtClean="0"/>
              <a:t>Αλλαγή </a:t>
            </a:r>
            <a:r>
              <a:rPr lang="el-GR" sz="2000" dirty="0"/>
              <a:t>στη </a:t>
            </a:r>
            <a:r>
              <a:rPr lang="el-GR" sz="2000" dirty="0" smtClean="0"/>
              <a:t>συμπεριφορά</a:t>
            </a:r>
          </a:p>
          <a:p>
            <a:pPr marL="342900" indent="-342900">
              <a:lnSpc>
                <a:spcPct val="150000"/>
              </a:lnSpc>
              <a:buFont typeface="Wingdings" panose="05000000000000000000" pitchFamily="2" charset="2"/>
              <a:buChar char="q"/>
            </a:pPr>
            <a:r>
              <a:rPr lang="el-GR" sz="2000" dirty="0" smtClean="0"/>
              <a:t>Άγνωστα </a:t>
            </a:r>
            <a:r>
              <a:rPr lang="el-GR" sz="2000" dirty="0"/>
              <a:t>ηλεκτρονικά </a:t>
            </a:r>
            <a:r>
              <a:rPr lang="el-GR" sz="2000" dirty="0" smtClean="0"/>
              <a:t>είδη</a:t>
            </a:r>
          </a:p>
          <a:p>
            <a:pPr marL="342900" indent="-342900">
              <a:lnSpc>
                <a:spcPct val="150000"/>
              </a:lnSpc>
              <a:buFont typeface="Wingdings" panose="05000000000000000000" pitchFamily="2" charset="2"/>
              <a:buChar char="q"/>
            </a:pPr>
            <a:r>
              <a:rPr lang="el-GR" sz="2000" dirty="0" smtClean="0"/>
              <a:t>Συχνή </a:t>
            </a:r>
            <a:r>
              <a:rPr lang="el-GR" sz="2000" dirty="0"/>
              <a:t>δίψα ή </a:t>
            </a:r>
            <a:r>
              <a:rPr lang="el-GR" sz="2000" dirty="0" smtClean="0"/>
              <a:t>ξηροστομία</a:t>
            </a:r>
          </a:p>
          <a:p>
            <a:pPr marL="342900" indent="-342900">
              <a:lnSpc>
                <a:spcPct val="150000"/>
              </a:lnSpc>
              <a:buFont typeface="Wingdings" panose="05000000000000000000" pitchFamily="2" charset="2"/>
              <a:buChar char="q"/>
            </a:pPr>
            <a:r>
              <a:rPr lang="el-GR" sz="2000" dirty="0" smtClean="0"/>
              <a:t>Αλλαγές </a:t>
            </a:r>
            <a:r>
              <a:rPr lang="el-GR" sz="2000" dirty="0"/>
              <a:t>στην αντοχή ή στην αναπνοή (</a:t>
            </a:r>
            <a:r>
              <a:rPr lang="el-GR" sz="2000" dirty="0" smtClean="0"/>
              <a:t>βήχας)</a:t>
            </a:r>
          </a:p>
          <a:p>
            <a:pPr marL="342900" indent="-342900">
              <a:lnSpc>
                <a:spcPct val="150000"/>
              </a:lnSpc>
              <a:buFont typeface="Wingdings" panose="05000000000000000000" pitchFamily="2" charset="2"/>
              <a:buChar char="q"/>
            </a:pPr>
            <a:r>
              <a:rPr lang="el-GR" sz="2000" dirty="0" smtClean="0"/>
              <a:t>Αλλαγή </a:t>
            </a:r>
            <a:r>
              <a:rPr lang="el-GR" sz="2000" dirty="0"/>
              <a:t>στη συμπεριφορά ως προς τα </a:t>
            </a:r>
            <a:r>
              <a:rPr lang="el-GR" sz="2000" dirty="0" smtClean="0"/>
              <a:t>χρήματα</a:t>
            </a:r>
          </a:p>
          <a:p>
            <a:pPr marL="342900" indent="-342900">
              <a:lnSpc>
                <a:spcPct val="150000"/>
              </a:lnSpc>
              <a:buFont typeface="Wingdings" panose="05000000000000000000" pitchFamily="2" charset="2"/>
              <a:buChar char="q"/>
            </a:pPr>
            <a:r>
              <a:rPr lang="el-GR" sz="2000" dirty="0" smtClean="0"/>
              <a:t>Αλλαγές </a:t>
            </a:r>
            <a:r>
              <a:rPr lang="el-GR" sz="2000" dirty="0"/>
              <a:t>στη διάθεση</a:t>
            </a:r>
            <a:endParaRPr lang="de-CH" sz="2000" dirty="0"/>
          </a:p>
        </p:txBody>
      </p:sp>
    </p:spTree>
    <p:extLst>
      <p:ext uri="{BB962C8B-B14F-4D97-AF65-F5344CB8AC3E}">
        <p14:creationId xmlns:p14="http://schemas.microsoft.com/office/powerpoint/2010/main" val="16980638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F296A16-5649-B6AD-88D3-5FFBECEA9E91}"/>
              </a:ext>
            </a:extLst>
          </p:cNvPr>
          <p:cNvSpPr>
            <a:spLocks noGrp="1"/>
          </p:cNvSpPr>
          <p:nvPr>
            <p:ph type="subTitle" idx="1"/>
          </p:nvPr>
        </p:nvSpPr>
        <p:spPr>
          <a:xfrm>
            <a:off x="745209" y="620600"/>
            <a:ext cx="2516606" cy="443925"/>
          </a:xfrm>
        </p:spPr>
        <p:txBody>
          <a:bodyPr/>
          <a:lstStyle/>
          <a:p>
            <a:pPr algn="ctr"/>
            <a:r>
              <a:rPr lang="el-GR" b="1" dirty="0" err="1" smtClean="0"/>
              <a:t>Συζητηση</a:t>
            </a:r>
            <a:endParaRPr lang="de-CH" b="1" dirty="0"/>
          </a:p>
        </p:txBody>
      </p:sp>
      <p:sp>
        <p:nvSpPr>
          <p:cNvPr id="4" name="Textfeld 3">
            <a:extLst>
              <a:ext uri="{FF2B5EF4-FFF2-40B4-BE49-F238E27FC236}">
                <a16:creationId xmlns:a16="http://schemas.microsoft.com/office/drawing/2014/main" id="{2BD08C1C-E67C-26D7-5095-01BFAEDEE70C}"/>
              </a:ext>
            </a:extLst>
          </p:cNvPr>
          <p:cNvSpPr txBox="1"/>
          <p:nvPr/>
        </p:nvSpPr>
        <p:spPr>
          <a:xfrm>
            <a:off x="1224951" y="1915064"/>
            <a:ext cx="8885208" cy="1631216"/>
          </a:xfrm>
          <a:prstGeom prst="rect">
            <a:avLst/>
          </a:prstGeom>
          <a:noFill/>
        </p:spPr>
        <p:txBody>
          <a:bodyPr wrap="square" rtlCol="0">
            <a:spAutoFit/>
          </a:bodyPr>
          <a:lstStyle/>
          <a:p>
            <a:r>
              <a:rPr lang="el-GR" sz="2000" dirty="0"/>
              <a:t>Τι μάθατε σήμερα</a:t>
            </a:r>
            <a:r>
              <a:rPr lang="el-GR" sz="2000" dirty="0" smtClean="0"/>
              <a:t>;</a:t>
            </a:r>
          </a:p>
          <a:p>
            <a:endParaRPr lang="el-GR" sz="2000" dirty="0"/>
          </a:p>
          <a:p>
            <a:r>
              <a:rPr lang="el-GR" sz="2000" dirty="0"/>
              <a:t>Για ποιο θέμα θα θέλατε να μάθετε περισσότερα;</a:t>
            </a:r>
          </a:p>
          <a:p>
            <a:endParaRPr lang="de-CH" sz="2000" dirty="0"/>
          </a:p>
          <a:p>
            <a:r>
              <a:rPr lang="el-GR" sz="2000" dirty="0"/>
              <a:t>Πώς </a:t>
            </a:r>
            <a:r>
              <a:rPr lang="el-GR" sz="2000" dirty="0" smtClean="0"/>
              <a:t>αξιολογείτε </a:t>
            </a:r>
            <a:r>
              <a:rPr lang="el-GR" sz="2000" dirty="0"/>
              <a:t>την εκδήλωση;</a:t>
            </a:r>
            <a:endParaRPr lang="de-CH" dirty="0"/>
          </a:p>
        </p:txBody>
      </p:sp>
      <p:pic>
        <p:nvPicPr>
          <p:cNvPr id="5" name="Grafik 4" descr="Ein Bild, das Schwarz, Dunkelheit enthält.&#10;&#10;Automatisch generierte Beschreibung">
            <a:extLst>
              <a:ext uri="{FF2B5EF4-FFF2-40B4-BE49-F238E27FC236}">
                <a16:creationId xmlns:a16="http://schemas.microsoft.com/office/drawing/2014/main" id="{3DCA7B36-9656-12F3-8938-4F0DFFC959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43" t="-1665" r="13590" b="16366"/>
          <a:stretch/>
        </p:blipFill>
        <p:spPr>
          <a:xfrm>
            <a:off x="8048744" y="1915064"/>
            <a:ext cx="2061415" cy="2071412"/>
          </a:xfrm>
          <a:prstGeom prst="rect">
            <a:avLst/>
          </a:prstGeom>
        </p:spPr>
      </p:pic>
    </p:spTree>
    <p:extLst>
      <p:ext uri="{BB962C8B-B14F-4D97-AF65-F5344CB8AC3E}">
        <p14:creationId xmlns:p14="http://schemas.microsoft.com/office/powerpoint/2010/main" val="1320055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a:normAutofit/>
          </a:bodyPr>
          <a:lstStyle/>
          <a:p>
            <a:r>
              <a:rPr lang="el-GR" sz="3000" b="1" dirty="0" smtClean="0"/>
              <a:t>ΠΗΓΕΣ</a:t>
            </a:r>
            <a:endParaRPr lang="de-CH" sz="3000" b="1" dirty="0"/>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939091" y="1729272"/>
            <a:ext cx="601374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de-CH" sz="2600" dirty="0"/>
          </a:p>
          <a:p>
            <a:pPr marL="0" indent="0">
              <a:buNone/>
            </a:pPr>
            <a:endParaRPr lang="de-CH" sz="2600" dirty="0"/>
          </a:p>
        </p:txBody>
      </p:sp>
      <p:sp>
        <p:nvSpPr>
          <p:cNvPr id="2" name="Textfeld 1">
            <a:extLst>
              <a:ext uri="{FF2B5EF4-FFF2-40B4-BE49-F238E27FC236}">
                <a16:creationId xmlns:a16="http://schemas.microsoft.com/office/drawing/2014/main" id="{1B89B82F-9799-7D9A-2F4D-CD26F3809A18}"/>
              </a:ext>
            </a:extLst>
          </p:cNvPr>
          <p:cNvSpPr txBox="1"/>
          <p:nvPr/>
        </p:nvSpPr>
        <p:spPr>
          <a:xfrm>
            <a:off x="939091" y="1257108"/>
            <a:ext cx="9680895" cy="3970318"/>
          </a:xfrm>
          <a:prstGeom prst="rect">
            <a:avLst/>
          </a:prstGeom>
          <a:noFill/>
        </p:spPr>
        <p:txBody>
          <a:bodyPr wrap="square" rtlCol="0">
            <a:spAutoFit/>
          </a:bodyPr>
          <a:lstStyle/>
          <a:p>
            <a:r>
              <a:rPr lang="de-DE" sz="1200" dirty="0">
                <a:hlinkClick r:id="rId3">
                  <a:extLst>
                    <a:ext uri="{A12FA001-AC4F-418D-AE19-62706E023703}">
                      <ahyp:hlinkClr xmlns="" xmlns:ahyp="http://schemas.microsoft.com/office/drawing/2018/hyperlinkcolor" val="tx"/>
                    </a:ext>
                  </a:extLst>
                </a:hlinkClick>
              </a:rPr>
              <a:t>Mit Unterstützung der Zürcher Fachstelle zur Prävention des Suchtmittelmissbrauchs: </a:t>
            </a:r>
            <a:r>
              <a:rPr lang="de-DE" sz="1200" dirty="0">
                <a:solidFill>
                  <a:srgbClr val="0066FF"/>
                </a:solidFill>
                <a:hlinkClick r:id="rId3">
                  <a:extLst>
                    <a:ext uri="{A12FA001-AC4F-418D-AE19-62706E023703}">
                      <ahyp:hlinkClr xmlns="" xmlns:ahyp="http://schemas.microsoft.com/office/drawing/2018/hyperlinkcolor" val="tx"/>
                    </a:ext>
                  </a:extLst>
                </a:hlinkClick>
              </a:rPr>
              <a:t>Home - ZFPS – Zürcher Fachstelle zur Prävention des Suchtmittelmissbrauchs</a:t>
            </a:r>
            <a:endParaRPr lang="de-DE" sz="1200" dirty="0"/>
          </a:p>
          <a:p>
            <a:r>
              <a:rPr lang="de-DE" sz="1200" dirty="0">
                <a:hlinkClick r:id="rId4"/>
              </a:rPr>
              <a:t>E-Zigaretten bei AT Schweiz - AT Schweiz (at-schweiz.ch)</a:t>
            </a:r>
            <a:endParaRPr lang="de-DE" sz="1200" dirty="0"/>
          </a:p>
          <a:p>
            <a:r>
              <a:rPr lang="de-DE" sz="1200" dirty="0">
                <a:hlinkClick r:id="rId5"/>
              </a:rPr>
              <a:t>Neue nikotinhaltige Produkte - Konsum - Sucht Schweiz</a:t>
            </a:r>
            <a:endParaRPr lang="de-DE" sz="1200" dirty="0"/>
          </a:p>
          <a:p>
            <a:endParaRPr lang="de-DE" sz="1200" dirty="0"/>
          </a:p>
          <a:p>
            <a:r>
              <a:rPr lang="de-DE" sz="1200" dirty="0">
                <a:hlinkClick r:id="rId6"/>
              </a:rPr>
              <a:t>E-Zigaretten: Waadt verbietet Verkauf an Minderjährige (watson.ch)</a:t>
            </a:r>
            <a:endParaRPr lang="de-DE" sz="1200" dirty="0"/>
          </a:p>
          <a:p>
            <a:r>
              <a:rPr lang="de-DE" sz="1200" dirty="0">
                <a:hlinkClick r:id="rId7"/>
              </a:rPr>
              <a:t>Nationalrat will elektronische Einwegzigaretten verbieten (parlament.ch)</a:t>
            </a:r>
            <a:endParaRPr lang="de-DE" sz="1200" dirty="0"/>
          </a:p>
          <a:p>
            <a:r>
              <a:rPr lang="de-DE" sz="1200" dirty="0">
                <a:hlinkClick r:id="rId8"/>
              </a:rPr>
              <a:t>https://www.srf.ch/news/schweiz/gesetze-gegen-vapes-australien-verbietet-die-einfuhr-von-einweg-e-zigaretten</a:t>
            </a:r>
            <a:endParaRPr lang="de-DE" sz="1200" dirty="0"/>
          </a:p>
          <a:p>
            <a:r>
              <a:rPr lang="de-DE" sz="1200" dirty="0">
                <a:hlinkClick r:id="rId9"/>
              </a:rPr>
              <a:t>Verbot von Einweg-E-Zigaretten in Belgien: EU-Kommission gibt grünes Licht – </a:t>
            </a:r>
            <a:r>
              <a:rPr lang="de-DE" sz="1200" dirty="0" err="1">
                <a:hlinkClick r:id="rId9"/>
              </a:rPr>
              <a:t>Euractiv</a:t>
            </a:r>
            <a:r>
              <a:rPr lang="de-DE" sz="1200" dirty="0">
                <a:hlinkClick r:id="rId9"/>
              </a:rPr>
              <a:t> DE</a:t>
            </a:r>
            <a:endParaRPr lang="de-CH" sz="1200" dirty="0"/>
          </a:p>
          <a:p>
            <a:r>
              <a:rPr lang="de-DE" sz="1200" dirty="0">
                <a:hlinkClick r:id="rId10"/>
              </a:rPr>
              <a:t>Frankreich verbietet E-Zigaretten – </a:t>
            </a:r>
            <a:r>
              <a:rPr lang="de-DE" sz="1200" dirty="0" err="1">
                <a:hlinkClick r:id="rId10"/>
              </a:rPr>
              <a:t>Euractiv</a:t>
            </a:r>
            <a:r>
              <a:rPr lang="de-DE" sz="1200" dirty="0">
                <a:hlinkClick r:id="rId10"/>
              </a:rPr>
              <a:t> DE</a:t>
            </a:r>
            <a:endParaRPr lang="de-DE" sz="1200" dirty="0"/>
          </a:p>
          <a:p>
            <a:r>
              <a:rPr lang="de-DE" sz="1200" dirty="0">
                <a:hlinkClick r:id="rId11"/>
              </a:rPr>
              <a:t>Im Jura soll der Verkauf von Wegwerf-</a:t>
            </a:r>
            <a:r>
              <a:rPr lang="de-DE" sz="1200" dirty="0" err="1">
                <a:hlinkClick r:id="rId11"/>
              </a:rPr>
              <a:t>Vapes</a:t>
            </a:r>
            <a:r>
              <a:rPr lang="de-DE" sz="1200" dirty="0">
                <a:hlinkClick r:id="rId11"/>
              </a:rPr>
              <a:t> verboten werden - News - SRF</a:t>
            </a:r>
            <a:endParaRPr lang="de-DE" sz="1200" dirty="0"/>
          </a:p>
          <a:p>
            <a:endParaRPr lang="de-DE" sz="1200" dirty="0"/>
          </a:p>
          <a:p>
            <a:r>
              <a:rPr lang="de-CH" sz="1200" dirty="0">
                <a:hlinkClick r:id="rId12"/>
              </a:rPr>
              <a:t>E-Zigaretten (admin.ch)</a:t>
            </a:r>
            <a:endParaRPr lang="de-CH" sz="1200" dirty="0"/>
          </a:p>
          <a:p>
            <a:endParaRPr lang="de-DE" sz="1200" dirty="0"/>
          </a:p>
          <a:p>
            <a:endParaRPr lang="de-DE" sz="1200" dirty="0"/>
          </a:p>
          <a:p>
            <a:r>
              <a:rPr lang="el-GR" sz="1200" dirty="0"/>
              <a:t>Όλα τα εικονίδια αποκτήθηκαν από το thenounproject.com.</a:t>
            </a:r>
            <a:br>
              <a:rPr lang="el-GR" sz="1200" dirty="0"/>
            </a:br>
            <a:r>
              <a:rPr lang="el-GR" sz="1200" dirty="0"/>
              <a:t>Όλες οι γραφικές εικόνες, εκτός αν αναφέρεται διαφορετικά, αποκτήθηκαν από το istock.com.</a:t>
            </a:r>
            <a:endParaRPr lang="de-DE" sz="1200" dirty="0"/>
          </a:p>
          <a:p>
            <a:endParaRPr lang="de-DE" sz="1200" dirty="0"/>
          </a:p>
          <a:p>
            <a:endParaRPr lang="de-DE" sz="1200" dirty="0"/>
          </a:p>
          <a:p>
            <a:endParaRPr lang="de-DE" sz="1200" dirty="0"/>
          </a:p>
          <a:p>
            <a:endParaRPr lang="de-DE" sz="1200" dirty="0"/>
          </a:p>
        </p:txBody>
      </p:sp>
    </p:spTree>
    <p:extLst>
      <p:ext uri="{BB962C8B-B14F-4D97-AF65-F5344CB8AC3E}">
        <p14:creationId xmlns:p14="http://schemas.microsoft.com/office/powerpoint/2010/main" val="3193765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pPr algn="ctr"/>
            <a:r>
              <a:rPr lang="el-GR" b="1" dirty="0"/>
              <a:t>Τι είναι τα ηλεκτρονικά </a:t>
            </a:r>
            <a:r>
              <a:rPr lang="el-GR" b="1" dirty="0" smtClean="0"/>
              <a:t>τσιγάρα (</a:t>
            </a:r>
            <a:r>
              <a:rPr lang="de-CH" b="1" dirty="0" smtClean="0"/>
              <a:t>Vapes)</a:t>
            </a:r>
            <a:r>
              <a:rPr lang="el-GR" b="1" dirty="0" smtClean="0"/>
              <a:t>;</a:t>
            </a:r>
            <a:endParaRPr lang="de-CH"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715877" y="3961848"/>
            <a:ext cx="7018923" cy="2364354"/>
          </a:xfrm>
        </p:spPr>
        <p:txBody>
          <a:bodyPr>
            <a:normAutofit lnSpcReduction="10000"/>
          </a:bodyPr>
          <a:lstStyle/>
          <a:p>
            <a:pPr>
              <a:lnSpc>
                <a:spcPct val="150000"/>
              </a:lnSpc>
              <a:spcBef>
                <a:spcPts val="200"/>
              </a:spcBef>
              <a:buFont typeface="Wingdings" panose="05000000000000000000" pitchFamily="2" charset="2"/>
              <a:buChar char="Ø"/>
            </a:pPr>
            <a:r>
              <a:rPr lang="de-CH" sz="1800" dirty="0"/>
              <a:t>  </a:t>
            </a:r>
            <a:r>
              <a:rPr lang="el-GR" sz="1800" dirty="0" smtClean="0"/>
              <a:t>Είναι ηλεκτρονικές συσκευές</a:t>
            </a:r>
            <a:r>
              <a:rPr lang="de-CH" sz="1800" dirty="0" smtClean="0">
                <a:solidFill>
                  <a:schemeClr val="tx1"/>
                </a:solidFill>
              </a:rPr>
              <a:t>.</a:t>
            </a:r>
            <a:endParaRPr lang="de-CH" sz="1800" dirty="0">
              <a:solidFill>
                <a:schemeClr val="tx1"/>
              </a:solidFill>
            </a:endParaRPr>
          </a:p>
          <a:p>
            <a:pPr>
              <a:lnSpc>
                <a:spcPct val="150000"/>
              </a:lnSpc>
              <a:spcBef>
                <a:spcPts val="200"/>
              </a:spcBef>
              <a:buFont typeface="Wingdings" panose="05000000000000000000" pitchFamily="2" charset="2"/>
              <a:buChar char="Ø"/>
            </a:pPr>
            <a:r>
              <a:rPr lang="de-CH" sz="1800" dirty="0">
                <a:solidFill>
                  <a:schemeClr val="tx1"/>
                </a:solidFill>
              </a:rPr>
              <a:t>  </a:t>
            </a:r>
            <a:r>
              <a:rPr lang="el-GR" sz="1800" dirty="0" smtClean="0">
                <a:solidFill>
                  <a:schemeClr val="tx1"/>
                </a:solidFill>
              </a:rPr>
              <a:t>Περιέχουν συνήθως ένα υγρό με νικοτίνη σε υψηλή δόση</a:t>
            </a:r>
            <a:r>
              <a:rPr lang="de-CH" sz="1800" dirty="0" smtClean="0">
                <a:solidFill>
                  <a:schemeClr val="tx1"/>
                </a:solidFill>
              </a:rPr>
              <a:t>. </a:t>
            </a:r>
            <a:endParaRPr lang="de-CH" sz="1800" dirty="0">
              <a:solidFill>
                <a:schemeClr val="tx1"/>
              </a:solidFill>
            </a:endParaRPr>
          </a:p>
          <a:p>
            <a:pPr>
              <a:lnSpc>
                <a:spcPct val="150000"/>
              </a:lnSpc>
              <a:spcBef>
                <a:spcPts val="200"/>
              </a:spcBef>
              <a:buFont typeface="Wingdings" panose="05000000000000000000" pitchFamily="2" charset="2"/>
              <a:buChar char="Ø"/>
            </a:pPr>
            <a:r>
              <a:rPr lang="de-CH" sz="1800" dirty="0">
                <a:solidFill>
                  <a:schemeClr val="tx1"/>
                </a:solidFill>
              </a:rPr>
              <a:t>  </a:t>
            </a:r>
            <a:r>
              <a:rPr lang="el-GR" sz="1800" dirty="0" smtClean="0">
                <a:solidFill>
                  <a:schemeClr val="tx1"/>
                </a:solidFill>
              </a:rPr>
              <a:t>Το υγρό θερμαίνεται και παράγεται ατμός</a:t>
            </a:r>
            <a:r>
              <a:rPr lang="de-CH" sz="1800" dirty="0" smtClean="0">
                <a:solidFill>
                  <a:schemeClr val="tx1"/>
                </a:solidFill>
              </a:rPr>
              <a:t>. </a:t>
            </a:r>
            <a:endParaRPr lang="de-CH" sz="1800" dirty="0">
              <a:solidFill>
                <a:schemeClr val="tx1"/>
              </a:solidFill>
            </a:endParaRPr>
          </a:p>
          <a:p>
            <a:pPr>
              <a:lnSpc>
                <a:spcPct val="150000"/>
              </a:lnSpc>
              <a:spcBef>
                <a:spcPts val="200"/>
              </a:spcBef>
              <a:buFont typeface="Wingdings" panose="05000000000000000000" pitchFamily="2" charset="2"/>
              <a:buChar char="Ø"/>
            </a:pPr>
            <a:r>
              <a:rPr lang="de-CH" sz="1800" dirty="0">
                <a:solidFill>
                  <a:schemeClr val="tx1"/>
                </a:solidFill>
              </a:rPr>
              <a:t>  </a:t>
            </a:r>
            <a:r>
              <a:rPr lang="el-GR" sz="1800" dirty="0" smtClean="0">
                <a:solidFill>
                  <a:schemeClr val="tx1"/>
                </a:solidFill>
              </a:rPr>
              <a:t>Αυτόν τον ατμό τον εισπνέει κανείς με το στόμα</a:t>
            </a:r>
            <a:r>
              <a:rPr lang="de-CH" sz="1800" dirty="0" smtClean="0">
                <a:solidFill>
                  <a:schemeClr val="tx1"/>
                </a:solidFill>
              </a:rPr>
              <a:t>. </a:t>
            </a:r>
            <a:endParaRPr lang="de-CH" sz="1800" dirty="0">
              <a:solidFill>
                <a:schemeClr val="tx1"/>
              </a:solidFill>
            </a:endParaRPr>
          </a:p>
          <a:p>
            <a:pPr>
              <a:lnSpc>
                <a:spcPct val="150000"/>
              </a:lnSpc>
              <a:spcBef>
                <a:spcPts val="200"/>
              </a:spcBef>
              <a:buFont typeface="Wingdings" panose="05000000000000000000" pitchFamily="2" charset="2"/>
              <a:buChar char="Ø"/>
            </a:pPr>
            <a:r>
              <a:rPr lang="de-CH" sz="1800" dirty="0">
                <a:solidFill>
                  <a:schemeClr val="tx1"/>
                </a:solidFill>
              </a:rPr>
              <a:t>  </a:t>
            </a:r>
            <a:r>
              <a:rPr lang="el-GR" sz="1800" dirty="0" smtClean="0">
                <a:solidFill>
                  <a:schemeClr val="tx1"/>
                </a:solidFill>
              </a:rPr>
              <a:t>Είναι παρόμοιο με ένα τσιγάρο</a:t>
            </a:r>
            <a:r>
              <a:rPr lang="de-CH" sz="1800" dirty="0" smtClean="0"/>
              <a:t>. </a:t>
            </a:r>
            <a:endParaRPr lang="de-CH" sz="1800" dirty="0">
              <a:highlight>
                <a:srgbClr val="FFFF00"/>
              </a:highlight>
            </a:endParaRPr>
          </a:p>
          <a:p>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algn="ctr"/>
            <a:endParaRPr lang="de-CH" sz="2200" dirty="0"/>
          </a:p>
        </p:txBody>
      </p:sp>
      <p:pic>
        <p:nvPicPr>
          <p:cNvPr id="5" name="Grafik 4" descr="Ein Bild, das Handschuhe, Hand enthält.&#10;&#10;Automatisch generierte Beschreibung">
            <a:extLst>
              <a:ext uri="{FF2B5EF4-FFF2-40B4-BE49-F238E27FC236}">
                <a16:creationId xmlns:a16="http://schemas.microsoft.com/office/drawing/2014/main" id="{54C15E91-A350-AC83-C4C6-7B8CC3D0A968}"/>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4578F134-0AFC-EB87-88FB-758249D8B58B}"/>
              </a:ext>
            </a:extLst>
          </p:cNvPr>
          <p:cNvSpPr txBox="1"/>
          <p:nvPr/>
        </p:nvSpPr>
        <p:spPr>
          <a:xfrm rot="14118513">
            <a:off x="413750" y="4876736"/>
            <a:ext cx="921488" cy="276999"/>
          </a:xfrm>
          <a:prstGeom prst="rect">
            <a:avLst/>
          </a:prstGeom>
          <a:solidFill>
            <a:schemeClr val="tx2">
              <a:lumMod val="60000"/>
              <a:lumOff val="40000"/>
            </a:schemeClr>
          </a:solidFill>
          <a:ln w="28575">
            <a:solidFill>
              <a:srgbClr val="C00000"/>
            </a:solidFill>
          </a:ln>
        </p:spPr>
        <p:txBody>
          <a:bodyPr wrap="square" rtlCol="0">
            <a:spAutoFit/>
          </a:bodyPr>
          <a:lstStyle/>
          <a:p>
            <a:r>
              <a:rPr lang="el-GR" sz="1200" dirty="0" smtClean="0">
                <a:solidFill>
                  <a:srgbClr val="C00000"/>
                </a:solidFill>
              </a:rPr>
              <a:t>Ενημέρωση</a:t>
            </a:r>
            <a:endParaRPr lang="de-CH" sz="1200" dirty="0">
              <a:solidFill>
                <a:srgbClr val="C00000"/>
              </a:solidFill>
            </a:endParaRPr>
          </a:p>
        </p:txBody>
      </p:sp>
      <p:sp>
        <p:nvSpPr>
          <p:cNvPr id="9" name="Textfeld 8">
            <a:extLst>
              <a:ext uri="{FF2B5EF4-FFF2-40B4-BE49-F238E27FC236}">
                <a16:creationId xmlns:a16="http://schemas.microsoft.com/office/drawing/2014/main" id="{1F44566B-C251-14AD-1825-82A322CD28E9}"/>
              </a:ext>
            </a:extLst>
          </p:cNvPr>
          <p:cNvSpPr txBox="1"/>
          <p:nvPr/>
        </p:nvSpPr>
        <p:spPr>
          <a:xfrm rot="15848186">
            <a:off x="962853" y="4130921"/>
            <a:ext cx="924798" cy="276999"/>
          </a:xfrm>
          <a:prstGeom prst="rect">
            <a:avLst/>
          </a:prstGeom>
          <a:solidFill>
            <a:schemeClr val="tx2">
              <a:lumMod val="60000"/>
              <a:lumOff val="40000"/>
            </a:schemeClr>
          </a:solidFill>
        </p:spPr>
        <p:txBody>
          <a:bodyPr wrap="square" rtlCol="0">
            <a:spAutoFit/>
          </a:bodyPr>
          <a:lstStyle/>
          <a:p>
            <a:r>
              <a:rPr lang="el-GR" sz="1200" dirty="0" smtClean="0">
                <a:solidFill>
                  <a:schemeClr val="bg1"/>
                </a:solidFill>
              </a:rPr>
              <a:t>Κατανόηση</a:t>
            </a:r>
            <a:endParaRPr lang="de-CH" sz="1200" dirty="0">
              <a:solidFill>
                <a:schemeClr val="bg1"/>
              </a:solidFill>
            </a:endParaRPr>
          </a:p>
        </p:txBody>
      </p:sp>
      <p:sp>
        <p:nvSpPr>
          <p:cNvPr id="10" name="Textfeld 9">
            <a:extLst>
              <a:ext uri="{FF2B5EF4-FFF2-40B4-BE49-F238E27FC236}">
                <a16:creationId xmlns:a16="http://schemas.microsoft.com/office/drawing/2014/main" id="{E6BCD768-D7CC-00FB-1E1C-9AED8D920DE1}"/>
              </a:ext>
            </a:extLst>
          </p:cNvPr>
          <p:cNvSpPr txBox="1"/>
          <p:nvPr/>
        </p:nvSpPr>
        <p:spPr>
          <a:xfrm rot="16200000">
            <a:off x="1358277" y="3984274"/>
            <a:ext cx="1006542" cy="276999"/>
          </a:xfrm>
          <a:prstGeom prst="rect">
            <a:avLst/>
          </a:prstGeom>
          <a:solidFill>
            <a:schemeClr val="tx2">
              <a:lumMod val="60000"/>
              <a:lumOff val="40000"/>
            </a:schemeClr>
          </a:solidFill>
        </p:spPr>
        <p:txBody>
          <a:bodyPr wrap="square" rtlCol="0">
            <a:spAutoFit/>
          </a:bodyPr>
          <a:lstStyle/>
          <a:p>
            <a:r>
              <a:rPr lang="el-GR" sz="1200" dirty="0" smtClean="0">
                <a:solidFill>
                  <a:schemeClr val="bg1"/>
                </a:solidFill>
              </a:rPr>
              <a:t>Αναγνώριση</a:t>
            </a:r>
            <a:endParaRPr lang="de-CH" sz="1200" dirty="0">
              <a:solidFill>
                <a:schemeClr val="bg1"/>
              </a:solidFill>
            </a:endParaRPr>
          </a:p>
        </p:txBody>
      </p:sp>
      <p:sp>
        <p:nvSpPr>
          <p:cNvPr id="11" name="Textfeld 10">
            <a:extLst>
              <a:ext uri="{FF2B5EF4-FFF2-40B4-BE49-F238E27FC236}">
                <a16:creationId xmlns:a16="http://schemas.microsoft.com/office/drawing/2014/main" id="{F2B8E01C-66C0-3D35-0984-36E4762635BC}"/>
              </a:ext>
            </a:extLst>
          </p:cNvPr>
          <p:cNvSpPr txBox="1"/>
          <p:nvPr/>
        </p:nvSpPr>
        <p:spPr>
          <a:xfrm rot="16397315">
            <a:off x="1841860" y="4238717"/>
            <a:ext cx="717962" cy="276999"/>
          </a:xfrm>
          <a:prstGeom prst="rect">
            <a:avLst/>
          </a:prstGeom>
          <a:solidFill>
            <a:schemeClr val="tx2">
              <a:lumMod val="60000"/>
              <a:lumOff val="40000"/>
            </a:schemeClr>
          </a:solidFill>
        </p:spPr>
        <p:txBody>
          <a:bodyPr wrap="square" rtlCol="0">
            <a:spAutoFit/>
          </a:bodyPr>
          <a:lstStyle/>
          <a:p>
            <a:r>
              <a:rPr lang="el-GR" sz="1200" dirty="0" smtClean="0">
                <a:solidFill>
                  <a:schemeClr val="bg1"/>
                </a:solidFill>
              </a:rPr>
              <a:t>Δράση</a:t>
            </a:r>
            <a:endParaRPr lang="de-CH" sz="1200" dirty="0">
              <a:solidFill>
                <a:schemeClr val="bg1"/>
              </a:solidFill>
            </a:endParaRPr>
          </a:p>
        </p:txBody>
      </p:sp>
      <p:sp>
        <p:nvSpPr>
          <p:cNvPr id="12" name="Textfeld 11">
            <a:extLst>
              <a:ext uri="{FF2B5EF4-FFF2-40B4-BE49-F238E27FC236}">
                <a16:creationId xmlns:a16="http://schemas.microsoft.com/office/drawing/2014/main" id="{B40E6A15-2F72-7B67-4E6E-28022A480A6E}"/>
              </a:ext>
            </a:extLst>
          </p:cNvPr>
          <p:cNvSpPr txBox="1"/>
          <p:nvPr/>
        </p:nvSpPr>
        <p:spPr>
          <a:xfrm rot="16835369">
            <a:off x="1781653" y="4033319"/>
            <a:ext cx="1655231" cy="276999"/>
          </a:xfrm>
          <a:prstGeom prst="rect">
            <a:avLst/>
          </a:prstGeom>
          <a:solidFill>
            <a:schemeClr val="tx2">
              <a:lumMod val="60000"/>
              <a:lumOff val="40000"/>
            </a:schemeClr>
          </a:solidFill>
        </p:spPr>
        <p:txBody>
          <a:bodyPr wrap="square" rtlCol="0">
            <a:spAutoFit/>
          </a:bodyPr>
          <a:lstStyle/>
          <a:p>
            <a:r>
              <a:rPr lang="el-GR" sz="1200" dirty="0" smtClean="0">
                <a:solidFill>
                  <a:schemeClr val="bg1"/>
                </a:solidFill>
              </a:rPr>
              <a:t>Αναζήτηση βοήθειας</a:t>
            </a:r>
            <a:endParaRPr lang="de-CH" sz="1200" dirty="0">
              <a:solidFill>
                <a:schemeClr val="bg1"/>
              </a:solidFill>
            </a:endParaRPr>
          </a:p>
        </p:txBody>
      </p:sp>
      <p:pic>
        <p:nvPicPr>
          <p:cNvPr id="14" name="Grafik 13" descr="Ein Bild, das Zylinder, Kosmetik, Schreibwaren, Stift enthält.&#10;&#10;Automatisch generierte Beschreibung">
            <a:extLst>
              <a:ext uri="{FF2B5EF4-FFF2-40B4-BE49-F238E27FC236}">
                <a16:creationId xmlns:a16="http://schemas.microsoft.com/office/drawing/2014/main" id="{1B742250-0B99-EF59-72B5-F9A290FE459B}"/>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16572" y1="41946" x2="14120" y2="57004"/>
                        <a14:foregroundMark x1="14120" y1="57004" x2="14524" y2="73476"/>
                        <a14:foregroundMark x1="14524" y1="73476" x2="22096" y2="62616"/>
                        <a14:foregroundMark x1="22096" y1="62616" x2="20022" y2="34518"/>
                        <a14:foregroundMark x1="20022" y1="34518" x2="17662" y2="38750"/>
                        <a14:foregroundMark x1="59930" y1="27735" x2="59607" y2="73476"/>
                        <a14:foregroundMark x1="64208" y1="81195" x2="66128" y2="84417"/>
                        <a14:foregroundMark x1="59607" y1="73476" x2="63817" y2="80539"/>
                        <a14:foregroundMark x1="66128" y1="84417" x2="69577" y2="68793"/>
                        <a14:foregroundMark x1="69577" y1="68793" x2="69712" y2="52321"/>
                        <a14:foregroundMark x1="65795" y1="42596" x2="60119" y2="28502"/>
                        <a14:foregroundMark x1="69712" y1="52321" x2="65871" y2="42785"/>
                        <a14:foregroundMark x1="76637" y1="34316" x2="72945" y2="50303"/>
                        <a14:foregroundMark x1="72945" y1="50303" x2="72352" y2="65442"/>
                        <a14:foregroundMark x1="72352" y1="65442" x2="75802" y2="51433"/>
                        <a14:foregroundMark x1="75802" y1="51433" x2="75532" y2="36455"/>
                        <a14:foregroundMark x1="81946" y1="38434" x2="80032" y2="71538"/>
                        <a14:foregroundMark x1="80032" y1="71538" x2="84182" y2="56157"/>
                        <a14:foregroundMark x1="84182" y1="56157" x2="82242" y2="39806"/>
                        <a14:foregroundMark x1="36163" y1="32338" x2="28079" y2="41017"/>
                        <a14:foregroundMark x1="28079" y1="41017" x2="25384" y2="54824"/>
                        <a14:foregroundMark x1="25384" y1="54824" x2="25842" y2="72911"/>
                        <a14:foregroundMark x1="25842" y1="72911" x2="34007" y2="64110"/>
                        <a14:foregroundMark x1="34007" y1="64110" x2="36055" y2="31853"/>
                        <a14:foregroundMark x1="36271" y1="31692" x2="36863" y2="54461"/>
                        <a14:foregroundMark x1="41876" y1="42390" x2="42387" y2="58135"/>
                        <a14:foregroundMark x1="64511" y1="32943" x2="65535" y2="42874"/>
                        <a14:foregroundMark x1="77242" y1="45127" x2="77257" y2="45297"/>
                        <a14:foregroundMark x1="76341" y1="34598" x2="76865" y2="40716"/>
                        <a14:backgroundMark x1="16977" y1="40129" x2="16896" y2="39201"/>
                        <a14:backgroundMark x1="17489" y1="40129" x2="17084" y2="39362"/>
                        <a14:backgroundMark x1="17192" y1="38878" x2="17381" y2="40412"/>
                        <a14:backgroundMark x1="31070" y1="84255" x2="34330" y2="69964"/>
                        <a14:backgroundMark x1="34330" y1="69964" x2="37780" y2="83488"/>
                        <a14:backgroundMark x1="37780" y1="83488" x2="50121" y2="85507"/>
                        <a14:backgroundMark x1="64214" y1="81833" x2="64214" y2="81227"/>
                        <a14:backgroundMark x1="64403" y1="81348" x2="64511" y2="80904"/>
                        <a14:backgroundMark x1="64214" y1="82277" x2="63891" y2="80743"/>
                        <a14:backgroundMark x1="77661" y1="46992" x2="77041" y2="41502"/>
                      </a14:backgroundRemoval>
                    </a14:imgEffect>
                  </a14:imgLayer>
                </a14:imgProps>
              </a:ext>
              <a:ext uri="{28A0092B-C50C-407E-A947-70E740481C1C}">
                <a14:useLocalDpi xmlns:a14="http://schemas.microsoft.com/office/drawing/2010/main" val="0"/>
              </a:ext>
            </a:extLst>
          </a:blip>
          <a:stretch>
            <a:fillRect/>
          </a:stretch>
        </p:blipFill>
        <p:spPr>
          <a:xfrm>
            <a:off x="5905490" y="829122"/>
            <a:ext cx="4766301" cy="3181759"/>
          </a:xfrm>
          <a:prstGeom prst="rect">
            <a:avLst/>
          </a:prstGeom>
        </p:spPr>
      </p:pic>
    </p:spTree>
    <p:extLst>
      <p:ext uri="{BB962C8B-B14F-4D97-AF65-F5344CB8AC3E}">
        <p14:creationId xmlns:p14="http://schemas.microsoft.com/office/powerpoint/2010/main" val="31088496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01917" y="414271"/>
            <a:ext cx="10058400" cy="606237"/>
          </a:xfrm>
        </p:spPr>
        <p:txBody>
          <a:bodyPr/>
          <a:lstStyle/>
          <a:p>
            <a:r>
              <a:rPr lang="el-GR" b="1" dirty="0" err="1" smtClean="0"/>
              <a:t>Ηλεκτρονικα</a:t>
            </a:r>
            <a:r>
              <a:rPr lang="el-GR" b="1" dirty="0" smtClean="0"/>
              <a:t> </a:t>
            </a:r>
            <a:r>
              <a:rPr lang="el-GR" b="1" dirty="0" err="1" smtClean="0"/>
              <a:t>τσιγαρα</a:t>
            </a:r>
            <a:r>
              <a:rPr lang="el-GR" b="1" dirty="0" smtClean="0"/>
              <a:t> </a:t>
            </a:r>
            <a:r>
              <a:rPr lang="el-GR" b="1" dirty="0" err="1" smtClean="0"/>
              <a:t>μιασ</a:t>
            </a:r>
            <a:r>
              <a:rPr lang="el-GR" b="1" dirty="0" smtClean="0"/>
              <a:t> </a:t>
            </a:r>
            <a:r>
              <a:rPr lang="el-GR" b="1" dirty="0" err="1" smtClean="0"/>
              <a:t>χρησησ</a:t>
            </a:r>
            <a:endParaRPr lang="de-CH" b="1" dirty="0"/>
          </a:p>
        </p:txBody>
      </p:sp>
      <p:sp>
        <p:nvSpPr>
          <p:cNvPr id="4" name="Textfeld 3">
            <a:extLst>
              <a:ext uri="{FF2B5EF4-FFF2-40B4-BE49-F238E27FC236}">
                <a16:creationId xmlns:a16="http://schemas.microsoft.com/office/drawing/2014/main" id="{FF300292-99DF-60E7-62C6-019DEDBDE567}"/>
              </a:ext>
            </a:extLst>
          </p:cNvPr>
          <p:cNvSpPr txBox="1"/>
          <p:nvPr/>
        </p:nvSpPr>
        <p:spPr>
          <a:xfrm>
            <a:off x="6285280" y="1514638"/>
            <a:ext cx="5195520" cy="1477328"/>
          </a:xfrm>
          <a:prstGeom prst="rect">
            <a:avLst/>
          </a:prstGeom>
          <a:noFill/>
          <a:ln w="19050">
            <a:solidFill>
              <a:schemeClr val="accent2">
                <a:lumMod val="50000"/>
              </a:schemeClr>
            </a:solidFill>
          </a:ln>
        </p:spPr>
        <p:txBody>
          <a:bodyPr wrap="square">
            <a:spAutoFit/>
          </a:bodyPr>
          <a:lstStyle/>
          <a:p>
            <a:r>
              <a:rPr lang="el-GR" dirty="0"/>
              <a:t>Τα ηλεκτρονικά τσιγάρα (</a:t>
            </a:r>
            <a:r>
              <a:rPr lang="de-CH" dirty="0"/>
              <a:t>Vapes) </a:t>
            </a:r>
            <a:r>
              <a:rPr lang="el-GR" dirty="0"/>
              <a:t>αποτελούνται από</a:t>
            </a:r>
            <a:r>
              <a:rPr lang="el-GR" dirty="0" smtClean="0"/>
              <a:t>:</a:t>
            </a:r>
          </a:p>
          <a:p>
            <a:pPr marL="285750" indent="-285750">
              <a:buFont typeface="Wingdings" panose="05000000000000000000" pitchFamily="2" charset="2"/>
              <a:buChar char="Ø"/>
            </a:pPr>
            <a:r>
              <a:rPr lang="el-GR" dirty="0" smtClean="0"/>
              <a:t>Μπαταρία </a:t>
            </a:r>
            <a:r>
              <a:rPr lang="el-GR" dirty="0"/>
              <a:t>ή επαναφορτιζόμενη μπαταρία (</a:t>
            </a:r>
            <a:r>
              <a:rPr lang="de-CH" dirty="0"/>
              <a:t>Akku</a:t>
            </a:r>
            <a:r>
              <a:rPr lang="de-CH" dirty="0" smtClean="0"/>
              <a:t>)</a:t>
            </a:r>
            <a:endParaRPr lang="el-GR" dirty="0" smtClean="0"/>
          </a:p>
          <a:p>
            <a:pPr marL="285750" indent="-285750">
              <a:buFont typeface="Wingdings" panose="05000000000000000000" pitchFamily="2" charset="2"/>
              <a:buChar char="Ø"/>
            </a:pPr>
            <a:r>
              <a:rPr lang="el-GR" dirty="0" err="1" smtClean="0"/>
              <a:t>Ατμοποιητή</a:t>
            </a:r>
            <a:r>
              <a:rPr lang="el-GR" dirty="0" smtClean="0"/>
              <a:t> </a:t>
            </a:r>
            <a:r>
              <a:rPr lang="el-GR" dirty="0"/>
              <a:t>(</a:t>
            </a:r>
            <a:r>
              <a:rPr lang="de-CH" dirty="0"/>
              <a:t>Verdampfer</a:t>
            </a:r>
            <a:r>
              <a:rPr lang="de-CH" dirty="0" smtClean="0"/>
              <a:t>)</a:t>
            </a:r>
            <a:endParaRPr lang="el-GR" dirty="0" smtClean="0"/>
          </a:p>
          <a:p>
            <a:pPr marL="285750" indent="-285750">
              <a:buFont typeface="Wingdings" panose="05000000000000000000" pitchFamily="2" charset="2"/>
              <a:buChar char="Ø"/>
            </a:pPr>
            <a:r>
              <a:rPr lang="el-GR" dirty="0" smtClean="0"/>
              <a:t>Επιστόμιο </a:t>
            </a:r>
            <a:r>
              <a:rPr lang="el-GR" dirty="0"/>
              <a:t>(</a:t>
            </a:r>
            <a:r>
              <a:rPr lang="de-CH" dirty="0"/>
              <a:t>Mundstück</a:t>
            </a:r>
            <a:r>
              <a:rPr lang="de-CH" dirty="0" smtClean="0"/>
              <a:t>)</a:t>
            </a:r>
            <a:endParaRPr lang="el-GR" dirty="0" smtClean="0"/>
          </a:p>
          <a:p>
            <a:pPr marL="285750" indent="-285750">
              <a:buFont typeface="Wingdings" panose="05000000000000000000" pitchFamily="2" charset="2"/>
              <a:buChar char="Ø"/>
            </a:pPr>
            <a:r>
              <a:rPr lang="el-GR" dirty="0" smtClean="0"/>
              <a:t>Δεξαμενή </a:t>
            </a:r>
            <a:r>
              <a:rPr lang="el-GR" dirty="0"/>
              <a:t>για το υγρό (</a:t>
            </a:r>
            <a:r>
              <a:rPr lang="de-CH" dirty="0"/>
              <a:t>Tank für die Flüssigkeit)*</a:t>
            </a:r>
          </a:p>
        </p:txBody>
      </p:sp>
      <p:sp>
        <p:nvSpPr>
          <p:cNvPr id="6" name="Textfeld 5">
            <a:extLst>
              <a:ext uri="{FF2B5EF4-FFF2-40B4-BE49-F238E27FC236}">
                <a16:creationId xmlns:a16="http://schemas.microsoft.com/office/drawing/2014/main" id="{78C0D6FE-6929-9526-EBAF-F04BAC7E0CD3}"/>
              </a:ext>
            </a:extLst>
          </p:cNvPr>
          <p:cNvSpPr txBox="1"/>
          <p:nvPr/>
        </p:nvSpPr>
        <p:spPr>
          <a:xfrm>
            <a:off x="928609" y="3908569"/>
            <a:ext cx="5356670" cy="2308324"/>
          </a:xfrm>
          <a:prstGeom prst="rect">
            <a:avLst/>
          </a:prstGeom>
          <a:noFill/>
        </p:spPr>
        <p:txBody>
          <a:bodyPr wrap="square" rtlCol="0">
            <a:spAutoFit/>
          </a:bodyPr>
          <a:lstStyle/>
          <a:p>
            <a:pPr marL="285750" indent="-285750">
              <a:buFont typeface="Arial" panose="020B0604020202020204" pitchFamily="34" charset="0"/>
              <a:buChar char="•"/>
            </a:pPr>
            <a:endParaRPr lang="de-CH" dirty="0"/>
          </a:p>
          <a:p>
            <a:pPr marL="285750" indent="-285750">
              <a:buFont typeface="Arial" panose="020B0604020202020204" pitchFamily="34" charset="0"/>
              <a:buChar char="•"/>
            </a:pPr>
            <a:r>
              <a:rPr lang="el-GR" dirty="0"/>
              <a:t>Μπορείς να τα χρησιμοποιήσεις εύκολα</a:t>
            </a:r>
            <a:r>
              <a:rPr lang="el-GR" dirty="0" smtClean="0"/>
              <a:t>.</a:t>
            </a:r>
          </a:p>
          <a:p>
            <a:pPr marL="285750" indent="-285750">
              <a:buFont typeface="Arial" panose="020B0604020202020204" pitchFamily="34" charset="0"/>
              <a:buChar char="•"/>
            </a:pPr>
            <a:r>
              <a:rPr lang="el-GR" dirty="0" smtClean="0"/>
              <a:t>Έχουν έντονες, </a:t>
            </a:r>
            <a:r>
              <a:rPr lang="el-GR" dirty="0" err="1"/>
              <a:t>φρουτώδεις</a:t>
            </a:r>
            <a:r>
              <a:rPr lang="el-GR" dirty="0"/>
              <a:t> και γλυκές γεύσεις</a:t>
            </a:r>
            <a:r>
              <a:rPr lang="el-GR" dirty="0" smtClean="0"/>
              <a:t>.</a:t>
            </a:r>
          </a:p>
          <a:p>
            <a:pPr marL="285750" indent="-285750">
              <a:buFont typeface="Arial" panose="020B0604020202020204" pitchFamily="34" charset="0"/>
              <a:buChar char="•"/>
            </a:pPr>
            <a:r>
              <a:rPr lang="el-GR" dirty="0" smtClean="0"/>
              <a:t>Είναι μίας χρήσης.</a:t>
            </a:r>
          </a:p>
          <a:p>
            <a:pPr marL="285750" indent="-285750">
              <a:buFont typeface="Arial" panose="020B0604020202020204" pitchFamily="34" charset="0"/>
              <a:buChar char="•"/>
            </a:pPr>
            <a:r>
              <a:rPr lang="el-GR" dirty="0"/>
              <a:t>Περιέχουν 600 – 10.000 </a:t>
            </a:r>
            <a:r>
              <a:rPr lang="de-CH" dirty="0" err="1" smtClean="0"/>
              <a:t>puffs</a:t>
            </a:r>
            <a:r>
              <a:rPr lang="el-GR" dirty="0" smtClean="0"/>
              <a:t>.</a:t>
            </a:r>
          </a:p>
          <a:p>
            <a:pPr marL="285750" indent="-285750">
              <a:buFont typeface="Arial" panose="020B0604020202020204" pitchFamily="34" charset="0"/>
              <a:buChar char="•"/>
            </a:pPr>
            <a:r>
              <a:rPr lang="el-GR" dirty="0" smtClean="0"/>
              <a:t>Διατίθενται </a:t>
            </a:r>
            <a:r>
              <a:rPr lang="el-GR" dirty="0"/>
              <a:t>από 6,90 CHF</a:t>
            </a:r>
            <a:r>
              <a:rPr lang="el-GR" dirty="0" smtClean="0"/>
              <a:t>.</a:t>
            </a:r>
          </a:p>
          <a:p>
            <a:pPr marL="285750" indent="-285750">
              <a:buFont typeface="Arial" panose="020B0604020202020204" pitchFamily="34" charset="0"/>
              <a:buChar char="•"/>
            </a:pPr>
            <a:r>
              <a:rPr lang="el-GR" dirty="0" smtClean="0"/>
              <a:t>Μπορείς </a:t>
            </a:r>
            <a:r>
              <a:rPr lang="el-GR" dirty="0"/>
              <a:t>να τα βρεις στο διαδίκτυο, σε περίπτερα, καταστήματα </a:t>
            </a:r>
            <a:r>
              <a:rPr lang="el-GR" dirty="0" err="1"/>
              <a:t>Vapes</a:t>
            </a:r>
            <a:r>
              <a:rPr lang="el-GR" dirty="0"/>
              <a:t> και καταστήματα λιανικής.</a:t>
            </a:r>
            <a:endParaRPr lang="de-CH" dirty="0"/>
          </a:p>
        </p:txBody>
      </p:sp>
      <p:sp>
        <p:nvSpPr>
          <p:cNvPr id="2" name="Textfeld 1">
            <a:extLst>
              <a:ext uri="{FF2B5EF4-FFF2-40B4-BE49-F238E27FC236}">
                <a16:creationId xmlns:a16="http://schemas.microsoft.com/office/drawing/2014/main" id="{6808F2E0-3DAA-6BD4-7353-5D208A762E29}"/>
              </a:ext>
            </a:extLst>
          </p:cNvPr>
          <p:cNvSpPr txBox="1"/>
          <p:nvPr/>
        </p:nvSpPr>
        <p:spPr>
          <a:xfrm>
            <a:off x="6553200" y="3568064"/>
            <a:ext cx="4927600" cy="2585323"/>
          </a:xfrm>
          <a:prstGeom prst="rect">
            <a:avLst/>
          </a:prstGeom>
          <a:noFill/>
        </p:spPr>
        <p:txBody>
          <a:bodyPr wrap="square" rtlCol="0">
            <a:spAutoFit/>
          </a:bodyPr>
          <a:lstStyle/>
          <a:p>
            <a:r>
              <a:rPr lang="de-CH" b="1" dirty="0" smtClean="0"/>
              <a:t>*</a:t>
            </a:r>
            <a:r>
              <a:rPr lang="el-GR" b="1" dirty="0"/>
              <a:t>Περιεχόμενο του υγρού</a:t>
            </a:r>
            <a:r>
              <a:rPr lang="el-GR" b="1" dirty="0" smtClean="0"/>
              <a:t>:</a:t>
            </a:r>
          </a:p>
          <a:p>
            <a:pPr marL="285750" indent="-285750">
              <a:buFont typeface="Arial" panose="020B0604020202020204" pitchFamily="34" charset="0"/>
              <a:buChar char="•"/>
            </a:pPr>
            <a:r>
              <a:rPr lang="el-GR" dirty="0" smtClean="0"/>
              <a:t>Διάφορες </a:t>
            </a:r>
            <a:r>
              <a:rPr lang="el-GR" u="sng" dirty="0"/>
              <a:t>χημικές</a:t>
            </a:r>
            <a:r>
              <a:rPr lang="el-GR" dirty="0"/>
              <a:t> </a:t>
            </a:r>
            <a:r>
              <a:rPr lang="el-GR" dirty="0" smtClean="0"/>
              <a:t>ουσίες</a:t>
            </a:r>
          </a:p>
          <a:p>
            <a:pPr marL="285750" indent="-285750">
              <a:buFont typeface="Arial" panose="020B0604020202020204" pitchFamily="34" charset="0"/>
              <a:buChar char="•"/>
            </a:pPr>
            <a:r>
              <a:rPr lang="el-GR" u="sng" dirty="0" smtClean="0"/>
              <a:t>Αρωματικές</a:t>
            </a:r>
            <a:r>
              <a:rPr lang="el-GR" dirty="0" smtClean="0"/>
              <a:t> ουσίες</a:t>
            </a:r>
          </a:p>
          <a:p>
            <a:pPr marL="285750" indent="-285750">
              <a:buFont typeface="Arial" panose="020B0604020202020204" pitchFamily="34" charset="0"/>
              <a:buChar char="•"/>
            </a:pPr>
            <a:r>
              <a:rPr lang="el-GR" u="sng" dirty="0" smtClean="0"/>
              <a:t>Νικοτίνη</a:t>
            </a:r>
            <a:r>
              <a:rPr lang="el-GR" dirty="0" smtClean="0"/>
              <a:t> </a:t>
            </a:r>
            <a:r>
              <a:rPr lang="el-GR" dirty="0"/>
              <a:t>σε υψηλή </a:t>
            </a:r>
            <a:r>
              <a:rPr lang="el-GR" dirty="0" smtClean="0"/>
              <a:t>δόση</a:t>
            </a:r>
          </a:p>
          <a:p>
            <a:endParaRPr lang="de-CH" dirty="0" smtClean="0"/>
          </a:p>
          <a:p>
            <a:pPr marL="285750" indent="-285750">
              <a:buFont typeface="Wingdings" panose="05000000000000000000" pitchFamily="2" charset="2"/>
              <a:buChar char="Ø"/>
            </a:pPr>
            <a:r>
              <a:rPr lang="el-GR" dirty="0"/>
              <a:t>Υπάρχουν επίσης ηλεκτρονικά τσιγάρα (</a:t>
            </a:r>
            <a:r>
              <a:rPr lang="el-GR" dirty="0" err="1"/>
              <a:t>Vapes</a:t>
            </a:r>
            <a:r>
              <a:rPr lang="el-GR" dirty="0"/>
              <a:t>) χωρίς νικοτίνη</a:t>
            </a:r>
            <a:r>
              <a:rPr lang="el-GR" dirty="0" smtClean="0"/>
              <a:t>.</a:t>
            </a:r>
          </a:p>
          <a:p>
            <a:pPr marL="285750" indent="-285750">
              <a:buFont typeface="Wingdings" panose="05000000000000000000" pitchFamily="2" charset="2"/>
              <a:buChar char="Ø"/>
            </a:pPr>
            <a:r>
              <a:rPr lang="el-GR" dirty="0" smtClean="0"/>
              <a:t>Ορισμένες </a:t>
            </a:r>
            <a:r>
              <a:rPr lang="el-GR" dirty="0"/>
              <a:t>από αυτές τις χημικές ουσίες είναι </a:t>
            </a:r>
            <a:r>
              <a:rPr lang="el-GR" dirty="0" err="1"/>
              <a:t>καρκινογόνες</a:t>
            </a:r>
            <a:r>
              <a:rPr lang="el-GR" dirty="0"/>
              <a:t>.</a:t>
            </a:r>
            <a:endParaRPr lang="de-CH" dirty="0"/>
          </a:p>
        </p:txBody>
      </p:sp>
      <p:pic>
        <p:nvPicPr>
          <p:cNvPr id="7" name="Grafik 6" descr="Ein Bild, das Feuerzeug, Plastik, Boden, Im Haus enthält.">
            <a:extLst>
              <a:ext uri="{FF2B5EF4-FFF2-40B4-BE49-F238E27FC236}">
                <a16:creationId xmlns:a16="http://schemas.microsoft.com/office/drawing/2014/main" id="{AE53D0E4-AB4E-A789-8D9A-308C5715325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84728" y="1117437"/>
            <a:ext cx="3959677" cy="2271731"/>
          </a:xfrm>
          <a:prstGeom prst="rect">
            <a:avLst/>
          </a:prstGeom>
        </p:spPr>
      </p:pic>
      <p:sp>
        <p:nvSpPr>
          <p:cNvPr id="5" name="Textfeld 4">
            <a:extLst>
              <a:ext uri="{FF2B5EF4-FFF2-40B4-BE49-F238E27FC236}">
                <a16:creationId xmlns:a16="http://schemas.microsoft.com/office/drawing/2014/main" id="{29A52195-C45F-A18A-2A1D-0E2FFF343869}"/>
              </a:ext>
            </a:extLst>
          </p:cNvPr>
          <p:cNvSpPr txBox="1"/>
          <p:nvPr/>
        </p:nvSpPr>
        <p:spPr>
          <a:xfrm>
            <a:off x="1057851" y="1052818"/>
            <a:ext cx="1195615" cy="338554"/>
          </a:xfrm>
          <a:prstGeom prst="rect">
            <a:avLst/>
          </a:prstGeom>
          <a:solidFill>
            <a:schemeClr val="accent4">
              <a:lumMod val="40000"/>
              <a:lumOff val="60000"/>
            </a:schemeClr>
          </a:solidFill>
        </p:spPr>
        <p:txBody>
          <a:bodyPr wrap="square" rtlCol="0">
            <a:spAutoFit/>
          </a:bodyPr>
          <a:lstStyle/>
          <a:p>
            <a:r>
              <a:rPr lang="el-GR" sz="1600" b="1" dirty="0" smtClean="0"/>
              <a:t>Επιστόμιο</a:t>
            </a:r>
            <a:endParaRPr lang="de-CH" sz="1600" b="1" dirty="0"/>
          </a:p>
        </p:txBody>
      </p:sp>
      <p:sp>
        <p:nvSpPr>
          <p:cNvPr id="8" name="Textfeld 7">
            <a:extLst>
              <a:ext uri="{FF2B5EF4-FFF2-40B4-BE49-F238E27FC236}">
                <a16:creationId xmlns:a16="http://schemas.microsoft.com/office/drawing/2014/main" id="{D2F901ED-0D34-24BD-29ED-41F96851220E}"/>
              </a:ext>
            </a:extLst>
          </p:cNvPr>
          <p:cNvSpPr txBox="1"/>
          <p:nvPr/>
        </p:nvSpPr>
        <p:spPr>
          <a:xfrm>
            <a:off x="558800" y="3209098"/>
            <a:ext cx="2667000" cy="553998"/>
          </a:xfrm>
          <a:prstGeom prst="rect">
            <a:avLst/>
          </a:prstGeom>
          <a:solidFill>
            <a:schemeClr val="accent4">
              <a:lumMod val="40000"/>
              <a:lumOff val="60000"/>
            </a:schemeClr>
          </a:solidFill>
        </p:spPr>
        <p:txBody>
          <a:bodyPr wrap="square" rtlCol="0">
            <a:spAutoFit/>
          </a:bodyPr>
          <a:lstStyle/>
          <a:p>
            <a:r>
              <a:rPr lang="el-GR" sz="1500" b="1" dirty="0" err="1"/>
              <a:t>Ατμοποιητής</a:t>
            </a:r>
            <a:r>
              <a:rPr lang="el-GR" sz="1500" b="1" dirty="0"/>
              <a:t> και δεξαμενή </a:t>
            </a:r>
            <a:r>
              <a:rPr lang="el-GR" sz="1500" b="1" dirty="0" smtClean="0"/>
              <a:t>με </a:t>
            </a:r>
            <a:r>
              <a:rPr lang="el-GR" sz="1500" b="1" dirty="0"/>
              <a:t>υγρό αναπλήρωσης (E-</a:t>
            </a:r>
            <a:r>
              <a:rPr lang="el-GR" sz="1500" b="1" dirty="0" err="1"/>
              <a:t>Liquid</a:t>
            </a:r>
            <a:r>
              <a:rPr lang="el-GR" sz="1500" b="1" dirty="0"/>
              <a:t>)</a:t>
            </a:r>
            <a:endParaRPr lang="de-CH" sz="1500" b="1" dirty="0"/>
          </a:p>
        </p:txBody>
      </p:sp>
      <p:sp>
        <p:nvSpPr>
          <p:cNvPr id="9" name="Textfeld 8">
            <a:extLst>
              <a:ext uri="{FF2B5EF4-FFF2-40B4-BE49-F238E27FC236}">
                <a16:creationId xmlns:a16="http://schemas.microsoft.com/office/drawing/2014/main" id="{0ECA1F9B-8EF7-BE79-E9DF-60BAFC3C96DC}"/>
              </a:ext>
            </a:extLst>
          </p:cNvPr>
          <p:cNvSpPr txBox="1"/>
          <p:nvPr/>
        </p:nvSpPr>
        <p:spPr>
          <a:xfrm>
            <a:off x="3225800" y="2071625"/>
            <a:ext cx="1168796" cy="338554"/>
          </a:xfrm>
          <a:prstGeom prst="rect">
            <a:avLst/>
          </a:prstGeom>
          <a:solidFill>
            <a:schemeClr val="accent4">
              <a:lumMod val="40000"/>
              <a:lumOff val="60000"/>
            </a:schemeClr>
          </a:solidFill>
        </p:spPr>
        <p:txBody>
          <a:bodyPr wrap="square" rtlCol="0">
            <a:spAutoFit/>
          </a:bodyPr>
          <a:lstStyle/>
          <a:p>
            <a:r>
              <a:rPr lang="el-GR" sz="1600" b="1" dirty="0" smtClean="0"/>
              <a:t>Μπαταρία</a:t>
            </a:r>
            <a:endParaRPr lang="de-CH" sz="1600" b="1" dirty="0"/>
          </a:p>
        </p:txBody>
      </p:sp>
    </p:spTree>
    <p:extLst>
      <p:ext uri="{BB962C8B-B14F-4D97-AF65-F5344CB8AC3E}">
        <p14:creationId xmlns:p14="http://schemas.microsoft.com/office/powerpoint/2010/main" val="345538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457200" y="1556657"/>
            <a:ext cx="3200400" cy="1323702"/>
          </a:xfrm>
        </p:spPr>
        <p:txBody>
          <a:bodyPr/>
          <a:lstStyle/>
          <a:p>
            <a:pPr algn="ctr"/>
            <a:r>
              <a:rPr lang="el-GR" b="1" dirty="0"/>
              <a:t>Επιπτώσεις </a:t>
            </a:r>
            <a:r>
              <a:rPr lang="el-GR" b="1" dirty="0" smtClean="0"/>
              <a:t/>
            </a:r>
            <a:br>
              <a:rPr lang="el-GR" b="1" dirty="0" smtClean="0"/>
            </a:br>
            <a:r>
              <a:rPr lang="el-GR" b="1" dirty="0" smtClean="0"/>
              <a:t>στην </a:t>
            </a:r>
            <a:r>
              <a:rPr lang="el-GR" b="1" dirty="0"/>
              <a:t>υγεία</a:t>
            </a:r>
            <a:endParaRPr lang="de-CH"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5242560" y="731838"/>
            <a:ext cx="6492240" cy="5287961"/>
          </a:xfrm>
        </p:spPr>
        <p:txBody>
          <a:bodyPr>
            <a:normAutofit lnSpcReduction="10000"/>
          </a:bodyPr>
          <a:lstStyle/>
          <a:p>
            <a:pPr marL="0" indent="0" algn="just">
              <a:buClrTx/>
              <a:buNone/>
            </a:pPr>
            <a:r>
              <a:rPr lang="el-GR" b="1" dirty="0"/>
              <a:t>Εξάρτηση από τη νικοτίνη</a:t>
            </a:r>
            <a:r>
              <a:rPr lang="el-GR" dirty="0"/>
              <a:t>: Τα </a:t>
            </a:r>
            <a:r>
              <a:rPr lang="el-GR" b="1" dirty="0" err="1"/>
              <a:t>Vapes</a:t>
            </a:r>
            <a:r>
              <a:rPr lang="el-GR" dirty="0"/>
              <a:t> περιέχουν συνήθως πολύ νικοτίνη. Η νικοτίνη προκαλεί γρήγορη </a:t>
            </a:r>
            <a:r>
              <a:rPr lang="el-GR" dirty="0" smtClean="0"/>
              <a:t>εξάρτηση</a:t>
            </a:r>
            <a:r>
              <a:rPr lang="de-CH" dirty="0" smtClean="0">
                <a:solidFill>
                  <a:schemeClr val="tx1"/>
                </a:solidFill>
              </a:rPr>
              <a:t>.</a:t>
            </a:r>
            <a:endParaRPr lang="de-CH" dirty="0">
              <a:solidFill>
                <a:schemeClr val="tx1"/>
              </a:solidFill>
            </a:endParaRPr>
          </a:p>
          <a:p>
            <a:pPr marL="0" indent="0">
              <a:buClrTx/>
              <a:buNone/>
            </a:pPr>
            <a:endParaRPr lang="de-CH" b="1" dirty="0"/>
          </a:p>
          <a:p>
            <a:pPr marL="0" indent="0">
              <a:buClrTx/>
              <a:buNone/>
            </a:pPr>
            <a:r>
              <a:rPr lang="el-GR" b="1" dirty="0"/>
              <a:t>Ερεθισμός των αναπνευστικών οδών</a:t>
            </a:r>
            <a:r>
              <a:rPr lang="el-GR" dirty="0"/>
              <a:t>: Βήχας, πονόλαιμος και δυσκολία στην αναπνοή</a:t>
            </a:r>
            <a:r>
              <a:rPr lang="el-GR" dirty="0" smtClean="0"/>
              <a:t>.</a:t>
            </a:r>
          </a:p>
          <a:p>
            <a:pPr marL="0" indent="0">
              <a:buClrTx/>
              <a:buNone/>
            </a:pPr>
            <a:endParaRPr lang="de-CH" b="1" dirty="0"/>
          </a:p>
          <a:p>
            <a:pPr marL="0" indent="0" algn="just">
              <a:buClrTx/>
              <a:buNone/>
            </a:pPr>
            <a:r>
              <a:rPr lang="el-GR" b="1" dirty="0"/>
              <a:t>Ερεθισμοί στο στόμα και το φάρυγγα</a:t>
            </a:r>
            <a:r>
              <a:rPr lang="el-GR" dirty="0"/>
              <a:t>: Ξηροστομία, ερεθισμοί στα ούλα και έλκη στο στόμα</a:t>
            </a:r>
            <a:r>
              <a:rPr lang="el-GR" dirty="0" smtClean="0"/>
              <a:t>.</a:t>
            </a:r>
          </a:p>
          <a:p>
            <a:pPr marL="0" indent="0">
              <a:buClrTx/>
              <a:buNone/>
            </a:pPr>
            <a:endParaRPr lang="de-CH" b="1" dirty="0">
              <a:solidFill>
                <a:schemeClr val="tx1"/>
              </a:solidFill>
            </a:endParaRPr>
          </a:p>
          <a:p>
            <a:pPr marL="0" indent="0" algn="just">
              <a:buClrTx/>
              <a:buNone/>
            </a:pPr>
            <a:r>
              <a:rPr lang="el-GR" b="1" dirty="0"/>
              <a:t>Καρδιοαγγειακό σύστημα</a:t>
            </a:r>
            <a:r>
              <a:rPr lang="el-GR" dirty="0"/>
              <a:t>: Βραχυχρόνια αύξηση του καρδιακού ρυθμού και της αρτηριακής πίεσης, βραχυχρόνια αυξημένος κίνδυνος για καρδιολογικά προβλήματα</a:t>
            </a:r>
            <a:r>
              <a:rPr lang="el-GR" dirty="0" smtClean="0"/>
              <a:t>.</a:t>
            </a:r>
          </a:p>
          <a:p>
            <a:pPr marL="0" indent="0">
              <a:buClrTx/>
              <a:buNone/>
            </a:pPr>
            <a:endParaRPr lang="de-CH" b="1" dirty="0"/>
          </a:p>
          <a:p>
            <a:r>
              <a:rPr lang="el-GR" b="1" dirty="0" smtClean="0"/>
              <a:t>Κίνδυνος </a:t>
            </a:r>
            <a:r>
              <a:rPr lang="el-GR" b="1" dirty="0"/>
              <a:t>καρκίνου</a:t>
            </a:r>
            <a:r>
              <a:rPr lang="el-GR" dirty="0"/>
              <a:t>: </a:t>
            </a:r>
            <a:r>
              <a:rPr lang="el-GR" dirty="0" smtClean="0"/>
              <a:t>Αυξημένος</a:t>
            </a:r>
            <a:r>
              <a:rPr lang="el-GR" dirty="0"/>
              <a:t>.</a:t>
            </a:r>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normAutofit/>
          </a:bodyPr>
          <a:lstStyle/>
          <a:p>
            <a:pPr algn="ctr"/>
            <a:endParaRPr lang="de-CH" sz="2200" dirty="0"/>
          </a:p>
        </p:txBody>
      </p:sp>
      <p:pic>
        <p:nvPicPr>
          <p:cNvPr id="11" name="Grafik 10" descr="Ein Bild, das Handschuhe, Hand enthält.&#10;&#10;Automatisch generierte Beschreibung">
            <a:extLst>
              <a:ext uri="{FF2B5EF4-FFF2-40B4-BE49-F238E27FC236}">
                <a16:creationId xmlns:a16="http://schemas.microsoft.com/office/drawing/2014/main" id="{D22F6F2C-EE4A-37FA-2862-33307B68CE0B}"/>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234053" y="4737567"/>
            <a:ext cx="1334387" cy="1932086"/>
          </a:xfrm>
          <a:prstGeom prst="rect">
            <a:avLst/>
          </a:prstGeom>
        </p:spPr>
      </p:pic>
      <p:sp>
        <p:nvSpPr>
          <p:cNvPr id="12" name="Textfeld 11">
            <a:extLst>
              <a:ext uri="{FF2B5EF4-FFF2-40B4-BE49-F238E27FC236}">
                <a16:creationId xmlns:a16="http://schemas.microsoft.com/office/drawing/2014/main" id="{1E733DA5-4D3E-82DA-F8C9-63CFC239E963}"/>
              </a:ext>
            </a:extLst>
          </p:cNvPr>
          <p:cNvSpPr txBox="1"/>
          <p:nvPr/>
        </p:nvSpPr>
        <p:spPr>
          <a:xfrm rot="14118513">
            <a:off x="488856" y="4972428"/>
            <a:ext cx="921488" cy="276999"/>
          </a:xfrm>
          <a:prstGeom prst="rect">
            <a:avLst/>
          </a:prstGeom>
          <a:solidFill>
            <a:schemeClr val="accent2">
              <a:lumMod val="60000"/>
              <a:lumOff val="40000"/>
            </a:schemeClr>
          </a:solidFill>
          <a:ln w="28575">
            <a:solidFill>
              <a:srgbClr val="0070C0"/>
            </a:solidFill>
          </a:ln>
        </p:spPr>
        <p:txBody>
          <a:bodyPr wrap="square" rtlCol="0">
            <a:spAutoFit/>
          </a:bodyPr>
          <a:lstStyle/>
          <a:p>
            <a:r>
              <a:rPr lang="el-GR" sz="1200" dirty="0" smtClean="0">
                <a:solidFill>
                  <a:srgbClr val="0070C0"/>
                </a:solidFill>
              </a:rPr>
              <a:t>Ενημέρωση</a:t>
            </a:r>
            <a:endParaRPr lang="de-CH" sz="1200" dirty="0">
              <a:solidFill>
                <a:srgbClr val="0070C0"/>
              </a:solidFill>
            </a:endParaRPr>
          </a:p>
        </p:txBody>
      </p:sp>
      <p:sp>
        <p:nvSpPr>
          <p:cNvPr id="13" name="Textfeld 12">
            <a:extLst>
              <a:ext uri="{FF2B5EF4-FFF2-40B4-BE49-F238E27FC236}">
                <a16:creationId xmlns:a16="http://schemas.microsoft.com/office/drawing/2014/main" id="{717174E9-1AC0-6AA3-3604-F2E21DC81B41}"/>
              </a:ext>
            </a:extLst>
          </p:cNvPr>
          <p:cNvSpPr txBox="1"/>
          <p:nvPr/>
        </p:nvSpPr>
        <p:spPr>
          <a:xfrm rot="15848186">
            <a:off x="1040066" y="4228514"/>
            <a:ext cx="920976" cy="276999"/>
          </a:xfrm>
          <a:prstGeom prst="rect">
            <a:avLst/>
          </a:prstGeom>
          <a:solidFill>
            <a:schemeClr val="accent2">
              <a:lumMod val="60000"/>
              <a:lumOff val="40000"/>
            </a:schemeClr>
          </a:solidFill>
          <a:ln w="28575">
            <a:noFill/>
          </a:ln>
        </p:spPr>
        <p:txBody>
          <a:bodyPr wrap="square" rtlCol="0">
            <a:spAutoFit/>
          </a:bodyPr>
          <a:lstStyle/>
          <a:p>
            <a:r>
              <a:rPr lang="el-GR" sz="1200" dirty="0" smtClean="0">
                <a:solidFill>
                  <a:schemeClr val="bg1"/>
                </a:solidFill>
              </a:rPr>
              <a:t>Κατανόηση</a:t>
            </a:r>
            <a:endParaRPr lang="de-CH" sz="1200" dirty="0">
              <a:solidFill>
                <a:schemeClr val="bg1"/>
              </a:solidFill>
            </a:endParaRPr>
          </a:p>
        </p:txBody>
      </p:sp>
      <p:sp>
        <p:nvSpPr>
          <p:cNvPr id="14" name="Textfeld 13">
            <a:extLst>
              <a:ext uri="{FF2B5EF4-FFF2-40B4-BE49-F238E27FC236}">
                <a16:creationId xmlns:a16="http://schemas.microsoft.com/office/drawing/2014/main" id="{0DE115BC-11B6-87F5-5F1B-1D9A5335A6D2}"/>
              </a:ext>
            </a:extLst>
          </p:cNvPr>
          <p:cNvSpPr txBox="1"/>
          <p:nvPr/>
        </p:nvSpPr>
        <p:spPr>
          <a:xfrm rot="16200000">
            <a:off x="1453077" y="4099661"/>
            <a:ext cx="967152" cy="276999"/>
          </a:xfrm>
          <a:prstGeom prst="rect">
            <a:avLst/>
          </a:prstGeom>
          <a:solidFill>
            <a:schemeClr val="accent2">
              <a:lumMod val="60000"/>
              <a:lumOff val="40000"/>
            </a:schemeClr>
          </a:solidFill>
        </p:spPr>
        <p:txBody>
          <a:bodyPr wrap="square" rtlCol="0">
            <a:spAutoFit/>
          </a:bodyPr>
          <a:lstStyle/>
          <a:p>
            <a:r>
              <a:rPr lang="el-GR" sz="1200" dirty="0" smtClean="0">
                <a:solidFill>
                  <a:schemeClr val="bg1"/>
                </a:solidFill>
              </a:rPr>
              <a:t>Αναγνώριση</a:t>
            </a:r>
            <a:endParaRPr lang="de-CH" sz="1200" dirty="0">
              <a:solidFill>
                <a:schemeClr val="bg1"/>
              </a:solidFill>
            </a:endParaRPr>
          </a:p>
        </p:txBody>
      </p:sp>
      <p:sp>
        <p:nvSpPr>
          <p:cNvPr id="15" name="Textfeld 14">
            <a:extLst>
              <a:ext uri="{FF2B5EF4-FFF2-40B4-BE49-F238E27FC236}">
                <a16:creationId xmlns:a16="http://schemas.microsoft.com/office/drawing/2014/main" id="{D0FFA826-BCE0-1733-84EC-BA4EBA2B99F3}"/>
              </a:ext>
            </a:extLst>
          </p:cNvPr>
          <p:cNvSpPr txBox="1"/>
          <p:nvPr/>
        </p:nvSpPr>
        <p:spPr>
          <a:xfrm rot="16397315">
            <a:off x="1916966" y="4334409"/>
            <a:ext cx="717962" cy="276999"/>
          </a:xfrm>
          <a:prstGeom prst="rect">
            <a:avLst/>
          </a:prstGeom>
          <a:solidFill>
            <a:schemeClr val="accent2">
              <a:lumMod val="60000"/>
              <a:lumOff val="40000"/>
            </a:schemeClr>
          </a:solidFill>
        </p:spPr>
        <p:txBody>
          <a:bodyPr wrap="square" rtlCol="0">
            <a:spAutoFit/>
          </a:bodyPr>
          <a:lstStyle/>
          <a:p>
            <a:r>
              <a:rPr lang="el-GR" sz="1200" dirty="0" smtClean="0">
                <a:solidFill>
                  <a:schemeClr val="bg1"/>
                </a:solidFill>
              </a:rPr>
              <a:t>Δράση</a:t>
            </a:r>
            <a:endParaRPr lang="de-CH" sz="1200" dirty="0">
              <a:solidFill>
                <a:schemeClr val="bg1"/>
              </a:solidFill>
            </a:endParaRPr>
          </a:p>
        </p:txBody>
      </p:sp>
      <p:sp>
        <p:nvSpPr>
          <p:cNvPr id="16" name="Textfeld 15">
            <a:extLst>
              <a:ext uri="{FF2B5EF4-FFF2-40B4-BE49-F238E27FC236}">
                <a16:creationId xmlns:a16="http://schemas.microsoft.com/office/drawing/2014/main" id="{DEBC25FB-BC3C-816D-4B28-3876DBB3294D}"/>
              </a:ext>
            </a:extLst>
          </p:cNvPr>
          <p:cNvSpPr txBox="1"/>
          <p:nvPr/>
        </p:nvSpPr>
        <p:spPr>
          <a:xfrm rot="16835369">
            <a:off x="1926152" y="4212579"/>
            <a:ext cx="1485200" cy="276999"/>
          </a:xfrm>
          <a:prstGeom prst="rect">
            <a:avLst/>
          </a:prstGeom>
          <a:solidFill>
            <a:schemeClr val="accent2">
              <a:lumMod val="60000"/>
              <a:lumOff val="40000"/>
            </a:schemeClr>
          </a:solidFill>
        </p:spPr>
        <p:txBody>
          <a:bodyPr wrap="square" rtlCol="0">
            <a:spAutoFit/>
          </a:bodyPr>
          <a:lstStyle/>
          <a:p>
            <a:r>
              <a:rPr lang="el-GR" sz="1200" dirty="0" smtClean="0">
                <a:solidFill>
                  <a:schemeClr val="bg1"/>
                </a:solidFill>
              </a:rPr>
              <a:t>Αναζήτηση βοήθειας</a:t>
            </a:r>
            <a:endParaRPr lang="de-CH" sz="1200" dirty="0">
              <a:solidFill>
                <a:schemeClr val="bg1"/>
              </a:solidFill>
            </a:endParaRPr>
          </a:p>
        </p:txBody>
      </p:sp>
      <p:sp>
        <p:nvSpPr>
          <p:cNvPr id="5" name="Textfeld 4">
            <a:extLst>
              <a:ext uri="{FF2B5EF4-FFF2-40B4-BE49-F238E27FC236}">
                <a16:creationId xmlns:a16="http://schemas.microsoft.com/office/drawing/2014/main" id="{C6E6797B-2743-17E4-BE45-222616330D5E}"/>
              </a:ext>
            </a:extLst>
          </p:cNvPr>
          <p:cNvSpPr txBox="1"/>
          <p:nvPr/>
        </p:nvSpPr>
        <p:spPr>
          <a:xfrm>
            <a:off x="4760945" y="6162971"/>
            <a:ext cx="6772534" cy="377452"/>
          </a:xfrm>
          <a:prstGeom prst="rect">
            <a:avLst/>
          </a:prstGeom>
          <a:noFill/>
          <a:ln>
            <a:solidFill>
              <a:schemeClr val="accent2">
                <a:lumMod val="75000"/>
              </a:schemeClr>
            </a:solidFill>
          </a:ln>
        </p:spPr>
        <p:txBody>
          <a:bodyPr wrap="square" rtlCol="0">
            <a:spAutoFit/>
          </a:bodyPr>
          <a:lstStyle/>
          <a:p>
            <a:pPr algn="ctr"/>
            <a:r>
              <a:rPr lang="el-GR" dirty="0"/>
              <a:t>Οι </a:t>
            </a:r>
            <a:r>
              <a:rPr lang="el-GR" b="1" dirty="0"/>
              <a:t>μακροχρόνιες συνέπειες</a:t>
            </a:r>
            <a:r>
              <a:rPr lang="el-GR" dirty="0"/>
              <a:t> πρέπει να μελετηθούν πιο αναλυτικά.</a:t>
            </a:r>
            <a:endParaRPr lang="de-CH" dirty="0">
              <a:solidFill>
                <a:schemeClr val="accent2">
                  <a:lumMod val="75000"/>
                </a:schemeClr>
              </a:solidFill>
            </a:endParaRPr>
          </a:p>
        </p:txBody>
      </p:sp>
      <p:pic>
        <p:nvPicPr>
          <p:cNvPr id="6" name="Grafik 5" descr="Ein Bild, das Schwarz, Dunkelheit enthält.&#10;&#10;Automatisch generierte Beschreibung">
            <a:extLst>
              <a:ext uri="{FF2B5EF4-FFF2-40B4-BE49-F238E27FC236}">
                <a16:creationId xmlns:a16="http://schemas.microsoft.com/office/drawing/2014/main" id="{81C17C24-C6EB-2E3A-8FE6-1D13DD0113E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858" t="12222" r="7500" b="22699"/>
          <a:stretch/>
        </p:blipFill>
        <p:spPr>
          <a:xfrm>
            <a:off x="4487637" y="731839"/>
            <a:ext cx="508314" cy="377452"/>
          </a:xfrm>
          <a:prstGeom prst="rect">
            <a:avLst/>
          </a:prstGeom>
        </p:spPr>
      </p:pic>
      <p:pic>
        <p:nvPicPr>
          <p:cNvPr id="7" name="Grafik 6" descr="Ein Bild, das Schwarz, Dunkelheit enthält.&#10;&#10;Automatisch generierte Beschreibung">
            <a:extLst>
              <a:ext uri="{FF2B5EF4-FFF2-40B4-BE49-F238E27FC236}">
                <a16:creationId xmlns:a16="http://schemas.microsoft.com/office/drawing/2014/main" id="{9874AA38-1336-442A-0766-5F042F79F52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0592" t="22508" r="30509" b="37247"/>
          <a:stretch/>
        </p:blipFill>
        <p:spPr>
          <a:xfrm>
            <a:off x="4613771" y="5275006"/>
            <a:ext cx="350282" cy="362399"/>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472C1439-E963-5396-7A18-2B21502F56B3}"/>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13355"/>
          <a:stretch/>
        </p:blipFill>
        <p:spPr>
          <a:xfrm>
            <a:off x="4538726" y="1970990"/>
            <a:ext cx="435631" cy="377452"/>
          </a:xfrm>
          <a:prstGeom prst="rect">
            <a:avLst/>
          </a:prstGeom>
        </p:spPr>
      </p:pic>
      <p:pic>
        <p:nvPicPr>
          <p:cNvPr id="9" name="Grafik 8" descr="Ein Bild, das Schwarz, Dunkelheit enthält.&#10;&#10;Automatisch generierte Beschreibung">
            <a:extLst>
              <a:ext uri="{FF2B5EF4-FFF2-40B4-BE49-F238E27FC236}">
                <a16:creationId xmlns:a16="http://schemas.microsoft.com/office/drawing/2014/main" id="{DFF4C59B-6A43-61E5-4151-1E96A2FC9ACF}"/>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b="15675"/>
          <a:stretch/>
        </p:blipFill>
        <p:spPr>
          <a:xfrm flipH="1">
            <a:off x="4531506" y="4286190"/>
            <a:ext cx="442851" cy="373435"/>
          </a:xfrm>
          <a:prstGeom prst="rect">
            <a:avLst/>
          </a:prstGeom>
        </p:spPr>
      </p:pic>
      <p:pic>
        <p:nvPicPr>
          <p:cNvPr id="10" name="Grafik 9" descr="Ein Bild, das Schwarz, Dunkelheit enthält.&#10;&#10;Automatisch generierte Beschreibung">
            <a:extLst>
              <a:ext uri="{FF2B5EF4-FFF2-40B4-BE49-F238E27FC236}">
                <a16:creationId xmlns:a16="http://schemas.microsoft.com/office/drawing/2014/main" id="{B7341A5A-2330-5D64-28D6-BFB89106782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b="14768"/>
          <a:stretch/>
        </p:blipFill>
        <p:spPr>
          <a:xfrm>
            <a:off x="4539520" y="3184622"/>
            <a:ext cx="442851" cy="377452"/>
          </a:xfrm>
          <a:prstGeom prst="rect">
            <a:avLst/>
          </a:prstGeom>
        </p:spPr>
      </p:pic>
    </p:spTree>
    <p:extLst>
      <p:ext uri="{BB962C8B-B14F-4D97-AF65-F5344CB8AC3E}">
        <p14:creationId xmlns:p14="http://schemas.microsoft.com/office/powerpoint/2010/main" val="183579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457200" y="594359"/>
            <a:ext cx="3200400" cy="2160372"/>
          </a:xfrm>
        </p:spPr>
        <p:txBody>
          <a:bodyPr/>
          <a:lstStyle/>
          <a:p>
            <a:pPr algn="ctr"/>
            <a:r>
              <a:rPr lang="el-GR" b="1" dirty="0" smtClean="0"/>
              <a:t>Περιβάλλον</a:t>
            </a:r>
            <a:endParaRPr lang="de-CH" b="1" dirty="0"/>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709160" y="1398080"/>
            <a:ext cx="6786153" cy="2628795"/>
          </a:xfrm>
        </p:spPr>
        <p:txBody>
          <a:bodyPr>
            <a:noAutofit/>
          </a:bodyPr>
          <a:lstStyle/>
          <a:p>
            <a:pPr marL="0" indent="0">
              <a:lnSpc>
                <a:spcPct val="100000"/>
              </a:lnSpc>
              <a:spcBef>
                <a:spcPts val="0"/>
              </a:spcBef>
              <a:spcAft>
                <a:spcPts val="600"/>
              </a:spcAft>
              <a:buNone/>
            </a:pPr>
            <a:r>
              <a:rPr lang="el-GR" dirty="0"/>
              <a:t>Οι </a:t>
            </a:r>
            <a:r>
              <a:rPr lang="el-GR" b="1" dirty="0"/>
              <a:t>μπαταρίες </a:t>
            </a:r>
            <a:r>
              <a:rPr lang="el-GR" b="1" dirty="0" err="1"/>
              <a:t>λιθίου</a:t>
            </a:r>
            <a:r>
              <a:rPr lang="el-GR" dirty="0"/>
              <a:t> και οι </a:t>
            </a:r>
            <a:r>
              <a:rPr lang="el-GR" b="1" dirty="0"/>
              <a:t>συσσωρευτές</a:t>
            </a:r>
            <a:r>
              <a:rPr lang="el-GR" dirty="0"/>
              <a:t> περιέχουν πολύτιμες πρώτες ύλες.</a:t>
            </a:r>
            <a:br>
              <a:rPr lang="el-GR" dirty="0"/>
            </a:br>
            <a:endParaRPr lang="el-GR" dirty="0" smtClean="0"/>
          </a:p>
          <a:p>
            <a:pPr marL="0" indent="0">
              <a:lnSpc>
                <a:spcPct val="100000"/>
              </a:lnSpc>
              <a:spcBef>
                <a:spcPts val="0"/>
              </a:spcBef>
              <a:spcAft>
                <a:spcPts val="600"/>
              </a:spcAft>
              <a:buNone/>
            </a:pPr>
            <a:r>
              <a:rPr lang="el-GR" dirty="0" smtClean="0"/>
              <a:t>Είναι </a:t>
            </a:r>
            <a:r>
              <a:rPr lang="el-GR" b="1" dirty="0"/>
              <a:t>επιβλαβείς για το περιβάλλον</a:t>
            </a:r>
            <a:r>
              <a:rPr lang="el-GR" dirty="0"/>
              <a:t> όταν απορρίπτονται λάθος.</a:t>
            </a:r>
            <a:endParaRPr lang="de-CH" dirty="0"/>
          </a:p>
        </p:txBody>
      </p:sp>
      <p:sp>
        <p:nvSpPr>
          <p:cNvPr id="4" name="Textplatzhalter 3">
            <a:extLst>
              <a:ext uri="{FF2B5EF4-FFF2-40B4-BE49-F238E27FC236}">
                <a16:creationId xmlns:a16="http://schemas.microsoft.com/office/drawing/2014/main" id="{ADA0E272-5872-373E-657C-AD60A2FB19A3}"/>
              </a:ext>
            </a:extLst>
          </p:cNvPr>
          <p:cNvSpPr>
            <a:spLocks noGrp="1"/>
          </p:cNvSpPr>
          <p:nvPr>
            <p:ph type="body" sz="half" idx="2"/>
          </p:nvPr>
        </p:nvSpPr>
        <p:spPr/>
        <p:txBody>
          <a:bodyPr/>
          <a:lstStyle/>
          <a:p>
            <a:endParaRPr lang="de-CH" dirty="0"/>
          </a:p>
        </p:txBody>
      </p:sp>
      <p:sp>
        <p:nvSpPr>
          <p:cNvPr id="5" name="Untertitel 2">
            <a:extLst>
              <a:ext uri="{FF2B5EF4-FFF2-40B4-BE49-F238E27FC236}">
                <a16:creationId xmlns:a16="http://schemas.microsoft.com/office/drawing/2014/main" id="{BFF4D808-2E8D-BCB0-0E2B-71D27FD2DE3A}"/>
              </a:ext>
            </a:extLst>
          </p:cNvPr>
          <p:cNvSpPr txBox="1">
            <a:spLocks/>
          </p:cNvSpPr>
          <p:nvPr/>
        </p:nvSpPr>
        <p:spPr>
          <a:xfrm>
            <a:off x="4898571" y="725175"/>
            <a:ext cx="3734440" cy="458482"/>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GR" sz="2200" b="1" dirty="0" smtClean="0">
                <a:solidFill>
                  <a:schemeClr val="accent3">
                    <a:lumMod val="75000"/>
                  </a:schemeClr>
                </a:solidFill>
                <a:latin typeface="+mj-lt"/>
              </a:rPr>
              <a:t>ΧΡΗΣΗ</a:t>
            </a:r>
            <a:endParaRPr lang="de-CH" sz="2200" b="1" dirty="0">
              <a:solidFill>
                <a:schemeClr val="accent3">
                  <a:lumMod val="75000"/>
                </a:schemeClr>
              </a:solidFill>
              <a:latin typeface="+mj-lt"/>
            </a:endParaRPr>
          </a:p>
        </p:txBody>
      </p:sp>
      <p:sp>
        <p:nvSpPr>
          <p:cNvPr id="6" name="Untertitel 2">
            <a:extLst>
              <a:ext uri="{FF2B5EF4-FFF2-40B4-BE49-F238E27FC236}">
                <a16:creationId xmlns:a16="http://schemas.microsoft.com/office/drawing/2014/main" id="{6A7B3063-F6C2-3E14-0E2A-B908EDB98CA9}"/>
              </a:ext>
            </a:extLst>
          </p:cNvPr>
          <p:cNvSpPr txBox="1">
            <a:spLocks/>
          </p:cNvSpPr>
          <p:nvPr/>
        </p:nvSpPr>
        <p:spPr>
          <a:xfrm>
            <a:off x="4934107" y="3634848"/>
            <a:ext cx="1817661" cy="3591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GR" sz="2200" b="1" dirty="0" smtClean="0">
                <a:solidFill>
                  <a:schemeClr val="accent3">
                    <a:lumMod val="75000"/>
                  </a:schemeClr>
                </a:solidFill>
                <a:latin typeface="+mj-lt"/>
              </a:rPr>
              <a:t>ΑΠΟΡΡΙΨΗ</a:t>
            </a:r>
            <a:endParaRPr lang="de-CH" sz="2200" b="1" dirty="0">
              <a:solidFill>
                <a:schemeClr val="accent3">
                  <a:lumMod val="75000"/>
                </a:schemeClr>
              </a:solidFill>
              <a:latin typeface="+mj-lt"/>
            </a:endParaRPr>
          </a:p>
        </p:txBody>
      </p:sp>
      <p:sp>
        <p:nvSpPr>
          <p:cNvPr id="7" name="Inhaltsplatzhalter 2">
            <a:extLst>
              <a:ext uri="{FF2B5EF4-FFF2-40B4-BE49-F238E27FC236}">
                <a16:creationId xmlns:a16="http://schemas.microsoft.com/office/drawing/2014/main" id="{12926D83-7B7D-9DB3-E3DD-FCDCBEC58E0F}"/>
              </a:ext>
            </a:extLst>
          </p:cNvPr>
          <p:cNvSpPr txBox="1">
            <a:spLocks/>
          </p:cNvSpPr>
          <p:nvPr/>
        </p:nvSpPr>
        <p:spPr>
          <a:xfrm>
            <a:off x="4934107" y="4162412"/>
            <a:ext cx="5106666" cy="868074"/>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l-GR" dirty="0"/>
              <a:t>Τα </a:t>
            </a:r>
            <a:r>
              <a:rPr lang="el-GR" b="1" dirty="0" err="1"/>
              <a:t>Vapes</a:t>
            </a:r>
            <a:r>
              <a:rPr lang="el-GR" dirty="0"/>
              <a:t> ανήκουν </a:t>
            </a:r>
            <a:r>
              <a:rPr lang="el-GR" dirty="0" smtClean="0"/>
              <a:t>στα </a:t>
            </a:r>
            <a:r>
              <a:rPr lang="el-GR" b="1" dirty="0" smtClean="0"/>
              <a:t>ηλεκτρονικά απορρίμματα.</a:t>
            </a:r>
          </a:p>
          <a:p>
            <a:pPr marL="0" indent="0">
              <a:buNone/>
            </a:pPr>
            <a:r>
              <a:rPr lang="el-GR" dirty="0" smtClean="0"/>
              <a:t>Συχνά</a:t>
            </a:r>
            <a:r>
              <a:rPr lang="el-GR" dirty="0"/>
              <a:t>, δεν απορρίπτονται σωστά</a:t>
            </a:r>
            <a:r>
              <a:rPr lang="el-GR" dirty="0" smtClean="0"/>
              <a:t>.</a:t>
            </a:r>
            <a:endParaRPr lang="de-CH" dirty="0"/>
          </a:p>
          <a:p>
            <a:pPr marL="0" indent="0">
              <a:buNone/>
            </a:pPr>
            <a:endParaRPr lang="de-CH" dirty="0"/>
          </a:p>
        </p:txBody>
      </p:sp>
      <p:pic>
        <p:nvPicPr>
          <p:cNvPr id="15" name="Grafik 14" descr="Ein Bild, das Handschuhe, Hand enthält.&#10;&#10;Automatisch generierte Beschreibung">
            <a:extLst>
              <a:ext uri="{FF2B5EF4-FFF2-40B4-BE49-F238E27FC236}">
                <a16:creationId xmlns:a16="http://schemas.microsoft.com/office/drawing/2014/main" id="{FC478CC1-A3A0-1E3A-A447-4EA09F4ECFF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16" name="Textfeld 15">
            <a:extLst>
              <a:ext uri="{FF2B5EF4-FFF2-40B4-BE49-F238E27FC236}">
                <a16:creationId xmlns:a16="http://schemas.microsoft.com/office/drawing/2014/main" id="{E6AC125C-9ED6-4705-A555-5E7724E97D37}"/>
              </a:ext>
            </a:extLst>
          </p:cNvPr>
          <p:cNvSpPr txBox="1"/>
          <p:nvPr/>
        </p:nvSpPr>
        <p:spPr>
          <a:xfrm rot="14118513">
            <a:off x="413750" y="4876736"/>
            <a:ext cx="921488" cy="276999"/>
          </a:xfrm>
          <a:prstGeom prst="rect">
            <a:avLst/>
          </a:prstGeom>
          <a:solidFill>
            <a:schemeClr val="accent1">
              <a:lumMod val="75000"/>
            </a:schemeClr>
          </a:solidFill>
          <a:ln w="28575">
            <a:solidFill>
              <a:srgbClr val="92D050"/>
            </a:solidFill>
          </a:ln>
        </p:spPr>
        <p:txBody>
          <a:bodyPr wrap="square" rtlCol="0">
            <a:spAutoFit/>
          </a:bodyPr>
          <a:lstStyle/>
          <a:p>
            <a:r>
              <a:rPr lang="el-GR" sz="1200" dirty="0" smtClean="0">
                <a:solidFill>
                  <a:srgbClr val="92D050"/>
                </a:solidFill>
              </a:rPr>
              <a:t>Ενημέρωση</a:t>
            </a:r>
            <a:endParaRPr lang="de-CH" sz="1200" dirty="0">
              <a:solidFill>
                <a:srgbClr val="92D050"/>
              </a:solidFill>
            </a:endParaRPr>
          </a:p>
        </p:txBody>
      </p:sp>
      <p:sp>
        <p:nvSpPr>
          <p:cNvPr id="17" name="Textfeld 16">
            <a:extLst>
              <a:ext uri="{FF2B5EF4-FFF2-40B4-BE49-F238E27FC236}">
                <a16:creationId xmlns:a16="http://schemas.microsoft.com/office/drawing/2014/main" id="{97D9F460-3C01-2A6C-3D54-478E60F241C3}"/>
              </a:ext>
            </a:extLst>
          </p:cNvPr>
          <p:cNvSpPr txBox="1"/>
          <p:nvPr/>
        </p:nvSpPr>
        <p:spPr>
          <a:xfrm rot="15848186">
            <a:off x="962853" y="4130921"/>
            <a:ext cx="924798" cy="276999"/>
          </a:xfrm>
          <a:prstGeom prst="rect">
            <a:avLst/>
          </a:prstGeom>
          <a:solidFill>
            <a:schemeClr val="accent1">
              <a:lumMod val="75000"/>
            </a:schemeClr>
          </a:solidFill>
        </p:spPr>
        <p:txBody>
          <a:bodyPr wrap="square" rtlCol="0">
            <a:spAutoFit/>
          </a:bodyPr>
          <a:lstStyle/>
          <a:p>
            <a:r>
              <a:rPr lang="el-GR" sz="1200" dirty="0" smtClean="0">
                <a:solidFill>
                  <a:schemeClr val="bg1"/>
                </a:solidFill>
              </a:rPr>
              <a:t>Κατανόηση</a:t>
            </a:r>
            <a:endParaRPr lang="de-CH" sz="1200" dirty="0">
              <a:solidFill>
                <a:schemeClr val="bg1"/>
              </a:solidFill>
            </a:endParaRPr>
          </a:p>
        </p:txBody>
      </p:sp>
      <p:sp>
        <p:nvSpPr>
          <p:cNvPr id="18" name="Textfeld 17">
            <a:extLst>
              <a:ext uri="{FF2B5EF4-FFF2-40B4-BE49-F238E27FC236}">
                <a16:creationId xmlns:a16="http://schemas.microsoft.com/office/drawing/2014/main" id="{BC8B3954-1C1C-0B24-69D2-754166FF6459}"/>
              </a:ext>
            </a:extLst>
          </p:cNvPr>
          <p:cNvSpPr txBox="1"/>
          <p:nvPr/>
        </p:nvSpPr>
        <p:spPr>
          <a:xfrm rot="16200000">
            <a:off x="1365949" y="3991948"/>
            <a:ext cx="991195" cy="276999"/>
          </a:xfrm>
          <a:prstGeom prst="rect">
            <a:avLst/>
          </a:prstGeom>
          <a:solidFill>
            <a:schemeClr val="accent1">
              <a:lumMod val="75000"/>
            </a:schemeClr>
          </a:solidFill>
        </p:spPr>
        <p:txBody>
          <a:bodyPr wrap="square" rtlCol="0">
            <a:spAutoFit/>
          </a:bodyPr>
          <a:lstStyle/>
          <a:p>
            <a:r>
              <a:rPr lang="el-GR" sz="1200" dirty="0" smtClean="0">
                <a:solidFill>
                  <a:schemeClr val="bg1"/>
                </a:solidFill>
              </a:rPr>
              <a:t>Αναγνώριση</a:t>
            </a:r>
            <a:endParaRPr lang="de-CH" sz="1200" dirty="0">
              <a:solidFill>
                <a:schemeClr val="bg1"/>
              </a:solidFill>
            </a:endParaRPr>
          </a:p>
        </p:txBody>
      </p:sp>
      <p:sp>
        <p:nvSpPr>
          <p:cNvPr id="19" name="Textfeld 18">
            <a:extLst>
              <a:ext uri="{FF2B5EF4-FFF2-40B4-BE49-F238E27FC236}">
                <a16:creationId xmlns:a16="http://schemas.microsoft.com/office/drawing/2014/main" id="{3CD430CA-F94F-AB03-FFF8-8501A77CE5FB}"/>
              </a:ext>
            </a:extLst>
          </p:cNvPr>
          <p:cNvSpPr txBox="1"/>
          <p:nvPr/>
        </p:nvSpPr>
        <p:spPr>
          <a:xfrm rot="16397315">
            <a:off x="1841860" y="4238717"/>
            <a:ext cx="717962" cy="276999"/>
          </a:xfrm>
          <a:prstGeom prst="rect">
            <a:avLst/>
          </a:prstGeom>
          <a:solidFill>
            <a:schemeClr val="accent1">
              <a:lumMod val="75000"/>
            </a:schemeClr>
          </a:solidFill>
        </p:spPr>
        <p:txBody>
          <a:bodyPr wrap="square" rtlCol="0">
            <a:spAutoFit/>
          </a:bodyPr>
          <a:lstStyle/>
          <a:p>
            <a:r>
              <a:rPr lang="el-GR" sz="1200" dirty="0" smtClean="0">
                <a:solidFill>
                  <a:schemeClr val="bg1"/>
                </a:solidFill>
              </a:rPr>
              <a:t>Δράση</a:t>
            </a:r>
            <a:endParaRPr lang="de-CH" sz="1200" dirty="0">
              <a:solidFill>
                <a:schemeClr val="bg1"/>
              </a:solidFill>
            </a:endParaRPr>
          </a:p>
        </p:txBody>
      </p:sp>
      <p:sp>
        <p:nvSpPr>
          <p:cNvPr id="20" name="Textfeld 19">
            <a:extLst>
              <a:ext uri="{FF2B5EF4-FFF2-40B4-BE49-F238E27FC236}">
                <a16:creationId xmlns:a16="http://schemas.microsoft.com/office/drawing/2014/main" id="{BDB58FDD-9C84-A88D-F989-D0830E45E16F}"/>
              </a:ext>
            </a:extLst>
          </p:cNvPr>
          <p:cNvSpPr txBox="1"/>
          <p:nvPr/>
        </p:nvSpPr>
        <p:spPr>
          <a:xfrm rot="16835369">
            <a:off x="1844444" y="4108938"/>
            <a:ext cx="1501375" cy="276999"/>
          </a:xfrm>
          <a:prstGeom prst="rect">
            <a:avLst/>
          </a:prstGeom>
          <a:solidFill>
            <a:schemeClr val="accent1">
              <a:lumMod val="75000"/>
            </a:schemeClr>
          </a:solidFill>
        </p:spPr>
        <p:txBody>
          <a:bodyPr wrap="square" rtlCol="0">
            <a:spAutoFit/>
          </a:bodyPr>
          <a:lstStyle/>
          <a:p>
            <a:r>
              <a:rPr lang="el-GR" sz="1200" dirty="0" smtClean="0">
                <a:solidFill>
                  <a:schemeClr val="bg1"/>
                </a:solidFill>
              </a:rPr>
              <a:t>Αναζήτηση βοήθειας</a:t>
            </a:r>
            <a:endParaRPr lang="de-CH" sz="1200" dirty="0">
              <a:solidFill>
                <a:schemeClr val="bg1"/>
              </a:solidFill>
            </a:endParaRPr>
          </a:p>
        </p:txBody>
      </p:sp>
      <p:pic>
        <p:nvPicPr>
          <p:cNvPr id="9" name="Grafik 8" descr="Ein Bild, das Schwarz, Dunkelheit enthält.&#10;&#10;Automatisch generierte Beschreibung">
            <a:extLst>
              <a:ext uri="{FF2B5EF4-FFF2-40B4-BE49-F238E27FC236}">
                <a16:creationId xmlns:a16="http://schemas.microsoft.com/office/drawing/2014/main" id="{6D0F7A64-A0A6-F5BC-29E8-E33B9A77319F}"/>
              </a:ext>
            </a:extLst>
          </p:cNvPr>
          <p:cNvPicPr>
            <a:picLocks noChangeAspect="1"/>
          </p:cNvPicPr>
          <p:nvPr/>
        </p:nvPicPr>
        <p:blipFill rotWithShape="1">
          <a:blip r:embed="rId5">
            <a:extLst>
              <a:ext uri="{28A0092B-C50C-407E-A947-70E740481C1C}">
                <a14:useLocalDpi xmlns:a14="http://schemas.microsoft.com/office/drawing/2010/main" val="0"/>
              </a:ext>
            </a:extLst>
          </a:blip>
          <a:srcRect l="9919" t="5015" r="8124" b="20197"/>
          <a:stretch/>
        </p:blipFill>
        <p:spPr>
          <a:xfrm>
            <a:off x="9704156" y="4626045"/>
            <a:ext cx="1989464" cy="1815433"/>
          </a:xfrm>
          <a:prstGeom prst="rect">
            <a:avLst/>
          </a:prstGeom>
        </p:spPr>
      </p:pic>
    </p:spTree>
    <p:extLst>
      <p:ext uri="{BB962C8B-B14F-4D97-AF65-F5344CB8AC3E}">
        <p14:creationId xmlns:p14="http://schemas.microsoft.com/office/powerpoint/2010/main" val="2506886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l-GR" b="1" dirty="0" smtClean="0">
                <a:solidFill>
                  <a:schemeClr val="accent1">
                    <a:lumMod val="50000"/>
                  </a:schemeClr>
                </a:solidFill>
              </a:rPr>
              <a:t>ΕΡΩΤΗΣΕΙΣ</a:t>
            </a:r>
            <a:endParaRPr lang="de-CH" b="1" dirty="0">
              <a:solidFill>
                <a:schemeClr val="accent1">
                  <a:lumMod val="50000"/>
                </a:schemeClr>
              </a:solidFill>
            </a:endParaRPr>
          </a:p>
        </p:txBody>
      </p:sp>
      <p:sp>
        <p:nvSpPr>
          <p:cNvPr id="11" name="Textfeld 10">
            <a:extLst>
              <a:ext uri="{FF2B5EF4-FFF2-40B4-BE49-F238E27FC236}">
                <a16:creationId xmlns:a16="http://schemas.microsoft.com/office/drawing/2014/main" id="{E64C5AF8-5B1F-8083-7357-D4CF7AD7510A}"/>
              </a:ext>
            </a:extLst>
          </p:cNvPr>
          <p:cNvSpPr txBox="1"/>
          <p:nvPr/>
        </p:nvSpPr>
        <p:spPr>
          <a:xfrm>
            <a:off x="1623060" y="2222261"/>
            <a:ext cx="7498125" cy="461665"/>
          </a:xfrm>
          <a:prstGeom prst="rect">
            <a:avLst/>
          </a:prstGeom>
          <a:noFill/>
          <a:ln w="12700">
            <a:solidFill>
              <a:schemeClr val="accent1">
                <a:lumMod val="50000"/>
              </a:schemeClr>
            </a:solidFill>
          </a:ln>
        </p:spPr>
        <p:txBody>
          <a:bodyPr wrap="square" rtlCol="0">
            <a:spAutoFit/>
          </a:bodyPr>
          <a:lstStyle/>
          <a:p>
            <a:r>
              <a:rPr lang="el-GR" sz="2400" dirty="0"/>
              <a:t>Ποιος γνωρίζει τουλάχιστον ένα άτομο που </a:t>
            </a:r>
            <a:r>
              <a:rPr lang="el-GR" sz="2400" dirty="0" err="1"/>
              <a:t>ατμίζει</a:t>
            </a:r>
            <a:r>
              <a:rPr lang="el-GR" sz="2400" dirty="0"/>
              <a:t> (</a:t>
            </a:r>
            <a:r>
              <a:rPr lang="el-GR" sz="2400" dirty="0" err="1"/>
              <a:t>vapt</a:t>
            </a:r>
            <a:r>
              <a:rPr lang="el-GR" sz="2400" dirty="0"/>
              <a:t>);</a:t>
            </a:r>
            <a:endParaRPr lang="de-CH" sz="2400" b="1" dirty="0"/>
          </a:p>
        </p:txBody>
      </p:sp>
      <p:pic>
        <p:nvPicPr>
          <p:cNvPr id="13" name="Grafik 12" descr="Ein Bild, das Handschuhe, Hand enthält.&#10;&#10;Automatisch generierte Beschreibung">
            <a:extLst>
              <a:ext uri="{FF2B5EF4-FFF2-40B4-BE49-F238E27FC236}">
                <a16:creationId xmlns:a16="http://schemas.microsoft.com/office/drawing/2014/main" id="{24D4F5A5-E23D-ADA1-24C6-9FC63105D61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957887" y="3384045"/>
            <a:ext cx="1411892" cy="2044307"/>
          </a:xfrm>
          <a:prstGeom prst="rect">
            <a:avLst/>
          </a:prstGeom>
        </p:spPr>
      </p:pic>
      <p:pic>
        <p:nvPicPr>
          <p:cNvPr id="14" name="Grafik 13" descr="Ein Bild, das Handschuhe, Hand enthält.&#10;&#10;Automatisch generierte Beschreibung">
            <a:extLst>
              <a:ext uri="{FF2B5EF4-FFF2-40B4-BE49-F238E27FC236}">
                <a16:creationId xmlns:a16="http://schemas.microsoft.com/office/drawing/2014/main" id="{EAAC37C0-EA0D-0CA5-9F89-2EC0F0A28FC4}"/>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944779" y="3177313"/>
            <a:ext cx="970671" cy="1405454"/>
          </a:xfrm>
          <a:prstGeom prst="rect">
            <a:avLst/>
          </a:prstGeom>
        </p:spPr>
      </p:pic>
      <p:pic>
        <p:nvPicPr>
          <p:cNvPr id="15" name="Grafik 14" descr="Ein Bild, das Handschuhe, Hand enthält.&#10;&#10;Automatisch generierte Beschreibung">
            <a:extLst>
              <a:ext uri="{FF2B5EF4-FFF2-40B4-BE49-F238E27FC236}">
                <a16:creationId xmlns:a16="http://schemas.microsoft.com/office/drawing/2014/main" id="{581417A8-97E5-A55D-12E9-DA4CCB4A6FC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4893822" y="3778299"/>
            <a:ext cx="970430" cy="1405105"/>
          </a:xfrm>
          <a:prstGeom prst="rect">
            <a:avLst/>
          </a:prstGeom>
        </p:spPr>
      </p:pic>
      <p:pic>
        <p:nvPicPr>
          <p:cNvPr id="16" name="Grafik 15" descr="Ein Bild, das Handschuhe, Hand enthält.&#10;&#10;Automatisch generierte Beschreibung">
            <a:extLst>
              <a:ext uri="{FF2B5EF4-FFF2-40B4-BE49-F238E27FC236}">
                <a16:creationId xmlns:a16="http://schemas.microsoft.com/office/drawing/2014/main" id="{F828445A-3333-4385-5643-14BD79C3F205}"/>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6439493" y="4087928"/>
            <a:ext cx="1321820" cy="1913890"/>
          </a:xfrm>
          <a:prstGeom prst="rect">
            <a:avLst/>
          </a:prstGeom>
        </p:spPr>
      </p:pic>
      <p:pic>
        <p:nvPicPr>
          <p:cNvPr id="17" name="Grafik 16" descr="Ein Bild, das Handschuhe, Hand enthält.&#10;&#10;Automatisch generierte Beschreibung">
            <a:extLst>
              <a:ext uri="{FF2B5EF4-FFF2-40B4-BE49-F238E27FC236}">
                <a16:creationId xmlns:a16="http://schemas.microsoft.com/office/drawing/2014/main" id="{70C2761B-0705-6FB9-31E8-B9A6A45C5F2D}"/>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8388295" y="3568136"/>
            <a:ext cx="887144" cy="1284514"/>
          </a:xfrm>
          <a:prstGeom prst="rect">
            <a:avLst/>
          </a:prstGeom>
        </p:spPr>
      </p:pic>
      <p:pic>
        <p:nvPicPr>
          <p:cNvPr id="2" name="Grafik 1" descr="Ein Bild, das Handschuhe, Hand enthält.&#10;&#10;Automatisch generierte Beschreibung">
            <a:extLst>
              <a:ext uri="{FF2B5EF4-FFF2-40B4-BE49-F238E27FC236}">
                <a16:creationId xmlns:a16="http://schemas.microsoft.com/office/drawing/2014/main" id="{F95C3A3C-6009-05CC-32D2-2A0EE8237FCF}"/>
              </a:ext>
            </a:extLst>
          </p:cNvPr>
          <p:cNvPicPr>
            <a:picLocks noChangeAspect="1"/>
          </p:cNvPicPr>
          <p:nvPr/>
        </p:nvPicPr>
        <p:blipFill rotWithShape="1">
          <a:blip r:embed="rId10" cstate="hqprint">
            <a:extLst>
              <a:ext uri="{BEBA8EAE-BF5A-486C-A8C5-ECC9F3942E4B}">
                <a14:imgProps xmlns:a14="http://schemas.microsoft.com/office/drawing/2010/main">
                  <a14:imgLayer r:embed="rId6">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10119652" y="2753506"/>
            <a:ext cx="1141425" cy="1652692"/>
          </a:xfrm>
          <a:prstGeom prst="rect">
            <a:avLst/>
          </a:prstGeom>
        </p:spPr>
      </p:pic>
    </p:spTree>
    <p:extLst>
      <p:ext uri="{BB962C8B-B14F-4D97-AF65-F5344CB8AC3E}">
        <p14:creationId xmlns:p14="http://schemas.microsoft.com/office/powerpoint/2010/main" val="16596099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l-GR" b="1" dirty="0" smtClean="0">
                <a:solidFill>
                  <a:schemeClr val="accent1">
                    <a:lumMod val="50000"/>
                  </a:schemeClr>
                </a:solidFill>
              </a:rPr>
              <a:t>ΚΙΝΔΥΝΟΙ ΓΙΑ ΤΟΥΣ ΝΕΟΥΣ</a:t>
            </a:r>
            <a:endParaRPr lang="de-CH" b="1" dirty="0">
              <a:solidFill>
                <a:schemeClr val="accent1">
                  <a:lumMod val="50000"/>
                </a:schemeClr>
              </a:solidFill>
            </a:endParaRPr>
          </a:p>
        </p:txBody>
      </p:sp>
      <p:sp>
        <p:nvSpPr>
          <p:cNvPr id="10" name="Textfeld 9">
            <a:extLst>
              <a:ext uri="{FF2B5EF4-FFF2-40B4-BE49-F238E27FC236}">
                <a16:creationId xmlns:a16="http://schemas.microsoft.com/office/drawing/2014/main" id="{CDCA0EF9-AF73-45CF-9749-59A8F586B1BA}"/>
              </a:ext>
            </a:extLst>
          </p:cNvPr>
          <p:cNvSpPr txBox="1"/>
          <p:nvPr/>
        </p:nvSpPr>
        <p:spPr>
          <a:xfrm>
            <a:off x="631965" y="1541141"/>
            <a:ext cx="7645482" cy="4093428"/>
          </a:xfrm>
          <a:prstGeom prst="rect">
            <a:avLst/>
          </a:prstGeom>
          <a:noFill/>
        </p:spPr>
        <p:txBody>
          <a:bodyPr wrap="square" rtlCol="0">
            <a:spAutoFit/>
          </a:bodyPr>
          <a:lstStyle/>
          <a:p>
            <a:pPr marL="342900" indent="-342900" algn="just">
              <a:buFontTx/>
              <a:buAutoNum type="arabicParenR"/>
            </a:pPr>
            <a:r>
              <a:rPr lang="el-GR" sz="2000" b="1" dirty="0">
                <a:solidFill>
                  <a:srgbClr val="FF0000"/>
                </a:solidFill>
              </a:rPr>
              <a:t>Βιομηχανία</a:t>
            </a:r>
            <a:r>
              <a:rPr lang="el-GR" sz="2000" dirty="0"/>
              <a:t>: Στοχεύει συγκεκριμένα στους </a:t>
            </a:r>
            <a:r>
              <a:rPr lang="el-GR" sz="2000" b="1" dirty="0"/>
              <a:t>εφήβους</a:t>
            </a:r>
            <a:r>
              <a:rPr lang="el-GR" sz="2000" dirty="0"/>
              <a:t>. (Π.χ. μέσω διαφήμισης στα </a:t>
            </a:r>
            <a:r>
              <a:rPr lang="el-GR" sz="2000" b="1" dirty="0"/>
              <a:t>κοινωνικά δίκτυα</a:t>
            </a:r>
            <a:r>
              <a:rPr lang="el-GR" sz="2000" dirty="0"/>
              <a:t>, όπως το </a:t>
            </a:r>
            <a:r>
              <a:rPr lang="el-GR" sz="2000" b="1" dirty="0" err="1"/>
              <a:t>TikTok</a:t>
            </a:r>
            <a:r>
              <a:rPr lang="el-GR" sz="2000" dirty="0" smtClean="0"/>
              <a:t>).</a:t>
            </a:r>
          </a:p>
          <a:p>
            <a:pPr marL="342900" indent="-342900">
              <a:buFontTx/>
              <a:buAutoNum type="arabicParenR"/>
            </a:pPr>
            <a:endParaRPr lang="de-CH" sz="2000" b="1" dirty="0"/>
          </a:p>
          <a:p>
            <a:pPr marL="342900" indent="-342900">
              <a:buAutoNum type="arabicParenR"/>
            </a:pPr>
            <a:r>
              <a:rPr lang="el-GR" sz="2000" b="1" dirty="0">
                <a:solidFill>
                  <a:srgbClr val="FF0000"/>
                </a:solidFill>
              </a:rPr>
              <a:t>Άρωμα</a:t>
            </a:r>
            <a:r>
              <a:rPr lang="el-GR" sz="2000" dirty="0"/>
              <a:t>: Το άρωμα καθιστά </a:t>
            </a:r>
            <a:r>
              <a:rPr lang="el-GR" sz="2000" dirty="0" smtClean="0"/>
              <a:t>το ηλεκτρονικό τσιγάρο ελκυστικό </a:t>
            </a:r>
            <a:r>
              <a:rPr lang="el-GR" sz="2000" dirty="0"/>
              <a:t>στους </a:t>
            </a:r>
            <a:r>
              <a:rPr lang="el-GR" sz="2000" b="1" dirty="0"/>
              <a:t>εφήβους</a:t>
            </a:r>
            <a:r>
              <a:rPr lang="el-GR" sz="2000" dirty="0" smtClean="0"/>
              <a:t>.</a:t>
            </a:r>
          </a:p>
          <a:p>
            <a:pPr marL="342900" indent="-342900">
              <a:buAutoNum type="arabicParenR"/>
            </a:pPr>
            <a:endParaRPr lang="de-CH" sz="2000" b="1" dirty="0"/>
          </a:p>
          <a:p>
            <a:pPr marL="342900" indent="-342900">
              <a:buAutoNum type="arabicParenR"/>
            </a:pPr>
            <a:r>
              <a:rPr lang="el-GR" sz="2000" b="1" dirty="0">
                <a:solidFill>
                  <a:srgbClr val="FF0000"/>
                </a:solidFill>
              </a:rPr>
              <a:t>Συνέπειες </a:t>
            </a:r>
            <a:r>
              <a:rPr lang="el-GR" sz="2000" b="1" dirty="0" smtClean="0">
                <a:solidFill>
                  <a:srgbClr val="FF0000"/>
                </a:solidFill>
              </a:rPr>
              <a:t>από την κατανάλωση </a:t>
            </a:r>
            <a:r>
              <a:rPr lang="el-GR" sz="2000" b="1" dirty="0">
                <a:solidFill>
                  <a:srgbClr val="FF0000"/>
                </a:solidFill>
              </a:rPr>
              <a:t>νικοτίνης</a:t>
            </a:r>
            <a:r>
              <a:rPr lang="el-GR" sz="2000" dirty="0" smtClean="0"/>
              <a:t>:</a:t>
            </a:r>
          </a:p>
          <a:p>
            <a:pPr marL="342900" indent="-342900">
              <a:buFont typeface="Arial" panose="020B0604020202020204" pitchFamily="34" charset="0"/>
              <a:buChar char="•"/>
            </a:pPr>
            <a:r>
              <a:rPr lang="el-GR" sz="2000" dirty="0" smtClean="0"/>
              <a:t>Η </a:t>
            </a:r>
            <a:r>
              <a:rPr lang="el-GR" sz="2000" b="1" dirty="0"/>
              <a:t>νικοτίνη</a:t>
            </a:r>
            <a:r>
              <a:rPr lang="el-GR" sz="2000" dirty="0"/>
              <a:t> μπορεί να επηρεάσει την ανάπτυξη του </a:t>
            </a:r>
            <a:r>
              <a:rPr lang="el-GR" sz="2000" dirty="0" smtClean="0"/>
              <a:t>εγκεφάλου.</a:t>
            </a:r>
          </a:p>
          <a:p>
            <a:pPr marL="342900" indent="-342900" algn="just">
              <a:buFont typeface="Arial" panose="020B0604020202020204" pitchFamily="34" charset="0"/>
              <a:buChar char="•"/>
            </a:pPr>
            <a:r>
              <a:rPr lang="el-GR" sz="2000" dirty="0" smtClean="0"/>
              <a:t>Η </a:t>
            </a:r>
            <a:r>
              <a:rPr lang="el-GR" sz="2000" b="1" dirty="0"/>
              <a:t>πρώιμη κατανάλωση</a:t>
            </a:r>
            <a:r>
              <a:rPr lang="el-GR" sz="2000" dirty="0"/>
              <a:t> αυξάνει τον κίνδυνο για μελλοντική </a:t>
            </a:r>
            <a:r>
              <a:rPr lang="el-GR" sz="2000" b="1" dirty="0"/>
              <a:t>εξάρτηση από τη νικοτίνη</a:t>
            </a:r>
            <a:r>
              <a:rPr lang="el-GR" sz="2000" dirty="0" smtClean="0"/>
              <a:t>.</a:t>
            </a:r>
            <a:endParaRPr lang="de-CH" sz="2000" dirty="0" smtClean="0"/>
          </a:p>
          <a:p>
            <a:pPr lvl="1"/>
            <a:endParaRPr lang="de-CH" sz="2000" b="1" dirty="0" smtClean="0"/>
          </a:p>
          <a:p>
            <a:r>
              <a:rPr lang="el-GR" sz="2000" b="1" dirty="0" smtClean="0"/>
              <a:t>4) </a:t>
            </a:r>
            <a:r>
              <a:rPr lang="el-GR" sz="2000" b="1" dirty="0">
                <a:solidFill>
                  <a:srgbClr val="FF0000"/>
                </a:solidFill>
              </a:rPr>
              <a:t>Γονείς που καπνίζουν</a:t>
            </a:r>
            <a:r>
              <a:rPr lang="el-GR" sz="2000" dirty="0"/>
              <a:t>: Αυξάνουν τον κίνδυνο να αρχίσουν τα παιδιά τους το </a:t>
            </a:r>
            <a:r>
              <a:rPr lang="el-GR" sz="2000" b="1" dirty="0"/>
              <a:t>κάπνισμα</a:t>
            </a:r>
            <a:r>
              <a:rPr lang="el-GR" sz="2000" dirty="0"/>
              <a:t> ή το </a:t>
            </a:r>
            <a:r>
              <a:rPr lang="el-GR" sz="2000" b="1" dirty="0" err="1"/>
              <a:t>Vaping</a:t>
            </a:r>
            <a:r>
              <a:rPr lang="el-GR" sz="2000" dirty="0"/>
              <a:t>.</a:t>
            </a:r>
            <a:endParaRPr lang="de-CH" sz="2000" dirty="0"/>
          </a:p>
        </p:txBody>
      </p:sp>
      <p:pic>
        <p:nvPicPr>
          <p:cNvPr id="12" name="Grafik 11" descr="Ein Bild, das Cartoon, Clipart, Schuhwerk, Darstellung enthält.&#10;&#10;Automatisch generierte Beschreibung">
            <a:extLst>
              <a:ext uri="{FF2B5EF4-FFF2-40B4-BE49-F238E27FC236}">
                <a16:creationId xmlns:a16="http://schemas.microsoft.com/office/drawing/2014/main" id="{C269CC45-D233-0B86-7E77-1BCEA702C82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177" b="89988" l="6056" r="93218">
                        <a14:foregroundMark x1="33064" y1="10375" x2="40937" y2="6217"/>
                        <a14:foregroundMark x1="40937" y1="6217" x2="32620" y2="11546"/>
                        <a14:foregroundMark x1="32620" y1="11546" x2="32055" y2="11465"/>
                        <a14:foregroundMark x1="87848" y1="23496" x2="88010" y2="23415"/>
                        <a14:foregroundMark x1="88252" y1="23173" x2="88090" y2="23092"/>
                        <a14:foregroundMark x1="92895" y1="22325" x2="93056" y2="22164"/>
                        <a14:foregroundMark x1="93218" y1="35285" x2="93056" y2="36294"/>
                        <a14:foregroundMark x1="10012" y1="33791" x2="9931" y2="34356"/>
                        <a14:foregroundMark x1="10174" y1="41098" x2="7348" y2="47800"/>
                        <a14:foregroundMark x1="7348" y1="47800" x2="10416" y2="41461"/>
                        <a14:foregroundMark x1="10416" y1="41461" x2="10254" y2="41098"/>
                        <a14:foregroundMark x1="7549" y1="40089" x2="7388" y2="40170"/>
                        <a14:foregroundMark x1="7549" y1="63585" x2="7549" y2="63181"/>
                        <a14:foregroundMark x1="7549" y1="63181" x2="7549" y2="63181"/>
                        <a14:foregroundMark x1="7549" y1="63181" x2="6621" y2="64635"/>
                        <a14:foregroundMark x1="6459" y1="43197" x2="6056" y2="41784"/>
                      </a14:backgroundRemoval>
                    </a14:imgEffect>
                  </a14:imgLayer>
                </a14:imgProps>
              </a:ext>
              <a:ext uri="{28A0092B-C50C-407E-A947-70E740481C1C}">
                <a14:useLocalDpi xmlns:a14="http://schemas.microsoft.com/office/drawing/2010/main" val="0"/>
              </a:ext>
            </a:extLst>
          </a:blip>
          <a:srcRect l="4988" t="4883" r="3850" b="10233"/>
          <a:stretch/>
        </p:blipFill>
        <p:spPr>
          <a:xfrm>
            <a:off x="8484781" y="1541141"/>
            <a:ext cx="3200400" cy="2979964"/>
          </a:xfrm>
          <a:prstGeom prst="rect">
            <a:avLst/>
          </a:prstGeom>
        </p:spPr>
      </p:pic>
    </p:spTree>
    <p:extLst>
      <p:ext uri="{BB962C8B-B14F-4D97-AF65-F5344CB8AC3E}">
        <p14:creationId xmlns:p14="http://schemas.microsoft.com/office/powerpoint/2010/main" val="6070811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40822" y="725862"/>
            <a:ext cx="10058400" cy="547767"/>
          </a:xfrm>
        </p:spPr>
        <p:txBody>
          <a:bodyPr/>
          <a:lstStyle/>
          <a:p>
            <a:pPr algn="ctr"/>
            <a:r>
              <a:rPr lang="el-GR" b="1" dirty="0" smtClean="0">
                <a:solidFill>
                  <a:schemeClr val="accent1">
                    <a:lumMod val="50000"/>
                  </a:schemeClr>
                </a:solidFill>
              </a:rPr>
              <a:t>ΝΟΜΟΘΕΣΙΑ ΚΑΙ ΠΡΟΣΤΑΣΙΑ ΤΩΝ ΝΕΩΝ</a:t>
            </a:r>
            <a:endParaRPr lang="de-CH" b="1" dirty="0">
              <a:solidFill>
                <a:schemeClr val="accent1">
                  <a:lumMod val="50000"/>
                </a:schemeClr>
              </a:solidFill>
            </a:endParaRPr>
          </a:p>
        </p:txBody>
      </p:sp>
      <p:sp>
        <p:nvSpPr>
          <p:cNvPr id="4" name="Textfeld 3">
            <a:extLst>
              <a:ext uri="{FF2B5EF4-FFF2-40B4-BE49-F238E27FC236}">
                <a16:creationId xmlns:a16="http://schemas.microsoft.com/office/drawing/2014/main" id="{5BB68C88-81A3-64DC-B4A0-03DE6822BAF4}"/>
              </a:ext>
            </a:extLst>
          </p:cNvPr>
          <p:cNvSpPr txBox="1"/>
          <p:nvPr/>
        </p:nvSpPr>
        <p:spPr>
          <a:xfrm>
            <a:off x="665988" y="1343080"/>
            <a:ext cx="10732721" cy="1015663"/>
          </a:xfrm>
          <a:prstGeom prst="rect">
            <a:avLst/>
          </a:prstGeom>
          <a:noFill/>
        </p:spPr>
        <p:txBody>
          <a:bodyPr wrap="square" rtlCol="0">
            <a:spAutoFit/>
          </a:bodyPr>
          <a:lstStyle/>
          <a:p>
            <a:endParaRPr lang="de-CH" sz="2000" dirty="0"/>
          </a:p>
          <a:p>
            <a:pPr marL="285750" indent="-285750">
              <a:buFont typeface="Wingdings" panose="05000000000000000000" pitchFamily="2" charset="2"/>
              <a:buChar char="à"/>
            </a:pPr>
            <a:endParaRPr lang="de-CH" sz="2000" b="1" dirty="0">
              <a:sym typeface="Wingdings" panose="05000000000000000000" pitchFamily="2" charset="2"/>
            </a:endParaRPr>
          </a:p>
          <a:p>
            <a:endParaRPr lang="de-CH" sz="2000" dirty="0"/>
          </a:p>
        </p:txBody>
      </p:sp>
      <p:sp>
        <p:nvSpPr>
          <p:cNvPr id="2" name="Textfeld 1">
            <a:extLst>
              <a:ext uri="{FF2B5EF4-FFF2-40B4-BE49-F238E27FC236}">
                <a16:creationId xmlns:a16="http://schemas.microsoft.com/office/drawing/2014/main" id="{69AB7E23-B732-4373-EBEC-DF0A887F446A}"/>
              </a:ext>
            </a:extLst>
          </p:cNvPr>
          <p:cNvSpPr txBox="1"/>
          <p:nvPr/>
        </p:nvSpPr>
        <p:spPr>
          <a:xfrm>
            <a:off x="1730829" y="1594831"/>
            <a:ext cx="9481457" cy="707886"/>
          </a:xfrm>
          <a:prstGeom prst="rect">
            <a:avLst/>
          </a:prstGeom>
          <a:solidFill>
            <a:srgbClr val="FFFF00"/>
          </a:solidFill>
          <a:ln w="19050">
            <a:solidFill>
              <a:schemeClr val="accent2">
                <a:lumMod val="75000"/>
              </a:schemeClr>
            </a:solidFill>
          </a:ln>
        </p:spPr>
        <p:txBody>
          <a:bodyPr wrap="square" rtlCol="0">
            <a:spAutoFit/>
          </a:bodyPr>
          <a:lstStyle/>
          <a:p>
            <a:r>
              <a:rPr lang="el-GR" sz="2000" dirty="0" smtClean="0"/>
              <a:t>Στην </a:t>
            </a:r>
            <a:r>
              <a:rPr lang="el-GR" sz="2000" b="1" dirty="0"/>
              <a:t>Ελβετία</a:t>
            </a:r>
            <a:r>
              <a:rPr lang="el-GR" sz="2000" dirty="0"/>
              <a:t>, από την </a:t>
            </a:r>
            <a:r>
              <a:rPr lang="el-GR" sz="2000" b="1" dirty="0"/>
              <a:t>1η Οκτωβρίου 2024</a:t>
            </a:r>
            <a:r>
              <a:rPr lang="el-GR" sz="2000" dirty="0"/>
              <a:t> ισχύει ο νέος </a:t>
            </a:r>
            <a:r>
              <a:rPr lang="el-GR" sz="2000" b="1" dirty="0"/>
              <a:t>Νόμος για τα προϊόντα καπνού</a:t>
            </a:r>
            <a:r>
              <a:rPr lang="el-GR" sz="2000" dirty="0"/>
              <a:t>.</a:t>
            </a:r>
            <a:br>
              <a:rPr lang="el-GR" sz="2000" dirty="0"/>
            </a:br>
            <a:r>
              <a:rPr lang="el-GR" sz="2000" dirty="0"/>
              <a:t>Αυτός ο νόμος </a:t>
            </a:r>
            <a:r>
              <a:rPr lang="el-GR" sz="2000" b="1" dirty="0"/>
              <a:t>απαγορεύει την πώληση</a:t>
            </a:r>
            <a:r>
              <a:rPr lang="el-GR" sz="2000" dirty="0"/>
              <a:t> </a:t>
            </a:r>
            <a:r>
              <a:rPr lang="el-GR" sz="2000" b="1" dirty="0" smtClean="0"/>
              <a:t>ηλεκτρονικού τσιγάρου </a:t>
            </a:r>
            <a:r>
              <a:rPr lang="el-GR" sz="2000" dirty="0" smtClean="0"/>
              <a:t> </a:t>
            </a:r>
            <a:r>
              <a:rPr lang="el-GR" sz="2000" dirty="0"/>
              <a:t>σε </a:t>
            </a:r>
            <a:r>
              <a:rPr lang="el-GR" sz="2000" b="1" dirty="0"/>
              <a:t>ανηλίκους</a:t>
            </a:r>
            <a:r>
              <a:rPr lang="el-GR" sz="2000" dirty="0"/>
              <a:t>.</a:t>
            </a:r>
          </a:p>
        </p:txBody>
      </p:sp>
      <p:pic>
        <p:nvPicPr>
          <p:cNvPr id="7" name="Grafik 6" descr="Ein Bild, das Text, Schrift, Screenshot, Typografie enthält.&#10;&#10;Automatisch generierte Beschreibung">
            <a:extLst>
              <a:ext uri="{FF2B5EF4-FFF2-40B4-BE49-F238E27FC236}">
                <a16:creationId xmlns:a16="http://schemas.microsoft.com/office/drawing/2014/main" id="{2EA4D4A0-10CA-1562-3B96-7CBFB7A3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137" y="4622841"/>
            <a:ext cx="3096057" cy="604922"/>
          </a:xfrm>
          <a:prstGeom prst="rect">
            <a:avLst/>
          </a:prstGeom>
        </p:spPr>
      </p:pic>
      <p:pic>
        <p:nvPicPr>
          <p:cNvPr id="11" name="Grafik 10" descr="Ein Bild, das Text, Screenshot, Software, Webseite enthält.">
            <a:extLst>
              <a:ext uri="{FF2B5EF4-FFF2-40B4-BE49-F238E27FC236}">
                <a16:creationId xmlns:a16="http://schemas.microsoft.com/office/drawing/2014/main" id="{E6C5A3E8-8273-09DB-ADFD-E71433419B4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384" t="18572" r="31426" b="50000"/>
          <a:stretch/>
        </p:blipFill>
        <p:spPr>
          <a:xfrm rot="21446432">
            <a:off x="233287" y="3616356"/>
            <a:ext cx="3393322" cy="1071805"/>
          </a:xfrm>
          <a:prstGeom prst="rect">
            <a:avLst/>
          </a:prstGeom>
        </p:spPr>
      </p:pic>
      <p:pic>
        <p:nvPicPr>
          <p:cNvPr id="9" name="Grafik 8" descr="Ein Bild, das Text, Software, Multimedia-Software, Computersymbol enthält.&#10;&#10;Automatisch generierte Beschreibung">
            <a:extLst>
              <a:ext uri="{FF2B5EF4-FFF2-40B4-BE49-F238E27FC236}">
                <a16:creationId xmlns:a16="http://schemas.microsoft.com/office/drawing/2014/main" id="{675F7C84-5842-8C63-2C34-7EC813422C93}"/>
              </a:ext>
            </a:extLst>
          </p:cNvPr>
          <p:cNvPicPr>
            <a:picLocks noChangeAspect="1"/>
          </p:cNvPicPr>
          <p:nvPr/>
        </p:nvPicPr>
        <p:blipFill rotWithShape="1">
          <a:blip r:embed="rId5">
            <a:extLst>
              <a:ext uri="{28A0092B-C50C-407E-A947-70E740481C1C}">
                <a14:useLocalDpi xmlns:a14="http://schemas.microsoft.com/office/drawing/2010/main" val="0"/>
              </a:ext>
            </a:extLst>
          </a:blip>
          <a:srcRect l="70475" t="12201" r="12988" b="77299"/>
          <a:stretch/>
        </p:blipFill>
        <p:spPr>
          <a:xfrm>
            <a:off x="71230" y="4828573"/>
            <a:ext cx="6119973" cy="1457136"/>
          </a:xfrm>
          <a:prstGeom prst="rect">
            <a:avLst/>
          </a:prstGeom>
        </p:spPr>
      </p:pic>
      <p:pic>
        <p:nvPicPr>
          <p:cNvPr id="6" name="Grafik 5" descr="Ein Bild, das Text, Screenshot, Website, Software enthält.&#10;&#10;Automatisch generierte Beschreibung">
            <a:extLst>
              <a:ext uri="{FF2B5EF4-FFF2-40B4-BE49-F238E27FC236}">
                <a16:creationId xmlns:a16="http://schemas.microsoft.com/office/drawing/2014/main" id="{8E6EFE40-F910-6C56-4C6A-9D05632D27A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9370" t="34129" r="17869" b="48656"/>
          <a:stretch/>
        </p:blipFill>
        <p:spPr>
          <a:xfrm rot="435124">
            <a:off x="7427565" y="3899367"/>
            <a:ext cx="4416411" cy="653065"/>
          </a:xfrm>
          <a:prstGeom prst="rect">
            <a:avLst/>
          </a:prstGeom>
        </p:spPr>
      </p:pic>
      <p:pic>
        <p:nvPicPr>
          <p:cNvPr id="10" name="Grafik 9" descr="Ein Bild, das Text, Schrift, Screenshot, weiß enthält.&#10;&#10;Automatisch generierte Beschreibung">
            <a:extLst>
              <a:ext uri="{FF2B5EF4-FFF2-40B4-BE49-F238E27FC236}">
                <a16:creationId xmlns:a16="http://schemas.microsoft.com/office/drawing/2014/main" id="{4C45EA36-8567-D7E6-639E-5B8D95C6B4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5180302"/>
            <a:ext cx="5625298" cy="990738"/>
          </a:xfrm>
          <a:prstGeom prst="rect">
            <a:avLst/>
          </a:prstGeom>
        </p:spPr>
      </p:pic>
      <p:sp>
        <p:nvSpPr>
          <p:cNvPr id="13" name="Textfeld 12">
            <a:extLst>
              <a:ext uri="{FF2B5EF4-FFF2-40B4-BE49-F238E27FC236}">
                <a16:creationId xmlns:a16="http://schemas.microsoft.com/office/drawing/2014/main" id="{D02A4394-EBB9-16B6-5205-B30B9F12EE6B}"/>
              </a:ext>
            </a:extLst>
          </p:cNvPr>
          <p:cNvSpPr txBox="1"/>
          <p:nvPr/>
        </p:nvSpPr>
        <p:spPr>
          <a:xfrm>
            <a:off x="8823960" y="6459307"/>
            <a:ext cx="3368040" cy="246221"/>
          </a:xfrm>
          <a:prstGeom prst="rect">
            <a:avLst/>
          </a:prstGeom>
          <a:noFill/>
        </p:spPr>
        <p:txBody>
          <a:bodyPr wrap="square">
            <a:spAutoFit/>
          </a:bodyPr>
          <a:lstStyle/>
          <a:p>
            <a:pPr algn="r"/>
            <a:r>
              <a:rPr lang="de-CH" sz="1000" dirty="0">
                <a:solidFill>
                  <a:schemeClr val="bg1"/>
                </a:solidFill>
              </a:rPr>
              <a:t> srf.ch; euractiv.de; watson.ch; parlament.ch; bag.admin.ch</a:t>
            </a:r>
          </a:p>
        </p:txBody>
      </p:sp>
      <p:sp>
        <p:nvSpPr>
          <p:cNvPr id="14" name="Textfeld 13">
            <a:extLst>
              <a:ext uri="{FF2B5EF4-FFF2-40B4-BE49-F238E27FC236}">
                <a16:creationId xmlns:a16="http://schemas.microsoft.com/office/drawing/2014/main" id="{98A094A2-A596-7957-9007-1CA65EA4F356}"/>
              </a:ext>
            </a:extLst>
          </p:cNvPr>
          <p:cNvSpPr txBox="1"/>
          <p:nvPr/>
        </p:nvSpPr>
        <p:spPr>
          <a:xfrm>
            <a:off x="1020729" y="1454570"/>
            <a:ext cx="523677" cy="861774"/>
          </a:xfrm>
          <a:prstGeom prst="rect">
            <a:avLst/>
          </a:prstGeom>
          <a:noFill/>
        </p:spPr>
        <p:txBody>
          <a:bodyPr wrap="square" rtlCol="0">
            <a:spAutoFit/>
          </a:bodyPr>
          <a:lstStyle/>
          <a:p>
            <a:r>
              <a:rPr lang="de-CH" sz="5000" dirty="0">
                <a:solidFill>
                  <a:schemeClr val="accent5">
                    <a:lumMod val="75000"/>
                  </a:schemeClr>
                </a:solidFill>
              </a:rPr>
              <a:t>§</a:t>
            </a:r>
          </a:p>
        </p:txBody>
      </p:sp>
      <p:pic>
        <p:nvPicPr>
          <p:cNvPr id="8" name="Grafik 7" descr="Ein Bild, das Text, Elektronik, Screenshot, Software enthält.">
            <a:extLst>
              <a:ext uri="{FF2B5EF4-FFF2-40B4-BE49-F238E27FC236}">
                <a16:creationId xmlns:a16="http://schemas.microsoft.com/office/drawing/2014/main" id="{C0F1E747-3D9F-9144-CBEC-51ED1E781A12}"/>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4879" t="24812" r="29034" b="50966"/>
          <a:stretch/>
        </p:blipFill>
        <p:spPr>
          <a:xfrm rot="21345998">
            <a:off x="3716784" y="3699306"/>
            <a:ext cx="3206270" cy="1053186"/>
          </a:xfrm>
          <a:prstGeom prst="rect">
            <a:avLst/>
          </a:prstGeom>
        </p:spPr>
      </p:pic>
    </p:spTree>
    <p:extLst>
      <p:ext uri="{BB962C8B-B14F-4D97-AF65-F5344CB8AC3E}">
        <p14:creationId xmlns:p14="http://schemas.microsoft.com/office/powerpoint/2010/main" val="39101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190500" y="1390996"/>
            <a:ext cx="3646714" cy="1518825"/>
          </a:xfrm>
        </p:spPr>
        <p:txBody>
          <a:bodyPr/>
          <a:lstStyle/>
          <a:p>
            <a:pPr algn="ctr"/>
            <a:r>
              <a:rPr lang="el-GR" b="1" dirty="0" smtClean="0"/>
              <a:t>Πώς να ενεργήσω;</a:t>
            </a:r>
            <a:endParaRPr lang="de-CH" b="1" dirty="0"/>
          </a:p>
        </p:txBody>
      </p:sp>
      <p:sp>
        <p:nvSpPr>
          <p:cNvPr id="5" name="Textfeld 4">
            <a:extLst>
              <a:ext uri="{FF2B5EF4-FFF2-40B4-BE49-F238E27FC236}">
                <a16:creationId xmlns:a16="http://schemas.microsoft.com/office/drawing/2014/main" id="{6573F6AF-F25A-B44C-008C-55DFE2F02415}"/>
              </a:ext>
            </a:extLst>
          </p:cNvPr>
          <p:cNvSpPr txBox="1"/>
          <p:nvPr/>
        </p:nvSpPr>
        <p:spPr>
          <a:xfrm>
            <a:off x="5055606" y="1254924"/>
            <a:ext cx="5888576" cy="38318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l-GR" b="1" dirty="0" smtClean="0"/>
              <a:t>Ενημερωθείτε.</a:t>
            </a:r>
            <a:endParaRPr lang="el-GR" dirty="0" smtClean="0"/>
          </a:p>
          <a:p>
            <a:pPr marL="285750" indent="-285750">
              <a:lnSpc>
                <a:spcPct val="150000"/>
              </a:lnSpc>
              <a:buFont typeface="Arial" panose="020B0604020202020204" pitchFamily="34" charset="0"/>
              <a:buChar char="•"/>
            </a:pPr>
            <a:r>
              <a:rPr lang="el-GR" b="1" dirty="0" smtClean="0"/>
              <a:t>Ήρεμη </a:t>
            </a:r>
            <a:r>
              <a:rPr lang="el-GR" b="1" dirty="0"/>
              <a:t>στιγμή</a:t>
            </a:r>
            <a:r>
              <a:rPr lang="el-GR" dirty="0"/>
              <a:t>: όχι σε κατάσταση άγχους ή </a:t>
            </a:r>
            <a:r>
              <a:rPr lang="el-GR" dirty="0" smtClean="0"/>
              <a:t>καυγά.</a:t>
            </a:r>
          </a:p>
          <a:p>
            <a:pPr marL="285750" indent="-285750">
              <a:lnSpc>
                <a:spcPct val="150000"/>
              </a:lnSpc>
              <a:buFont typeface="Arial" panose="020B0604020202020204" pitchFamily="34" charset="0"/>
              <a:buChar char="•"/>
            </a:pPr>
            <a:r>
              <a:rPr lang="el-GR" b="1" dirty="0" smtClean="0"/>
              <a:t>Κάντε </a:t>
            </a:r>
            <a:r>
              <a:rPr lang="el-GR" b="1" dirty="0"/>
              <a:t>ερωτήσεις στο παιδί σας. Ακούστε </a:t>
            </a:r>
            <a:r>
              <a:rPr lang="el-GR" b="1" dirty="0" smtClean="0"/>
              <a:t>το.</a:t>
            </a:r>
            <a:endParaRPr lang="el-GR" dirty="0" smtClean="0"/>
          </a:p>
          <a:p>
            <a:pPr marL="285750" indent="-285750">
              <a:lnSpc>
                <a:spcPct val="150000"/>
              </a:lnSpc>
              <a:buFont typeface="Arial" panose="020B0604020202020204" pitchFamily="34" charset="0"/>
              <a:buChar char="•"/>
            </a:pPr>
            <a:r>
              <a:rPr lang="el-GR" b="1" dirty="0" smtClean="0"/>
              <a:t>Μην </a:t>
            </a:r>
            <a:r>
              <a:rPr lang="el-GR" b="1" dirty="0"/>
              <a:t>κάνετε </a:t>
            </a:r>
            <a:r>
              <a:rPr lang="el-GR" b="1" dirty="0" smtClean="0"/>
              <a:t>διάλεξη.</a:t>
            </a:r>
            <a:endParaRPr lang="el-GR" dirty="0" smtClean="0"/>
          </a:p>
          <a:p>
            <a:pPr marL="285750" indent="-285750">
              <a:lnSpc>
                <a:spcPct val="150000"/>
              </a:lnSpc>
              <a:buFont typeface="Arial" panose="020B0604020202020204" pitchFamily="34" charset="0"/>
              <a:buChar char="•"/>
            </a:pPr>
            <a:r>
              <a:rPr lang="el-GR" b="1" dirty="0" smtClean="0"/>
              <a:t>Αποφύγετε </a:t>
            </a:r>
            <a:r>
              <a:rPr lang="el-GR" b="1" dirty="0"/>
              <a:t>την κριτική προς το </a:t>
            </a:r>
            <a:r>
              <a:rPr lang="el-GR" b="1" dirty="0" smtClean="0"/>
              <a:t>παιδί.</a:t>
            </a:r>
            <a:endParaRPr lang="el-GR" dirty="0" smtClean="0"/>
          </a:p>
          <a:p>
            <a:pPr marL="285750" indent="-285750">
              <a:lnSpc>
                <a:spcPct val="150000"/>
              </a:lnSpc>
              <a:buFont typeface="Arial" panose="020B0604020202020204" pitchFamily="34" charset="0"/>
              <a:buChar char="•"/>
            </a:pPr>
            <a:r>
              <a:rPr lang="el-GR" b="1" dirty="0" smtClean="0"/>
              <a:t>Καθορίστε </a:t>
            </a:r>
            <a:r>
              <a:rPr lang="el-GR" b="1" dirty="0"/>
              <a:t>κανόνες και </a:t>
            </a:r>
            <a:r>
              <a:rPr lang="el-GR" b="1" dirty="0" smtClean="0"/>
              <a:t>συμφωνίες.</a:t>
            </a:r>
            <a:endParaRPr lang="el-GR" dirty="0" smtClean="0"/>
          </a:p>
          <a:p>
            <a:pPr marL="285750" indent="-285750">
              <a:lnSpc>
                <a:spcPct val="150000"/>
              </a:lnSpc>
              <a:buFont typeface="Arial" panose="020B0604020202020204" pitchFamily="34" charset="0"/>
              <a:buChar char="•"/>
            </a:pPr>
            <a:r>
              <a:rPr lang="el-GR" b="1" dirty="0" smtClean="0"/>
              <a:t>Να </a:t>
            </a:r>
            <a:r>
              <a:rPr lang="el-GR" b="1" dirty="0"/>
              <a:t>είστε </a:t>
            </a:r>
            <a:r>
              <a:rPr lang="el-GR" b="1" dirty="0" smtClean="0"/>
              <a:t>πρότυπο.</a:t>
            </a:r>
            <a:endParaRPr lang="el-GR" dirty="0" smtClean="0"/>
          </a:p>
          <a:p>
            <a:pPr marL="285750" indent="-285750">
              <a:lnSpc>
                <a:spcPct val="150000"/>
              </a:lnSpc>
              <a:buFont typeface="Arial" panose="020B0604020202020204" pitchFamily="34" charset="0"/>
              <a:buChar char="•"/>
            </a:pPr>
            <a:r>
              <a:rPr lang="el-GR" b="1" dirty="0" smtClean="0"/>
              <a:t>Πολλοί </a:t>
            </a:r>
            <a:r>
              <a:rPr lang="el-GR" b="1" dirty="0"/>
              <a:t>γονείς αισθάνονται το </a:t>
            </a:r>
            <a:r>
              <a:rPr lang="el-GR" b="1" dirty="0" smtClean="0"/>
              <a:t>ίδιο.</a:t>
            </a:r>
            <a:endParaRPr lang="el-GR" dirty="0" smtClean="0"/>
          </a:p>
          <a:p>
            <a:pPr>
              <a:lnSpc>
                <a:spcPct val="150000"/>
              </a:lnSpc>
            </a:pPr>
            <a:r>
              <a:rPr lang="el-GR" b="1" dirty="0" smtClean="0"/>
              <a:t>→ Ζητήστε </a:t>
            </a:r>
            <a:r>
              <a:rPr lang="el-GR" b="1" dirty="0"/>
              <a:t>βοήθεια.</a:t>
            </a:r>
            <a:endParaRPr lang="de-CH" b="1" dirty="0">
              <a:sym typeface="Wingdings" panose="05000000000000000000" pitchFamily="2" charset="2"/>
            </a:endParaRPr>
          </a:p>
        </p:txBody>
      </p:sp>
      <p:sp>
        <p:nvSpPr>
          <p:cNvPr id="7" name="Textfeld 6">
            <a:extLst>
              <a:ext uri="{FF2B5EF4-FFF2-40B4-BE49-F238E27FC236}">
                <a16:creationId xmlns:a16="http://schemas.microsoft.com/office/drawing/2014/main" id="{82159282-2307-2CBC-0177-86763DDC8803}"/>
              </a:ext>
            </a:extLst>
          </p:cNvPr>
          <p:cNvSpPr txBox="1"/>
          <p:nvPr/>
        </p:nvSpPr>
        <p:spPr>
          <a:xfrm>
            <a:off x="4692084" y="5575261"/>
            <a:ext cx="6884582" cy="923330"/>
          </a:xfrm>
          <a:prstGeom prst="rect">
            <a:avLst/>
          </a:prstGeom>
          <a:noFill/>
          <a:ln w="19050">
            <a:solidFill>
              <a:schemeClr val="accent2">
                <a:lumMod val="50000"/>
              </a:schemeClr>
            </a:solidFill>
          </a:ln>
        </p:spPr>
        <p:txBody>
          <a:bodyPr wrap="square" rtlCol="0">
            <a:spAutoFit/>
          </a:bodyPr>
          <a:lstStyle/>
          <a:p>
            <a:pPr algn="ctr"/>
            <a:r>
              <a:rPr lang="el-GR" dirty="0">
                <a:solidFill>
                  <a:srgbClr val="002060"/>
                </a:solidFill>
              </a:rPr>
              <a:t>Τα σημεία υποστήριξης και οι πλατφόρμες πληροφοριών βρίσκονται </a:t>
            </a:r>
            <a:endParaRPr lang="el-GR" dirty="0" smtClean="0">
              <a:solidFill>
                <a:srgbClr val="002060"/>
              </a:solidFill>
            </a:endParaRPr>
          </a:p>
          <a:p>
            <a:pPr marL="285750" indent="-285750" algn="ctr">
              <a:buFont typeface="Arial" panose="020B0604020202020204" pitchFamily="34" charset="0"/>
              <a:buChar char="•"/>
            </a:pPr>
            <a:r>
              <a:rPr lang="el-GR" dirty="0" smtClean="0">
                <a:solidFill>
                  <a:srgbClr val="002060"/>
                </a:solidFill>
              </a:rPr>
              <a:t>στο ενημερωτικό φυλλάδιο και </a:t>
            </a:r>
          </a:p>
          <a:p>
            <a:pPr marL="285750" indent="-285750" algn="ctr">
              <a:buFont typeface="Arial" panose="020B0604020202020204" pitchFamily="34" charset="0"/>
              <a:buChar char="•"/>
            </a:pPr>
            <a:r>
              <a:rPr lang="el-GR" dirty="0" smtClean="0">
                <a:solidFill>
                  <a:srgbClr val="002060"/>
                </a:solidFill>
              </a:rPr>
              <a:t>στην </a:t>
            </a:r>
            <a:r>
              <a:rPr lang="el-GR" dirty="0">
                <a:solidFill>
                  <a:srgbClr val="002060"/>
                </a:solidFill>
              </a:rPr>
              <a:t>ιστοσελίδα: «</a:t>
            </a:r>
            <a:r>
              <a:rPr lang="el-GR" b="1" dirty="0">
                <a:solidFill>
                  <a:srgbClr val="002060"/>
                </a:solidFill>
              </a:rPr>
              <a:t>VAHSK.ch</a:t>
            </a:r>
            <a:r>
              <a:rPr lang="el-GR" dirty="0">
                <a:solidFill>
                  <a:srgbClr val="002060"/>
                </a:solidFill>
              </a:rPr>
              <a:t>».</a:t>
            </a:r>
            <a:endParaRPr lang="de-CH" dirty="0">
              <a:solidFill>
                <a:srgbClr val="002060"/>
              </a:solidFill>
            </a:endParaRPr>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r>
              <a:rPr lang="el-GR" sz="1200" dirty="0" smtClean="0">
                <a:solidFill>
                  <a:schemeClr val="bg1"/>
                </a:solidFill>
              </a:rPr>
              <a:t>Ενημέρωση</a:t>
            </a:r>
            <a:endParaRPr lang="de-CH" sz="1200" dirty="0">
              <a:solidFill>
                <a:schemeClr val="bg1"/>
              </a:solidFill>
            </a:endParaRP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947839" y="4117370"/>
            <a:ext cx="952043" cy="276999"/>
          </a:xfrm>
          <a:prstGeom prst="rect">
            <a:avLst/>
          </a:prstGeom>
          <a:solidFill>
            <a:schemeClr val="accent5">
              <a:lumMod val="60000"/>
              <a:lumOff val="40000"/>
            </a:schemeClr>
          </a:solidFill>
        </p:spPr>
        <p:txBody>
          <a:bodyPr wrap="square" rtlCol="0">
            <a:spAutoFit/>
          </a:bodyPr>
          <a:lstStyle/>
          <a:p>
            <a:r>
              <a:rPr lang="el-GR" sz="1200" dirty="0" smtClean="0">
                <a:solidFill>
                  <a:schemeClr val="bg1"/>
                </a:solidFill>
              </a:rPr>
              <a:t>Κατανόηση</a:t>
            </a:r>
            <a:endParaRPr lang="de-CH" sz="1200" dirty="0">
              <a:solidFill>
                <a:schemeClr val="bg1"/>
              </a:solidFill>
            </a:endParaRP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841860" y="4238717"/>
            <a:ext cx="71796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el-GR" sz="1200" dirty="0" smtClean="0">
                <a:solidFill>
                  <a:srgbClr val="C00000"/>
                </a:solidFill>
              </a:rPr>
              <a:t>Δράση</a:t>
            </a:r>
            <a:endParaRPr lang="de-CH" sz="1200" dirty="0">
              <a:solidFill>
                <a:srgbClr val="C00000"/>
              </a:solidFill>
            </a:endParaRP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1832997" y="4095152"/>
            <a:ext cx="1529426" cy="276999"/>
          </a:xfrm>
          <a:prstGeom prst="rect">
            <a:avLst/>
          </a:prstGeom>
          <a:solidFill>
            <a:schemeClr val="accent5">
              <a:lumMod val="60000"/>
              <a:lumOff val="40000"/>
            </a:schemeClr>
          </a:solidFill>
        </p:spPr>
        <p:txBody>
          <a:bodyPr wrap="square" rtlCol="0">
            <a:spAutoFit/>
          </a:bodyPr>
          <a:lstStyle/>
          <a:p>
            <a:r>
              <a:rPr lang="el-GR" sz="1200" dirty="0" smtClean="0">
                <a:solidFill>
                  <a:schemeClr val="bg1"/>
                </a:solidFill>
              </a:rPr>
              <a:t>Αναζήτηση βοήθειας</a:t>
            </a:r>
            <a:endParaRPr lang="de-CH" sz="1200" dirty="0">
              <a:solidFill>
                <a:schemeClr val="bg1"/>
              </a:solidFill>
            </a:endParaRP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357237" y="3967303"/>
            <a:ext cx="987840" cy="276999"/>
          </a:xfrm>
          <a:prstGeom prst="rect">
            <a:avLst/>
          </a:prstGeom>
          <a:solidFill>
            <a:schemeClr val="accent5">
              <a:lumMod val="60000"/>
              <a:lumOff val="40000"/>
            </a:schemeClr>
          </a:solidFill>
          <a:ln w="19050">
            <a:noFill/>
          </a:ln>
        </p:spPr>
        <p:txBody>
          <a:bodyPr wrap="square" rtlCol="0">
            <a:spAutoFit/>
          </a:bodyPr>
          <a:lstStyle/>
          <a:p>
            <a:r>
              <a:rPr lang="el-GR" sz="1200" dirty="0" smtClean="0">
                <a:solidFill>
                  <a:schemeClr val="bg1"/>
                </a:solidFill>
              </a:rPr>
              <a:t>Αναγνώριση</a:t>
            </a:r>
            <a:endParaRPr lang="de-CH" sz="1200" dirty="0">
              <a:solidFill>
                <a:schemeClr val="bg1"/>
              </a:solidFill>
            </a:endParaRPr>
          </a:p>
        </p:txBody>
      </p:sp>
      <p:sp>
        <p:nvSpPr>
          <p:cNvPr id="13" name="Untertitel 2">
            <a:extLst>
              <a:ext uri="{FF2B5EF4-FFF2-40B4-BE49-F238E27FC236}">
                <a16:creationId xmlns:a16="http://schemas.microsoft.com/office/drawing/2014/main" id="{F7031F7A-7A53-14EB-E7E7-8D2D0FA1FEEE}"/>
              </a:ext>
            </a:extLst>
          </p:cNvPr>
          <p:cNvSpPr txBox="1">
            <a:spLocks/>
          </p:cNvSpPr>
          <p:nvPr/>
        </p:nvSpPr>
        <p:spPr>
          <a:xfrm>
            <a:off x="4954013" y="600441"/>
            <a:ext cx="6360725" cy="53765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l-GR" b="1" dirty="0" smtClean="0">
                <a:solidFill>
                  <a:schemeClr val="accent1">
                    <a:lumMod val="50000"/>
                  </a:schemeClr>
                </a:solidFill>
              </a:rPr>
              <a:t>ΕΠΙΔΙΩΞΤΕ ΜΙΑ ΣΥΖΗΤΗΣΗ ΜΕ ΤΟ ΠΑΙΔΙ ΣΑΣ</a:t>
            </a:r>
            <a:endParaRPr lang="de-CH" b="1" dirty="0">
              <a:solidFill>
                <a:schemeClr val="accent1">
                  <a:lumMod val="50000"/>
                </a:schemeClr>
              </a:solidFill>
            </a:endParaRPr>
          </a:p>
        </p:txBody>
      </p:sp>
    </p:spTree>
    <p:extLst>
      <p:ext uri="{BB962C8B-B14F-4D97-AF65-F5344CB8AC3E}">
        <p14:creationId xmlns:p14="http://schemas.microsoft.com/office/powerpoint/2010/main" val="1471267045"/>
      </p:ext>
    </p:extLst>
  </p:cSld>
  <p:clrMapOvr>
    <a:masterClrMapping/>
  </p:clrMapOvr>
  <p:timing>
    <p:tnLst>
      <p:par>
        <p:cTn id="1" dur="indefinite" restart="never" nodeType="tmRoot"/>
      </p:par>
    </p:tnLst>
  </p:timing>
</p:sld>
</file>

<file path=ppt/theme/theme1.xml><?xml version="1.0" encoding="utf-8"?>
<a:theme xmlns:a="http://schemas.openxmlformats.org/drawingml/2006/main" name="Rückblick">
  <a:themeElements>
    <a:clrScheme name="Benutzerdefiniert 12">
      <a:dk1>
        <a:sysClr val="windowText" lastClr="000000"/>
      </a:dk1>
      <a:lt1>
        <a:sysClr val="window" lastClr="FFFFFF"/>
      </a:lt1>
      <a:dk2>
        <a:srgbClr val="344068"/>
      </a:dk2>
      <a:lt2>
        <a:srgbClr val="D9E0E6"/>
      </a:lt2>
      <a:accent1>
        <a:srgbClr val="1CADE4"/>
      </a:accent1>
      <a:accent2>
        <a:srgbClr val="0070C0"/>
      </a:accent2>
      <a:accent3>
        <a:srgbClr val="28C4CC"/>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Rückblick">
  <a:themeElements>
    <a:clrScheme name="Benutzerdefiniert 8">
      <a:dk1>
        <a:sysClr val="windowText" lastClr="000000"/>
      </a:dk1>
      <a:lt1>
        <a:sysClr val="window" lastClr="FFFFFF"/>
      </a:lt1>
      <a:dk2>
        <a:srgbClr val="696464"/>
      </a:dk2>
      <a:lt2>
        <a:srgbClr val="E9E5DC"/>
      </a:lt2>
      <a:accent1>
        <a:srgbClr val="EE8C69"/>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Rückblick">
  <a:themeElements>
    <a:clrScheme name="Benutzerdefiniert 3">
      <a:dk1>
        <a:sysClr val="windowText" lastClr="000000"/>
      </a:dk1>
      <a:lt1>
        <a:sysClr val="window" lastClr="FFFFFF"/>
      </a:lt1>
      <a:dk2>
        <a:srgbClr val="335B74"/>
      </a:dk2>
      <a:lt2>
        <a:srgbClr val="DFE3E5"/>
      </a:lt2>
      <a:accent1>
        <a:srgbClr val="1CADE4"/>
      </a:accent1>
      <a:accent2>
        <a:srgbClr val="C264B2"/>
      </a:accent2>
      <a:accent3>
        <a:srgbClr val="27CED7"/>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4.xml><?xml version="1.0" encoding="utf-8"?>
<a:theme xmlns:a="http://schemas.openxmlformats.org/drawingml/2006/main" name="Rückblick">
  <a:themeElements>
    <a:clrScheme name="Benutzerdefiniert 7">
      <a:dk1>
        <a:sysClr val="windowText" lastClr="000000"/>
      </a:dk1>
      <a:lt1>
        <a:sysClr val="window" lastClr="FFFFFF"/>
      </a:lt1>
      <a:dk2>
        <a:srgbClr val="632E62"/>
      </a:dk2>
      <a:lt2>
        <a:srgbClr val="EAE5EB"/>
      </a:lt2>
      <a:accent1>
        <a:srgbClr val="92278F"/>
      </a:accent1>
      <a:accent2>
        <a:srgbClr val="4E1E76"/>
      </a:accent2>
      <a:accent3>
        <a:srgbClr val="755DD9"/>
      </a:accent3>
      <a:accent4>
        <a:srgbClr val="665EB8"/>
      </a:accent4>
      <a:accent5>
        <a:srgbClr val="45A5ED"/>
      </a:accent5>
      <a:accent6>
        <a:srgbClr val="5982DB"/>
      </a:accent6>
      <a:hlink>
        <a:srgbClr val="0066FF"/>
      </a:hlink>
      <a:folHlink>
        <a:srgbClr val="66669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5.xml><?xml version="1.0" encoding="utf-8"?>
<a:theme xmlns:a="http://schemas.openxmlformats.org/drawingml/2006/main" name="Rückblick">
  <a:themeElements>
    <a:clrScheme name="Benutzerdefiniert 1">
      <a:dk1>
        <a:srgbClr val="000000"/>
      </a:dk1>
      <a:lt1>
        <a:srgbClr val="FFFFFF"/>
      </a:lt1>
      <a:dk2>
        <a:srgbClr val="44546A"/>
      </a:dk2>
      <a:lt2>
        <a:srgbClr val="E7E6E6"/>
      </a:lt2>
      <a:accent1>
        <a:srgbClr val="A22002"/>
      </a:accent1>
      <a:accent2>
        <a:srgbClr val="FF8628"/>
      </a:accent2>
      <a:accent3>
        <a:srgbClr val="692523"/>
      </a:accent3>
      <a:accent4>
        <a:srgbClr val="00936B"/>
      </a:accent4>
      <a:accent5>
        <a:srgbClr val="F8EEE0"/>
      </a:accent5>
      <a:accent6>
        <a:srgbClr val="FF8983"/>
      </a:accent6>
      <a:hlink>
        <a:srgbClr val="0563C1"/>
      </a:hlink>
      <a:folHlink>
        <a:srgbClr val="954F7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6.xml><?xml version="1.0" encoding="utf-8"?>
<a:theme xmlns:a="http://schemas.openxmlformats.org/drawingml/2006/main" name="Rückblick">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AC4CFC8BE70E40BAE8772000E553EA" ma:contentTypeVersion="13" ma:contentTypeDescription="Create a new document." ma:contentTypeScope="" ma:versionID="f97499c2458da1917d5582281e483eb6">
  <xsd:schema xmlns:xsd="http://www.w3.org/2001/XMLSchema" xmlns:xs="http://www.w3.org/2001/XMLSchema" xmlns:p="http://schemas.microsoft.com/office/2006/metadata/properties" xmlns:ns3="fcf74307-ab38-4ec6-8b23-277809490d5a" xmlns:ns4="87dd3bcb-0961-48ba-a0f8-0498d83c744c" targetNamespace="http://schemas.microsoft.com/office/2006/metadata/properties" ma:root="true" ma:fieldsID="7eb56ad8b9686a1b689860893013f3dc" ns3:_="" ns4:_="">
    <xsd:import namespace="fcf74307-ab38-4ec6-8b23-277809490d5a"/>
    <xsd:import namespace="87dd3bcb-0961-48ba-a0f8-0498d83c744c"/>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74307-ab38-4ec6-8b23-277809490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dd3bcb-0961-48ba-a0f8-0498d83c744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cf74307-ab38-4ec6-8b23-277809490d5a" xsi:nil="true"/>
  </documentManagement>
</p:properties>
</file>

<file path=customXml/itemProps1.xml><?xml version="1.0" encoding="utf-8"?>
<ds:datastoreItem xmlns:ds="http://schemas.openxmlformats.org/officeDocument/2006/customXml" ds:itemID="{B58227D3-501A-4334-96E2-1B2F70990A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74307-ab38-4ec6-8b23-277809490d5a"/>
    <ds:schemaRef ds:uri="87dd3bcb-0961-48ba-a0f8-0498d83c74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8C3643-E273-420F-8182-5936F381F72A}">
  <ds:schemaRefs>
    <ds:schemaRef ds:uri="http://schemas.microsoft.com/sharepoint/v3/contenttype/forms"/>
  </ds:schemaRefs>
</ds:datastoreItem>
</file>

<file path=customXml/itemProps3.xml><?xml version="1.0" encoding="utf-8"?>
<ds:datastoreItem xmlns:ds="http://schemas.openxmlformats.org/officeDocument/2006/customXml" ds:itemID="{85427F87-DA76-4B31-81E2-8192152C3BAA}">
  <ds:schemaRefs>
    <ds:schemaRef ds:uri="http://purl.org/dc/terms/"/>
    <ds:schemaRef ds:uri="http://purl.org/dc/elements/1.1/"/>
    <ds:schemaRef ds:uri="http://www.w3.org/XML/1998/namespace"/>
    <ds:schemaRef ds:uri="http://schemas.openxmlformats.org/package/2006/metadata/core-properties"/>
    <ds:schemaRef ds:uri="fcf74307-ab38-4ec6-8b23-277809490d5a"/>
    <ds:schemaRef ds:uri="http://schemas.microsoft.com/office/infopath/2007/PartnerControls"/>
    <ds:schemaRef ds:uri="http://schemas.microsoft.com/office/2006/documentManagement/types"/>
    <ds:schemaRef ds:uri="87dd3bcb-0961-48ba-a0f8-0498d83c744c"/>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264</TotalTime>
  <Words>3169</Words>
  <Application>Microsoft Office PowerPoint</Application>
  <PresentationFormat>Ευρεία οθόνη</PresentationFormat>
  <Paragraphs>371</Paragraphs>
  <Slides>16</Slides>
  <Notes>16</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6</vt:i4>
      </vt:variant>
      <vt:variant>
        <vt:lpstr>Τίτλοι διαφανειών</vt:lpstr>
      </vt:variant>
      <vt:variant>
        <vt:i4>16</vt:i4>
      </vt:variant>
    </vt:vector>
  </HeadingPairs>
  <TitlesOfParts>
    <vt:vector size="29" baseType="lpstr">
      <vt:lpstr>Aptos</vt:lpstr>
      <vt:lpstr>Arial</vt:lpstr>
      <vt:lpstr>Calibri</vt:lpstr>
      <vt:lpstr>Calibri Light</vt:lpstr>
      <vt:lpstr>Symbol</vt:lpstr>
      <vt:lpstr>Times New Roman</vt:lpstr>
      <vt:lpstr>Wingdings</vt:lpstr>
      <vt:lpstr>Rückblick</vt:lpstr>
      <vt:lpstr>Rückblick</vt:lpstr>
      <vt:lpstr>Rückblick</vt:lpstr>
      <vt:lpstr>Rückblick</vt:lpstr>
      <vt:lpstr>Rückblick</vt:lpstr>
      <vt:lpstr>Rückblick</vt:lpstr>
      <vt:lpstr>VapeAware</vt:lpstr>
      <vt:lpstr>Τι είναι τα ηλεκτρονικά τσιγάρα (Vapes);</vt:lpstr>
      <vt:lpstr>Παρουσίαση του PowerPoint</vt:lpstr>
      <vt:lpstr>Επιπτώσεις  στην υγεία</vt:lpstr>
      <vt:lpstr>Περιβάλλον</vt:lpstr>
      <vt:lpstr>Παρουσίαση του PowerPoint</vt:lpstr>
      <vt:lpstr>Παρουσίαση του PowerPoint</vt:lpstr>
      <vt:lpstr>Παρουσίαση του PowerPoint</vt:lpstr>
      <vt:lpstr>Πώς να ενεργήσω;</vt:lpstr>
      <vt:lpstr>ΣΥΜΒΟΥΛΕΣ ΓΙΑ ΤΗ ΣΥΖΗΤΗΣΗ</vt:lpstr>
      <vt:lpstr>ΟΜΑΔΙΚΗ ΕΡΓΑΣΙΑ</vt:lpstr>
      <vt:lpstr>Συμπέρασμα</vt:lpstr>
      <vt:lpstr>Παρουσίαση του PowerPoint</vt:lpstr>
      <vt:lpstr>Πρόσθετη πληροφόρηση</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VapeAware</dc:title>
  <dc:creator>Olivia Studhalter</dc:creator>
  <cp:lastModifiedBy>NoName</cp:lastModifiedBy>
  <cp:revision>127</cp:revision>
  <cp:lastPrinted>2024-09-08T16:07:29Z</cp:lastPrinted>
  <dcterms:created xsi:type="dcterms:W3CDTF">2024-06-27T09:03:35Z</dcterms:created>
  <dcterms:modified xsi:type="dcterms:W3CDTF">2024-12-23T17:24:31Z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0x01010012AC4CFC8BE70E40BAE8772000E553EA</vt:lpwstr>
  </property>
</Properties>
</file>