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672" r:id="rId5"/>
    <p:sldMasterId id="2147483706" r:id="rId6"/>
    <p:sldMasterId id="2147483709" r:id="rId7"/>
    <p:sldMasterId id="2147483712" r:id="rId8"/>
    <p:sldMasterId id="2147483697" r:id="rId9"/>
  </p:sldMasterIdLst>
  <p:notesMasterIdLst>
    <p:notesMasterId r:id="rId26"/>
  </p:notesMasterIdLst>
  <p:sldIdLst>
    <p:sldId id="264" r:id="rId10"/>
    <p:sldId id="288" r:id="rId11"/>
    <p:sldId id="261" r:id="rId12"/>
    <p:sldId id="290" r:id="rId13"/>
    <p:sldId id="267" r:id="rId14"/>
    <p:sldId id="314" r:id="rId15"/>
    <p:sldId id="312" r:id="rId16"/>
    <p:sldId id="268" r:id="rId17"/>
    <p:sldId id="258" r:id="rId18"/>
    <p:sldId id="280" r:id="rId19"/>
    <p:sldId id="315" r:id="rId20"/>
    <p:sldId id="304" r:id="rId21"/>
    <p:sldId id="293" r:id="rId22"/>
    <p:sldId id="313" r:id="rId23"/>
    <p:sldId id="317"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9B75C-2A04-BE47-9B92-11100879F697}" v="193" dt="2024-09-29T20:27:11.087"/>
    <p1510:client id="{83E574F4-A8EF-423B-BC46-9C7C97AAD8E9}" v="90" dt="2024-09-29T09:31:28.3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408"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0CC6A80-9D45-4234-82EC-800303B97362}" type="datetimeFigureOut">
              <a:rPr lang="de-CH" smtClean="0"/>
              <a:t>16.10.2024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F143-95B9-4571-9396-B55E307319CB}" type="slidenum">
              <a:rPr lang="de-CH" smtClean="0"/>
              <a:t>‹Nr.›</a:t>
            </a:fld>
            <a:endParaRPr lang="de-CH"/>
          </a:p>
        </p:txBody>
      </p:sp>
    </p:spTree>
    <p:extLst>
      <p:ext uri="{BB962C8B-B14F-4D97-AF65-F5344CB8AC3E}">
        <p14:creationId xmlns:p14="http://schemas.microsoft.com/office/powerpoint/2010/main" val="104477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184913" cy="4284664"/>
          </a:xfrm>
        </p:spPr>
        <p:txBody>
          <a:bodyPr/>
          <a:lstStyle/>
          <a:p>
            <a:r>
              <a:rPr lang="es-MX" sz="1800" b="0" i="0" kern="0" noProof="0">
                <a:effectLst/>
                <a:latin typeface="Aptos" panose="020B0004020202020204" pitchFamily="34" charset="0"/>
                <a:ea typeface="Times New Roman" panose="02020603050405020304" pitchFamily="18" charset="0"/>
                <a:cs typeface="Times New Roman" panose="02020603050405020304" pitchFamily="18" charset="0"/>
              </a:rPr>
              <a:t>Buen día. Me alegro que estén todos aquí hoy. Estamos hablando de un tema actual e importante, de los vapeadores. También se les llama vaporizadores electrónicos o </a:t>
            </a:r>
            <a:r>
              <a:rPr lang="es-MX" sz="1800" b="0" i="0" kern="0" noProof="0" err="1">
                <a:effectLst/>
                <a:latin typeface="Aptos" panose="020B0004020202020204" pitchFamily="34" charset="0"/>
                <a:ea typeface="Times New Roman" panose="02020603050405020304" pitchFamily="18" charset="0"/>
                <a:cs typeface="Times New Roman" panose="02020603050405020304" pitchFamily="18" charset="0"/>
              </a:rPr>
              <a:t>cigarillos</a:t>
            </a:r>
            <a:r>
              <a:rPr lang="es-MX" sz="1800" b="0" i="0" kern="0" noProof="0">
                <a:effectLst/>
                <a:latin typeface="Aptos" panose="020B0004020202020204" pitchFamily="34" charset="0"/>
                <a:ea typeface="Times New Roman" panose="02020603050405020304" pitchFamily="18" charset="0"/>
                <a:cs typeface="Times New Roman" panose="02020603050405020304" pitchFamily="18" charset="0"/>
              </a:rPr>
              <a:t> con electrónicos. En los últimos años los vaporizadores se han vuelto cada vez más populares en Suiza. Sin embargo, en algunos cantones ya están prohibidos. Pero ¿qué son exactamente los vaporizadores? ¿Cómo funcionan? ¿Y qué efectos tienen sobre la salud? Estas y otras preguntas nos acompañarán en la próxima hora.</a:t>
            </a:r>
          </a:p>
          <a:p>
            <a:endParaRPr lang="es-MX" sz="1800" b="0" i="0" kern="0" noProof="0">
              <a:effectLst/>
              <a:latin typeface="Aptos" panose="020B0004020202020204" pitchFamily="34" charset="0"/>
              <a:ea typeface="Times New Roman" panose="02020603050405020304" pitchFamily="18" charset="0"/>
              <a:cs typeface="Times New Roman" panose="02020603050405020304" pitchFamily="18" charset="0"/>
            </a:endParaRPr>
          </a:p>
          <a:p>
            <a:r>
              <a:rPr lang="es-MX" sz="1800" b="0" i="0" kern="0" noProof="0">
                <a:effectLst/>
                <a:latin typeface="Aptos" panose="020B0004020202020204" pitchFamily="34" charset="0"/>
                <a:ea typeface="Times New Roman" panose="02020603050405020304" pitchFamily="18" charset="0"/>
                <a:cs typeface="Times New Roman" panose="02020603050405020304" pitchFamily="18" charset="0"/>
              </a:rPr>
              <a:t>El proyecto </a:t>
            </a:r>
            <a:r>
              <a:rPr lang="es-MX" sz="1800" b="0" i="0" kern="0" noProof="0" err="1">
                <a:effectLst/>
                <a:latin typeface="Aptos" panose="020B0004020202020204" pitchFamily="34" charset="0"/>
                <a:ea typeface="Times New Roman" panose="02020603050405020304" pitchFamily="18" charset="0"/>
                <a:cs typeface="Times New Roman" panose="02020603050405020304" pitchFamily="18" charset="0"/>
              </a:rPr>
              <a:t>VapeAware</a:t>
            </a:r>
            <a:r>
              <a:rPr lang="es-MX" sz="1800" b="0" i="0" kern="0" noProof="0">
                <a:effectLst/>
                <a:latin typeface="Aptos" panose="020B0004020202020204" pitchFamily="34" charset="0"/>
                <a:ea typeface="Times New Roman" panose="02020603050405020304" pitchFamily="18" charset="0"/>
                <a:cs typeface="Times New Roman" panose="02020603050405020304" pitchFamily="18" charset="0"/>
              </a:rPr>
              <a:t> cuenta con el apoyo financiero del Fondo de Prevención del Tabaco y la fundación Ernst </a:t>
            </a:r>
            <a:r>
              <a:rPr lang="es-MX" sz="1800" b="0" i="0" kern="0" noProof="0" err="1">
                <a:effectLst/>
                <a:latin typeface="Aptos" panose="020B0004020202020204" pitchFamily="34" charset="0"/>
                <a:ea typeface="Times New Roman" panose="02020603050405020304" pitchFamily="18" charset="0"/>
                <a:cs typeface="Times New Roman" panose="02020603050405020304" pitchFamily="18" charset="0"/>
              </a:rPr>
              <a:t>Göhner</a:t>
            </a:r>
            <a:endParaRPr lang="es-MX" sz="1800" b="0" i="1" kern="0" noProof="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121777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a:t>Mila también piensa en diferentes situaciones. ¿Qué debería hacer si Kai le miente y le dice que nunca ha vapeado?</a:t>
            </a:r>
          </a:p>
          <a:p>
            <a:endParaRPr lang="es-ES"/>
          </a:p>
          <a:p>
            <a:r>
              <a:rPr lang="es-ES" b="1"/>
              <a:t>¿Qué hacer si el niño dice: “Es mejor que fumar”?</a:t>
            </a:r>
            <a:br>
              <a:rPr lang="es-ES"/>
            </a:br>
            <a:r>
              <a:rPr lang="es-ES"/>
              <a:t>Sin embargo, los </a:t>
            </a:r>
            <a:r>
              <a:rPr lang="es-ES" err="1"/>
              <a:t>vapeadores</a:t>
            </a:r>
            <a:r>
              <a:rPr lang="es-ES"/>
              <a:t> también contienen contenidos nocivos. Y también contiene mucha nicotina. Esto puede crear una dependencia. Puede resultar difícil detenerse después.</a:t>
            </a:r>
          </a:p>
          <a:p>
            <a:endParaRPr lang="es-ES"/>
          </a:p>
          <a:p>
            <a:r>
              <a:rPr lang="es-ES" b="1"/>
              <a:t>¿Qué hacer si mi hijo miente o vapea en secreto?</a:t>
            </a:r>
            <a:br>
              <a:rPr lang="es-ES"/>
            </a:br>
            <a:r>
              <a:rPr lang="es-ES"/>
              <a:t>Aún así, comunique con empatía su preocupación por el niño. Informar al niño sobre las consecuencias para la salud del vapeo. Deje en claro que no le gusta que vapee.</a:t>
            </a:r>
          </a:p>
          <a:p>
            <a:endParaRPr lang="es-ES"/>
          </a:p>
          <a:p>
            <a:r>
              <a:rPr lang="es-ES" b="1"/>
              <a:t>¿Qué debo hacer si fumo yo mismo?</a:t>
            </a:r>
            <a:br>
              <a:rPr lang="es-ES"/>
            </a:br>
            <a:r>
              <a:rPr lang="es-ES"/>
              <a:t>Adopte una postura clara hacia el niño. Los niños y jóvenes no deben consumir nicotina. Puede ser adictivo. También puede hablar abiertamente sobre lo difícil que le resulta dejar de fumar.</a:t>
            </a:r>
          </a:p>
          <a:p>
            <a:endParaRPr lang="es-ES"/>
          </a:p>
          <a:p>
            <a:r>
              <a:rPr lang="es-ES" b="1"/>
              <a:t>¿Reglas?</a:t>
            </a:r>
            <a:br>
              <a:rPr lang="es-ES"/>
            </a:br>
            <a:r>
              <a:rPr lang="es-ES"/>
              <a:t>Es una buena idea llegar a acuerdos juntos. Discuta las reglas sobre el consumo de vaporizadores con su hijo. Por ejemplo, puede especificar que no se permite vapear en casa. O que sólo se puede vapear en un determinado lugar de casa. También puede usted aceptar que no se deben dejar cajas de </a:t>
            </a:r>
            <a:r>
              <a:rPr lang="es-ES" err="1"/>
              <a:t>vapeadores</a:t>
            </a:r>
            <a:r>
              <a:rPr lang="es-ES"/>
              <a:t> o cigarrillos por ahí. Estas reglas crean claridad y orientación. Apoyan al niño en la toma de decisiones saludables.</a:t>
            </a:r>
          </a:p>
          <a:p>
            <a:r>
              <a:rPr lang="es-ES"/>
              <a:t>Considere si le gustaría recompensar a su hijo por un comportamiento saludable. ¿Cómo podría recompensarlo? ¿Qué tiene que lograr/cumplir para recibir la recompensa? Hable con su hijo al respecto. Tomen una decisión juntos.</a:t>
            </a:r>
            <a:endParaRPr lang="de-CH"/>
          </a:p>
        </p:txBody>
      </p:sp>
      <p:sp>
        <p:nvSpPr>
          <p:cNvPr id="4" name="Foliennummernplatzhalter 3"/>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157569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i="1"/>
              <a:t>Si hay suficiente tiempo: darles tiempo a los padres para pensar y hablar con quienes estén sentados a su lado.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i="1">
                <a:sym typeface="Wingdings" panose="05000000000000000000" pitchFamily="2" charset="2"/>
              </a:rPr>
              <a:t> </a:t>
            </a:r>
            <a:r>
              <a:rPr lang="es-ES" i="1"/>
              <a:t>Luego discutirlo con todo el grupo.</a:t>
            </a:r>
            <a:endParaRPr lang="de-CH"/>
          </a:p>
        </p:txBody>
      </p:sp>
      <p:sp>
        <p:nvSpPr>
          <p:cNvPr id="4" name="Foliennummernplatzhalter 3"/>
          <p:cNvSpPr>
            <a:spLocks noGrp="1"/>
          </p:cNvSpPr>
          <p:nvPr>
            <p:ph type="sldNum" sz="quarter" idx="5"/>
          </p:nvPr>
        </p:nvSpPr>
        <p:spPr/>
        <p:txBody>
          <a:bodyPr/>
          <a:lstStyle/>
          <a:p>
            <a:fld id="{18CEF143-95B9-4571-9396-B55E307319CB}" type="slidenum">
              <a:rPr lang="de-CH" smtClean="0"/>
              <a:t>11</a:t>
            </a:fld>
            <a:endParaRPr lang="de-CH"/>
          </a:p>
        </p:txBody>
      </p:sp>
    </p:spTree>
    <p:extLst>
      <p:ext uri="{BB962C8B-B14F-4D97-AF65-F5344CB8AC3E}">
        <p14:creationId xmlns:p14="http://schemas.microsoft.com/office/powerpoint/2010/main" val="149776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Los </a:t>
            </a:r>
            <a:r>
              <a:rPr lang="es-ES" sz="1800" kern="0" err="1">
                <a:effectLst/>
                <a:latin typeface="Times New Roman" panose="02020603050405020304" pitchFamily="18" charset="0"/>
                <a:ea typeface="Times New Roman" panose="02020603050405020304" pitchFamily="18" charset="0"/>
                <a:cs typeface="Times New Roman" panose="02020603050405020304" pitchFamily="18" charset="0"/>
              </a:rPr>
              <a:t>vapeadores</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 contienen mucha nicotina. Pueden provocar adicción a la nicotina.</a:t>
            </a:r>
          </a:p>
          <a:p>
            <a:pPr marL="342900" lvl="0" indent="-342900">
              <a:lnSpc>
                <a:spcPct val="107000"/>
              </a:lnSpc>
              <a:buFont typeface="Symbol" panose="05050102010706020507" pitchFamily="18" charset="2"/>
              <a:buChar char=""/>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Vapear no es saludable. Aumenta el riesgo de consumir otras sustancias posteriormente.</a:t>
            </a:r>
          </a:p>
          <a:p>
            <a:pPr marL="342900" lvl="0" indent="-342900">
              <a:lnSpc>
                <a:spcPct val="107000"/>
              </a:lnSpc>
              <a:buFont typeface="Symbol" panose="05050102010706020507" pitchFamily="18" charset="2"/>
              <a:buChar char=""/>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Es muy fácil con niños y jóvenes. No debes consumir nicotina. Es nuestro deber de cuidado protegerlos de esto.</a:t>
            </a:r>
          </a:p>
          <a:p>
            <a:pPr marL="342900" lvl="0" indent="-342900">
              <a:lnSpc>
                <a:spcPct val="107000"/>
              </a:lnSpc>
              <a:buFont typeface="Symbol" panose="05050102010706020507" pitchFamily="18" charset="2"/>
              <a:buChar char=""/>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Los hijos de padres fumadores tienen un mayor riesgo de fumar en el futuro.</a:t>
            </a:r>
          </a:p>
          <a:p>
            <a:pPr marL="342900" lvl="0" indent="-342900">
              <a:lnSpc>
                <a:spcPct val="107000"/>
              </a:lnSpc>
              <a:buFont typeface="Symbol" panose="05050102010706020507" pitchFamily="18" charset="2"/>
              <a:buChar char=""/>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Como padres, adopten una postura clara. Sea coherente con su actitud. "No quiero que vapees". "No vapeamos en casa". (y tampoco fumamos).</a:t>
            </a:r>
          </a:p>
          <a:p>
            <a:pPr marL="342900" lvl="0" indent="-342900">
              <a:lnSpc>
                <a:spcPct val="107000"/>
              </a:lnSpc>
              <a:buFont typeface="Symbol" panose="05050102010706020507" pitchFamily="18" charset="2"/>
              <a:buChar char=""/>
            </a:pPr>
            <a:endParaRPr lang="es-E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Es nuestro deber proteger a nuestros niños. No queremos que nuestros hijos vapeen. Porque  no queremos que se vuelvan adictos a la nicotina ni que ingieran todas esas sustancias químicas (tóxicas).</a:t>
            </a:r>
            <a:endParaRPr lang="de-CH"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36059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8CEF143-95B9-4571-9396-B55E307319CB}" type="slidenum">
              <a:rPr lang="de-CH" smtClean="0"/>
              <a:t>13</a:t>
            </a:fld>
            <a:endParaRPr lang="de-CH"/>
          </a:p>
        </p:txBody>
      </p:sp>
    </p:spTree>
    <p:extLst>
      <p:ext uri="{BB962C8B-B14F-4D97-AF65-F5344CB8AC3E}">
        <p14:creationId xmlns:p14="http://schemas.microsoft.com/office/powerpoint/2010/main" val="420925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800" b="1" kern="0">
                <a:effectLst/>
                <a:latin typeface="Times New Roman" panose="02020603050405020304" pitchFamily="18" charset="0"/>
                <a:ea typeface="Times New Roman" panose="02020603050405020304" pitchFamily="18" charset="0"/>
              </a:rPr>
              <a:t>Estas señales pueden ayudar a los padres a reconocer si su hijo podría estar vapeando:</a:t>
            </a:r>
          </a:p>
          <a:p>
            <a:endParaRPr lang="es-ES" sz="1800" b="1" kern="0">
              <a:effectLst/>
              <a:latin typeface="Times New Roman" panose="02020603050405020304" pitchFamily="18" charset="0"/>
              <a:ea typeface="Times New Roman" panose="02020603050405020304" pitchFamily="18" charset="0"/>
            </a:endParaRPr>
          </a:p>
          <a:p>
            <a:r>
              <a:rPr lang="es-ES" sz="1800" b="1" kern="0">
                <a:effectLst/>
                <a:latin typeface="Times New Roman" panose="02020603050405020304" pitchFamily="18" charset="0"/>
                <a:ea typeface="Times New Roman" panose="02020603050405020304" pitchFamily="18" charset="0"/>
              </a:rPr>
              <a:t>Olores desconocidos</a:t>
            </a:r>
            <a:r>
              <a:rPr lang="es-ES" sz="1800" kern="0">
                <a:effectLst/>
                <a:latin typeface="Times New Roman" panose="02020603050405020304" pitchFamily="18" charset="0"/>
                <a:ea typeface="Times New Roman" panose="02020603050405020304" pitchFamily="18" charset="0"/>
              </a:rPr>
              <a:t>: Los vaporizadores utilizan aromatizantes. Estos olores son perceptibles. Huelen agradable y dulce. Por ejemplo, melocotón, menta, dulces.</a:t>
            </a:r>
          </a:p>
          <a:p>
            <a:endParaRPr lang="es-ES" sz="1800" kern="0">
              <a:effectLst/>
              <a:latin typeface="Times New Roman" panose="02020603050405020304" pitchFamily="18" charset="0"/>
              <a:ea typeface="Times New Roman" panose="02020603050405020304" pitchFamily="18" charset="0"/>
            </a:endParaRPr>
          </a:p>
          <a:p>
            <a:r>
              <a:rPr lang="es-ES" sz="1800" b="1" kern="0">
                <a:effectLst/>
                <a:latin typeface="Times New Roman" panose="02020603050405020304" pitchFamily="18" charset="0"/>
                <a:ea typeface="Times New Roman" panose="02020603050405020304" pitchFamily="18" charset="0"/>
              </a:rPr>
              <a:t>Cambio de comportamiento</a:t>
            </a:r>
            <a:r>
              <a:rPr lang="es-ES" sz="1800" kern="0">
                <a:effectLst/>
                <a:latin typeface="Times New Roman" panose="02020603050405020304" pitchFamily="18" charset="0"/>
                <a:ea typeface="Times New Roman" panose="02020603050405020304" pitchFamily="18" charset="0"/>
              </a:rPr>
              <a:t>: Los cambios de comportamiento también pueden indicar vapeo. Por ejemplo, si el niño se vuelve más reservado. O si sale inexplicablemente de la habitación o de la casa con mucha frecuencia. Un niño puede estar ocultando el vapeo en la habitación si abre la ventana con frecuencia, ventila a menudo o usa el baño con una frecuencia inusual o durante mucho tiempo.</a:t>
            </a:r>
          </a:p>
          <a:p>
            <a:endParaRPr lang="es-ES" sz="1800" kern="0">
              <a:effectLst/>
              <a:latin typeface="Times New Roman" panose="02020603050405020304" pitchFamily="18" charset="0"/>
              <a:ea typeface="Times New Roman" panose="02020603050405020304" pitchFamily="18" charset="0"/>
            </a:endParaRPr>
          </a:p>
          <a:p>
            <a:r>
              <a:rPr lang="es-ES" sz="1800" b="1" kern="0">
                <a:effectLst/>
                <a:latin typeface="Times New Roman" panose="02020603050405020304" pitchFamily="18" charset="0"/>
                <a:ea typeface="Times New Roman" panose="02020603050405020304" pitchFamily="18" charset="0"/>
              </a:rPr>
              <a:t>Artículos desconocidos</a:t>
            </a:r>
            <a:r>
              <a:rPr lang="es-ES" sz="1800" kern="0">
                <a:effectLst/>
                <a:latin typeface="Times New Roman" panose="02020603050405020304" pitchFamily="18" charset="0"/>
                <a:ea typeface="Times New Roman" panose="02020603050405020304" pitchFamily="18" charset="0"/>
              </a:rPr>
              <a:t>: Los bolígrafos para vapear y las botellas pequeñas de líquido son artículos típicos para vapear. Estos pueden indicar que un niño está vapeando.</a:t>
            </a:r>
          </a:p>
          <a:p>
            <a:endParaRPr lang="es-ES" sz="1800" kern="0">
              <a:effectLst/>
              <a:latin typeface="Times New Roman" panose="02020603050405020304" pitchFamily="18" charset="0"/>
              <a:ea typeface="Times New Roman" panose="02020603050405020304" pitchFamily="18" charset="0"/>
            </a:endParaRPr>
          </a:p>
          <a:p>
            <a:r>
              <a:rPr lang="es-ES" sz="1800" b="1" kern="0">
                <a:effectLst/>
                <a:latin typeface="Times New Roman" panose="02020603050405020304" pitchFamily="18" charset="0"/>
                <a:ea typeface="Times New Roman" panose="02020603050405020304" pitchFamily="18" charset="0"/>
              </a:rPr>
              <a:t>Sed frecuente o boca seca</a:t>
            </a:r>
            <a:r>
              <a:rPr lang="es-ES" sz="1800" kern="0">
                <a:effectLst/>
                <a:latin typeface="Times New Roman" panose="02020603050405020304" pitchFamily="18" charset="0"/>
                <a:ea typeface="Times New Roman" panose="02020603050405020304" pitchFamily="18" charset="0"/>
              </a:rPr>
              <a:t>: Vapear puede causar resequedad en la boca. Esto hace que el niño sienta sed con más frecuencia de lo habitual.</a:t>
            </a:r>
          </a:p>
          <a:p>
            <a:endParaRPr lang="es-ES" sz="1800" kern="0">
              <a:effectLst/>
              <a:latin typeface="Times New Roman" panose="02020603050405020304" pitchFamily="18" charset="0"/>
              <a:ea typeface="Times New Roman" panose="02020603050405020304" pitchFamily="18" charset="0"/>
            </a:endParaRPr>
          </a:p>
          <a:p>
            <a:r>
              <a:rPr lang="es-ES" sz="1800" b="1" kern="0">
                <a:effectLst/>
                <a:latin typeface="Times New Roman" panose="02020603050405020304" pitchFamily="18" charset="0"/>
                <a:ea typeface="Times New Roman" panose="02020603050405020304" pitchFamily="18" charset="0"/>
              </a:rPr>
              <a:t>Cambios en la respiración o la resistencia</a:t>
            </a:r>
            <a:r>
              <a:rPr lang="es-ES" sz="1800" kern="0">
                <a:effectLst/>
                <a:latin typeface="Times New Roman" panose="02020603050405020304" pitchFamily="18" charset="0"/>
                <a:ea typeface="Times New Roman" panose="02020603050405020304" pitchFamily="18" charset="0"/>
              </a:rPr>
              <a:t>: Vapear puede irritar el tracto respiratorio y provocar tos y dificultad para respirar. Esto puede provocar un deterioro del rendimiento deportivo.</a:t>
            </a:r>
          </a:p>
          <a:p>
            <a:endParaRPr lang="es-ES" sz="1800" kern="0">
              <a:effectLst/>
              <a:latin typeface="Times New Roman" panose="02020603050405020304" pitchFamily="18" charset="0"/>
              <a:ea typeface="Times New Roman" panose="02020603050405020304" pitchFamily="18" charset="0"/>
            </a:endParaRPr>
          </a:p>
          <a:p>
            <a:r>
              <a:rPr lang="es-ES" sz="1800" b="1" kern="0">
                <a:effectLst/>
                <a:latin typeface="Times New Roman" panose="02020603050405020304" pitchFamily="18" charset="0"/>
                <a:ea typeface="Times New Roman" panose="02020603050405020304" pitchFamily="18" charset="0"/>
              </a:rPr>
              <a:t>Cambio de comportamiento al tratar con el dinero</a:t>
            </a:r>
            <a:r>
              <a:rPr lang="es-ES" sz="1800" kern="0">
                <a:effectLst/>
                <a:latin typeface="Times New Roman" panose="02020603050405020304" pitchFamily="18" charset="0"/>
                <a:ea typeface="Times New Roman" panose="02020603050405020304" pitchFamily="18" charset="0"/>
              </a:rPr>
              <a:t>: Si el niño de repente necesita más dinero, esto podría ser un indicio. Porque los productos de vapeo suelen ser relativamente caros para un niño o un adolescente.</a:t>
            </a:r>
          </a:p>
          <a:p>
            <a:endParaRPr lang="es-ES" sz="1800" kern="0">
              <a:effectLst/>
              <a:latin typeface="Times New Roman" panose="02020603050405020304" pitchFamily="18" charset="0"/>
              <a:ea typeface="Times New Roman" panose="02020603050405020304" pitchFamily="18" charset="0"/>
            </a:endParaRPr>
          </a:p>
          <a:p>
            <a:r>
              <a:rPr lang="es-ES" sz="1800" b="1" kern="0">
                <a:effectLst/>
                <a:latin typeface="Times New Roman" panose="02020603050405020304" pitchFamily="18" charset="0"/>
                <a:ea typeface="Times New Roman" panose="02020603050405020304" pitchFamily="18" charset="0"/>
              </a:rPr>
              <a:t>Irritabilidad o cambios de humor</a:t>
            </a:r>
            <a:r>
              <a:rPr lang="es-ES" sz="1800" kern="0">
                <a:effectLst/>
                <a:latin typeface="Times New Roman" panose="02020603050405020304" pitchFamily="18" charset="0"/>
                <a:ea typeface="Times New Roman" panose="02020603050405020304" pitchFamily="18" charset="0"/>
              </a:rPr>
              <a:t>: Como hemos oído, vapear también puede provocar adicción a la nicotina. Esta adicción puede provocar estados de ánimo irritables y cambios de humor cuando el niño no está vapeando.</a:t>
            </a:r>
            <a:endParaRPr lang="de-DE" sz="1200" b="0" i="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14</a:t>
            </a:fld>
            <a:endParaRPr lang="de-CH"/>
          </a:p>
        </p:txBody>
      </p:sp>
    </p:spTree>
    <p:extLst>
      <p:ext uri="{BB962C8B-B14F-4D97-AF65-F5344CB8AC3E}">
        <p14:creationId xmlns:p14="http://schemas.microsoft.com/office/powerpoint/2010/main" val="223601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Diese Folie wurde nach einem erneuten Feedback neu hinzugefügt. Sie dient der Evaluation und hilft uns herauszufinden, was Eltern an dieser Veranstaltung schätzen und was man nächstes Mal anders machen könnte. </a:t>
            </a:r>
          </a:p>
          <a:p>
            <a:endParaRPr lang="de-CH" dirty="0"/>
          </a:p>
          <a:p>
            <a:r>
              <a:rPr lang="de-CH" dirty="0"/>
              <a:t>Stellt diese Fragen in die Runde und lasst euch Rückmeldung von den </a:t>
            </a:r>
            <a:r>
              <a:rPr lang="de-CH"/>
              <a:t>Teilnehmenden geben. </a:t>
            </a:r>
          </a:p>
        </p:txBody>
      </p:sp>
      <p:sp>
        <p:nvSpPr>
          <p:cNvPr id="4" name="Foliennummernplatzhalter 3"/>
          <p:cNvSpPr>
            <a:spLocks noGrp="1"/>
          </p:cNvSpPr>
          <p:nvPr>
            <p:ph type="sldNum" sz="quarter" idx="5"/>
          </p:nvPr>
        </p:nvSpPr>
        <p:spPr/>
        <p:txBody>
          <a:bodyPr/>
          <a:lstStyle/>
          <a:p>
            <a:fld id="{18CEF143-95B9-4571-9396-B55E307319CB}" type="slidenum">
              <a:rPr lang="de-CH" smtClean="0"/>
              <a:t>15</a:t>
            </a:fld>
            <a:endParaRPr lang="de-CH"/>
          </a:p>
        </p:txBody>
      </p:sp>
    </p:spTree>
    <p:extLst>
      <p:ext uri="{BB962C8B-B14F-4D97-AF65-F5344CB8AC3E}">
        <p14:creationId xmlns:p14="http://schemas.microsoft.com/office/powerpoint/2010/main" val="406637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18CEF143-95B9-4571-9396-B55E307319CB}" type="slidenum">
              <a:rPr lang="de-CH" smtClean="0"/>
              <a:t>16</a:t>
            </a:fld>
            <a:endParaRPr lang="de-CH"/>
          </a:p>
        </p:txBody>
      </p:sp>
    </p:spTree>
    <p:extLst>
      <p:ext uri="{BB962C8B-B14F-4D97-AF65-F5344CB8AC3E}">
        <p14:creationId xmlns:p14="http://schemas.microsoft.com/office/powerpoint/2010/main" val="39925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endParaRPr lang="de-CH" sz="1800" kern="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0">
                <a:effectLst/>
                <a:latin typeface="Aptos" panose="020B0004020202020204" pitchFamily="34" charset="0"/>
                <a:ea typeface="Times New Roman" panose="02020603050405020304" pitchFamily="18" charset="0"/>
                <a:cs typeface="Times New Roman" panose="02020603050405020304" pitchFamily="18" charset="0"/>
              </a:rPr>
              <a:t>Imagínese: Es una tarde lluviosa. Mila está sentada en la sala, perdida en sus pensamientos. Su hijo Kai, de 15 años, ha estado de mal humor y más retraído de lo habitual últimamente. Ella ha notado que ha cambiado: está más irritable y pasa más tiempo en su habitación. Hace unos días notó un olor extraño en su ropa. Ella sabe que necesita tener una conversación abierta con él. Esa es la única manera en que puede descubrir qué está pasando. ¿Quizás los </a:t>
            </a:r>
            <a:r>
              <a:rPr lang="es-ES" sz="1800" kern="0" err="1">
                <a:effectLst/>
                <a:latin typeface="Aptos" panose="020B0004020202020204" pitchFamily="34" charset="0"/>
                <a:ea typeface="Times New Roman" panose="02020603050405020304" pitchFamily="18" charset="0"/>
                <a:cs typeface="Times New Roman" panose="02020603050405020304" pitchFamily="18" charset="0"/>
              </a:rPr>
              <a:t>vapeadores</a:t>
            </a:r>
            <a:r>
              <a:rPr lang="es-ES" sz="1800" kern="0">
                <a:effectLst/>
                <a:latin typeface="Aptos" panose="020B0004020202020204" pitchFamily="34" charset="0"/>
                <a:ea typeface="Times New Roman" panose="02020603050405020304" pitchFamily="18" charset="0"/>
                <a:cs typeface="Times New Roman" panose="02020603050405020304" pitchFamily="18" charset="0"/>
              </a:rPr>
              <a:t> puedan explicar el comportamiento de Kai? Eso es lo que piensa Mila. Entonces se sienta frente a la computadora y comienza a investigar.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0">
                <a:effectLst/>
                <a:latin typeface="Aptos" panose="020B0004020202020204" pitchFamily="34" charset="0"/>
                <a:ea typeface="Times New Roman" panose="02020603050405020304" pitchFamily="18" charset="0"/>
                <a:cs typeface="Times New Roman" panose="02020603050405020304" pitchFamily="18" charset="0"/>
              </a:rPr>
              <a:t>Esto significa que Mila primero se informa.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0">
                <a:effectLst/>
                <a:latin typeface="Aptos" panose="020B0004020202020204" pitchFamily="34" charset="0"/>
                <a:ea typeface="Times New Roman" panose="02020603050405020304" pitchFamily="18" charset="0"/>
                <a:cs typeface="Times New Roman" panose="02020603050405020304" pitchFamily="18" charset="0"/>
              </a:rPr>
              <a:t>Ella se entera: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kern="0">
                <a:effectLst/>
                <a:latin typeface="Aptos" panose="020B0004020202020204" pitchFamily="34" charset="0"/>
                <a:ea typeface="Times New Roman" panose="02020603050405020304" pitchFamily="18" charset="0"/>
                <a:cs typeface="Times New Roman" panose="02020603050405020304" pitchFamily="18" charset="0"/>
              </a:rPr>
              <a:t>Los </a:t>
            </a:r>
            <a:r>
              <a:rPr lang="es-ES" sz="1800" kern="0" err="1">
                <a:effectLst/>
                <a:latin typeface="Aptos" panose="020B0004020202020204" pitchFamily="34" charset="0"/>
                <a:ea typeface="Times New Roman" panose="02020603050405020304" pitchFamily="18" charset="0"/>
                <a:cs typeface="Times New Roman" panose="02020603050405020304" pitchFamily="18" charset="0"/>
              </a:rPr>
              <a:t>vapeadores</a:t>
            </a:r>
            <a:r>
              <a:rPr lang="es-ES" sz="1800" kern="0">
                <a:effectLst/>
                <a:latin typeface="Aptos" panose="020B0004020202020204" pitchFamily="34" charset="0"/>
                <a:ea typeface="Times New Roman" panose="02020603050405020304" pitchFamily="18" charset="0"/>
                <a:cs typeface="Times New Roman" panose="02020603050405020304" pitchFamily="18" charset="0"/>
              </a:rPr>
              <a:t> son dispositivos electrónicos.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kern="0">
                <a:effectLst/>
                <a:latin typeface="Aptos" panose="020B0004020202020204" pitchFamily="34" charset="0"/>
                <a:ea typeface="Times New Roman" panose="02020603050405020304" pitchFamily="18" charset="0"/>
                <a:cs typeface="Times New Roman" panose="02020603050405020304" pitchFamily="18" charset="0"/>
              </a:rPr>
              <a:t>También se les llama vaporizadores electrónicos o cigarrillos electrónicos.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kern="0">
                <a:effectLst/>
                <a:latin typeface="Aptos" panose="020B0004020202020204" pitchFamily="34" charset="0"/>
                <a:ea typeface="Times New Roman" panose="02020603050405020304" pitchFamily="18" charset="0"/>
                <a:cs typeface="Times New Roman" panose="02020603050405020304" pitchFamily="18" charset="0"/>
              </a:rPr>
              <a:t>Suelen contener un líquido con nicotina en dosis altas.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kern="0">
                <a:effectLst/>
                <a:latin typeface="Aptos" panose="020B0004020202020204" pitchFamily="34" charset="0"/>
                <a:ea typeface="Times New Roman" panose="02020603050405020304" pitchFamily="18" charset="0"/>
                <a:cs typeface="Times New Roman" panose="02020603050405020304" pitchFamily="18" charset="0"/>
              </a:rPr>
              <a:t>Mediante el calentamiento de este líquido, se crea vapor.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kern="0">
                <a:effectLst/>
                <a:latin typeface="Aptos" panose="020B0004020202020204" pitchFamily="34" charset="0"/>
                <a:ea typeface="Times New Roman" panose="02020603050405020304" pitchFamily="18" charset="0"/>
                <a:cs typeface="Times New Roman" panose="02020603050405020304" pitchFamily="18" charset="0"/>
              </a:rPr>
              <a:t>Entonces se respira o aspira el vapor por la boca.</a:t>
            </a:r>
            <a:endParaRPr lang="de-CH" sz="1800" kern="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2</a:t>
            </a:fld>
            <a:endParaRPr lang="de-CH"/>
          </a:p>
        </p:txBody>
      </p:sp>
    </p:spTree>
    <p:extLst>
      <p:ext uri="{BB962C8B-B14F-4D97-AF65-F5344CB8AC3E}">
        <p14:creationId xmlns:p14="http://schemas.microsoft.com/office/powerpoint/2010/main" val="332208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Mila descubre además:</a:t>
            </a:r>
          </a:p>
          <a:p>
            <a:pPr marL="0" lvl="0" indent="0">
              <a:lnSpc>
                <a:spcPct val="107000"/>
              </a:lnSpc>
              <a:buFont typeface="Symbol" panose="05050102010706020507" pitchFamily="18" charset="2"/>
              <a:buNone/>
            </a:pPr>
            <a:endPar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Los vaporizadores constan de una batería, un atomizador, una boquilla y un tanque para el líquido.</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Este líquido también se llama e-líquido.</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El líquido contiene: productos químicos, saborizantes y nicotina.</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La nicotina suele tener una dosis muy alta.</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Algunas de las sustancias químicas son cancerígenas.</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Ella también descubre: También existen vaporizadores sin nicotina.</a:t>
            </a:r>
          </a:p>
          <a:p>
            <a:pPr marL="0" lvl="0" indent="0">
              <a:lnSpc>
                <a:spcPct val="107000"/>
              </a:lnSpc>
              <a:buFont typeface="Symbol" panose="05050102010706020507" pitchFamily="18" charset="2"/>
              <a:buNone/>
            </a:pPr>
            <a:endPar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es-MX" sz="1800" i="1" kern="0" noProof="0">
                <a:effectLst/>
                <a:latin typeface="Times New Roman" panose="02020603050405020304" pitchFamily="18" charset="0"/>
                <a:ea typeface="Times New Roman" panose="02020603050405020304" pitchFamily="18" charset="0"/>
                <a:cs typeface="Times New Roman" panose="02020603050405020304" pitchFamily="18" charset="0"/>
              </a:rPr>
              <a:t>Demostración interactiva: mostrando el cigarrillo electrónico desechable y cómo funciona. Dar a todos el TN para que los padres puedan olerlo.</a:t>
            </a:r>
          </a:p>
          <a:p>
            <a:pPr marL="0" lvl="0" indent="0">
              <a:lnSpc>
                <a:spcPct val="107000"/>
              </a:lnSpc>
              <a:buFont typeface="Symbol" panose="05050102010706020507" pitchFamily="18" charset="2"/>
              <a:buNone/>
            </a:pPr>
            <a:endPar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endPar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Mila continúa su búsqueda de información sobre los vapeadores y descubre:</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Los vaporizadores están muy extendidos. Mucha gente vapea.</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Son pequeños. Y están listos para usar de inmediato.</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Puedes usarlos. No es necesario encenderlo como un cigarrillo. En cambio, puedes recibir una calada del vaporizador en cualquier momento.</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Los vaporizadores tienen sabores afrutados e intensos. Y son de colores.</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Sólo puedes usar vaporizadores una vez. Es decir, hasta que estén vacíos.</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Los vaporizadores contienen entre 600 y 10 000 caladas.</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Puedes comprar vaporizadores desde 7 CHF.</a:t>
            </a:r>
          </a:p>
          <a:p>
            <a:pPr marL="285750" lvl="0" indent="-285750">
              <a:lnSpc>
                <a:spcPct val="107000"/>
              </a:lnSpc>
              <a:buFont typeface="Arial" panose="020B0604020202020204" pitchFamily="34" charset="0"/>
              <a:buChar char="•"/>
            </a:pPr>
            <a:r>
              <a:rPr lang="es-MX" sz="1800" kern="0" noProof="0">
                <a:effectLst/>
                <a:latin typeface="Times New Roman" panose="02020603050405020304" pitchFamily="18" charset="0"/>
                <a:ea typeface="Times New Roman" panose="02020603050405020304" pitchFamily="18" charset="0"/>
                <a:cs typeface="Times New Roman" panose="02020603050405020304" pitchFamily="18" charset="0"/>
              </a:rPr>
              <a:t>Puedes comprarlos en quioscos, comercios y gasolineras. También puedes comprarlos online o en tiendas de vapeo.</a:t>
            </a:r>
            <a:endParaRPr lang="es-MX" sz="1800" kern="100" noProof="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3</a:t>
            </a:fld>
            <a:endParaRPr lang="de-CH"/>
          </a:p>
        </p:txBody>
      </p:sp>
    </p:spTree>
    <p:extLst>
      <p:ext uri="{BB962C8B-B14F-4D97-AF65-F5344CB8AC3E}">
        <p14:creationId xmlns:p14="http://schemas.microsoft.com/office/powerpoint/2010/main" val="205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Mila también está interesada en cómo los vaporizadores afectan la salud. Ella sabe que los cigarrillos son muy dañinos. Estos promueven el cáncer. ¿Sucede lo mismo con los </a:t>
            </a:r>
            <a:r>
              <a:rPr lang="es-ES" sz="1800" kern="0" err="1">
                <a:effectLst/>
                <a:latin typeface="Times New Roman" panose="02020603050405020304" pitchFamily="18" charset="0"/>
                <a:ea typeface="Times New Roman" panose="02020603050405020304" pitchFamily="18" charset="0"/>
                <a:cs typeface="Times New Roman" panose="02020603050405020304" pitchFamily="18" charset="0"/>
              </a:rPr>
              <a:t>vapeadores</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800"/>
              </a:spcAft>
            </a:pPr>
            <a:endParaRPr lang="es-E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Actualmente se siguen investigando los efectos de los </a:t>
            </a:r>
            <a:r>
              <a:rPr lang="es-ES" sz="1800" kern="0" err="1">
                <a:effectLst/>
                <a:latin typeface="Times New Roman" panose="02020603050405020304" pitchFamily="18" charset="0"/>
                <a:ea typeface="Times New Roman" panose="02020603050405020304" pitchFamily="18" charset="0"/>
                <a:cs typeface="Times New Roman" panose="02020603050405020304" pitchFamily="18" charset="0"/>
              </a:rPr>
              <a:t>vapeadores</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 sobre la salud.</a:t>
            </a:r>
          </a:p>
          <a:p>
            <a:pPr>
              <a:lnSpc>
                <a:spcPct val="107000"/>
              </a:lnSpc>
              <a:spcAft>
                <a:spcPts val="800"/>
              </a:spcAft>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Existen muchos riesgos y efectos para la salud asociados a los </a:t>
            </a:r>
            <a:r>
              <a:rPr lang="es-ES" sz="1800" kern="0" err="1">
                <a:effectLst/>
                <a:latin typeface="Times New Roman" panose="02020603050405020304" pitchFamily="18" charset="0"/>
                <a:ea typeface="Times New Roman" panose="02020603050405020304" pitchFamily="18" charset="0"/>
                <a:cs typeface="Times New Roman" panose="02020603050405020304" pitchFamily="18" charset="0"/>
              </a:rPr>
              <a:t>vapeadores</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800"/>
              </a:spcAft>
            </a:pPr>
            <a:endParaRPr lang="es-E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cs typeface="Times New Roman" panose="02020603050405020304" pitchFamily="18" charset="0"/>
              </a:rPr>
              <a:t>Adicción a la nicotina: </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La nicotina es una de las sustancias más adictivas. Comparable a la heroína. Cuando se consume nicotina, al cabo de unos segundos se libera dopamina en el cerebro. Esto conduce inmediatamente a un sentimiento de felicidad. Este proceso puede volverse rápidamente adictivo. Porque la sensación de felicidad vuelve a desaparecer tan pronto como desaparece el efecto de la nicotina. El cerebro de los adolescentes aún no está completamente desarrollado. Por eso reacciona a la nicotina de forma diferente a la del cerebro adulto. Por este motivo, los adolescentes tienen mayor riesgo de volverse adictos a la nicotina.</a:t>
            </a:r>
          </a:p>
          <a:p>
            <a:pPr marL="285750" indent="-285750">
              <a:lnSpc>
                <a:spcPct val="107000"/>
              </a:lnSpc>
              <a:spcAft>
                <a:spcPts val="800"/>
              </a:spcAft>
              <a:buFont typeface="Arial" panose="020B0604020202020204" pitchFamily="34" charset="0"/>
              <a:buChar char="•"/>
            </a:pPr>
            <a:endParaRPr lang="es-E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cs typeface="Times New Roman" panose="02020603050405020304" pitchFamily="18" charset="0"/>
              </a:rPr>
              <a:t>Irritación del tracto respiratorio:</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 Vapear puede provocar tos, dolor de garganta y dificultades respiratorias.</a:t>
            </a:r>
          </a:p>
          <a:p>
            <a:pPr marL="285750" indent="-285750">
              <a:lnSpc>
                <a:spcPct val="107000"/>
              </a:lnSpc>
              <a:spcAft>
                <a:spcPts val="800"/>
              </a:spcAft>
              <a:buFont typeface="Arial" panose="020B0604020202020204" pitchFamily="34" charset="0"/>
              <a:buChar char="•"/>
            </a:pPr>
            <a:endParaRPr lang="es-E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cs typeface="Times New Roman" panose="02020603050405020304" pitchFamily="18" charset="0"/>
              </a:rPr>
              <a:t>Irritación de boca y garganta: </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Vapear puede causar sequedad en la boca, irritación de las encías y úlceras en la boca.</a:t>
            </a:r>
          </a:p>
          <a:p>
            <a:pPr marL="285750" indent="-285750">
              <a:lnSpc>
                <a:spcPct val="107000"/>
              </a:lnSpc>
              <a:spcAft>
                <a:spcPts val="800"/>
              </a:spcAft>
              <a:buFont typeface="Arial" panose="020B0604020202020204" pitchFamily="34" charset="0"/>
              <a:buChar char="•"/>
            </a:pPr>
            <a:endParaRPr lang="es-E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cs typeface="Times New Roman" panose="02020603050405020304" pitchFamily="18" charset="0"/>
              </a:rPr>
              <a:t>Sistema cardiovascular: </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La nicotina provoca un pulso más rápido durante un breve periodo de tiempo. Y puede provocar un aumento de la presión arterial. Existe un mayor riesgo de sufrir accidentes cerebrovasculares y ataques cardíacos.</a:t>
            </a:r>
          </a:p>
          <a:p>
            <a:pPr marL="285750" indent="-285750">
              <a:lnSpc>
                <a:spcPct val="107000"/>
              </a:lnSpc>
              <a:spcAft>
                <a:spcPts val="800"/>
              </a:spcAft>
              <a:buFont typeface="Arial" panose="020B0604020202020204" pitchFamily="34" charset="0"/>
              <a:buChar char="•"/>
            </a:pPr>
            <a:endParaRPr lang="es-E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cs typeface="Times New Roman" panose="02020603050405020304" pitchFamily="18" charset="0"/>
              </a:rPr>
              <a:t>Riesgo de cáncer: </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Los </a:t>
            </a:r>
            <a:r>
              <a:rPr lang="es-ES" sz="1800" kern="0" err="1">
                <a:effectLst/>
                <a:latin typeface="Times New Roman" panose="02020603050405020304" pitchFamily="18" charset="0"/>
                <a:ea typeface="Times New Roman" panose="02020603050405020304" pitchFamily="18" charset="0"/>
                <a:cs typeface="Times New Roman" panose="02020603050405020304" pitchFamily="18" charset="0"/>
              </a:rPr>
              <a:t>vapeadores</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 contienen algunas sustancias cancerígenas.</a:t>
            </a:r>
          </a:p>
          <a:p>
            <a:pPr>
              <a:lnSpc>
                <a:spcPct val="107000"/>
              </a:lnSpc>
              <a:spcAft>
                <a:spcPts val="800"/>
              </a:spcAft>
            </a:pPr>
            <a:endParaRPr lang="es-E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Aún es necesario examinar con más detalle las consecuencias a largo plazo del consumo de vaporizadores. Esto no era posible hasta ahora. Porque la aparición de este tipo de vaporizadores es reciente,</a:t>
            </a:r>
          </a:p>
          <a:p>
            <a:pPr>
              <a:lnSpc>
                <a:spcPct val="107000"/>
              </a:lnSpc>
              <a:spcAft>
                <a:spcPts val="800"/>
              </a:spcAft>
            </a:pPr>
            <a:endParaRPr lang="es-E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La afirmación de que los </a:t>
            </a:r>
            <a:r>
              <a:rPr lang="es-ES" sz="1800" kern="0" err="1">
                <a:effectLst/>
                <a:latin typeface="Times New Roman" panose="02020603050405020304" pitchFamily="18" charset="0"/>
                <a:ea typeface="Times New Roman" panose="02020603050405020304" pitchFamily="18" charset="0"/>
                <a:cs typeface="Times New Roman" panose="02020603050405020304" pitchFamily="18" charset="0"/>
              </a:rPr>
              <a:t>vapeadores</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 son menos dañinos que los cigarrillos tradicionales es falsa. Puede ser una posible alternativa para un fumador empedernido adulto. Porque evita el alquitrán, elemento cancerígeno de los cigarrillos. Sin embargo, los </a:t>
            </a:r>
            <a:r>
              <a:rPr lang="es-ES" sz="1800" kern="0" err="1">
                <a:effectLst/>
                <a:latin typeface="Times New Roman" panose="02020603050405020304" pitchFamily="18" charset="0"/>
                <a:ea typeface="Times New Roman" panose="02020603050405020304" pitchFamily="18" charset="0"/>
                <a:cs typeface="Times New Roman" panose="02020603050405020304" pitchFamily="18" charset="0"/>
              </a:rPr>
              <a:t>vapeadores</a:t>
            </a:r>
            <a:r>
              <a:rPr lang="es-ES" sz="1800" kern="0">
                <a:effectLst/>
                <a:latin typeface="Times New Roman" panose="02020603050405020304" pitchFamily="18" charset="0"/>
                <a:ea typeface="Times New Roman" panose="02020603050405020304" pitchFamily="18" charset="0"/>
                <a:cs typeface="Times New Roman" panose="02020603050405020304" pitchFamily="18" charset="0"/>
              </a:rPr>
              <a:t> son dañinos y perjudiciales para la salud de niños y jóvenes. Porque les representan mayores riesgos  y pueden generarles adicción a la nicotina.</a:t>
            </a:r>
            <a:endParaRPr lang="de-CH"/>
          </a:p>
        </p:txBody>
      </p:sp>
      <p:sp>
        <p:nvSpPr>
          <p:cNvPr id="4" name="Foliennummernplatzhalter 3"/>
          <p:cNvSpPr>
            <a:spLocks noGrp="1"/>
          </p:cNvSpPr>
          <p:nvPr>
            <p:ph type="sldNum" sz="quarter" idx="5"/>
          </p:nvPr>
        </p:nvSpPr>
        <p:spPr/>
        <p:txBody>
          <a:bodyPr/>
          <a:lstStyle/>
          <a:p>
            <a:fld id="{18CEF143-95B9-4571-9396-B55E307319CB}" type="slidenum">
              <a:rPr lang="de-CH" smtClean="0"/>
              <a:t>4</a:t>
            </a:fld>
            <a:endParaRPr lang="de-CH"/>
          </a:p>
        </p:txBody>
      </p:sp>
    </p:spTree>
    <p:extLst>
      <p:ext uri="{BB962C8B-B14F-4D97-AF65-F5344CB8AC3E}">
        <p14:creationId xmlns:p14="http://schemas.microsoft.com/office/powerpoint/2010/main" val="162475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a:t>Mila recuerda haber visto un </a:t>
            </a:r>
            <a:r>
              <a:rPr lang="es-ES" err="1"/>
              <a:t>vapeador</a:t>
            </a:r>
            <a:r>
              <a:rPr lang="es-ES"/>
              <a:t> al borde de la carretera. Le gustaría aprender más sobre cómo deshacerse de los </a:t>
            </a:r>
            <a:r>
              <a:rPr lang="es-ES" err="1"/>
              <a:t>vapeadores</a:t>
            </a:r>
            <a:r>
              <a:rPr lang="es-ES"/>
              <a:t>.</a:t>
            </a:r>
          </a:p>
          <a:p>
            <a:endParaRPr lang="es-ES"/>
          </a:p>
          <a:p>
            <a:r>
              <a:rPr lang="es-ES"/>
              <a:t>Para producir los </a:t>
            </a:r>
            <a:r>
              <a:rPr lang="es-ES" err="1"/>
              <a:t>vapeadores</a:t>
            </a:r>
            <a:r>
              <a:rPr lang="es-ES"/>
              <a:t> se extraen del suelo valiosas materias primas. El litio. El litio es necesario para las pilas y acumuladores de todos los dispositivos electrónicos. Desde teléfonos inteligentes hasta computadoras portátiles y baterías de automóvil.</a:t>
            </a:r>
          </a:p>
          <a:p>
            <a:r>
              <a:rPr lang="es-ES"/>
              <a:t>Los </a:t>
            </a:r>
            <a:r>
              <a:rPr lang="es-ES" err="1"/>
              <a:t>vapeadores</a:t>
            </a:r>
            <a:r>
              <a:rPr lang="es-ES"/>
              <a:t> también son dispositivos electrónicos. Por lo tanto, deben desecharse como tales. No en la basura ordinaria, sino en un punto de deposición oficial. Los </a:t>
            </a:r>
            <a:r>
              <a:rPr lang="es-ES" err="1"/>
              <a:t>vapeadores</a:t>
            </a:r>
            <a:r>
              <a:rPr lang="es-ES"/>
              <a:t>  vacíos también pueden ser devueltos en la tienda expendedora. Ésta deberá deshacerse de tales </a:t>
            </a:r>
            <a:r>
              <a:rPr lang="es-ES" err="1"/>
              <a:t>vapeadores</a:t>
            </a:r>
            <a:r>
              <a:rPr lang="es-ES"/>
              <a:t> adecuadamente.</a:t>
            </a:r>
          </a:p>
          <a:p>
            <a:r>
              <a:rPr lang="es-ES"/>
              <a:t>Cuando los </a:t>
            </a:r>
            <a:r>
              <a:rPr lang="es-ES" err="1"/>
              <a:t>vapeadores</a:t>
            </a:r>
            <a:r>
              <a:rPr lang="es-ES"/>
              <a:t> se desechan incorrectamente, sus químicos dañinos terminan en el suelo.</a:t>
            </a:r>
            <a:endParaRPr lang="de-CH"/>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a:t>¿Cuántos de ustedes conocen al menos a una persona que vapea?</a:t>
            </a:r>
          </a:p>
          <a:p>
            <a:endParaRPr lang="es-ES"/>
          </a:p>
          <a:p>
            <a:pPr marL="171450" indent="-171450">
              <a:buFont typeface="Arial" panose="020B0604020202020204" pitchFamily="34" charset="0"/>
              <a:buChar char="•"/>
            </a:pPr>
            <a:r>
              <a:rPr lang="es-ES"/>
              <a:t>Explicar un poco.</a:t>
            </a:r>
          </a:p>
          <a:p>
            <a:endParaRPr lang="es-ES"/>
          </a:p>
          <a:p>
            <a:r>
              <a:rPr lang="es-ES"/>
              <a:t>En una encuesta realizada en Suiza se preguntó a jóvenes de 15 años si habían vapeado en el último mes.</a:t>
            </a:r>
          </a:p>
          <a:p>
            <a:pPr marL="171450" indent="-171450">
              <a:buFont typeface="Arial" panose="020B0604020202020204" pitchFamily="34" charset="0"/>
              <a:buChar char="•"/>
            </a:pPr>
            <a:r>
              <a:rPr lang="es-ES"/>
              <a:t>1 de cada 4 jóvenes dijo “sí”. (El 25% de los jóvenes de 15 años encuestados han vapeado en el último mes). No todos los adolescentes vapean.</a:t>
            </a:r>
          </a:p>
          <a:p>
            <a:endParaRPr lang="es-ES"/>
          </a:p>
          <a:p>
            <a:r>
              <a:rPr lang="es-ES"/>
              <a:t>Las razones para vapear incluyen el aburrimiento, el estrés y el sabor agradable.</a:t>
            </a:r>
            <a:endParaRPr lang="de-CH">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es-ES" sz="1200" kern="0">
                <a:effectLst/>
                <a:latin typeface="Times New Roman" panose="02020603050405020304" pitchFamily="18" charset="0"/>
                <a:ea typeface="Times New Roman" panose="02020603050405020304" pitchFamily="18" charset="0"/>
                <a:cs typeface="Times New Roman" panose="02020603050405020304" pitchFamily="18" charset="0"/>
              </a:rPr>
              <a:t>Estos son algunos adolescentes vapeando. Mila se pregunta: ¿Por qué tantos jóvenes vapean?</a:t>
            </a:r>
          </a:p>
          <a:p>
            <a:pPr marL="0" lvl="0" indent="0">
              <a:lnSpc>
                <a:spcPct val="107000"/>
              </a:lnSpc>
              <a:buFont typeface="Symbol" panose="05050102010706020507" pitchFamily="18" charset="2"/>
              <a:buNone/>
            </a:pPr>
            <a:endParaRPr lang="es-ES" sz="12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es-ES" sz="1200" kern="0">
                <a:effectLst/>
                <a:latin typeface="Times New Roman" panose="02020603050405020304" pitchFamily="18" charset="0"/>
                <a:ea typeface="Times New Roman" panose="02020603050405020304" pitchFamily="18" charset="0"/>
                <a:cs typeface="Times New Roman" panose="02020603050405020304" pitchFamily="18" charset="0"/>
              </a:rPr>
              <a:t>Existen varios riesgos para los adolescentes:</a:t>
            </a:r>
          </a:p>
          <a:p>
            <a:pPr marL="0" lvl="0" indent="0">
              <a:lnSpc>
                <a:spcPct val="107000"/>
              </a:lnSpc>
              <a:buFont typeface="Symbol" panose="05050102010706020507" pitchFamily="18" charset="2"/>
              <a:buNone/>
            </a:pPr>
            <a:endParaRPr lang="es-ES" sz="12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es-ES" sz="1200" kern="0">
                <a:effectLst/>
                <a:latin typeface="Times New Roman" panose="02020603050405020304" pitchFamily="18" charset="0"/>
                <a:ea typeface="Times New Roman" panose="02020603050405020304" pitchFamily="18" charset="0"/>
                <a:cs typeface="Times New Roman" panose="02020603050405020304" pitchFamily="18" charset="0"/>
              </a:rPr>
              <a:t>1) La industria se dirige específicamente a los jóvenes con su marketing. Por eso los </a:t>
            </a:r>
            <a:r>
              <a:rPr lang="es-ES" sz="1200" kern="0" err="1">
                <a:effectLst/>
                <a:latin typeface="Times New Roman" panose="02020603050405020304" pitchFamily="18" charset="0"/>
                <a:ea typeface="Times New Roman" panose="02020603050405020304" pitchFamily="18" charset="0"/>
                <a:cs typeface="Times New Roman" panose="02020603050405020304" pitchFamily="18" charset="0"/>
              </a:rPr>
              <a:t>vapeadores</a:t>
            </a:r>
            <a:r>
              <a:rPr lang="es-ES" sz="1200" kern="0">
                <a:effectLst/>
                <a:latin typeface="Times New Roman" panose="02020603050405020304" pitchFamily="18" charset="0"/>
                <a:ea typeface="Times New Roman" panose="02020603050405020304" pitchFamily="18" charset="0"/>
                <a:cs typeface="Times New Roman" panose="02020603050405020304" pitchFamily="18" charset="0"/>
              </a:rPr>
              <a:t> vienen en muchos colores diferentes. Y su sabor es intenso y diverso. Esto da como resultado una experiencia de sabor atractiva.</a:t>
            </a:r>
          </a:p>
          <a:p>
            <a:pPr marL="0" lvl="0" indent="0">
              <a:lnSpc>
                <a:spcPct val="107000"/>
              </a:lnSpc>
              <a:buFont typeface="Symbol" panose="05050102010706020507" pitchFamily="18" charset="2"/>
              <a:buNone/>
            </a:pPr>
            <a:endParaRPr lang="es-ES" sz="12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es-ES" sz="1200" kern="0">
                <a:effectLst/>
                <a:latin typeface="Times New Roman" panose="02020603050405020304" pitchFamily="18" charset="0"/>
                <a:ea typeface="Times New Roman" panose="02020603050405020304" pitchFamily="18" charset="0"/>
                <a:cs typeface="Times New Roman" panose="02020603050405020304" pitchFamily="18" charset="0"/>
              </a:rPr>
              <a:t>2) Esta experiencia gustativa es generada con aromatizantes. Los diferentes sabores hacen que los </a:t>
            </a:r>
            <a:r>
              <a:rPr lang="es-ES" sz="1200" kern="0" err="1">
                <a:effectLst/>
                <a:latin typeface="Times New Roman" panose="02020603050405020304" pitchFamily="18" charset="0"/>
                <a:ea typeface="Times New Roman" panose="02020603050405020304" pitchFamily="18" charset="0"/>
                <a:cs typeface="Times New Roman" panose="02020603050405020304" pitchFamily="18" charset="0"/>
              </a:rPr>
              <a:t>vapeadores</a:t>
            </a:r>
            <a:r>
              <a:rPr lang="es-ES" sz="1200" kern="0">
                <a:effectLst/>
                <a:latin typeface="Times New Roman" panose="02020603050405020304" pitchFamily="18" charset="0"/>
                <a:ea typeface="Times New Roman" panose="02020603050405020304" pitchFamily="18" charset="0"/>
                <a:cs typeface="Times New Roman" panose="02020603050405020304" pitchFamily="18" charset="0"/>
              </a:rPr>
              <a:t> sean muy atractivos. Algo poco saludable y dañino (vapear) se vende con un sabor súper dulce. Los niños y los jóvenes a veces ni siquiera se dan cuenta de que es dañino.</a:t>
            </a:r>
          </a:p>
          <a:p>
            <a:pPr marL="0" lvl="0" indent="0">
              <a:lnSpc>
                <a:spcPct val="107000"/>
              </a:lnSpc>
              <a:buFont typeface="Symbol" panose="05050102010706020507" pitchFamily="18" charset="2"/>
              <a:buNone/>
            </a:pPr>
            <a:endParaRPr lang="es-ES" sz="12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es-ES" sz="1200" kern="0">
                <a:effectLst/>
                <a:latin typeface="Times New Roman" panose="02020603050405020304" pitchFamily="18" charset="0"/>
                <a:ea typeface="Times New Roman" panose="02020603050405020304" pitchFamily="18" charset="0"/>
                <a:cs typeface="Times New Roman" panose="02020603050405020304" pitchFamily="18" charset="0"/>
              </a:rPr>
              <a:t>3) La nicotina de los </a:t>
            </a:r>
            <a:r>
              <a:rPr lang="es-ES" sz="1200" kern="0" err="1">
                <a:effectLst/>
                <a:latin typeface="Times New Roman" panose="02020603050405020304" pitchFamily="18" charset="0"/>
                <a:ea typeface="Times New Roman" panose="02020603050405020304" pitchFamily="18" charset="0"/>
                <a:cs typeface="Times New Roman" panose="02020603050405020304" pitchFamily="18" charset="0"/>
              </a:rPr>
              <a:t>vapeadores</a:t>
            </a:r>
            <a:r>
              <a:rPr lang="es-ES" sz="1200" kern="0">
                <a:effectLst/>
                <a:latin typeface="Times New Roman" panose="02020603050405020304" pitchFamily="18" charset="0"/>
                <a:ea typeface="Times New Roman" panose="02020603050405020304" pitchFamily="18" charset="0"/>
                <a:cs typeface="Times New Roman" panose="02020603050405020304" pitchFamily="18" charset="0"/>
              </a:rPr>
              <a:t> provoca una rápida sensación de felicidad. Unas cuantas caladas de un vaporizador pueden ayudar directamente a mejorar tu estado emocional. Sin embargo, el cerebro de los jóvenes aún no está completamente desarrollado. Por tanto, vapear es un riesgo. Porque puede influir en el desarrollo del cerebro. Y los jóvenes pueden volverse adictos a la nicotina más rápidamente.</a:t>
            </a:r>
          </a:p>
          <a:p>
            <a:pPr marL="0" lvl="0" indent="0">
              <a:lnSpc>
                <a:spcPct val="107000"/>
              </a:lnSpc>
              <a:buFont typeface="Symbol" panose="05050102010706020507" pitchFamily="18" charset="2"/>
              <a:buNone/>
            </a:pPr>
            <a:endParaRPr lang="es-ES" sz="12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es-ES" sz="1200" kern="0">
                <a:effectLst/>
                <a:latin typeface="Times New Roman" panose="02020603050405020304" pitchFamily="18" charset="0"/>
                <a:ea typeface="Times New Roman" panose="02020603050405020304" pitchFamily="18" charset="0"/>
                <a:cs typeface="Times New Roman" panose="02020603050405020304" pitchFamily="18" charset="0"/>
              </a:rPr>
              <a:t>4) Si los jóvenes tienen padres que fuman, el riesgo de que ellos mismos fumen es mayor. Los niños aprenden desde pequeños que fumar (o consumir nicotina) es algo normal. Los niños y jóvenes aprenden muchas cosas de sus padres. ¡Por lo tanto, no fume delante de su hijo! O mejor aún, deja de fumar.</a:t>
            </a:r>
          </a:p>
          <a:p>
            <a:pPr marL="0" lvl="0" indent="0">
              <a:lnSpc>
                <a:spcPct val="107000"/>
              </a:lnSpc>
              <a:buFont typeface="Symbol" panose="05050102010706020507" pitchFamily="18" charset="2"/>
              <a:buNone/>
            </a:pPr>
            <a:r>
              <a:rPr lang="es-ES" sz="1200" kern="0">
                <a:effectLst/>
                <a:latin typeface="Times New Roman" panose="02020603050405020304" pitchFamily="18" charset="0"/>
                <a:ea typeface="Times New Roman" panose="02020603050405020304" pitchFamily="18" charset="0"/>
                <a:cs typeface="Times New Roman" panose="02020603050405020304" pitchFamily="18" charset="0"/>
              </a:rPr>
              <a:t>Existen muchas opciones de apoyo para dejar de fumar. También en diferentes idiomas: por ejemplo, Línea Alto al Tabaco, Proyecto Juntos Libres de Humo y muchos otros listados en la información adicional.</a:t>
            </a:r>
            <a:endParaRPr lang="de-CH"/>
          </a:p>
        </p:txBody>
      </p:sp>
      <p:sp>
        <p:nvSpPr>
          <p:cNvPr id="4" name="Foliennummernplatzhalter 3"/>
          <p:cNvSpPr>
            <a:spLocks noGrp="1"/>
          </p:cNvSpPr>
          <p:nvPr>
            <p:ph type="sldNum" sz="quarter" idx="5"/>
          </p:nvPr>
        </p:nvSpPr>
        <p:spPr/>
        <p:txBody>
          <a:bodyPr/>
          <a:lstStyle/>
          <a:p>
            <a:fld id="{C21897CE-A906-443F-9946-3F5D776DEFD9}" type="slidenum">
              <a:rPr lang="de-CH" smtClean="0"/>
              <a:t>7</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a:t>Dado que los </a:t>
            </a:r>
            <a:r>
              <a:rPr lang="es-ES" err="1"/>
              <a:t>vapeadores</a:t>
            </a:r>
            <a:r>
              <a:rPr lang="es-ES"/>
              <a:t> son tan peligrosos para los jóvenes, Mila quiere saber si están prohibidos. ¿Existe alguna ley que restrinja la venta de </a:t>
            </a:r>
            <a:r>
              <a:rPr lang="es-ES" err="1"/>
              <a:t>vapeadores</a:t>
            </a:r>
            <a:r>
              <a:rPr lang="es-ES"/>
              <a: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s-ES"/>
          </a:p>
          <a:p>
            <a:pPr marL="0" marR="0" lvl="0" indent="0" algn="l" defTabSz="914400" rtl="0" eaLnBrk="1" fontAlgn="auto" latinLnBrk="0" hangingPunct="1">
              <a:lnSpc>
                <a:spcPct val="107000"/>
              </a:lnSpc>
              <a:spcBef>
                <a:spcPts val="0"/>
              </a:spcBef>
              <a:spcAft>
                <a:spcPts val="800"/>
              </a:spcAft>
              <a:buClrTx/>
              <a:buSzTx/>
              <a:buFontTx/>
              <a:buNone/>
              <a:tabLst/>
              <a:defRPr/>
            </a:pPr>
            <a:r>
              <a:rPr lang="es-ES" b="1"/>
              <a:t>Leyes y protección de los jóvenes.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s-ES"/>
              <a:t>Hasta ahora no existía ninguna ley sobre el vapeo en Suiza. Esto significaba que las ventas y la publicidad no estaban reguladas.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s-ES"/>
              <a:t>Hasta ahora, en Suiza los menores también podían comprar vaporizadores sin problemas.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s-ES"/>
              <a:t>Sin embargo, a partir del 1 de octubre de 2024 rige una nueva ley.</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s-ES"/>
              <a:t>Esta ley prohíbe la venta de </a:t>
            </a:r>
            <a:r>
              <a:rPr lang="es-ES" err="1"/>
              <a:t>vapeadores</a:t>
            </a:r>
            <a:r>
              <a:rPr lang="es-ES"/>
              <a:t> a menores de 18 años.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s-ES"/>
          </a:p>
          <a:p>
            <a:pPr marL="0" marR="0" lvl="0" indent="0" algn="l" defTabSz="914400" rtl="0" eaLnBrk="1" fontAlgn="auto" latinLnBrk="0" hangingPunct="1">
              <a:lnSpc>
                <a:spcPct val="107000"/>
              </a:lnSpc>
              <a:spcBef>
                <a:spcPts val="0"/>
              </a:spcBef>
              <a:spcAft>
                <a:spcPts val="800"/>
              </a:spcAft>
              <a:buClrTx/>
              <a:buSzTx/>
              <a:buFontTx/>
              <a:buNone/>
              <a:tabLst/>
              <a:defRPr/>
            </a:pPr>
            <a:endParaRPr lang="es-ES"/>
          </a:p>
          <a:p>
            <a:pPr marL="0" marR="0" lvl="0" indent="0" algn="l" defTabSz="914400" rtl="0" eaLnBrk="1" fontAlgn="auto" latinLnBrk="0" hangingPunct="1">
              <a:lnSpc>
                <a:spcPct val="107000"/>
              </a:lnSpc>
              <a:spcBef>
                <a:spcPts val="0"/>
              </a:spcBef>
              <a:spcAft>
                <a:spcPts val="800"/>
              </a:spcAft>
              <a:buClrTx/>
              <a:buSzTx/>
              <a:buFontTx/>
              <a:buNone/>
              <a:tabLst/>
              <a:defRPr/>
            </a:pPr>
            <a:r>
              <a:rPr lang="es-ES"/>
              <a:t>Mientras buscaba en Internet, Mila vio que el cantón de Vaud ya había prohibido la venta de </a:t>
            </a:r>
            <a:r>
              <a:rPr lang="es-ES" err="1"/>
              <a:t>vapeadores</a:t>
            </a:r>
            <a:r>
              <a:rPr lang="es-ES"/>
              <a:t> a los jóvenes. El cantón del Jura incluso prohíbe por completo los </a:t>
            </a:r>
            <a:r>
              <a:rPr lang="es-ES" err="1"/>
              <a:t>vapeadores</a:t>
            </a:r>
            <a:r>
              <a:rPr lang="es-ES"/>
              <a:t> desechables. Quiere saber si hay otros países que ya los hayan prohibido. Australia, Francia y Bélgica ya han reaccionado y están prohibiendo los </a:t>
            </a:r>
            <a:r>
              <a:rPr lang="es-ES" err="1"/>
              <a:t>vapeadores</a:t>
            </a:r>
            <a:r>
              <a:rPr lang="es-ES"/>
              <a:t> desechables.</a:t>
            </a:r>
          </a:p>
          <a:p>
            <a:pPr marL="0" marR="0" lvl="0" indent="0" algn="l" defTabSz="914400" rtl="0" eaLnBrk="1" fontAlgn="auto" latinLnBrk="0" hangingPunct="1">
              <a:lnSpc>
                <a:spcPct val="107000"/>
              </a:lnSpc>
              <a:spcBef>
                <a:spcPts val="0"/>
              </a:spcBef>
              <a:spcAft>
                <a:spcPts val="800"/>
              </a:spcAft>
              <a:buClrTx/>
              <a:buSzTx/>
              <a:buFontTx/>
              <a:buNone/>
              <a:tabLst/>
              <a:defRPr/>
            </a:pPr>
            <a:r>
              <a:rPr lang="es-ES"/>
              <a:t>El Consejo Nacional Suizo también está debatiendo una prohibición general del vapeo en Suiza.</a:t>
            </a:r>
            <a:endParaRPr lang="de-CH"/>
          </a:p>
        </p:txBody>
      </p:sp>
      <p:sp>
        <p:nvSpPr>
          <p:cNvPr id="4" name="Foliennummernplatzhalter 3"/>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333848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800" kern="0">
                <a:effectLst/>
                <a:latin typeface="Times New Roman" panose="02020603050405020304" pitchFamily="18" charset="0"/>
                <a:ea typeface="Times New Roman" panose="02020603050405020304" pitchFamily="18" charset="0"/>
              </a:rPr>
              <a:t>Mila ahora entiende qué son los </a:t>
            </a:r>
            <a:r>
              <a:rPr lang="es-ES" sz="1800" kern="0" err="1">
                <a:effectLst/>
                <a:latin typeface="Times New Roman" panose="02020603050405020304" pitchFamily="18" charset="0"/>
                <a:ea typeface="Times New Roman" panose="02020603050405020304" pitchFamily="18" charset="0"/>
              </a:rPr>
              <a:t>vapeadores</a:t>
            </a:r>
            <a:r>
              <a:rPr lang="es-ES" sz="1800" kern="0">
                <a:effectLst/>
                <a:latin typeface="Times New Roman" panose="02020603050405020304" pitchFamily="18" charset="0"/>
                <a:ea typeface="Times New Roman" panose="02020603050405020304" pitchFamily="18" charset="0"/>
              </a:rPr>
              <a:t>. Sabe que son perjudiciales para su hijo Kai. Pueden dañar su salud. Y puede volverse adicto a la nicotina. Ella decide hablar con Kai. Le gustaría tener la mejor conversación posible con Kai. Ella piensa en lo que puede hacer al respecto:</a:t>
            </a:r>
          </a:p>
          <a:p>
            <a:endParaRPr lang="es-ES" sz="1800" kern="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rPr>
              <a:t>Antes de la entrevista, infórmese:</a:t>
            </a:r>
          </a:p>
          <a:p>
            <a:r>
              <a:rPr lang="es-ES" sz="1800" kern="0">
                <a:effectLst/>
                <a:latin typeface="Times New Roman" panose="02020603050405020304" pitchFamily="18" charset="0"/>
                <a:ea typeface="Times New Roman" panose="02020603050405020304" pitchFamily="18" charset="0"/>
              </a:rPr>
              <a:t>Si está bien informado, será usted confiable en la conversación.</a:t>
            </a:r>
          </a:p>
          <a:p>
            <a:endParaRPr lang="es-ES" sz="1800" kern="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rPr>
              <a:t>Elija un momento tranquilo para la conversación:</a:t>
            </a:r>
          </a:p>
          <a:p>
            <a:r>
              <a:rPr lang="es-ES" sz="1800" kern="0">
                <a:effectLst/>
                <a:latin typeface="Times New Roman" panose="02020603050405020304" pitchFamily="18" charset="0"/>
                <a:ea typeface="Times New Roman" panose="02020603050405020304" pitchFamily="18" charset="0"/>
              </a:rPr>
              <a:t>Elija un momento adecuado para la conversación. Cuando ambos estén relajados y tengan suficiente tiempo. No hable con tu hijo en una situación estresante o en una discusión.</a:t>
            </a:r>
          </a:p>
          <a:p>
            <a:endParaRPr lang="es-ES" sz="1800" kern="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rPr>
              <a:t>Hágale preguntas a su hijo y escúchelo:</a:t>
            </a:r>
          </a:p>
          <a:p>
            <a:r>
              <a:rPr lang="es-ES" sz="1800" kern="0">
                <a:effectLst/>
                <a:latin typeface="Times New Roman" panose="02020603050405020304" pitchFamily="18" charset="0"/>
                <a:ea typeface="Times New Roman" panose="02020603050405020304" pitchFamily="18" charset="0"/>
              </a:rPr>
              <a:t>Prepare preguntas abiertas. Son preguntas que no se pueden responder con sí o no. Esto le permitirá a su hijo responderle en detalle. Preguntas del tipo: "¿Por qué empezaste a vapear?" o "¿Qué te gusta de esto?".</a:t>
            </a:r>
          </a:p>
          <a:p>
            <a:r>
              <a:rPr lang="es-ES" sz="1800" kern="0">
                <a:effectLst/>
                <a:latin typeface="Times New Roman" panose="02020603050405020304" pitchFamily="18" charset="0"/>
                <a:ea typeface="Times New Roman" panose="02020603050405020304" pitchFamily="18" charset="0"/>
              </a:rPr>
              <a:t>Escuche activamente. Muestre comprensión hacia su hijo.</a:t>
            </a:r>
          </a:p>
          <a:p>
            <a:endParaRPr lang="es-ES" sz="1800" kern="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rPr>
              <a:t>No dé un sermón:</a:t>
            </a:r>
          </a:p>
          <a:p>
            <a:r>
              <a:rPr lang="es-ES" sz="1800" kern="0">
                <a:effectLst/>
                <a:latin typeface="Times New Roman" panose="02020603050405020304" pitchFamily="18" charset="0"/>
                <a:ea typeface="Times New Roman" panose="02020603050405020304" pitchFamily="18" charset="0"/>
              </a:rPr>
              <a:t>Evite dar un largo discurso. Eso podría abrumar al niño. En lugar de eso, entable una conversación donde ambas partes puedan compartir sus pensamientos y sentimientos.</a:t>
            </a:r>
          </a:p>
          <a:p>
            <a:endParaRPr lang="es-ES" sz="1800" kern="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rPr>
              <a:t>Evite las críticas al niño:</a:t>
            </a:r>
          </a:p>
          <a:p>
            <a:pPr marL="0" indent="0">
              <a:buFontTx/>
              <a:buNone/>
            </a:pPr>
            <a:r>
              <a:rPr lang="es-ES" sz="1800" kern="0">
                <a:effectLst/>
                <a:latin typeface="Times New Roman" panose="02020603050405020304" pitchFamily="18" charset="0"/>
                <a:ea typeface="Times New Roman" panose="02020603050405020304" pitchFamily="18" charset="0"/>
              </a:rPr>
              <a:t>No critique a su hijo. En lugar de eso, muestre comprensión. Dígale que lo apoya. Fortalezca la confianza. Anime a su hijo.</a:t>
            </a:r>
          </a:p>
          <a:p>
            <a:endParaRPr lang="es-ES" sz="1800" kern="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rPr>
              <a:t>Establezca reglas y llegue a acuerdos:</a:t>
            </a:r>
          </a:p>
          <a:p>
            <a:pPr marL="0" indent="0">
              <a:buFontTx/>
              <a:buNone/>
            </a:pPr>
            <a:r>
              <a:rPr lang="es-ES" sz="1800" kern="0">
                <a:effectLst/>
                <a:latin typeface="Times New Roman" panose="02020603050405020304" pitchFamily="18" charset="0"/>
                <a:ea typeface="Times New Roman" panose="02020603050405020304" pitchFamily="18" charset="0"/>
              </a:rPr>
              <a:t>Establezcan reglas claras juntos. Esto crea orientación y seguridad. Los acuerdos pueden ayudar a guiar al niño por el camino correcto.</a:t>
            </a:r>
          </a:p>
          <a:p>
            <a:endParaRPr lang="es-ES" sz="1800" kern="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rPr>
              <a:t>Sea un modelo a seguir.</a:t>
            </a:r>
            <a:br>
              <a:rPr lang="es-ES" sz="1800" kern="0">
                <a:effectLst/>
                <a:latin typeface="Times New Roman" panose="02020603050405020304" pitchFamily="18" charset="0"/>
                <a:ea typeface="Times New Roman" panose="02020603050405020304" pitchFamily="18" charset="0"/>
              </a:rPr>
            </a:br>
            <a:r>
              <a:rPr lang="es-ES" sz="1800" kern="0">
                <a:effectLst/>
                <a:latin typeface="Times New Roman" panose="02020603050405020304" pitchFamily="18" charset="0"/>
                <a:ea typeface="Times New Roman" panose="02020603050405020304" pitchFamily="18" charset="0"/>
              </a:rPr>
              <a:t>Los niños siguen las acciones de los adultos. Tome decisiones saludables y actúe con coherencia. Sea un fuerte modelo a seguir para su hijo.</a:t>
            </a:r>
          </a:p>
          <a:p>
            <a:endParaRPr lang="es-ES" sz="1800" kern="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ES" sz="1800" b="1" kern="0">
                <a:effectLst/>
                <a:latin typeface="Times New Roman" panose="02020603050405020304" pitchFamily="18" charset="0"/>
                <a:ea typeface="Times New Roman" panose="02020603050405020304" pitchFamily="18" charset="0"/>
              </a:rPr>
              <a:t>Muchos padres pasan por lo mismo:</a:t>
            </a:r>
          </a:p>
          <a:p>
            <a:r>
              <a:rPr lang="es-ES" sz="1800" b="1" kern="0">
                <a:effectLst/>
                <a:latin typeface="Times New Roman" panose="02020603050405020304" pitchFamily="18" charset="0"/>
                <a:ea typeface="Times New Roman" panose="02020603050405020304" pitchFamily="18" charset="0"/>
              </a:rPr>
              <a:t>¿Se siente abrumado por el tema? Puede obtener ayuda en muchos lugares:</a:t>
            </a:r>
            <a:r>
              <a:rPr lang="es-ES" sz="1800" kern="0">
                <a:effectLst/>
                <a:latin typeface="Times New Roman" panose="02020603050405020304" pitchFamily="18" charset="0"/>
                <a:ea typeface="Times New Roman" panose="02020603050405020304" pitchFamily="18" charset="0"/>
              </a:rPr>
              <a:t> </a:t>
            </a:r>
          </a:p>
          <a:p>
            <a:r>
              <a:rPr lang="es-ES" sz="1800" kern="0">
                <a:effectLst/>
                <a:latin typeface="Times New Roman" panose="02020603050405020304" pitchFamily="18" charset="0"/>
                <a:ea typeface="Times New Roman" panose="02020603050405020304" pitchFamily="18" charset="0"/>
              </a:rPr>
              <a:t>Es completamente normal que los padres se sientan abrumados a veces. En esos momentos debería buscar apoyo. Esto le facilitará encontrar el camino correcto. No dude en aprovechar estas ofertas. Hablar con otros padres o leer testimonios también puede ayudarle. Utilice centros de asesoramiento y sitios web informativos. El asesoramiento profesional puede ayudarle a comprender mejor el problema. Y puede desarrollar estrategias para la conversación.</a:t>
            </a:r>
          </a:p>
          <a:p>
            <a:endParaRPr lang="es-ES" sz="1800" kern="0">
              <a:effectLst/>
              <a:latin typeface="Times New Roman" panose="02020603050405020304" pitchFamily="18" charset="0"/>
              <a:ea typeface="Times New Roman" panose="02020603050405020304" pitchFamily="18" charset="0"/>
            </a:endParaRPr>
          </a:p>
          <a:p>
            <a:endParaRPr lang="es-ES" sz="1800" kern="0">
              <a:effectLst/>
              <a:latin typeface="Times New Roman" panose="02020603050405020304" pitchFamily="18" charset="0"/>
              <a:ea typeface="Times New Roman" panose="02020603050405020304" pitchFamily="18" charset="0"/>
            </a:endParaRPr>
          </a:p>
          <a:p>
            <a:r>
              <a:rPr lang="es-ES" sz="1800" kern="0">
                <a:effectLst/>
                <a:latin typeface="Times New Roman" panose="02020603050405020304" pitchFamily="18" charset="0"/>
                <a:ea typeface="Times New Roman" panose="02020603050405020304" pitchFamily="18" charset="0"/>
              </a:rPr>
              <a:t>Consulte el folleto para conocer las ofertas de soporte. Y muestre la diapositiva correspondiente.</a:t>
            </a:r>
            <a:endParaRPr lang="de-CH" sz="1200" kern="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9</a:t>
            </a:fld>
            <a:endParaRPr lang="de-CH"/>
          </a:p>
        </p:txBody>
      </p:sp>
    </p:spTree>
    <p:extLst>
      <p:ext uri="{BB962C8B-B14F-4D97-AF65-F5344CB8AC3E}">
        <p14:creationId xmlns:p14="http://schemas.microsoft.com/office/powerpoint/2010/main" val="333553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a:p>
        </p:txBody>
      </p:sp>
    </p:spTree>
    <p:extLst>
      <p:ext uri="{BB962C8B-B14F-4D97-AF65-F5344CB8AC3E}">
        <p14:creationId xmlns:p14="http://schemas.microsoft.com/office/powerpoint/2010/main" val="19386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a:p>
        </p:txBody>
      </p:sp>
    </p:spTree>
    <p:extLst>
      <p:ext uri="{BB962C8B-B14F-4D97-AF65-F5344CB8AC3E}">
        <p14:creationId xmlns:p14="http://schemas.microsoft.com/office/powerpoint/2010/main" val="130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a:p>
        </p:txBody>
      </p:sp>
    </p:spTree>
    <p:extLst>
      <p:ext uri="{BB962C8B-B14F-4D97-AF65-F5344CB8AC3E}">
        <p14:creationId xmlns:p14="http://schemas.microsoft.com/office/powerpoint/2010/main" val="35216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a:p>
        </p:txBody>
      </p:sp>
    </p:spTree>
    <p:extLst>
      <p:ext uri="{BB962C8B-B14F-4D97-AF65-F5344CB8AC3E}">
        <p14:creationId xmlns:p14="http://schemas.microsoft.com/office/powerpoint/2010/main" val="154451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lstStyle/>
          <a:p>
            <a:r>
              <a:rPr lang="de-DE"/>
              <a:t>Mastertitelformat bearbeiten</a:t>
            </a:r>
            <a:endParaRPr lang="en-US"/>
          </a:p>
        </p:txBody>
      </p:sp>
      <p:sp>
        <p:nvSpPr>
          <p:cNvPr id="3" name="Content Placeholder 2"/>
          <p:cNvSpPr>
            <a:spLocks noGrp="1"/>
          </p:cNvSpPr>
          <p:nvPr>
            <p:ph idx="1"/>
          </p:nvPr>
        </p:nvSpPr>
        <p:spPr>
          <a:xfrm>
            <a:off x="1097280" y="2177142"/>
            <a:ext cx="10058400" cy="369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a:p>
        </p:txBody>
      </p:sp>
    </p:spTree>
    <p:extLst>
      <p:ext uri="{BB962C8B-B14F-4D97-AF65-F5344CB8AC3E}">
        <p14:creationId xmlns:p14="http://schemas.microsoft.com/office/powerpoint/2010/main" val="303945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a:p>
        </p:txBody>
      </p:sp>
    </p:spTree>
    <p:extLst>
      <p:ext uri="{BB962C8B-B14F-4D97-AF65-F5344CB8AC3E}">
        <p14:creationId xmlns:p14="http://schemas.microsoft.com/office/powerpoint/2010/main" val="34792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a:p>
        </p:txBody>
      </p:sp>
    </p:spTree>
    <p:extLst>
      <p:ext uri="{BB962C8B-B14F-4D97-AF65-F5344CB8AC3E}">
        <p14:creationId xmlns:p14="http://schemas.microsoft.com/office/powerpoint/2010/main" val="3521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a:p>
        </p:txBody>
      </p:sp>
    </p:spTree>
    <p:extLst>
      <p:ext uri="{BB962C8B-B14F-4D97-AF65-F5344CB8AC3E}">
        <p14:creationId xmlns:p14="http://schemas.microsoft.com/office/powerpoint/2010/main" val="1301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a:p>
        </p:txBody>
      </p:sp>
    </p:spTree>
    <p:extLst>
      <p:ext uri="{BB962C8B-B14F-4D97-AF65-F5344CB8AC3E}">
        <p14:creationId xmlns:p14="http://schemas.microsoft.com/office/powerpoint/2010/main" val="35216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10/16/2024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1" y="4936671"/>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98448"/>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a:p>
        </p:txBody>
      </p:sp>
    </p:spTree>
    <p:extLst>
      <p:ext uri="{BB962C8B-B14F-4D97-AF65-F5344CB8AC3E}">
        <p14:creationId xmlns:p14="http://schemas.microsoft.com/office/powerpoint/2010/main" val="3640633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12965"/>
      </p:ext>
    </p:extLst>
  </p:cSld>
  <p:clrMap bg1="lt1" tx1="dk1" bg2="lt2" tx2="dk2" accent1="accent1" accent2="accent2" accent3="accent3" accent4="accent4" accent5="accent5" accent6="accent6" hlink="hlink" folHlink="folHlink"/>
  <p:sldLayoutIdLst>
    <p:sldLayoutId id="2147483716" r:id="rId1"/>
    <p:sldLayoutId id="2147483699" r:id="rId2"/>
    <p:sldLayoutId id="2147483717"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10/16/2024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3" Type="http://schemas.openxmlformats.org/officeDocument/2006/relationships/hyperlink" Target="https://www.zfps.ch/"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www.bag.admin.ch/bag/de/home/gesund-leben/sucht-und-gesundheit/tabak/e-zigaretten.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srf.ch/news/schweiz/alle-altersgruppen-im-kanton-jura-wird-der-verkauf-von-wegwerf-vapes-verboten#:~:text=Elektronische%20Einwegzigaretten%20sollen%20im%20Kanton,als%20%C2%ABgesundheitspolitischer%20Irrweg%C2%BB%20bezeichnet." TargetMode="External"/><Relationship Id="rId5" Type="http://schemas.openxmlformats.org/officeDocument/2006/relationships/hyperlink" Target="https://www.suchtschweiz.ch/zahlen-und-fakten/neue-nikotinhaltige-produkte/neue-nikotinhaltige-produkte-konsum/#Infografik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at-schweiz.ch/de/wissen/produkte/e-zigaretten/" TargetMode="External"/><Relationship Id="rId9" Type="http://schemas.openxmlformats.org/officeDocument/2006/relationships/hyperlink" Target="https://www.euractiv.de/section/gesundheit/news/verbot-von-einweg-e-zigaretten-in-belgien-eu-kommission-gibt-gruenes-lic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300C-4F8B-AE92-B253-F58889DB8DFF}"/>
              </a:ext>
            </a:extLst>
          </p:cNvPr>
          <p:cNvSpPr>
            <a:spLocks noGrp="1"/>
          </p:cNvSpPr>
          <p:nvPr>
            <p:ph type="title"/>
          </p:nvPr>
        </p:nvSpPr>
        <p:spPr>
          <a:xfrm>
            <a:off x="4211892" y="4896091"/>
            <a:ext cx="3768214" cy="740780"/>
          </a:xfrm>
        </p:spPr>
        <p:txBody>
          <a:bodyPr/>
          <a:lstStyle/>
          <a:p>
            <a:pPr algn="ctr"/>
            <a:r>
              <a:rPr lang="es-MX" sz="5500" b="1">
                <a:latin typeface="Intro rust"/>
              </a:rPr>
              <a:t>VapeAware</a:t>
            </a:r>
          </a:p>
        </p:txBody>
      </p:sp>
      <p:sp>
        <p:nvSpPr>
          <p:cNvPr id="4" name="Textplatzhalter 3">
            <a:extLst>
              <a:ext uri="{FF2B5EF4-FFF2-40B4-BE49-F238E27FC236}">
                <a16:creationId xmlns:a16="http://schemas.microsoft.com/office/drawing/2014/main" id="{64C1787E-0783-7D51-4107-2F2F684A46C2}"/>
              </a:ext>
            </a:extLst>
          </p:cNvPr>
          <p:cNvSpPr>
            <a:spLocks noGrp="1"/>
          </p:cNvSpPr>
          <p:nvPr>
            <p:ph type="body" sz="half" idx="4294967295"/>
          </p:nvPr>
        </p:nvSpPr>
        <p:spPr>
          <a:xfrm>
            <a:off x="1966728" y="5757865"/>
            <a:ext cx="8258542" cy="740780"/>
          </a:xfrm>
        </p:spPr>
        <p:txBody>
          <a:bodyPr>
            <a:noAutofit/>
          </a:bodyPr>
          <a:lstStyle/>
          <a:p>
            <a:pPr algn="ctr"/>
            <a:r>
              <a:rPr lang="es-MX">
                <a:solidFill>
                  <a:schemeClr val="bg1"/>
                </a:solidFill>
                <a:latin typeface="Intro rust"/>
              </a:rPr>
              <a:t>Prevención de la nicotina en escuelas HSK para la enseñanza de lenguas y culturas de origen</a:t>
            </a:r>
          </a:p>
        </p:txBody>
      </p:sp>
      <p:pic>
        <p:nvPicPr>
          <p:cNvPr id="5" name="Grafik 4">
            <a:extLst>
              <a:ext uri="{FF2B5EF4-FFF2-40B4-BE49-F238E27FC236}">
                <a16:creationId xmlns:a16="http://schemas.microsoft.com/office/drawing/2014/main" id="{E608C9F7-54AB-B09A-77AB-62F249E02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5342" y="779773"/>
            <a:ext cx="2961313" cy="2961313"/>
          </a:xfrm>
          <a:prstGeom prst="rect">
            <a:avLst/>
          </a:prstGeom>
        </p:spPr>
      </p:pic>
      <p:pic>
        <p:nvPicPr>
          <p:cNvPr id="6" name="Grafik 5">
            <a:extLst>
              <a:ext uri="{FF2B5EF4-FFF2-40B4-BE49-F238E27FC236}">
                <a16:creationId xmlns:a16="http://schemas.microsoft.com/office/drawing/2014/main" id="{261BF70C-7F2A-383A-A09D-55B925CEFA92}"/>
              </a:ext>
            </a:extLst>
          </p:cNvPr>
          <p:cNvPicPr>
            <a:picLocks noChangeAspect="1"/>
          </p:cNvPicPr>
          <p:nvPr/>
        </p:nvPicPr>
        <p:blipFill rotWithShape="1">
          <a:blip r:embed="rId4">
            <a:extLst>
              <a:ext uri="{28A0092B-C50C-407E-A947-70E740481C1C}">
                <a14:useLocalDpi xmlns:a14="http://schemas.microsoft.com/office/drawing/2010/main" val="0"/>
              </a:ext>
            </a:extLst>
          </a:blip>
          <a:srcRect l="34872" t="21671" r="58230" b="73550"/>
          <a:stretch/>
        </p:blipFill>
        <p:spPr>
          <a:xfrm>
            <a:off x="229147" y="3883675"/>
            <a:ext cx="1875604" cy="812122"/>
          </a:xfrm>
          <a:prstGeom prst="rect">
            <a:avLst/>
          </a:prstGeom>
        </p:spPr>
      </p:pic>
      <p:sp>
        <p:nvSpPr>
          <p:cNvPr id="7" name="Textfeld 6">
            <a:extLst>
              <a:ext uri="{FF2B5EF4-FFF2-40B4-BE49-F238E27FC236}">
                <a16:creationId xmlns:a16="http://schemas.microsoft.com/office/drawing/2014/main" id="{316838F1-1F80-44CB-B4DD-E64E41130024}"/>
              </a:ext>
            </a:extLst>
          </p:cNvPr>
          <p:cNvSpPr txBox="1"/>
          <p:nvPr/>
        </p:nvSpPr>
        <p:spPr>
          <a:xfrm>
            <a:off x="9870211" y="128112"/>
            <a:ext cx="2230665" cy="923330"/>
          </a:xfrm>
          <a:prstGeom prst="rect">
            <a:avLst/>
          </a:prstGeom>
          <a:noFill/>
          <a:ln w="19050">
            <a:solidFill>
              <a:schemeClr val="tx1"/>
            </a:solidFill>
          </a:ln>
        </p:spPr>
        <p:txBody>
          <a:bodyPr wrap="square" rtlCol="0">
            <a:spAutoFit/>
          </a:bodyPr>
          <a:lstStyle/>
          <a:p>
            <a:r>
              <a:rPr lang="es-MX" b="1"/>
              <a:t>Para la reunión con padres y madres de familia</a:t>
            </a:r>
          </a:p>
        </p:txBody>
      </p:sp>
      <p:pic>
        <p:nvPicPr>
          <p:cNvPr id="10" name="Grafik 9" descr="Ein Bild, das Text, Schrift, weiß, Grafiken enthält.&#10;&#10;Automatisch generierte Beschreibung">
            <a:extLst>
              <a:ext uri="{FF2B5EF4-FFF2-40B4-BE49-F238E27FC236}">
                <a16:creationId xmlns:a16="http://schemas.microsoft.com/office/drawing/2014/main" id="{A9BD0974-3555-A9CB-7837-DA030FCFA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759" y="3625678"/>
            <a:ext cx="3047117" cy="1070119"/>
          </a:xfrm>
          <a:prstGeom prst="rect">
            <a:avLst/>
          </a:prstGeom>
        </p:spPr>
      </p:pic>
      <p:pic>
        <p:nvPicPr>
          <p:cNvPr id="3" name="Grafik 2" descr="Ein Bild, das Schwarz, Dunkelheit enthält.&#10;&#10;Automatisch generierte Beschreibung">
            <a:extLst>
              <a:ext uri="{FF2B5EF4-FFF2-40B4-BE49-F238E27FC236}">
                <a16:creationId xmlns:a16="http://schemas.microsoft.com/office/drawing/2014/main" id="{1A4A60EB-5D69-4FC7-CC32-5845484CEA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9148506" y="128112"/>
            <a:ext cx="498261" cy="483076"/>
          </a:xfrm>
          <a:prstGeom prst="rect">
            <a:avLst/>
          </a:prstGeom>
        </p:spPr>
      </p:pic>
      <p:sp>
        <p:nvSpPr>
          <p:cNvPr id="8" name="Textfeld 7">
            <a:extLst>
              <a:ext uri="{FF2B5EF4-FFF2-40B4-BE49-F238E27FC236}">
                <a16:creationId xmlns:a16="http://schemas.microsoft.com/office/drawing/2014/main" id="{D2EEF075-4E7C-1FDE-6E13-E61C83DEE7F3}"/>
              </a:ext>
            </a:extLst>
          </p:cNvPr>
          <p:cNvSpPr txBox="1"/>
          <p:nvPr/>
        </p:nvSpPr>
        <p:spPr>
          <a:xfrm>
            <a:off x="2430755" y="4160737"/>
            <a:ext cx="5247182" cy="861774"/>
          </a:xfrm>
          <a:prstGeom prst="rect">
            <a:avLst/>
          </a:prstGeom>
          <a:noFill/>
        </p:spPr>
        <p:txBody>
          <a:bodyPr wrap="square" rtlCol="0">
            <a:spAutoFit/>
          </a:bodyPr>
          <a:lstStyle/>
          <a:p>
            <a:r>
              <a:rPr lang="es-MX" sz="1600">
                <a:effectLst/>
                <a:ea typeface="Aptos" panose="020B0004020202020204" pitchFamily="34" charset="0"/>
                <a:cs typeface="Aptos" panose="020B0004020202020204" pitchFamily="34" charset="0"/>
              </a:rPr>
              <a:t>El proyecto «</a:t>
            </a:r>
            <a:r>
              <a:rPr lang="es-MX" sz="1600" err="1">
                <a:effectLst/>
                <a:ea typeface="Aptos" panose="020B0004020202020204" pitchFamily="34" charset="0"/>
                <a:cs typeface="Aptos" panose="020B0004020202020204" pitchFamily="34" charset="0"/>
              </a:rPr>
              <a:t>VapeAware</a:t>
            </a:r>
            <a:r>
              <a:rPr lang="es-MX" sz="1600">
                <a:effectLst/>
                <a:ea typeface="Aptos" panose="020B0004020202020204" pitchFamily="34" charset="0"/>
                <a:cs typeface="Aptos" panose="020B0004020202020204" pitchFamily="34" charset="0"/>
              </a:rPr>
              <a:t> - HSK-</a:t>
            </a:r>
            <a:r>
              <a:rPr lang="es-MX" sz="1600" err="1">
                <a:effectLst/>
                <a:ea typeface="Aptos" panose="020B0004020202020204" pitchFamily="34" charset="0"/>
                <a:cs typeface="Aptos" panose="020B0004020202020204" pitchFamily="34" charset="0"/>
              </a:rPr>
              <a:t>Schulen</a:t>
            </a:r>
            <a:r>
              <a:rPr lang="es-MX" sz="1600">
                <a:effectLst/>
                <a:ea typeface="Aptos" panose="020B0004020202020204" pitchFamily="34" charset="0"/>
                <a:cs typeface="Aptos" panose="020B0004020202020204" pitchFamily="34" charset="0"/>
              </a:rPr>
              <a:t> (VAHSK)» cuenta con el apoyo financiero del Fondo de Prevención del Tabaco.</a:t>
            </a:r>
          </a:p>
          <a:p>
            <a:endParaRPr lang="es-MX"/>
          </a:p>
        </p:txBody>
      </p:sp>
    </p:spTree>
    <p:extLst>
      <p:ext uri="{BB962C8B-B14F-4D97-AF65-F5344CB8AC3E}">
        <p14:creationId xmlns:p14="http://schemas.microsoft.com/office/powerpoint/2010/main" val="316122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68AA3-1E77-937E-9835-24F013CF7400}"/>
              </a:ext>
            </a:extLst>
          </p:cNvPr>
          <p:cNvSpPr>
            <a:spLocks noGrp="1"/>
          </p:cNvSpPr>
          <p:nvPr>
            <p:ph type="title"/>
          </p:nvPr>
        </p:nvSpPr>
        <p:spPr>
          <a:xfrm>
            <a:off x="770709" y="524395"/>
            <a:ext cx="10058400" cy="464511"/>
          </a:xfrm>
        </p:spPr>
        <p:txBody>
          <a:bodyPr>
            <a:normAutofit/>
          </a:bodyPr>
          <a:lstStyle/>
          <a:p>
            <a:r>
              <a:rPr lang="es-MX" sz="2400" b="1" spc="300">
                <a:solidFill>
                  <a:schemeClr val="tx2"/>
                </a:solidFill>
              </a:rPr>
              <a:t>Consejos para la conversación</a:t>
            </a:r>
          </a:p>
        </p:txBody>
      </p:sp>
      <p:pic>
        <p:nvPicPr>
          <p:cNvPr id="3" name="Grafik 2" descr="Ein Bild, das Schwarz, Dunkelheit enthält.&#10;&#10;Automatisch generierte Beschreibung">
            <a:extLst>
              <a:ext uri="{FF2B5EF4-FFF2-40B4-BE49-F238E27FC236}">
                <a16:creationId xmlns:a16="http://schemas.microsoft.com/office/drawing/2014/main" id="{613741C1-A396-B5A4-56D3-842289EF7E51}"/>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
        <p:nvSpPr>
          <p:cNvPr id="14" name="Textfeld 13">
            <a:extLst>
              <a:ext uri="{FF2B5EF4-FFF2-40B4-BE49-F238E27FC236}">
                <a16:creationId xmlns:a16="http://schemas.microsoft.com/office/drawing/2014/main" id="{A37093B4-28B6-4E9E-ED67-25C4DBC41A17}"/>
              </a:ext>
            </a:extLst>
          </p:cNvPr>
          <p:cNvSpPr txBox="1"/>
          <p:nvPr/>
        </p:nvSpPr>
        <p:spPr>
          <a:xfrm>
            <a:off x="770709" y="1247999"/>
            <a:ext cx="9303506" cy="4801314"/>
          </a:xfrm>
          <a:prstGeom prst="rect">
            <a:avLst/>
          </a:prstGeom>
          <a:noFill/>
        </p:spPr>
        <p:txBody>
          <a:bodyPr wrap="square" rtlCol="0">
            <a:spAutoFit/>
          </a:bodyPr>
          <a:lstStyle/>
          <a:p>
            <a:r>
              <a:rPr lang="es-MX" b="1"/>
              <a:t>¿Qué hacer si el niño dice: “Vapear es mejor que fumar”?</a:t>
            </a:r>
          </a:p>
          <a:p>
            <a:pPr marL="285750" indent="-285750">
              <a:buFont typeface="Arial" panose="020B0604020202020204" pitchFamily="34" charset="0"/>
              <a:buChar char="•"/>
            </a:pPr>
            <a:r>
              <a:rPr lang="es-MX"/>
              <a:t>Todavía consumes mucha nicotina. Tu cuerpo se acostumbra. Puede volverse rápidamente dependiente de él. </a:t>
            </a:r>
            <a:r>
              <a:rPr lang="de-CH">
                <a:sym typeface="Wingdings" panose="05000000000000000000" pitchFamily="2" charset="2"/>
              </a:rPr>
              <a:t> </a:t>
            </a:r>
            <a:r>
              <a:rPr lang="es-MX"/>
              <a:t>Entonces difícilmente podrás detenerlo.</a:t>
            </a:r>
          </a:p>
          <a:p>
            <a:endParaRPr lang="es-MX"/>
          </a:p>
          <a:p>
            <a:r>
              <a:rPr lang="es-MX" b="1"/>
              <a:t>¿Qué hacer si mi hijo miente o vapea en secreto?</a:t>
            </a:r>
          </a:p>
          <a:p>
            <a:pPr marL="285750" indent="-285750">
              <a:buFont typeface="Arial" panose="020B0604020202020204" pitchFamily="34" charset="0"/>
              <a:buChar char="•"/>
            </a:pPr>
            <a:r>
              <a:rPr lang="es-MX"/>
              <a:t>Comunique su preocupación por el niño con amor. Crear conciencia sobre los riesgos del consumo del vapeo.</a:t>
            </a:r>
          </a:p>
          <a:p>
            <a:pPr marL="285750" indent="-285750">
              <a:buFont typeface="Arial" panose="020B0604020202020204" pitchFamily="34" charset="0"/>
              <a:buChar char="•"/>
            </a:pPr>
            <a:r>
              <a:rPr lang="es-MX"/>
              <a:t>Adopte una postura clara: "No quiero que vapees".</a:t>
            </a:r>
          </a:p>
          <a:p>
            <a:endParaRPr lang="es-MX"/>
          </a:p>
          <a:p>
            <a:r>
              <a:rPr lang="es-MX" b="1"/>
              <a:t>¿Qué debo hacer si fumo yo mismo?</a:t>
            </a:r>
          </a:p>
          <a:p>
            <a:pPr marL="285750" indent="-285750">
              <a:buFont typeface="Arial" panose="020B0604020202020204" pitchFamily="34" charset="0"/>
              <a:buChar char="•"/>
            </a:pPr>
            <a:r>
              <a:rPr lang="es-MX"/>
              <a:t>Adoptar de todos modos una postura clara: “No quiero que vapees”.</a:t>
            </a:r>
          </a:p>
          <a:p>
            <a:pPr marL="285750" indent="-285750">
              <a:buFont typeface="Arial" panose="020B0604020202020204" pitchFamily="34" charset="0"/>
              <a:buChar char="•"/>
            </a:pPr>
            <a:r>
              <a:rPr lang="es-MX"/>
              <a:t>Hágale saber al niño que le está costando dejar de hacerlo. Dígale que no es saludable.</a:t>
            </a:r>
          </a:p>
          <a:p>
            <a:pPr marL="285750" indent="-285750">
              <a:buFont typeface="Arial" panose="020B0604020202020204" pitchFamily="34" charset="0"/>
              <a:buChar char="•"/>
            </a:pPr>
            <a:r>
              <a:rPr lang="es-MX"/>
              <a:t>Sea consecuente. No fume en casa.</a:t>
            </a:r>
          </a:p>
          <a:p>
            <a:endParaRPr lang="es-MX"/>
          </a:p>
          <a:p>
            <a:r>
              <a:rPr lang="es-MX" b="1"/>
              <a:t>¿Reglas?</a:t>
            </a:r>
          </a:p>
          <a:p>
            <a:pPr marL="285750" indent="-285750">
              <a:buFont typeface="Arial" panose="020B0604020202020204" pitchFamily="34" charset="0"/>
              <a:buChar char="•"/>
            </a:pPr>
            <a:r>
              <a:rPr lang="es-MX"/>
              <a:t>Es importante llegar a un acuerdo respecto al consumo de vapeadores. (Por ejemplo, en casa)</a:t>
            </a:r>
          </a:p>
          <a:p>
            <a:pPr marL="285750" indent="-285750">
              <a:buFont typeface="Arial" panose="020B0604020202020204" pitchFamily="34" charset="0"/>
              <a:buChar char="•"/>
            </a:pPr>
            <a:r>
              <a:rPr lang="es-MX"/>
              <a:t>Recompense a su hijo por un comportamiento saludable.</a:t>
            </a:r>
            <a:endParaRPr lang="es-MX">
              <a:sym typeface="Wingdings" panose="05000000000000000000" pitchFamily="2" charset="2"/>
            </a:endParaRPr>
          </a:p>
        </p:txBody>
      </p:sp>
    </p:spTree>
    <p:extLst>
      <p:ext uri="{BB962C8B-B14F-4D97-AF65-F5344CB8AC3E}">
        <p14:creationId xmlns:p14="http://schemas.microsoft.com/office/powerpoint/2010/main" val="281400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661EC13-353D-5555-0354-ED53D83952C2}"/>
              </a:ext>
            </a:extLst>
          </p:cNvPr>
          <p:cNvSpPr>
            <a:spLocks noGrp="1"/>
          </p:cNvSpPr>
          <p:nvPr>
            <p:ph idx="1"/>
          </p:nvPr>
        </p:nvSpPr>
        <p:spPr>
          <a:xfrm>
            <a:off x="1097280" y="1367624"/>
            <a:ext cx="10058400" cy="4501469"/>
          </a:xfrm>
        </p:spPr>
        <p:txBody>
          <a:bodyPr/>
          <a:lstStyle/>
          <a:p>
            <a:endParaRPr lang="es-MX"/>
          </a:p>
          <a:p>
            <a:pPr>
              <a:lnSpc>
                <a:spcPct val="150000"/>
              </a:lnSpc>
              <a:buClrTx/>
              <a:buFont typeface="Wingdings" panose="05000000000000000000" pitchFamily="2" charset="2"/>
              <a:buChar char="Ø"/>
            </a:pPr>
            <a:r>
              <a:rPr lang="es-MX"/>
              <a:t>  Piense en lo que su hijo le dirá durante la conversación.</a:t>
            </a:r>
          </a:p>
          <a:p>
            <a:pPr>
              <a:lnSpc>
                <a:spcPct val="150000"/>
              </a:lnSpc>
              <a:buClrTx/>
              <a:buFont typeface="Wingdings" panose="05000000000000000000" pitchFamily="2" charset="2"/>
              <a:buChar char="Ø"/>
            </a:pPr>
            <a:r>
              <a:rPr lang="es-MX"/>
              <a:t> ¿Cree usted que su hijo vapea?</a:t>
            </a:r>
          </a:p>
          <a:p>
            <a:pPr>
              <a:lnSpc>
                <a:spcPct val="150000"/>
              </a:lnSpc>
              <a:buClrTx/>
              <a:buFont typeface="Wingdings" panose="05000000000000000000" pitchFamily="2" charset="2"/>
              <a:buChar char="Ø"/>
            </a:pPr>
            <a:r>
              <a:rPr lang="es-MX"/>
              <a:t> ¿Qué reglas podría usted introducir en casa?</a:t>
            </a:r>
          </a:p>
          <a:p>
            <a:pPr>
              <a:lnSpc>
                <a:spcPct val="150000"/>
              </a:lnSpc>
              <a:buClrTx/>
              <a:buFont typeface="Wingdings" panose="05000000000000000000" pitchFamily="2" charset="2"/>
              <a:buChar char="Ø"/>
            </a:pPr>
            <a:r>
              <a:rPr lang="es-MX"/>
              <a:t> ¿Qué recompensa podría usted ofrecer a su hijo?</a:t>
            </a:r>
          </a:p>
        </p:txBody>
      </p:sp>
      <p:pic>
        <p:nvPicPr>
          <p:cNvPr id="4" name="Grafik 3" descr="Ein Bild, das Schwarz, Dunkelheit enthält.&#10;&#10;Automatisch generierte Beschreibung">
            <a:extLst>
              <a:ext uri="{FF2B5EF4-FFF2-40B4-BE49-F238E27FC236}">
                <a16:creationId xmlns:a16="http://schemas.microsoft.com/office/drawing/2014/main" id="{CF53A0B5-10F4-B6F5-9AAC-49C35B421389}"/>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9348277" y="4418120"/>
            <a:ext cx="2347983" cy="1829691"/>
          </a:xfrm>
          <a:prstGeom prst="rect">
            <a:avLst/>
          </a:prstGeom>
        </p:spPr>
      </p:pic>
      <p:sp>
        <p:nvSpPr>
          <p:cNvPr id="7" name="Titel 1">
            <a:extLst>
              <a:ext uri="{FF2B5EF4-FFF2-40B4-BE49-F238E27FC236}">
                <a16:creationId xmlns:a16="http://schemas.microsoft.com/office/drawing/2014/main" id="{9001591C-136E-6EDB-082E-9C399A67071B}"/>
              </a:ext>
            </a:extLst>
          </p:cNvPr>
          <p:cNvSpPr>
            <a:spLocks noGrp="1"/>
          </p:cNvSpPr>
          <p:nvPr>
            <p:ph type="title"/>
          </p:nvPr>
        </p:nvSpPr>
        <p:spPr>
          <a:xfrm>
            <a:off x="770709" y="524395"/>
            <a:ext cx="10058400" cy="464511"/>
          </a:xfrm>
        </p:spPr>
        <p:txBody>
          <a:bodyPr>
            <a:normAutofit/>
          </a:bodyPr>
          <a:lstStyle/>
          <a:p>
            <a:r>
              <a:rPr lang="es-MX" sz="2400" b="1" spc="300">
                <a:solidFill>
                  <a:schemeClr val="tx2"/>
                </a:solidFill>
              </a:rPr>
              <a:t>TRABAJO EN GRUPOS</a:t>
            </a:r>
          </a:p>
        </p:txBody>
      </p:sp>
    </p:spTree>
    <p:extLst>
      <p:ext uri="{BB962C8B-B14F-4D97-AF65-F5344CB8AC3E}">
        <p14:creationId xmlns:p14="http://schemas.microsoft.com/office/powerpoint/2010/main" val="186882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sz="4500" b="1"/>
              <a:t>Fin</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247121" y="1470835"/>
            <a:ext cx="7946002" cy="2819047"/>
          </a:xfrm>
        </p:spPr>
        <p:txBody>
          <a:bodyPr>
            <a:normAutofit/>
          </a:bodyPr>
          <a:lstStyle/>
          <a:p>
            <a:pPr>
              <a:buClrTx/>
              <a:buFont typeface="Wingdings" panose="05000000000000000000" pitchFamily="2" charset="2"/>
              <a:buChar char="Ø"/>
            </a:pPr>
            <a:r>
              <a:rPr lang="es-ES" sz="1900">
                <a:solidFill>
                  <a:schemeClr val="tx1"/>
                </a:solidFill>
              </a:rPr>
              <a:t>Los </a:t>
            </a:r>
            <a:r>
              <a:rPr lang="es-ES" sz="1900" err="1">
                <a:solidFill>
                  <a:schemeClr val="tx1"/>
                </a:solidFill>
              </a:rPr>
              <a:t>vapeadores</a:t>
            </a:r>
            <a:r>
              <a:rPr lang="es-ES" sz="1900">
                <a:solidFill>
                  <a:schemeClr val="tx1"/>
                </a:solidFill>
              </a:rPr>
              <a:t> contienen mucha nicotina. Pueden provocar adicción a la nicotina.</a:t>
            </a:r>
          </a:p>
          <a:p>
            <a:pPr>
              <a:buClrTx/>
              <a:buFont typeface="Wingdings" panose="05000000000000000000" pitchFamily="2" charset="2"/>
              <a:buChar char="Ø"/>
            </a:pPr>
            <a:r>
              <a:rPr lang="es-ES" sz="1900">
                <a:solidFill>
                  <a:schemeClr val="tx1"/>
                </a:solidFill>
              </a:rPr>
              <a:t> Vapear no es saludable. También aumenta el riesgo de consumir otras sustancias.</a:t>
            </a:r>
          </a:p>
          <a:p>
            <a:pPr>
              <a:buClrTx/>
              <a:buFont typeface="Wingdings" panose="05000000000000000000" pitchFamily="2" charset="2"/>
              <a:buChar char="Ø"/>
            </a:pPr>
            <a:r>
              <a:rPr lang="es-ES" sz="1900">
                <a:solidFill>
                  <a:schemeClr val="tx1"/>
                </a:solidFill>
              </a:rPr>
              <a:t> Los niños y adolescentes no deben vapear ni consumir nicotina.</a:t>
            </a:r>
          </a:p>
          <a:p>
            <a:pPr>
              <a:buClrTx/>
              <a:buFont typeface="Wingdings" panose="05000000000000000000" pitchFamily="2" charset="2"/>
              <a:buChar char="Ø"/>
            </a:pPr>
            <a:r>
              <a:rPr lang="es-ES" sz="1900">
                <a:solidFill>
                  <a:schemeClr val="tx1"/>
                </a:solidFill>
              </a:rPr>
              <a:t> Los hijos de padres fumadores tienen un mayor riesgo de fumar en el futuro.</a:t>
            </a:r>
          </a:p>
          <a:p>
            <a:pPr>
              <a:buClrTx/>
              <a:buFont typeface="Wingdings" panose="05000000000000000000" pitchFamily="2" charset="2"/>
              <a:buChar char="Ø"/>
            </a:pPr>
            <a:r>
              <a:rPr lang="es-ES" sz="1900">
                <a:solidFill>
                  <a:schemeClr val="tx1"/>
                </a:solidFill>
              </a:rPr>
              <a:t> Adopte una postura clara. "No quiero que vapees".</a:t>
            </a:r>
            <a:endParaRPr lang="de-CH" b="1"/>
          </a:p>
          <a:p>
            <a:pPr marL="0" indent="0">
              <a:buNone/>
            </a:pPr>
            <a:endParaRPr lang="de-CH"/>
          </a:p>
          <a:p>
            <a:pPr marL="0" indent="0">
              <a:buNone/>
            </a:pPr>
            <a:endParaRPr lang="de-CH">
              <a:solidFill>
                <a:schemeClr val="tx1">
                  <a:lumMod val="85000"/>
                  <a:lumOff val="15000"/>
                </a:schemeClr>
              </a:solidFill>
            </a:endParaRPr>
          </a:p>
          <a:p>
            <a:pPr marL="0" indent="0" algn="ctr">
              <a:spcBef>
                <a:spcPts val="0"/>
              </a:spcBef>
              <a:buNone/>
            </a:pPr>
            <a:endParaRPr lang="de-CH"/>
          </a:p>
          <a:p>
            <a:pPr marL="0" indent="0" algn="ctr">
              <a:spcBef>
                <a:spcPts val="0"/>
              </a:spcBef>
              <a:buNone/>
            </a:pPr>
            <a:endParaRPr lang="de-CH"/>
          </a:p>
        </p:txBody>
      </p:sp>
      <p:sp>
        <p:nvSpPr>
          <p:cNvPr id="4" name="Textfeld 3">
            <a:extLst>
              <a:ext uri="{FF2B5EF4-FFF2-40B4-BE49-F238E27FC236}">
                <a16:creationId xmlns:a16="http://schemas.microsoft.com/office/drawing/2014/main" id="{FD2DCB6C-FF07-2574-6265-E424FE63A8E1}"/>
              </a:ext>
            </a:extLst>
          </p:cNvPr>
          <p:cNvSpPr txBox="1"/>
          <p:nvPr/>
        </p:nvSpPr>
        <p:spPr>
          <a:xfrm>
            <a:off x="6518774" y="4943655"/>
            <a:ext cx="5075529" cy="1107996"/>
          </a:xfrm>
          <a:prstGeom prst="rect">
            <a:avLst/>
          </a:prstGeom>
          <a:noFill/>
          <a:ln w="19050">
            <a:solidFill>
              <a:schemeClr val="accent2">
                <a:lumMod val="75000"/>
              </a:schemeClr>
            </a:solidFill>
          </a:ln>
        </p:spPr>
        <p:txBody>
          <a:bodyPr wrap="square" rtlCol="0">
            <a:spAutoFit/>
          </a:bodyPr>
          <a:lstStyle/>
          <a:p>
            <a:pPr algn="just"/>
            <a:r>
              <a:rPr lang="es-ES" sz="2200" b="1">
                <a:solidFill>
                  <a:schemeClr val="accent2">
                    <a:lumMod val="50000"/>
                  </a:schemeClr>
                </a:solidFill>
              </a:rPr>
              <a:t>Meta</a:t>
            </a:r>
          </a:p>
          <a:p>
            <a:pPr algn="just"/>
            <a:r>
              <a:rPr lang="es-ES" sz="2200"/>
              <a:t>No queremos que nuestros hijos vapeen. Y es nuestro deber protegerlos.</a:t>
            </a:r>
            <a:endParaRPr lang="de-CH" sz="2200"/>
          </a:p>
        </p:txBody>
      </p:sp>
      <p:pic>
        <p:nvPicPr>
          <p:cNvPr id="6" name="Grafik 5" descr="Ein Bild, das Schwarz, Dunkelheit enthält.&#10;&#10;Automatisch generierte Beschreibung">
            <a:extLst>
              <a:ext uri="{FF2B5EF4-FFF2-40B4-BE49-F238E27FC236}">
                <a16:creationId xmlns:a16="http://schemas.microsoft.com/office/drawing/2014/main" id="{41B91927-9D30-0E03-3CCC-B6CBBA861942}"/>
              </a:ext>
            </a:extLst>
          </p:cNvPr>
          <p:cNvPicPr>
            <a:picLocks noChangeAspect="1"/>
          </p:cNvPicPr>
          <p:nvPr/>
        </p:nvPicPr>
        <p:blipFill rotWithShape="1">
          <a:blip r:embed="rId3">
            <a:extLst>
              <a:ext uri="{28A0092B-C50C-407E-A947-70E740481C1C}">
                <a14:useLocalDpi xmlns:a14="http://schemas.microsoft.com/office/drawing/2010/main" val="0"/>
              </a:ext>
            </a:extLst>
          </a:blip>
          <a:srcRect l="17257" t="3180" r="15954" b="16819"/>
          <a:stretch/>
        </p:blipFill>
        <p:spPr>
          <a:xfrm>
            <a:off x="7864963" y="259343"/>
            <a:ext cx="708072" cy="848130"/>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A1B45EAF-B8BC-480E-0A50-9D96B4D3E2AB}"/>
              </a:ext>
            </a:extLst>
          </p:cNvPr>
          <p:cNvPicPr>
            <a:picLocks noChangeAspect="1"/>
          </p:cNvPicPr>
          <p:nvPr/>
        </p:nvPicPr>
        <p:blipFill rotWithShape="1">
          <a:blip r:embed="rId4">
            <a:extLst>
              <a:ext uri="{28A0092B-C50C-407E-A947-70E740481C1C}">
                <a14:useLocalDpi xmlns:a14="http://schemas.microsoft.com/office/drawing/2010/main" val="0"/>
              </a:ext>
            </a:extLst>
          </a:blip>
          <a:srcRect l="5502" t="-548" r="7179" b="14110"/>
          <a:stretch/>
        </p:blipFill>
        <p:spPr>
          <a:xfrm>
            <a:off x="5315455" y="5192511"/>
            <a:ext cx="998289" cy="988220"/>
          </a:xfrm>
          <a:prstGeom prst="rect">
            <a:avLst/>
          </a:prstGeom>
        </p:spPr>
      </p:pic>
    </p:spTree>
    <p:extLst>
      <p:ext uri="{BB962C8B-B14F-4D97-AF65-F5344CB8AC3E}">
        <p14:creationId xmlns:p14="http://schemas.microsoft.com/office/powerpoint/2010/main" val="144405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0F69BCF-9242-C348-8F9F-8B7E60EB0F52}"/>
              </a:ext>
            </a:extLst>
          </p:cNvPr>
          <p:cNvSpPr txBox="1">
            <a:spLocks/>
          </p:cNvSpPr>
          <p:nvPr/>
        </p:nvSpPr>
        <p:spPr>
          <a:xfrm>
            <a:off x="770709" y="524395"/>
            <a:ext cx="10058400" cy="4645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e-CH" sz="2400" b="1" spc="300">
                <a:solidFill>
                  <a:schemeClr val="accent2">
                    <a:lumMod val="50000"/>
                  </a:schemeClr>
                </a:solidFill>
              </a:rPr>
              <a:t>PUNTOS DE CONTACTO</a:t>
            </a:r>
          </a:p>
        </p:txBody>
      </p:sp>
      <p:pic>
        <p:nvPicPr>
          <p:cNvPr id="5" name="Grafik 4" descr="Ein Bild, das Handschuhe, Hand enthält.&#10;&#10;Automatisch generierte Beschreibung">
            <a:extLst>
              <a:ext uri="{FF2B5EF4-FFF2-40B4-BE49-F238E27FC236}">
                <a16:creationId xmlns:a16="http://schemas.microsoft.com/office/drawing/2014/main" id="{1F1E9F78-A0F8-5992-CE8B-FC1719FF5E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140803" y="3030912"/>
            <a:ext cx="1334387" cy="1932086"/>
          </a:xfrm>
          <a:prstGeom prst="rect">
            <a:avLst/>
          </a:prstGeom>
        </p:spPr>
      </p:pic>
      <p:sp>
        <p:nvSpPr>
          <p:cNvPr id="6" name="Textfeld 5">
            <a:extLst>
              <a:ext uri="{FF2B5EF4-FFF2-40B4-BE49-F238E27FC236}">
                <a16:creationId xmlns:a16="http://schemas.microsoft.com/office/drawing/2014/main" id="{3149CE54-8A26-5FBB-82D1-7C65AB35B811}"/>
              </a:ext>
            </a:extLst>
          </p:cNvPr>
          <p:cNvSpPr txBox="1"/>
          <p:nvPr/>
        </p:nvSpPr>
        <p:spPr>
          <a:xfrm rot="14118513">
            <a:off x="1395606" y="3265773"/>
            <a:ext cx="921488" cy="276999"/>
          </a:xfrm>
          <a:prstGeom prst="rect">
            <a:avLst/>
          </a:prstGeom>
          <a:solidFill>
            <a:schemeClr val="accent5">
              <a:lumMod val="60000"/>
              <a:lumOff val="40000"/>
            </a:schemeClr>
          </a:solidFill>
          <a:ln w="28575">
            <a:noFill/>
          </a:ln>
        </p:spPr>
        <p:txBody>
          <a:bodyPr wrap="square" rtlCol="0">
            <a:spAutoFit/>
          </a:bodyPr>
          <a:lstStyle/>
          <a:p>
            <a:r>
              <a:rPr lang="de-CH" sz="1200" err="1">
                <a:solidFill>
                  <a:schemeClr val="bg1"/>
                </a:solidFill>
              </a:rPr>
              <a:t>Informarse</a:t>
            </a:r>
            <a:endParaRPr lang="de-CH" sz="1200">
              <a:solidFill>
                <a:schemeClr val="bg1"/>
              </a:solidFill>
            </a:endParaRPr>
          </a:p>
        </p:txBody>
      </p:sp>
      <p:sp>
        <p:nvSpPr>
          <p:cNvPr id="7" name="Textfeld 6">
            <a:extLst>
              <a:ext uri="{FF2B5EF4-FFF2-40B4-BE49-F238E27FC236}">
                <a16:creationId xmlns:a16="http://schemas.microsoft.com/office/drawing/2014/main" id="{439FA288-BF71-2E39-8849-9A62DF531C80}"/>
              </a:ext>
            </a:extLst>
          </p:cNvPr>
          <p:cNvSpPr txBox="1"/>
          <p:nvPr/>
        </p:nvSpPr>
        <p:spPr>
          <a:xfrm rot="15848186">
            <a:off x="1985596" y="2556862"/>
            <a:ext cx="850604" cy="276999"/>
          </a:xfrm>
          <a:prstGeom prst="rect">
            <a:avLst/>
          </a:prstGeom>
          <a:solidFill>
            <a:schemeClr val="accent5">
              <a:lumMod val="60000"/>
              <a:lumOff val="40000"/>
            </a:schemeClr>
          </a:solidFill>
        </p:spPr>
        <p:txBody>
          <a:bodyPr wrap="square" rtlCol="0">
            <a:spAutoFit/>
          </a:bodyPr>
          <a:lstStyle/>
          <a:p>
            <a:r>
              <a:rPr lang="de-CH" sz="1200">
                <a:solidFill>
                  <a:schemeClr val="bg1"/>
                </a:solidFill>
              </a:rPr>
              <a:t>Entender</a:t>
            </a:r>
          </a:p>
        </p:txBody>
      </p:sp>
      <p:sp>
        <p:nvSpPr>
          <p:cNvPr id="8" name="Textfeld 7">
            <a:extLst>
              <a:ext uri="{FF2B5EF4-FFF2-40B4-BE49-F238E27FC236}">
                <a16:creationId xmlns:a16="http://schemas.microsoft.com/office/drawing/2014/main" id="{6F377BF1-557E-3553-1B30-345199B26A07}"/>
              </a:ext>
            </a:extLst>
          </p:cNvPr>
          <p:cNvSpPr txBox="1"/>
          <p:nvPr/>
        </p:nvSpPr>
        <p:spPr>
          <a:xfrm rot="16397315">
            <a:off x="2823716" y="2627754"/>
            <a:ext cx="717962" cy="276999"/>
          </a:xfrm>
          <a:prstGeom prst="rect">
            <a:avLst/>
          </a:prstGeom>
          <a:solidFill>
            <a:schemeClr val="accent5">
              <a:lumMod val="60000"/>
              <a:lumOff val="40000"/>
            </a:schemeClr>
          </a:solidFill>
          <a:ln w="19050">
            <a:noFill/>
          </a:ln>
        </p:spPr>
        <p:txBody>
          <a:bodyPr wrap="square" rtlCol="0">
            <a:spAutoFit/>
          </a:bodyPr>
          <a:lstStyle/>
          <a:p>
            <a:r>
              <a:rPr lang="de-CH" sz="1200" err="1">
                <a:solidFill>
                  <a:schemeClr val="bg1"/>
                </a:solidFill>
              </a:rPr>
              <a:t>Actuar</a:t>
            </a:r>
            <a:endParaRPr lang="de-CH" sz="1200">
              <a:solidFill>
                <a:schemeClr val="bg1"/>
              </a:solidFill>
            </a:endParaRPr>
          </a:p>
        </p:txBody>
      </p:sp>
      <p:sp>
        <p:nvSpPr>
          <p:cNvPr id="9" name="Textfeld 8">
            <a:extLst>
              <a:ext uri="{FF2B5EF4-FFF2-40B4-BE49-F238E27FC236}">
                <a16:creationId xmlns:a16="http://schemas.microsoft.com/office/drawing/2014/main" id="{EC0BDB03-6281-9E9A-72CD-D3108FB3B369}"/>
              </a:ext>
            </a:extLst>
          </p:cNvPr>
          <p:cNvSpPr txBox="1"/>
          <p:nvPr/>
        </p:nvSpPr>
        <p:spPr>
          <a:xfrm rot="16835369">
            <a:off x="2975165" y="2677250"/>
            <a:ext cx="1136614"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err="1">
                <a:solidFill>
                  <a:srgbClr val="C00000"/>
                </a:solidFill>
              </a:rPr>
              <a:t>Obtener</a:t>
            </a:r>
            <a:r>
              <a:rPr lang="de-CH" sz="1200">
                <a:solidFill>
                  <a:srgbClr val="C00000"/>
                </a:solidFill>
              </a:rPr>
              <a:t> </a:t>
            </a:r>
            <a:r>
              <a:rPr lang="de-CH" sz="1200" err="1">
                <a:solidFill>
                  <a:srgbClr val="C00000"/>
                </a:solidFill>
              </a:rPr>
              <a:t>ayuda</a:t>
            </a:r>
            <a:endParaRPr lang="de-CH" sz="1200">
              <a:solidFill>
                <a:srgbClr val="C00000"/>
              </a:solidFill>
            </a:endParaRPr>
          </a:p>
        </p:txBody>
      </p:sp>
      <p:sp>
        <p:nvSpPr>
          <p:cNvPr id="10" name="Textfeld 9">
            <a:extLst>
              <a:ext uri="{FF2B5EF4-FFF2-40B4-BE49-F238E27FC236}">
                <a16:creationId xmlns:a16="http://schemas.microsoft.com/office/drawing/2014/main" id="{D5B19D82-3370-B882-A600-2190175A4698}"/>
              </a:ext>
            </a:extLst>
          </p:cNvPr>
          <p:cNvSpPr txBox="1"/>
          <p:nvPr/>
        </p:nvSpPr>
        <p:spPr>
          <a:xfrm rot="16200000">
            <a:off x="2395786" y="2413033"/>
            <a:ext cx="874454" cy="276999"/>
          </a:xfrm>
          <a:prstGeom prst="rect">
            <a:avLst/>
          </a:prstGeom>
          <a:solidFill>
            <a:schemeClr val="accent5">
              <a:lumMod val="60000"/>
              <a:lumOff val="40000"/>
            </a:schemeClr>
          </a:solidFill>
        </p:spPr>
        <p:txBody>
          <a:bodyPr wrap="square" rtlCol="0">
            <a:spAutoFit/>
          </a:bodyPr>
          <a:lstStyle/>
          <a:p>
            <a:r>
              <a:rPr lang="de-CH" sz="1200" err="1">
                <a:solidFill>
                  <a:schemeClr val="bg1"/>
                </a:solidFill>
              </a:rPr>
              <a:t>Reconocer</a:t>
            </a:r>
            <a:endParaRPr lang="de-CH" sz="1200">
              <a:solidFill>
                <a:schemeClr val="bg1"/>
              </a:solidFill>
            </a:endParaRPr>
          </a:p>
        </p:txBody>
      </p:sp>
      <p:sp>
        <p:nvSpPr>
          <p:cNvPr id="11" name="Inhaltsplatzhalter 10">
            <a:extLst>
              <a:ext uri="{FF2B5EF4-FFF2-40B4-BE49-F238E27FC236}">
                <a16:creationId xmlns:a16="http://schemas.microsoft.com/office/drawing/2014/main" id="{7D7812B7-1E02-C395-5ABC-010BE57BAC34}"/>
              </a:ext>
            </a:extLst>
          </p:cNvPr>
          <p:cNvSpPr txBox="1">
            <a:spLocks noGrp="1"/>
          </p:cNvSpPr>
          <p:nvPr>
            <p:ph idx="1"/>
          </p:nvPr>
        </p:nvSpPr>
        <p:spPr>
          <a:xfrm>
            <a:off x="4805552" y="1611339"/>
            <a:ext cx="6275388" cy="4302716"/>
          </a:xfrm>
          <a:prstGeom prst="rect">
            <a:avLst/>
          </a:prstGeom>
          <a:noFill/>
        </p:spPr>
        <p:txBody>
          <a:bodyPr wrap="square" rtlCol="0">
            <a:spAutoFit/>
          </a:bodyPr>
          <a:lstStyle/>
          <a:p>
            <a:pPr>
              <a:spcBef>
                <a:spcPts val="0"/>
              </a:spcBef>
              <a:spcAft>
                <a:spcPts val="0"/>
              </a:spcAft>
            </a:pPr>
            <a:r>
              <a:rPr lang="de-CH" sz="1600" b="1" err="1"/>
              <a:t>Páginas</a:t>
            </a:r>
            <a:r>
              <a:rPr lang="de-CH" sz="1600" b="1"/>
              <a:t> web</a:t>
            </a:r>
          </a:p>
          <a:p>
            <a:pPr>
              <a:spcBef>
                <a:spcPts val="0"/>
              </a:spcBef>
              <a:spcAft>
                <a:spcPts val="0"/>
              </a:spcAft>
            </a:pPr>
            <a:r>
              <a:rPr lang="de-CH" sz="1600" err="1"/>
              <a:t>VAHSK.ch</a:t>
            </a:r>
            <a:endParaRPr lang="de-CH" sz="1600"/>
          </a:p>
          <a:p>
            <a:pPr>
              <a:spcBef>
                <a:spcPts val="0"/>
              </a:spcBef>
              <a:spcAft>
                <a:spcPts val="0"/>
              </a:spcAft>
            </a:pPr>
            <a:r>
              <a:rPr lang="de-CH" sz="1600" err="1"/>
              <a:t>Vapefree.info</a:t>
            </a:r>
            <a:endParaRPr lang="de-CH" sz="1600"/>
          </a:p>
          <a:p>
            <a:pPr>
              <a:spcBef>
                <a:spcPts val="0"/>
              </a:spcBef>
              <a:spcAft>
                <a:spcPts val="0"/>
              </a:spcAft>
            </a:pPr>
            <a:r>
              <a:rPr lang="de-CH" sz="1600" err="1"/>
              <a:t>feel-ok.ch</a:t>
            </a:r>
            <a:r>
              <a:rPr lang="de-CH" sz="1600"/>
              <a:t>/</a:t>
            </a:r>
            <a:r>
              <a:rPr lang="de-CH" sz="1600" err="1"/>
              <a:t>de_CH</a:t>
            </a:r>
            <a:r>
              <a:rPr lang="de-CH" sz="1600"/>
              <a:t>/</a:t>
            </a:r>
            <a:r>
              <a:rPr lang="de-CH" sz="1600" err="1"/>
              <a:t>eltern</a:t>
            </a:r>
            <a:r>
              <a:rPr lang="de-CH" sz="1600"/>
              <a:t>/</a:t>
            </a:r>
            <a:r>
              <a:rPr lang="de-CH" sz="1600" err="1"/>
              <a:t>themen</a:t>
            </a:r>
            <a:r>
              <a:rPr lang="de-CH" sz="1600"/>
              <a:t>/</a:t>
            </a:r>
            <a:r>
              <a:rPr lang="de-CH" sz="1600" err="1"/>
              <a:t>vapes</a:t>
            </a:r>
            <a:r>
              <a:rPr lang="de-CH" sz="1600"/>
              <a:t>/</a:t>
            </a:r>
            <a:r>
              <a:rPr lang="de-CH" sz="1600" err="1"/>
              <a:t>ressourcen</a:t>
            </a:r>
            <a:r>
              <a:rPr lang="de-CH" sz="1600"/>
              <a:t>/</a:t>
            </a:r>
            <a:r>
              <a:rPr lang="de-CH" sz="1600" err="1"/>
              <a:t>vapes</a:t>
            </a:r>
            <a:r>
              <a:rPr lang="de-CH" sz="1600"/>
              <a:t>/</a:t>
            </a:r>
            <a:r>
              <a:rPr lang="de-CH" sz="1600" err="1"/>
              <a:t>kind-vapes.cfm</a:t>
            </a:r>
            <a:endParaRPr lang="de-CH" sz="1600"/>
          </a:p>
          <a:p>
            <a:pPr>
              <a:spcBef>
                <a:spcPts val="0"/>
              </a:spcBef>
              <a:spcAft>
                <a:spcPts val="0"/>
              </a:spcAft>
            </a:pPr>
            <a:r>
              <a:rPr lang="de-CH" sz="1600" err="1"/>
              <a:t>bernergesundheit.ch</a:t>
            </a:r>
            <a:r>
              <a:rPr lang="de-CH" sz="1600"/>
              <a:t>/</a:t>
            </a:r>
            <a:r>
              <a:rPr lang="de-CH" sz="1600" err="1"/>
              <a:t>vapes</a:t>
            </a:r>
            <a:endParaRPr lang="de-CH" sz="1600"/>
          </a:p>
          <a:p>
            <a:pPr>
              <a:spcBef>
                <a:spcPts val="0"/>
              </a:spcBef>
              <a:spcAft>
                <a:spcPts val="0"/>
              </a:spcAft>
            </a:pPr>
            <a:r>
              <a:rPr lang="de-CH" sz="1600"/>
              <a:t>Lungenliga</a:t>
            </a:r>
          </a:p>
          <a:p>
            <a:pPr>
              <a:spcBef>
                <a:spcPts val="0"/>
              </a:spcBef>
              <a:spcAft>
                <a:spcPts val="0"/>
              </a:spcAft>
            </a:pPr>
            <a:r>
              <a:rPr lang="de-CH" sz="1600"/>
              <a:t>At Schweiz</a:t>
            </a:r>
          </a:p>
          <a:p>
            <a:pPr>
              <a:spcBef>
                <a:spcPts val="0"/>
              </a:spcBef>
              <a:spcAft>
                <a:spcPts val="0"/>
              </a:spcAft>
            </a:pPr>
            <a:endParaRPr lang="de-CH" sz="1600"/>
          </a:p>
          <a:p>
            <a:pPr>
              <a:spcBef>
                <a:spcPts val="0"/>
              </a:spcBef>
              <a:spcAft>
                <a:spcPts val="0"/>
              </a:spcAft>
            </a:pPr>
            <a:r>
              <a:rPr lang="de-CH" sz="1600" b="1" err="1"/>
              <a:t>Consejo</a:t>
            </a:r>
            <a:endParaRPr lang="de-CH" sz="1600" b="1"/>
          </a:p>
          <a:p>
            <a:pPr>
              <a:spcBef>
                <a:spcPts val="0"/>
              </a:spcBef>
              <a:spcAft>
                <a:spcPts val="0"/>
              </a:spcAft>
            </a:pPr>
            <a:r>
              <a:rPr lang="de-CH" sz="1600" u="sng" err="1"/>
              <a:t>Suchtindex.ch</a:t>
            </a:r>
            <a:endParaRPr lang="de-CH" sz="1600" u="sng"/>
          </a:p>
          <a:p>
            <a:pPr>
              <a:spcBef>
                <a:spcPts val="0"/>
              </a:spcBef>
              <a:spcAft>
                <a:spcPts val="0"/>
              </a:spcAft>
            </a:pPr>
            <a:r>
              <a:rPr lang="de-CH" sz="1600"/>
              <a:t>Kantonale Suchtberatungsstelle (z. B.: </a:t>
            </a:r>
            <a:r>
              <a:rPr lang="de-CH" sz="1600" err="1"/>
              <a:t>zfps.ch</a:t>
            </a:r>
            <a:r>
              <a:rPr lang="de-CH" sz="1600"/>
              <a:t>/</a:t>
            </a:r>
            <a:r>
              <a:rPr lang="de-CH" sz="1600" err="1"/>
              <a:t>angebot</a:t>
            </a:r>
            <a:r>
              <a:rPr lang="de-CH" sz="1600"/>
              <a:t>/</a:t>
            </a:r>
            <a:r>
              <a:rPr lang="de-CH" sz="1600" err="1"/>
              <a:t>tabak</a:t>
            </a:r>
            <a:r>
              <a:rPr lang="de-CH" sz="1600"/>
              <a:t>/</a:t>
            </a:r>
            <a:r>
              <a:rPr lang="de-CH" sz="1600" err="1"/>
              <a:t>beratung</a:t>
            </a:r>
            <a:r>
              <a:rPr lang="de-CH" sz="1600"/>
              <a:t>)</a:t>
            </a:r>
          </a:p>
          <a:p>
            <a:pPr>
              <a:spcBef>
                <a:spcPts val="0"/>
              </a:spcBef>
              <a:spcAft>
                <a:spcPts val="0"/>
              </a:spcAft>
            </a:pPr>
            <a:r>
              <a:rPr lang="de-CH" sz="1600" err="1"/>
              <a:t>safezone.ch</a:t>
            </a:r>
            <a:endParaRPr lang="de-CH" sz="1600"/>
          </a:p>
          <a:p>
            <a:pPr>
              <a:spcBef>
                <a:spcPts val="0"/>
              </a:spcBef>
              <a:spcAft>
                <a:spcPts val="0"/>
              </a:spcAft>
            </a:pPr>
            <a:r>
              <a:rPr lang="de-CH" sz="1600" err="1"/>
              <a:t>no-zoff.ch</a:t>
            </a:r>
            <a:endParaRPr lang="de-CH" sz="1600"/>
          </a:p>
          <a:p>
            <a:pPr>
              <a:spcBef>
                <a:spcPts val="0"/>
              </a:spcBef>
              <a:spcAft>
                <a:spcPts val="0"/>
              </a:spcAft>
            </a:pPr>
            <a:r>
              <a:rPr lang="de-CH" sz="1600"/>
              <a:t>Rauchstopplinie</a:t>
            </a:r>
          </a:p>
          <a:p>
            <a:pPr>
              <a:spcBef>
                <a:spcPts val="0"/>
              </a:spcBef>
              <a:spcAft>
                <a:spcPts val="0"/>
              </a:spcAft>
            </a:pPr>
            <a:endParaRPr lang="de-CH" sz="1600" b="1"/>
          </a:p>
          <a:p>
            <a:pPr>
              <a:spcBef>
                <a:spcPts val="0"/>
              </a:spcBef>
              <a:spcAft>
                <a:spcPts val="0"/>
              </a:spcAft>
            </a:pPr>
            <a:r>
              <a:rPr lang="de-CH" sz="1600" b="1"/>
              <a:t>Personas</a:t>
            </a:r>
          </a:p>
          <a:p>
            <a:pPr>
              <a:spcBef>
                <a:spcPts val="0"/>
              </a:spcBef>
              <a:spcAft>
                <a:spcPts val="0"/>
              </a:spcAft>
            </a:pPr>
            <a:r>
              <a:rPr lang="es-ES" sz="1600"/>
              <a:t>Familiares y amigos que están familiarizados con los </a:t>
            </a:r>
            <a:r>
              <a:rPr lang="es-ES" sz="1600" err="1"/>
              <a:t>vapeadores</a:t>
            </a:r>
            <a:r>
              <a:rPr lang="es-ES" sz="1600"/>
              <a:t>.</a:t>
            </a:r>
          </a:p>
          <a:p>
            <a:pPr>
              <a:spcBef>
                <a:spcPts val="0"/>
              </a:spcBef>
              <a:spcAft>
                <a:spcPts val="0"/>
              </a:spcAft>
            </a:pPr>
            <a:r>
              <a:rPr lang="es-ES" sz="1600"/>
              <a:t>Médico</a:t>
            </a:r>
          </a:p>
          <a:p>
            <a:pPr>
              <a:spcBef>
                <a:spcPts val="0"/>
              </a:spcBef>
              <a:spcAft>
                <a:spcPts val="0"/>
              </a:spcAft>
            </a:pPr>
            <a:r>
              <a:rPr lang="es-ES" sz="1600"/>
              <a:t>Profesores</a:t>
            </a:r>
            <a:endParaRPr lang="de-CH" sz="1600"/>
          </a:p>
        </p:txBody>
      </p:sp>
      <p:pic>
        <p:nvPicPr>
          <p:cNvPr id="3" name="Grafik 2">
            <a:extLst>
              <a:ext uri="{FF2B5EF4-FFF2-40B4-BE49-F238E27FC236}">
                <a16:creationId xmlns:a16="http://schemas.microsoft.com/office/drawing/2014/main" id="{7278D139-B1F1-79A1-6025-AF3CDEB44B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0957" y="5595259"/>
            <a:ext cx="959503" cy="959503"/>
          </a:xfrm>
          <a:prstGeom prst="rect">
            <a:avLst/>
          </a:prstGeom>
        </p:spPr>
      </p:pic>
      <p:pic>
        <p:nvPicPr>
          <p:cNvPr id="12" name="Grafik 11" descr="Ein Bild, das Schwarz, Dunkelheit enthält.&#10;&#10;Automatisch generierte Beschreibung">
            <a:extLst>
              <a:ext uri="{FF2B5EF4-FFF2-40B4-BE49-F238E27FC236}">
                <a16:creationId xmlns:a16="http://schemas.microsoft.com/office/drawing/2014/main" id="{EE720897-E77A-F50C-3AB3-8327986AE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26368">
            <a:off x="10506070" y="13875"/>
            <a:ext cx="1485549" cy="1485549"/>
          </a:xfrm>
          <a:prstGeom prst="rect">
            <a:avLst/>
          </a:prstGeom>
        </p:spPr>
      </p:pic>
    </p:spTree>
    <p:extLst>
      <p:ext uri="{BB962C8B-B14F-4D97-AF65-F5344CB8AC3E}">
        <p14:creationId xmlns:p14="http://schemas.microsoft.com/office/powerpoint/2010/main" val="65025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218619" y="1508760"/>
            <a:ext cx="3646714" cy="1243914"/>
          </a:xfrm>
        </p:spPr>
        <p:txBody>
          <a:bodyPr/>
          <a:lstStyle/>
          <a:p>
            <a:r>
              <a:rPr lang="es-MX" b="1"/>
              <a:t>Información adicional</a:t>
            </a: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es-MX" sz="1200">
                <a:solidFill>
                  <a:schemeClr val="bg1"/>
                </a:solidFill>
              </a:rPr>
              <a:t>Informar</a:t>
            </a: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es-MX" sz="1200">
                <a:solidFill>
                  <a:schemeClr val="bg1"/>
                </a:solidFill>
              </a:rPr>
              <a:t>Entender</a:t>
            </a: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es-MX" sz="1200">
                <a:solidFill>
                  <a:srgbClr val="C00000"/>
                </a:solidFill>
              </a:rPr>
              <a:t>Actuar</a:t>
            </a: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990392" y="4284700"/>
            <a:ext cx="1143762" cy="276999"/>
          </a:xfrm>
          <a:prstGeom prst="rect">
            <a:avLst/>
          </a:prstGeom>
          <a:solidFill>
            <a:schemeClr val="accent5">
              <a:lumMod val="60000"/>
              <a:lumOff val="40000"/>
            </a:schemeClr>
          </a:solidFill>
        </p:spPr>
        <p:txBody>
          <a:bodyPr wrap="square" rtlCol="0">
            <a:spAutoFit/>
          </a:bodyPr>
          <a:lstStyle/>
          <a:p>
            <a:r>
              <a:rPr lang="es-MX" sz="1200">
                <a:solidFill>
                  <a:schemeClr val="bg1"/>
                </a:solidFill>
              </a:rPr>
              <a:t>Obtener ayuda</a:t>
            </a: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13931" y="4023998"/>
            <a:ext cx="874451"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es-MX" sz="1200">
                <a:solidFill>
                  <a:srgbClr val="C00000"/>
                </a:solidFill>
              </a:rPr>
              <a:t>Reconocer</a:t>
            </a:r>
          </a:p>
        </p:txBody>
      </p:sp>
      <p:sp>
        <p:nvSpPr>
          <p:cNvPr id="4" name="Untertitel 2">
            <a:extLst>
              <a:ext uri="{FF2B5EF4-FFF2-40B4-BE49-F238E27FC236}">
                <a16:creationId xmlns:a16="http://schemas.microsoft.com/office/drawing/2014/main" id="{1142565B-F4EC-C333-2A69-1EECAF346CC1}"/>
              </a:ext>
            </a:extLst>
          </p:cNvPr>
          <p:cNvSpPr txBox="1">
            <a:spLocks/>
          </p:cNvSpPr>
          <p:nvPr/>
        </p:nvSpPr>
        <p:spPr>
          <a:xfrm>
            <a:off x="4862573" y="847437"/>
            <a:ext cx="6360725" cy="5376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s-MX" b="1">
                <a:solidFill>
                  <a:schemeClr val="accent1">
                    <a:lumMod val="50000"/>
                  </a:schemeClr>
                </a:solidFill>
              </a:rPr>
              <a:t>¿Cómo sé si mi hijo está vapeando?</a:t>
            </a:r>
          </a:p>
        </p:txBody>
      </p:sp>
      <p:sp>
        <p:nvSpPr>
          <p:cNvPr id="6" name="Textfeld 5">
            <a:extLst>
              <a:ext uri="{FF2B5EF4-FFF2-40B4-BE49-F238E27FC236}">
                <a16:creationId xmlns:a16="http://schemas.microsoft.com/office/drawing/2014/main" id="{E8BAA210-4285-E665-6153-AB1B2AFAD14C}"/>
              </a:ext>
            </a:extLst>
          </p:cNvPr>
          <p:cNvSpPr txBox="1"/>
          <p:nvPr/>
        </p:nvSpPr>
        <p:spPr>
          <a:xfrm>
            <a:off x="4965443" y="1385093"/>
            <a:ext cx="6728177" cy="327628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s-MX" sz="2000" b="1"/>
              <a:t>Aroma</a:t>
            </a:r>
            <a:r>
              <a:rPr lang="es-MX" sz="2000"/>
              <a:t> dulce inusual</a:t>
            </a:r>
            <a:endParaRPr lang="es-MX" sz="2000" b="1"/>
          </a:p>
          <a:p>
            <a:pPr marL="342900" indent="-342900">
              <a:lnSpc>
                <a:spcPct val="150000"/>
              </a:lnSpc>
              <a:buFont typeface="Arial" panose="020B0604020202020204" pitchFamily="34" charset="0"/>
              <a:buChar char="•"/>
            </a:pPr>
            <a:r>
              <a:rPr lang="es-MX" sz="2000" b="1"/>
              <a:t>Cambio</a:t>
            </a:r>
            <a:r>
              <a:rPr lang="es-MX" sz="2000"/>
              <a:t> </a:t>
            </a:r>
            <a:r>
              <a:rPr lang="es-MX" sz="2000" b="1"/>
              <a:t>de</a:t>
            </a:r>
            <a:r>
              <a:rPr lang="es-MX" sz="2000"/>
              <a:t> </a:t>
            </a:r>
            <a:r>
              <a:rPr lang="es-MX" sz="2000" b="1"/>
              <a:t>comportamiento</a:t>
            </a:r>
          </a:p>
          <a:p>
            <a:pPr marL="342900" indent="-342900">
              <a:lnSpc>
                <a:spcPct val="150000"/>
              </a:lnSpc>
              <a:buFont typeface="Arial" panose="020B0604020202020204" pitchFamily="34" charset="0"/>
              <a:buChar char="•"/>
            </a:pPr>
            <a:r>
              <a:rPr lang="es-MX" sz="2000" b="1"/>
              <a:t>Dispositivos electrónicos </a:t>
            </a:r>
            <a:r>
              <a:rPr lang="es-MX" sz="2000"/>
              <a:t>desconocidos</a:t>
            </a:r>
          </a:p>
          <a:p>
            <a:pPr marL="342900" indent="-342900">
              <a:lnSpc>
                <a:spcPct val="150000"/>
              </a:lnSpc>
              <a:buFont typeface="Arial" panose="020B0604020202020204" pitchFamily="34" charset="0"/>
              <a:buChar char="•"/>
            </a:pPr>
            <a:r>
              <a:rPr lang="es-MX" sz="2000"/>
              <a:t>Sed frecuente o </a:t>
            </a:r>
            <a:r>
              <a:rPr lang="es-MX" sz="2000" b="1"/>
              <a:t>boca seca</a:t>
            </a:r>
          </a:p>
          <a:p>
            <a:pPr marL="342900" indent="-342900">
              <a:lnSpc>
                <a:spcPct val="150000"/>
              </a:lnSpc>
              <a:buFont typeface="Arial" panose="020B0604020202020204" pitchFamily="34" charset="0"/>
              <a:buChar char="•"/>
            </a:pPr>
            <a:r>
              <a:rPr lang="es-MX" sz="2000"/>
              <a:t>Alteración en la </a:t>
            </a:r>
            <a:r>
              <a:rPr lang="es-MX" sz="2000" b="1"/>
              <a:t>resistencia o la respiración </a:t>
            </a:r>
            <a:r>
              <a:rPr lang="es-MX" sz="2000"/>
              <a:t>(tos)</a:t>
            </a:r>
          </a:p>
          <a:p>
            <a:pPr marL="342900" indent="-342900">
              <a:lnSpc>
                <a:spcPct val="150000"/>
              </a:lnSpc>
              <a:buFont typeface="Arial" panose="020B0604020202020204" pitchFamily="34" charset="0"/>
              <a:buChar char="•"/>
            </a:pPr>
            <a:r>
              <a:rPr lang="es-MX" sz="2000"/>
              <a:t>Cambio de comportamiento en relación </a:t>
            </a:r>
            <a:r>
              <a:rPr lang="es-MX" sz="2000" b="1"/>
              <a:t>con el dinero</a:t>
            </a:r>
            <a:endParaRPr lang="es-MX" sz="2000"/>
          </a:p>
          <a:p>
            <a:pPr marL="342900" indent="-342900">
              <a:lnSpc>
                <a:spcPct val="150000"/>
              </a:lnSpc>
              <a:buFont typeface="Arial" panose="020B0604020202020204" pitchFamily="34" charset="0"/>
              <a:buChar char="•"/>
            </a:pPr>
            <a:r>
              <a:rPr lang="es-MX" sz="2000"/>
              <a:t>Cambios de humor</a:t>
            </a:r>
          </a:p>
        </p:txBody>
      </p:sp>
    </p:spTree>
    <p:extLst>
      <p:ext uri="{BB962C8B-B14F-4D97-AF65-F5344CB8AC3E}">
        <p14:creationId xmlns:p14="http://schemas.microsoft.com/office/powerpoint/2010/main" val="169806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F296A16-5649-B6AD-88D3-5FFBECEA9E91}"/>
              </a:ext>
            </a:extLst>
          </p:cNvPr>
          <p:cNvSpPr>
            <a:spLocks noGrp="1"/>
          </p:cNvSpPr>
          <p:nvPr>
            <p:ph type="subTitle" idx="1"/>
          </p:nvPr>
        </p:nvSpPr>
        <p:spPr>
          <a:xfrm>
            <a:off x="745209" y="620600"/>
            <a:ext cx="2516606" cy="443925"/>
          </a:xfrm>
        </p:spPr>
        <p:txBody>
          <a:bodyPr/>
          <a:lstStyle/>
          <a:p>
            <a:r>
              <a:rPr lang="de-CH" b="1" dirty="0"/>
              <a:t>Rückmeldung</a:t>
            </a:r>
          </a:p>
        </p:txBody>
      </p:sp>
      <p:sp>
        <p:nvSpPr>
          <p:cNvPr id="4" name="Textfeld 3">
            <a:extLst>
              <a:ext uri="{FF2B5EF4-FFF2-40B4-BE49-F238E27FC236}">
                <a16:creationId xmlns:a16="http://schemas.microsoft.com/office/drawing/2014/main" id="{2BD08C1C-E67C-26D7-5095-01BFAEDEE70C}"/>
              </a:ext>
            </a:extLst>
          </p:cNvPr>
          <p:cNvSpPr txBox="1"/>
          <p:nvPr/>
        </p:nvSpPr>
        <p:spPr>
          <a:xfrm>
            <a:off x="1224951" y="1915064"/>
            <a:ext cx="8885208" cy="2523768"/>
          </a:xfrm>
          <a:prstGeom prst="rect">
            <a:avLst/>
          </a:prstGeom>
          <a:noFill/>
        </p:spPr>
        <p:txBody>
          <a:bodyPr wrap="square" rtlCol="0">
            <a:spAutoFit/>
          </a:bodyPr>
          <a:lstStyle/>
          <a:p>
            <a:r>
              <a:rPr lang="de-CH" sz="2000" dirty="0"/>
              <a:t>Was haben Sie heute gelernt?</a:t>
            </a:r>
          </a:p>
          <a:p>
            <a:endParaRPr lang="de-CH" sz="2000" dirty="0"/>
          </a:p>
          <a:p>
            <a:endParaRPr lang="de-CH" sz="2000" dirty="0"/>
          </a:p>
          <a:p>
            <a:r>
              <a:rPr lang="de-CH" sz="2000" dirty="0"/>
              <a:t>Über was hätten Sie gerne mehr gehört?</a:t>
            </a:r>
          </a:p>
          <a:p>
            <a:endParaRPr lang="de-CH" sz="2000" dirty="0"/>
          </a:p>
          <a:p>
            <a:endParaRPr lang="de-CH" sz="2000" dirty="0"/>
          </a:p>
          <a:p>
            <a:r>
              <a:rPr lang="de-CH" sz="2000" dirty="0"/>
              <a:t>Wie fanden Sie die Veranstaltung?</a:t>
            </a:r>
          </a:p>
          <a:p>
            <a:endParaRPr lang="de-CH" dirty="0"/>
          </a:p>
        </p:txBody>
      </p:sp>
      <p:pic>
        <p:nvPicPr>
          <p:cNvPr id="5" name="Grafik 4" descr="Ein Bild, das Schwarz, Dunkelheit enthält.&#10;&#10;Automatisch generierte Beschreibung">
            <a:extLst>
              <a:ext uri="{FF2B5EF4-FFF2-40B4-BE49-F238E27FC236}">
                <a16:creationId xmlns:a16="http://schemas.microsoft.com/office/drawing/2014/main" id="{3DCA7B36-9656-12F3-8938-4F0DFFC959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8048744" y="1915064"/>
            <a:ext cx="2061415" cy="2071412"/>
          </a:xfrm>
          <a:prstGeom prst="rect">
            <a:avLst/>
          </a:prstGeom>
        </p:spPr>
      </p:pic>
    </p:spTree>
    <p:extLst>
      <p:ext uri="{BB962C8B-B14F-4D97-AF65-F5344CB8AC3E}">
        <p14:creationId xmlns:p14="http://schemas.microsoft.com/office/powerpoint/2010/main" val="132005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de-CH" sz="3000" b="1"/>
              <a:t>FUENTES</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a:p>
          <a:p>
            <a:pPr marL="0" indent="0">
              <a:buNone/>
            </a:pPr>
            <a:endParaRPr lang="de-CH" sz="260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3970318"/>
          </a:xfrm>
          <a:prstGeom prst="rect">
            <a:avLst/>
          </a:prstGeom>
          <a:noFill/>
        </p:spPr>
        <p:txBody>
          <a:bodyPr wrap="square" rtlCol="0">
            <a:spAutoFit/>
          </a:bodyPr>
          <a:lstStyle/>
          <a:p>
            <a:r>
              <a:rPr lang="de-DE" sz="1200">
                <a:hlinkClick r:id="rId3">
                  <a:extLst>
                    <a:ext uri="{A12FA001-AC4F-418D-AE19-62706E023703}">
                      <ahyp:hlinkClr xmlns:ahyp="http://schemas.microsoft.com/office/drawing/2018/hyperlinkcolor" val="tx"/>
                    </a:ext>
                  </a:extLst>
                </a:hlinkClick>
              </a:rPr>
              <a:t>Mit Unterstützung der Zürcher Fachstelle zur Prävention des Suchtmittelmissbrauchs: </a:t>
            </a:r>
            <a:r>
              <a:rPr lang="de-DE" sz="1200">
                <a:solidFill>
                  <a:srgbClr val="0066FF"/>
                </a:solidFill>
                <a:hlinkClick r:id="rId3">
                  <a:extLst>
                    <a:ext uri="{A12FA001-AC4F-418D-AE19-62706E023703}">
                      <ahyp:hlinkClr xmlns:ahyp="http://schemas.microsoft.com/office/drawing/2018/hyperlinkcolor" val="tx"/>
                    </a:ext>
                  </a:extLst>
                </a:hlinkClick>
              </a:rPr>
              <a:t>Home - ZFPS – Zürcher Fachstelle zur Prävention des Suchtmittelmissbrauchs</a:t>
            </a:r>
            <a:endParaRPr lang="de-DE" sz="1200"/>
          </a:p>
          <a:p>
            <a:r>
              <a:rPr lang="de-DE" sz="1200">
                <a:hlinkClick r:id="rId4"/>
              </a:rPr>
              <a:t>E-Zigaretten bei AT Schweiz - AT Schweiz (at-schweiz.ch)</a:t>
            </a:r>
            <a:endParaRPr lang="de-DE" sz="1200"/>
          </a:p>
          <a:p>
            <a:r>
              <a:rPr lang="de-DE" sz="1200">
                <a:hlinkClick r:id="rId5"/>
              </a:rPr>
              <a:t>Neue nikotinhaltige Produkte - Konsum - Sucht Schweiz</a:t>
            </a:r>
            <a:endParaRPr lang="de-DE" sz="1200"/>
          </a:p>
          <a:p>
            <a:endParaRPr lang="de-DE" sz="1200"/>
          </a:p>
          <a:p>
            <a:r>
              <a:rPr lang="de-DE" sz="1200">
                <a:hlinkClick r:id="rId6"/>
              </a:rPr>
              <a:t>E-Zigaretten: Waadt verbietet Verkauf an Minderjährige (watson.ch)</a:t>
            </a:r>
            <a:endParaRPr lang="de-DE" sz="1200"/>
          </a:p>
          <a:p>
            <a:r>
              <a:rPr lang="de-DE" sz="1200">
                <a:hlinkClick r:id="rId7"/>
              </a:rPr>
              <a:t>Nationalrat will elektronische Einwegzigaretten verbieten (parlament.ch)</a:t>
            </a:r>
            <a:endParaRPr lang="de-DE" sz="1200"/>
          </a:p>
          <a:p>
            <a:r>
              <a:rPr lang="de-DE" sz="1200">
                <a:hlinkClick r:id="rId8"/>
              </a:rPr>
              <a:t>https://www.srf.ch/news/schweiz/gesetze-gegen-vapes-australien-verbietet-die-einfuhr-von-einweg-e-zigaretten</a:t>
            </a:r>
            <a:endParaRPr lang="de-DE" sz="1200"/>
          </a:p>
          <a:p>
            <a:r>
              <a:rPr lang="de-DE" sz="1200">
                <a:hlinkClick r:id="rId9"/>
              </a:rPr>
              <a:t>Verbot von Einweg-E-Zigaretten in Belgien: EU-Kommission gibt grünes Licht – </a:t>
            </a:r>
            <a:r>
              <a:rPr lang="de-DE" sz="1200" err="1">
                <a:hlinkClick r:id="rId9"/>
              </a:rPr>
              <a:t>Euractiv</a:t>
            </a:r>
            <a:r>
              <a:rPr lang="de-DE" sz="1200">
                <a:hlinkClick r:id="rId9"/>
              </a:rPr>
              <a:t> DE</a:t>
            </a:r>
            <a:endParaRPr lang="de-CH" sz="1200"/>
          </a:p>
          <a:p>
            <a:r>
              <a:rPr lang="de-DE" sz="1200">
                <a:hlinkClick r:id="rId10"/>
              </a:rPr>
              <a:t>Frankreich verbietet E-Zigaretten – </a:t>
            </a:r>
            <a:r>
              <a:rPr lang="de-DE" sz="1200" err="1">
                <a:hlinkClick r:id="rId10"/>
              </a:rPr>
              <a:t>Euractiv</a:t>
            </a:r>
            <a:r>
              <a:rPr lang="de-DE" sz="1200">
                <a:hlinkClick r:id="rId10"/>
              </a:rPr>
              <a:t> DE</a:t>
            </a:r>
            <a:endParaRPr lang="de-DE" sz="1200"/>
          </a:p>
          <a:p>
            <a:r>
              <a:rPr lang="de-DE" sz="1200">
                <a:hlinkClick r:id="rId11"/>
              </a:rPr>
              <a:t>Im Jura soll der Verkauf von Wegwerf-</a:t>
            </a:r>
            <a:r>
              <a:rPr lang="de-DE" sz="1200" err="1">
                <a:hlinkClick r:id="rId11"/>
              </a:rPr>
              <a:t>Vapes</a:t>
            </a:r>
            <a:r>
              <a:rPr lang="de-DE" sz="1200">
                <a:hlinkClick r:id="rId11"/>
              </a:rPr>
              <a:t> verboten werden - News - SRF</a:t>
            </a:r>
            <a:endParaRPr lang="de-DE" sz="1200"/>
          </a:p>
          <a:p>
            <a:endParaRPr lang="de-DE" sz="1200"/>
          </a:p>
          <a:p>
            <a:r>
              <a:rPr lang="de-CH" sz="1200">
                <a:hlinkClick r:id="rId12"/>
              </a:rPr>
              <a:t>E-Zigaretten (admin.ch)</a:t>
            </a:r>
            <a:endParaRPr lang="de-CH" sz="1200"/>
          </a:p>
          <a:p>
            <a:endParaRPr lang="de-DE" sz="1200"/>
          </a:p>
          <a:p>
            <a:endParaRPr lang="de-DE" sz="1200"/>
          </a:p>
          <a:p>
            <a:r>
              <a:rPr lang="es-ES" sz="1200"/>
              <a:t>Todos los íconos se compraron en thenounpoject.com.</a:t>
            </a:r>
          </a:p>
          <a:p>
            <a:r>
              <a:rPr lang="es-ES" sz="1200"/>
              <a:t>Todos los gráficos, a menos que se indique lo contrario, se compraron en istock.com.</a:t>
            </a:r>
            <a:endParaRPr lang="de-DE" sz="1200"/>
          </a:p>
          <a:p>
            <a:endParaRPr lang="de-DE" sz="1200"/>
          </a:p>
          <a:p>
            <a:endParaRPr lang="de-DE" sz="1200"/>
          </a:p>
          <a:p>
            <a:endParaRPr lang="de-DE" sz="1200"/>
          </a:p>
          <a:p>
            <a:endParaRPr lang="de-DE" sz="1200"/>
          </a:p>
        </p:txBody>
      </p:sp>
    </p:spTree>
    <p:extLst>
      <p:ext uri="{BB962C8B-B14F-4D97-AF65-F5344CB8AC3E}">
        <p14:creationId xmlns:p14="http://schemas.microsoft.com/office/powerpoint/2010/main" val="31937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b="1"/>
              <a:t>¿</a:t>
            </a:r>
            <a:r>
              <a:rPr lang="de-CH" b="1" err="1"/>
              <a:t>Qué</a:t>
            </a:r>
            <a:r>
              <a:rPr lang="de-CH" b="1"/>
              <a:t> </a:t>
            </a:r>
            <a:r>
              <a:rPr lang="de-CH" b="1" err="1"/>
              <a:t>son</a:t>
            </a:r>
            <a:r>
              <a:rPr lang="de-CH" b="1"/>
              <a:t> los </a:t>
            </a:r>
            <a:r>
              <a:rPr lang="de-CH" b="1" err="1"/>
              <a:t>vapeadores</a:t>
            </a:r>
            <a:r>
              <a:rPr lang="de-CH" b="1"/>
              <a:t>?</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779178" y="3751592"/>
            <a:ext cx="7018923" cy="2364354"/>
          </a:xfrm>
        </p:spPr>
        <p:txBody>
          <a:bodyPr>
            <a:noAutofit/>
          </a:bodyPr>
          <a:lstStyle/>
          <a:p>
            <a:pPr>
              <a:lnSpc>
                <a:spcPct val="150000"/>
              </a:lnSpc>
              <a:spcBef>
                <a:spcPts val="200"/>
              </a:spcBef>
              <a:buFont typeface="Wingdings" panose="05000000000000000000" pitchFamily="2" charset="2"/>
              <a:buChar char="Ø"/>
            </a:pPr>
            <a:r>
              <a:rPr lang="es-ES" sz="1800"/>
              <a:t> Los </a:t>
            </a:r>
            <a:r>
              <a:rPr lang="es-ES" sz="1800" err="1"/>
              <a:t>vapeadores</a:t>
            </a:r>
            <a:r>
              <a:rPr lang="es-ES" sz="1800"/>
              <a:t> son dispositivos electrónicos.</a:t>
            </a:r>
          </a:p>
          <a:p>
            <a:pPr>
              <a:lnSpc>
                <a:spcPct val="150000"/>
              </a:lnSpc>
              <a:spcBef>
                <a:spcPts val="200"/>
              </a:spcBef>
              <a:buFont typeface="Wingdings" panose="05000000000000000000" pitchFamily="2" charset="2"/>
              <a:buChar char="Ø"/>
            </a:pPr>
            <a:r>
              <a:rPr lang="es-ES" sz="1800"/>
              <a:t> Contienen un líquido que, en general, incluye una alta dosis de nicotina.</a:t>
            </a:r>
          </a:p>
          <a:p>
            <a:pPr>
              <a:lnSpc>
                <a:spcPct val="150000"/>
              </a:lnSpc>
              <a:spcBef>
                <a:spcPts val="200"/>
              </a:spcBef>
              <a:buFont typeface="Wingdings" panose="05000000000000000000" pitchFamily="2" charset="2"/>
              <a:buChar char="Ø"/>
            </a:pPr>
            <a:r>
              <a:rPr lang="es-ES" sz="1800"/>
              <a:t> Mediante calentamiento, ese líquido es convertido en vapor.</a:t>
            </a:r>
          </a:p>
          <a:p>
            <a:pPr>
              <a:lnSpc>
                <a:spcPct val="150000"/>
              </a:lnSpc>
              <a:spcBef>
                <a:spcPts val="200"/>
              </a:spcBef>
              <a:buFont typeface="Wingdings" panose="05000000000000000000" pitchFamily="2" charset="2"/>
              <a:buChar char="Ø"/>
            </a:pPr>
            <a:r>
              <a:rPr lang="es-ES" sz="1800"/>
              <a:t> Uno absorbe ese vapor por la boca.</a:t>
            </a:r>
          </a:p>
          <a:p>
            <a:pPr>
              <a:lnSpc>
                <a:spcPct val="150000"/>
              </a:lnSpc>
              <a:spcBef>
                <a:spcPts val="200"/>
              </a:spcBef>
              <a:buFont typeface="Wingdings" panose="05000000000000000000" pitchFamily="2" charset="2"/>
              <a:buChar char="Ø"/>
            </a:pPr>
            <a:r>
              <a:rPr lang="es-ES" sz="1800"/>
              <a:t> Como en el caso del cigarrillo.</a:t>
            </a:r>
          </a:p>
          <a:p>
            <a:endParaRPr lang="de-CH" sz="1800"/>
          </a:p>
        </p:txBody>
      </p:sp>
      <p:pic>
        <p:nvPicPr>
          <p:cNvPr id="5" name="Grafik 4" descr="Ein Bild, das Handschuhe, Hand enthält.&#10;&#10;Automatisch generierte Beschreibung">
            <a:extLst>
              <a:ext uri="{FF2B5EF4-FFF2-40B4-BE49-F238E27FC236}">
                <a16:creationId xmlns:a16="http://schemas.microsoft.com/office/drawing/2014/main" id="{54C15E91-A350-AC83-C4C6-7B8CC3D0A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4578F134-0AFC-EB87-88FB-758249D8B58B}"/>
              </a:ext>
            </a:extLst>
          </p:cNvPr>
          <p:cNvSpPr txBox="1"/>
          <p:nvPr/>
        </p:nvSpPr>
        <p:spPr>
          <a:xfrm rot="14118513">
            <a:off x="413750" y="4876736"/>
            <a:ext cx="921488" cy="276999"/>
          </a:xfrm>
          <a:prstGeom prst="rect">
            <a:avLst/>
          </a:prstGeom>
          <a:solidFill>
            <a:schemeClr val="tx2">
              <a:lumMod val="60000"/>
              <a:lumOff val="40000"/>
            </a:schemeClr>
          </a:solidFill>
          <a:ln w="28575">
            <a:solidFill>
              <a:srgbClr val="C00000"/>
            </a:solidFill>
          </a:ln>
        </p:spPr>
        <p:txBody>
          <a:bodyPr wrap="square" rtlCol="0">
            <a:spAutoFit/>
          </a:bodyPr>
          <a:lstStyle/>
          <a:p>
            <a:r>
              <a:rPr lang="de-CH" sz="1200" err="1">
                <a:solidFill>
                  <a:srgbClr val="C00000"/>
                </a:solidFill>
              </a:rPr>
              <a:t>Informarse</a:t>
            </a:r>
            <a:endParaRPr lang="de-CH" sz="1200">
              <a:solidFill>
                <a:srgbClr val="C00000"/>
              </a:solidFill>
            </a:endParaRPr>
          </a:p>
        </p:txBody>
      </p:sp>
      <p:sp>
        <p:nvSpPr>
          <p:cNvPr id="9" name="Textfeld 8">
            <a:extLst>
              <a:ext uri="{FF2B5EF4-FFF2-40B4-BE49-F238E27FC236}">
                <a16:creationId xmlns:a16="http://schemas.microsoft.com/office/drawing/2014/main" id="{1F44566B-C251-14AD-1825-82A322CD28E9}"/>
              </a:ext>
            </a:extLst>
          </p:cNvPr>
          <p:cNvSpPr txBox="1"/>
          <p:nvPr/>
        </p:nvSpPr>
        <p:spPr>
          <a:xfrm rot="15848186">
            <a:off x="1003740" y="4167825"/>
            <a:ext cx="850604" cy="276999"/>
          </a:xfrm>
          <a:prstGeom prst="rect">
            <a:avLst/>
          </a:prstGeom>
          <a:solidFill>
            <a:schemeClr val="tx2">
              <a:lumMod val="60000"/>
              <a:lumOff val="40000"/>
            </a:schemeClr>
          </a:solidFill>
        </p:spPr>
        <p:txBody>
          <a:bodyPr wrap="square" rtlCol="0">
            <a:spAutoFit/>
          </a:bodyPr>
          <a:lstStyle/>
          <a:p>
            <a:r>
              <a:rPr lang="de-CH" sz="1200">
                <a:solidFill>
                  <a:schemeClr val="bg1"/>
                </a:solidFill>
              </a:rPr>
              <a:t>Entender</a:t>
            </a:r>
          </a:p>
        </p:txBody>
      </p:sp>
      <p:sp>
        <p:nvSpPr>
          <p:cNvPr id="10" name="Textfeld 9">
            <a:extLst>
              <a:ext uri="{FF2B5EF4-FFF2-40B4-BE49-F238E27FC236}">
                <a16:creationId xmlns:a16="http://schemas.microsoft.com/office/drawing/2014/main" id="{E6BCD768-D7CC-00FB-1E1C-9AED8D920DE1}"/>
              </a:ext>
            </a:extLst>
          </p:cNvPr>
          <p:cNvSpPr txBox="1"/>
          <p:nvPr/>
        </p:nvSpPr>
        <p:spPr>
          <a:xfrm rot="16200000">
            <a:off x="1424321" y="4050319"/>
            <a:ext cx="874452" cy="276999"/>
          </a:xfrm>
          <a:prstGeom prst="rect">
            <a:avLst/>
          </a:prstGeom>
          <a:solidFill>
            <a:schemeClr val="tx2">
              <a:lumMod val="60000"/>
              <a:lumOff val="40000"/>
            </a:schemeClr>
          </a:solidFill>
        </p:spPr>
        <p:txBody>
          <a:bodyPr wrap="square" rtlCol="0">
            <a:spAutoFit/>
          </a:bodyPr>
          <a:lstStyle/>
          <a:p>
            <a:r>
              <a:rPr lang="de-CH" sz="1200" err="1">
                <a:solidFill>
                  <a:schemeClr val="bg1"/>
                </a:solidFill>
              </a:rPr>
              <a:t>Reconocer</a:t>
            </a:r>
            <a:endParaRPr lang="de-CH" sz="1200">
              <a:solidFill>
                <a:schemeClr val="bg1"/>
              </a:solidFill>
            </a:endParaRPr>
          </a:p>
        </p:txBody>
      </p:sp>
      <p:sp>
        <p:nvSpPr>
          <p:cNvPr id="11" name="Textfeld 10">
            <a:extLst>
              <a:ext uri="{FF2B5EF4-FFF2-40B4-BE49-F238E27FC236}">
                <a16:creationId xmlns:a16="http://schemas.microsoft.com/office/drawing/2014/main" id="{F2B8E01C-66C0-3D35-0984-36E4762635BC}"/>
              </a:ext>
            </a:extLst>
          </p:cNvPr>
          <p:cNvSpPr txBox="1"/>
          <p:nvPr/>
        </p:nvSpPr>
        <p:spPr>
          <a:xfrm rot="16397315">
            <a:off x="1841860" y="4238717"/>
            <a:ext cx="717962" cy="276999"/>
          </a:xfrm>
          <a:prstGeom prst="rect">
            <a:avLst/>
          </a:prstGeom>
          <a:solidFill>
            <a:schemeClr val="tx2">
              <a:lumMod val="60000"/>
              <a:lumOff val="40000"/>
            </a:schemeClr>
          </a:solidFill>
        </p:spPr>
        <p:txBody>
          <a:bodyPr wrap="square" rtlCol="0">
            <a:spAutoFit/>
          </a:bodyPr>
          <a:lstStyle/>
          <a:p>
            <a:r>
              <a:rPr lang="de-CH" sz="1200" err="1">
                <a:solidFill>
                  <a:schemeClr val="bg1"/>
                </a:solidFill>
              </a:rPr>
              <a:t>Actuar</a:t>
            </a:r>
            <a:endParaRPr lang="de-CH" sz="1200">
              <a:solidFill>
                <a:schemeClr val="bg1"/>
              </a:solidFill>
            </a:endParaRPr>
          </a:p>
        </p:txBody>
      </p:sp>
      <p:sp>
        <p:nvSpPr>
          <p:cNvPr id="12" name="Textfeld 11">
            <a:extLst>
              <a:ext uri="{FF2B5EF4-FFF2-40B4-BE49-F238E27FC236}">
                <a16:creationId xmlns:a16="http://schemas.microsoft.com/office/drawing/2014/main" id="{B40E6A15-2F72-7B67-4E6E-28022A480A6E}"/>
              </a:ext>
            </a:extLst>
          </p:cNvPr>
          <p:cNvSpPr txBox="1"/>
          <p:nvPr/>
        </p:nvSpPr>
        <p:spPr>
          <a:xfrm rot="16835369">
            <a:off x="1995763" y="4291166"/>
            <a:ext cx="1130601" cy="276999"/>
          </a:xfrm>
          <a:prstGeom prst="rect">
            <a:avLst/>
          </a:prstGeom>
          <a:solidFill>
            <a:schemeClr val="tx2">
              <a:lumMod val="60000"/>
              <a:lumOff val="40000"/>
            </a:schemeClr>
          </a:solidFill>
        </p:spPr>
        <p:txBody>
          <a:bodyPr wrap="square" rtlCol="0">
            <a:spAutoFit/>
          </a:bodyPr>
          <a:lstStyle/>
          <a:p>
            <a:r>
              <a:rPr lang="de-CH" sz="1200" err="1">
                <a:solidFill>
                  <a:schemeClr val="bg1"/>
                </a:solidFill>
              </a:rPr>
              <a:t>Obtener</a:t>
            </a:r>
            <a:r>
              <a:rPr lang="de-CH" sz="1200">
                <a:solidFill>
                  <a:schemeClr val="bg1"/>
                </a:solidFill>
              </a:rPr>
              <a:t> </a:t>
            </a:r>
            <a:r>
              <a:rPr lang="de-CH" sz="1200" err="1">
                <a:solidFill>
                  <a:schemeClr val="bg1"/>
                </a:solidFill>
              </a:rPr>
              <a:t>ayuda</a:t>
            </a:r>
            <a:endParaRPr lang="de-CH" sz="1200">
              <a:solidFill>
                <a:schemeClr val="bg1"/>
              </a:solidFill>
            </a:endParaRPr>
          </a:p>
        </p:txBody>
      </p:sp>
      <p:pic>
        <p:nvPicPr>
          <p:cNvPr id="14" name="Grafik 13" descr="Ein Bild, das Zylinder, Kosmetik, Schreibwaren, Stift enthält.&#10;&#10;Automatisch generierte Beschreibung">
            <a:extLst>
              <a:ext uri="{FF2B5EF4-FFF2-40B4-BE49-F238E27FC236}">
                <a16:creationId xmlns:a16="http://schemas.microsoft.com/office/drawing/2014/main" id="{1B742250-0B99-EF59-72B5-F9A290FE4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905490" y="829122"/>
            <a:ext cx="4766301" cy="3181759"/>
          </a:xfrm>
          <a:prstGeom prst="rect">
            <a:avLst/>
          </a:prstGeom>
        </p:spPr>
      </p:pic>
    </p:spTree>
    <p:extLst>
      <p:ext uri="{BB962C8B-B14F-4D97-AF65-F5344CB8AC3E}">
        <p14:creationId xmlns:p14="http://schemas.microsoft.com/office/powerpoint/2010/main" val="310884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01917" y="414271"/>
            <a:ext cx="10058400" cy="606237"/>
          </a:xfrm>
        </p:spPr>
        <p:txBody>
          <a:bodyPr/>
          <a:lstStyle/>
          <a:p>
            <a:r>
              <a:rPr lang="es-MX" b="1"/>
              <a:t>Vapeadores desechables</a:t>
            </a:r>
          </a:p>
        </p:txBody>
      </p:sp>
      <p:sp>
        <p:nvSpPr>
          <p:cNvPr id="4" name="Textfeld 3">
            <a:extLst>
              <a:ext uri="{FF2B5EF4-FFF2-40B4-BE49-F238E27FC236}">
                <a16:creationId xmlns:a16="http://schemas.microsoft.com/office/drawing/2014/main" id="{FF300292-99DF-60E7-62C6-019DEDBDE567}"/>
              </a:ext>
            </a:extLst>
          </p:cNvPr>
          <p:cNvSpPr txBox="1"/>
          <p:nvPr/>
        </p:nvSpPr>
        <p:spPr>
          <a:xfrm>
            <a:off x="6324265" y="1514638"/>
            <a:ext cx="3047006" cy="1477328"/>
          </a:xfrm>
          <a:prstGeom prst="rect">
            <a:avLst/>
          </a:prstGeom>
          <a:noFill/>
          <a:ln w="19050">
            <a:solidFill>
              <a:schemeClr val="accent2">
                <a:lumMod val="50000"/>
              </a:schemeClr>
            </a:solidFill>
          </a:ln>
        </p:spPr>
        <p:txBody>
          <a:bodyPr wrap="square">
            <a:spAutoFit/>
          </a:bodyPr>
          <a:lstStyle/>
          <a:p>
            <a:r>
              <a:rPr lang="es-MX"/>
              <a:t>Vaporizadores constan de</a:t>
            </a:r>
          </a:p>
          <a:p>
            <a:pPr marL="342900" indent="-342900">
              <a:buFont typeface="Wingdings" panose="05000000000000000000" pitchFamily="2" charset="2"/>
              <a:buChar char="Ø"/>
            </a:pPr>
            <a:r>
              <a:rPr lang="es-MX" b="1" u="sng"/>
              <a:t>Batería</a:t>
            </a:r>
            <a:r>
              <a:rPr lang="es-MX" b="1"/>
              <a:t> o acumulador</a:t>
            </a:r>
          </a:p>
          <a:p>
            <a:pPr marL="342900" indent="-342900">
              <a:buFont typeface="Wingdings" panose="05000000000000000000" pitchFamily="2" charset="2"/>
              <a:buChar char="Ø"/>
            </a:pPr>
            <a:r>
              <a:rPr lang="es-MX" b="1" u="sng"/>
              <a:t>Vaporizador</a:t>
            </a:r>
          </a:p>
          <a:p>
            <a:pPr marL="342900" indent="-342900">
              <a:buFont typeface="Wingdings" panose="05000000000000000000" pitchFamily="2" charset="2"/>
              <a:buChar char="Ø"/>
            </a:pPr>
            <a:r>
              <a:rPr lang="es-MX" b="1" u="sng"/>
              <a:t>Boquilla</a:t>
            </a:r>
          </a:p>
          <a:p>
            <a:pPr marL="342900" indent="-342900">
              <a:buFont typeface="Wingdings" panose="05000000000000000000" pitchFamily="2" charset="2"/>
              <a:buChar char="Ø"/>
            </a:pPr>
            <a:r>
              <a:rPr lang="es-MX" b="1" u="sng"/>
              <a:t>Tanque</a:t>
            </a:r>
            <a:r>
              <a:rPr lang="es-MX"/>
              <a:t> para el líquido*</a:t>
            </a:r>
          </a:p>
        </p:txBody>
      </p:sp>
      <p:sp>
        <p:nvSpPr>
          <p:cNvPr id="6" name="Textfeld 5">
            <a:extLst>
              <a:ext uri="{FF2B5EF4-FFF2-40B4-BE49-F238E27FC236}">
                <a16:creationId xmlns:a16="http://schemas.microsoft.com/office/drawing/2014/main" id="{78C0D6FE-6929-9526-EBAF-F04BAC7E0CD3}"/>
              </a:ext>
            </a:extLst>
          </p:cNvPr>
          <p:cNvSpPr txBox="1"/>
          <p:nvPr/>
        </p:nvSpPr>
        <p:spPr>
          <a:xfrm>
            <a:off x="949629" y="3908569"/>
            <a:ext cx="5356670" cy="2308324"/>
          </a:xfrm>
          <a:prstGeom prst="rect">
            <a:avLst/>
          </a:prstGeom>
          <a:noFill/>
        </p:spPr>
        <p:txBody>
          <a:bodyPr wrap="square" rtlCol="0">
            <a:spAutoFit/>
          </a:bodyPr>
          <a:lstStyle/>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a:t>Son fácil de usar</a:t>
            </a:r>
          </a:p>
          <a:p>
            <a:pPr marL="285750" indent="-285750">
              <a:buFont typeface="Arial" panose="020B0604020202020204" pitchFamily="34" charset="0"/>
              <a:buChar char="•"/>
            </a:pPr>
            <a:r>
              <a:rPr lang="es-MX" dirty="0"/>
              <a:t>Intensivos sabores frutales y dulces</a:t>
            </a:r>
          </a:p>
          <a:p>
            <a:pPr marL="285750" indent="-285750">
              <a:buFont typeface="Arial" panose="020B0604020202020204" pitchFamily="34" charset="0"/>
              <a:buChar char="•"/>
            </a:pPr>
            <a:r>
              <a:rPr lang="es-MX" dirty="0"/>
              <a:t>Son de un solo uso</a:t>
            </a:r>
          </a:p>
          <a:p>
            <a:pPr marL="285750" indent="-285750">
              <a:buFont typeface="Arial" panose="020B0604020202020204" pitchFamily="34" charset="0"/>
              <a:buChar char="•"/>
            </a:pPr>
            <a:r>
              <a:rPr lang="es-MX"/>
              <a:t>Proveen entre 600 y 10’000 aspiraciones</a:t>
            </a:r>
          </a:p>
          <a:p>
            <a:pPr marL="285750" indent="-285750">
              <a:buFont typeface="Arial" panose="020B0604020202020204" pitchFamily="34" charset="0"/>
              <a:buChar char="•"/>
            </a:pPr>
            <a:r>
              <a:rPr lang="es-MX" dirty="0"/>
              <a:t>Disponibles a partir de los CHF 6,90</a:t>
            </a:r>
          </a:p>
          <a:p>
            <a:pPr marL="285750" indent="-285750">
              <a:buFont typeface="Arial" panose="020B0604020202020204" pitchFamily="34" charset="0"/>
              <a:buChar char="•"/>
            </a:pPr>
            <a:r>
              <a:rPr lang="es-MX" dirty="0"/>
              <a:t>En línea, quioscos, tiendas de vapeo y supermercados</a:t>
            </a:r>
          </a:p>
        </p:txBody>
      </p:sp>
      <p:sp>
        <p:nvSpPr>
          <p:cNvPr id="2" name="Textfeld 1">
            <a:extLst>
              <a:ext uri="{FF2B5EF4-FFF2-40B4-BE49-F238E27FC236}">
                <a16:creationId xmlns:a16="http://schemas.microsoft.com/office/drawing/2014/main" id="{6808F2E0-3DAA-6BD4-7353-5D208A762E29}"/>
              </a:ext>
            </a:extLst>
          </p:cNvPr>
          <p:cNvSpPr txBox="1"/>
          <p:nvPr/>
        </p:nvSpPr>
        <p:spPr>
          <a:xfrm>
            <a:off x="7605361" y="3568064"/>
            <a:ext cx="3531821" cy="2308324"/>
          </a:xfrm>
          <a:prstGeom prst="rect">
            <a:avLst/>
          </a:prstGeom>
          <a:noFill/>
        </p:spPr>
        <p:txBody>
          <a:bodyPr wrap="square" rtlCol="0">
            <a:spAutoFit/>
          </a:bodyPr>
          <a:lstStyle/>
          <a:p>
            <a:r>
              <a:rPr lang="es-MX" b="1"/>
              <a:t>*Contenido del líquido</a:t>
            </a:r>
          </a:p>
          <a:p>
            <a:pPr marL="457200" indent="-457200">
              <a:buFont typeface="Arial" panose="020B0604020202020204" pitchFamily="34" charset="0"/>
              <a:buChar char="•"/>
            </a:pPr>
            <a:r>
              <a:rPr lang="es-MX"/>
              <a:t>Diversos químicos</a:t>
            </a:r>
          </a:p>
          <a:p>
            <a:pPr marL="457200" indent="-457200">
              <a:buFont typeface="Arial" panose="020B0604020202020204" pitchFamily="34" charset="0"/>
              <a:buChar char="•"/>
            </a:pPr>
            <a:r>
              <a:rPr lang="es-MX"/>
              <a:t>Aroma</a:t>
            </a:r>
          </a:p>
          <a:p>
            <a:pPr marL="457200" indent="-457200">
              <a:buFont typeface="Arial" panose="020B0604020202020204" pitchFamily="34" charset="0"/>
              <a:buChar char="•"/>
            </a:pPr>
            <a:r>
              <a:rPr lang="es-MX"/>
              <a:t>Nicotina en dosis altas</a:t>
            </a:r>
          </a:p>
          <a:p>
            <a:pPr marL="457200" indent="-457200">
              <a:buFont typeface="Arial" panose="020B0604020202020204" pitchFamily="34" charset="0"/>
              <a:buChar char="•"/>
            </a:pPr>
            <a:endParaRPr lang="es-MX"/>
          </a:p>
          <a:p>
            <a:pPr marL="457200" indent="-457200">
              <a:buFont typeface="Wingdings" panose="05000000000000000000" pitchFamily="2" charset="2"/>
              <a:buChar char="Ø"/>
            </a:pPr>
            <a:r>
              <a:rPr lang="es-MX"/>
              <a:t>Hay vaporizadores sin nicotina.</a:t>
            </a:r>
          </a:p>
          <a:p>
            <a:pPr marL="457200" indent="-457200">
              <a:buFont typeface="Wingdings" panose="05000000000000000000" pitchFamily="2" charset="2"/>
              <a:buChar char="Ø"/>
            </a:pPr>
            <a:r>
              <a:rPr lang="es-MX"/>
              <a:t>Algunas de estas sustancias químicas son cancerígenas.</a:t>
            </a:r>
          </a:p>
        </p:txBody>
      </p:sp>
      <p:pic>
        <p:nvPicPr>
          <p:cNvPr id="7" name="Grafik 6" descr="Ein Bild, das Feuerzeug, Plastik, Boden, Im Haus enthält.">
            <a:extLst>
              <a:ext uri="{FF2B5EF4-FFF2-40B4-BE49-F238E27FC236}">
                <a16:creationId xmlns:a16="http://schemas.microsoft.com/office/drawing/2014/main" id="{AE53D0E4-AB4E-A789-8D9A-308C57153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016" y="1117437"/>
            <a:ext cx="3959677" cy="2271731"/>
          </a:xfrm>
          <a:prstGeom prst="rect">
            <a:avLst/>
          </a:prstGeom>
        </p:spPr>
      </p:pic>
      <p:sp>
        <p:nvSpPr>
          <p:cNvPr id="5" name="Textfeld 4">
            <a:extLst>
              <a:ext uri="{FF2B5EF4-FFF2-40B4-BE49-F238E27FC236}">
                <a16:creationId xmlns:a16="http://schemas.microsoft.com/office/drawing/2014/main" id="{29A52195-C45F-A18A-2A1D-0E2FFF343869}"/>
              </a:ext>
            </a:extLst>
          </p:cNvPr>
          <p:cNvSpPr txBox="1"/>
          <p:nvPr/>
        </p:nvSpPr>
        <p:spPr>
          <a:xfrm>
            <a:off x="1057851" y="1052818"/>
            <a:ext cx="1195615" cy="338554"/>
          </a:xfrm>
          <a:prstGeom prst="rect">
            <a:avLst/>
          </a:prstGeom>
          <a:solidFill>
            <a:schemeClr val="accent4">
              <a:lumMod val="40000"/>
              <a:lumOff val="60000"/>
            </a:schemeClr>
          </a:solidFill>
        </p:spPr>
        <p:txBody>
          <a:bodyPr wrap="square" rtlCol="0">
            <a:spAutoFit/>
          </a:bodyPr>
          <a:lstStyle/>
          <a:p>
            <a:r>
              <a:rPr lang="es-MX" sz="1600" b="1"/>
              <a:t>Boquilla</a:t>
            </a:r>
          </a:p>
        </p:txBody>
      </p:sp>
      <p:sp>
        <p:nvSpPr>
          <p:cNvPr id="8" name="Textfeld 7">
            <a:extLst>
              <a:ext uri="{FF2B5EF4-FFF2-40B4-BE49-F238E27FC236}">
                <a16:creationId xmlns:a16="http://schemas.microsoft.com/office/drawing/2014/main" id="{D2F901ED-0D34-24BD-29ED-41F96851220E}"/>
              </a:ext>
            </a:extLst>
          </p:cNvPr>
          <p:cNvSpPr txBox="1"/>
          <p:nvPr/>
        </p:nvSpPr>
        <p:spPr>
          <a:xfrm>
            <a:off x="1054818" y="3209098"/>
            <a:ext cx="1971940" cy="553998"/>
          </a:xfrm>
          <a:prstGeom prst="rect">
            <a:avLst/>
          </a:prstGeom>
          <a:solidFill>
            <a:schemeClr val="accent4">
              <a:lumMod val="40000"/>
              <a:lumOff val="60000"/>
            </a:schemeClr>
          </a:solidFill>
        </p:spPr>
        <p:txBody>
          <a:bodyPr wrap="square" rtlCol="0">
            <a:spAutoFit/>
          </a:bodyPr>
          <a:lstStyle/>
          <a:p>
            <a:r>
              <a:rPr lang="es-MX" sz="1500" b="1"/>
              <a:t>Vaporizador y tanque  lleno de E-líquido</a:t>
            </a:r>
          </a:p>
        </p:txBody>
      </p:sp>
      <p:sp>
        <p:nvSpPr>
          <p:cNvPr id="9" name="Textfeld 8">
            <a:extLst>
              <a:ext uri="{FF2B5EF4-FFF2-40B4-BE49-F238E27FC236}">
                <a16:creationId xmlns:a16="http://schemas.microsoft.com/office/drawing/2014/main" id="{0ECA1F9B-8EF7-BE79-E9DF-60BAFC3C96DC}"/>
              </a:ext>
            </a:extLst>
          </p:cNvPr>
          <p:cNvSpPr txBox="1"/>
          <p:nvPr/>
        </p:nvSpPr>
        <p:spPr>
          <a:xfrm>
            <a:off x="3360454" y="2071625"/>
            <a:ext cx="1034142" cy="338554"/>
          </a:xfrm>
          <a:prstGeom prst="rect">
            <a:avLst/>
          </a:prstGeom>
          <a:solidFill>
            <a:schemeClr val="accent4">
              <a:lumMod val="40000"/>
              <a:lumOff val="60000"/>
            </a:schemeClr>
          </a:solidFill>
        </p:spPr>
        <p:txBody>
          <a:bodyPr wrap="square" rtlCol="0">
            <a:spAutoFit/>
          </a:bodyPr>
          <a:lstStyle/>
          <a:p>
            <a:r>
              <a:rPr lang="es-MX" sz="1600" b="1"/>
              <a:t>Batería</a:t>
            </a:r>
          </a:p>
        </p:txBody>
      </p:sp>
    </p:spTree>
    <p:extLst>
      <p:ext uri="{BB962C8B-B14F-4D97-AF65-F5344CB8AC3E}">
        <p14:creationId xmlns:p14="http://schemas.microsoft.com/office/powerpoint/2010/main" val="3455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57200" y="1556657"/>
            <a:ext cx="3200400" cy="1323702"/>
          </a:xfrm>
        </p:spPr>
        <p:txBody>
          <a:bodyPr/>
          <a:lstStyle/>
          <a:p>
            <a:r>
              <a:rPr lang="es-MX" b="1"/>
              <a:t>Efectos sobre la salud</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5242560" y="731839"/>
            <a:ext cx="6492240" cy="5257800"/>
          </a:xfrm>
        </p:spPr>
        <p:txBody>
          <a:bodyPr>
            <a:normAutofit lnSpcReduction="10000"/>
          </a:bodyPr>
          <a:lstStyle/>
          <a:p>
            <a:pPr marL="0" indent="0">
              <a:buClrTx/>
              <a:buNone/>
            </a:pPr>
            <a:r>
              <a:rPr lang="es-MX" b="1"/>
              <a:t>Adicción a la nicotina: </a:t>
            </a:r>
            <a:r>
              <a:rPr lang="es-MX"/>
              <a:t>Los vapeadores continen, en general, mucha nicotina. La nicotina es aceleradamente adictiva</a:t>
            </a:r>
          </a:p>
          <a:p>
            <a:pPr marL="0" indent="0">
              <a:buClrTx/>
              <a:buNone/>
            </a:pPr>
            <a:endParaRPr lang="es-MX"/>
          </a:p>
          <a:p>
            <a:pPr marL="0" indent="0">
              <a:buClrTx/>
              <a:buNone/>
            </a:pPr>
            <a:r>
              <a:rPr lang="es-MX" b="1"/>
              <a:t>Irritación del tracto respiratorio: </a:t>
            </a:r>
            <a:r>
              <a:rPr lang="es-MX"/>
              <a:t>Tos, dolor de garganta y dificultad para respirar.</a:t>
            </a:r>
          </a:p>
          <a:p>
            <a:pPr marL="0" indent="0">
              <a:buClrTx/>
              <a:buNone/>
            </a:pPr>
            <a:endParaRPr lang="es-MX" b="1"/>
          </a:p>
          <a:p>
            <a:pPr marL="0" indent="0">
              <a:buClrTx/>
              <a:buNone/>
            </a:pPr>
            <a:r>
              <a:rPr lang="es-MX" b="1"/>
              <a:t>Irritación en la boca y garganta: </a:t>
            </a:r>
            <a:r>
              <a:rPr lang="es-MX"/>
              <a:t>Boca seca, irritación de las encías y úlceras bucales.</a:t>
            </a:r>
          </a:p>
          <a:p>
            <a:pPr marL="0" indent="0">
              <a:buClrTx/>
              <a:buNone/>
            </a:pPr>
            <a:endParaRPr lang="es-MX" b="1"/>
          </a:p>
          <a:p>
            <a:pPr marL="0" indent="0">
              <a:buClrTx/>
              <a:buNone/>
            </a:pPr>
            <a:r>
              <a:rPr lang="es-MX" b="1"/>
              <a:t>Sistema cardiovascular: </a:t>
            </a:r>
            <a:r>
              <a:rPr lang="es-MX"/>
              <a:t>Aumento temporal del pulso y la presión arterial, incremento temporal de riesgo de problemas cardíacos</a:t>
            </a:r>
          </a:p>
          <a:p>
            <a:pPr marL="0" indent="0">
              <a:buClrTx/>
              <a:buNone/>
            </a:pPr>
            <a:endParaRPr lang="es-MX" b="1"/>
          </a:p>
          <a:p>
            <a:pPr marL="0" indent="0">
              <a:buClrTx/>
              <a:buNone/>
            </a:pPr>
            <a:r>
              <a:rPr lang="es-MX" b="1"/>
              <a:t>Riesgo de cáncer: </a:t>
            </a:r>
            <a:r>
              <a:rPr lang="es-MX"/>
              <a:t>Excesivo</a:t>
            </a:r>
          </a:p>
        </p:txBody>
      </p:sp>
      <p:pic>
        <p:nvPicPr>
          <p:cNvPr id="11" name="Grafik 10" descr="Ein Bild, das Handschuhe, Hand enthält.&#10;&#10;Automatisch generierte Beschreibung">
            <a:extLst>
              <a:ext uri="{FF2B5EF4-FFF2-40B4-BE49-F238E27FC236}">
                <a16:creationId xmlns:a16="http://schemas.microsoft.com/office/drawing/2014/main" id="{D22F6F2C-EE4A-37FA-2862-33307B68CE0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234053" y="4737567"/>
            <a:ext cx="1334387" cy="1932086"/>
          </a:xfrm>
          <a:prstGeom prst="rect">
            <a:avLst/>
          </a:prstGeom>
        </p:spPr>
      </p:pic>
      <p:sp>
        <p:nvSpPr>
          <p:cNvPr id="12" name="Textfeld 11">
            <a:extLst>
              <a:ext uri="{FF2B5EF4-FFF2-40B4-BE49-F238E27FC236}">
                <a16:creationId xmlns:a16="http://schemas.microsoft.com/office/drawing/2014/main" id="{1E733DA5-4D3E-82DA-F8C9-63CFC239E963}"/>
              </a:ext>
            </a:extLst>
          </p:cNvPr>
          <p:cNvSpPr txBox="1"/>
          <p:nvPr/>
        </p:nvSpPr>
        <p:spPr>
          <a:xfrm rot="14118513">
            <a:off x="488856" y="4972428"/>
            <a:ext cx="921488" cy="276999"/>
          </a:xfrm>
          <a:prstGeom prst="rect">
            <a:avLst/>
          </a:prstGeom>
          <a:solidFill>
            <a:schemeClr val="accent2">
              <a:lumMod val="60000"/>
              <a:lumOff val="40000"/>
            </a:schemeClr>
          </a:solidFill>
          <a:ln w="28575">
            <a:solidFill>
              <a:srgbClr val="0070C0"/>
            </a:solidFill>
          </a:ln>
        </p:spPr>
        <p:txBody>
          <a:bodyPr wrap="square" rtlCol="0">
            <a:spAutoFit/>
          </a:bodyPr>
          <a:lstStyle/>
          <a:p>
            <a:r>
              <a:rPr lang="es-MX" sz="1200">
                <a:solidFill>
                  <a:srgbClr val="0070C0"/>
                </a:solidFill>
              </a:rPr>
              <a:t>Informarse</a:t>
            </a:r>
          </a:p>
        </p:txBody>
      </p:sp>
      <p:sp>
        <p:nvSpPr>
          <p:cNvPr id="13" name="Textfeld 12">
            <a:extLst>
              <a:ext uri="{FF2B5EF4-FFF2-40B4-BE49-F238E27FC236}">
                <a16:creationId xmlns:a16="http://schemas.microsoft.com/office/drawing/2014/main" id="{717174E9-1AC0-6AA3-3604-F2E21DC81B41}"/>
              </a:ext>
            </a:extLst>
          </p:cNvPr>
          <p:cNvSpPr txBox="1"/>
          <p:nvPr/>
        </p:nvSpPr>
        <p:spPr>
          <a:xfrm rot="15848186">
            <a:off x="1078846" y="4263517"/>
            <a:ext cx="850604" cy="276999"/>
          </a:xfrm>
          <a:prstGeom prst="rect">
            <a:avLst/>
          </a:prstGeom>
          <a:solidFill>
            <a:schemeClr val="accent2">
              <a:lumMod val="60000"/>
              <a:lumOff val="40000"/>
            </a:schemeClr>
          </a:solidFill>
          <a:ln w="28575">
            <a:noFill/>
          </a:ln>
        </p:spPr>
        <p:txBody>
          <a:bodyPr wrap="square" rtlCol="0">
            <a:spAutoFit/>
          </a:bodyPr>
          <a:lstStyle/>
          <a:p>
            <a:r>
              <a:rPr lang="es-MX" sz="1200">
                <a:solidFill>
                  <a:schemeClr val="bg1"/>
                </a:solidFill>
              </a:rPr>
              <a:t>Entender</a:t>
            </a:r>
          </a:p>
        </p:txBody>
      </p:sp>
      <p:sp>
        <p:nvSpPr>
          <p:cNvPr id="14" name="Textfeld 13">
            <a:extLst>
              <a:ext uri="{FF2B5EF4-FFF2-40B4-BE49-F238E27FC236}">
                <a16:creationId xmlns:a16="http://schemas.microsoft.com/office/drawing/2014/main" id="{0DE115BC-11B6-87F5-5F1B-1D9A5335A6D2}"/>
              </a:ext>
            </a:extLst>
          </p:cNvPr>
          <p:cNvSpPr txBox="1"/>
          <p:nvPr/>
        </p:nvSpPr>
        <p:spPr>
          <a:xfrm rot="16200000">
            <a:off x="1499427" y="4146011"/>
            <a:ext cx="874452" cy="276999"/>
          </a:xfrm>
          <a:prstGeom prst="rect">
            <a:avLst/>
          </a:prstGeom>
          <a:solidFill>
            <a:schemeClr val="accent2">
              <a:lumMod val="60000"/>
              <a:lumOff val="40000"/>
            </a:schemeClr>
          </a:solidFill>
        </p:spPr>
        <p:txBody>
          <a:bodyPr wrap="square" rtlCol="0">
            <a:spAutoFit/>
          </a:bodyPr>
          <a:lstStyle/>
          <a:p>
            <a:r>
              <a:rPr lang="es-MX" sz="1200">
                <a:solidFill>
                  <a:schemeClr val="bg1"/>
                </a:solidFill>
              </a:rPr>
              <a:t>Reconocer</a:t>
            </a:r>
          </a:p>
        </p:txBody>
      </p:sp>
      <p:sp>
        <p:nvSpPr>
          <p:cNvPr id="15" name="Textfeld 14">
            <a:extLst>
              <a:ext uri="{FF2B5EF4-FFF2-40B4-BE49-F238E27FC236}">
                <a16:creationId xmlns:a16="http://schemas.microsoft.com/office/drawing/2014/main" id="{D0FFA826-BCE0-1733-84EC-BA4EBA2B99F3}"/>
              </a:ext>
            </a:extLst>
          </p:cNvPr>
          <p:cNvSpPr txBox="1"/>
          <p:nvPr/>
        </p:nvSpPr>
        <p:spPr>
          <a:xfrm rot="16397315">
            <a:off x="1916966" y="4334409"/>
            <a:ext cx="717962" cy="276999"/>
          </a:xfrm>
          <a:prstGeom prst="rect">
            <a:avLst/>
          </a:prstGeom>
          <a:solidFill>
            <a:schemeClr val="accent2">
              <a:lumMod val="60000"/>
              <a:lumOff val="40000"/>
            </a:schemeClr>
          </a:solidFill>
        </p:spPr>
        <p:txBody>
          <a:bodyPr wrap="square" rtlCol="0">
            <a:spAutoFit/>
          </a:bodyPr>
          <a:lstStyle/>
          <a:p>
            <a:r>
              <a:rPr lang="es-MX" sz="1200">
                <a:solidFill>
                  <a:schemeClr val="bg1"/>
                </a:solidFill>
              </a:rPr>
              <a:t>Actuar</a:t>
            </a:r>
          </a:p>
        </p:txBody>
      </p:sp>
      <p:sp>
        <p:nvSpPr>
          <p:cNvPr id="16" name="Textfeld 15">
            <a:extLst>
              <a:ext uri="{FF2B5EF4-FFF2-40B4-BE49-F238E27FC236}">
                <a16:creationId xmlns:a16="http://schemas.microsoft.com/office/drawing/2014/main" id="{DEBC25FB-BC3C-816D-4B28-3876DBB3294D}"/>
              </a:ext>
            </a:extLst>
          </p:cNvPr>
          <p:cNvSpPr txBox="1"/>
          <p:nvPr/>
        </p:nvSpPr>
        <p:spPr>
          <a:xfrm rot="16835369">
            <a:off x="2068291" y="4383756"/>
            <a:ext cx="1136917" cy="276999"/>
          </a:xfrm>
          <a:prstGeom prst="rect">
            <a:avLst/>
          </a:prstGeom>
          <a:solidFill>
            <a:schemeClr val="accent2">
              <a:lumMod val="60000"/>
              <a:lumOff val="40000"/>
            </a:schemeClr>
          </a:solidFill>
        </p:spPr>
        <p:txBody>
          <a:bodyPr wrap="square" rtlCol="0">
            <a:spAutoFit/>
          </a:bodyPr>
          <a:lstStyle/>
          <a:p>
            <a:r>
              <a:rPr lang="es-MX" sz="1200">
                <a:solidFill>
                  <a:schemeClr val="bg1"/>
                </a:solidFill>
              </a:rPr>
              <a:t>Obtener ayuda</a:t>
            </a:r>
          </a:p>
        </p:txBody>
      </p:sp>
      <p:sp>
        <p:nvSpPr>
          <p:cNvPr id="5" name="Textfeld 4">
            <a:extLst>
              <a:ext uri="{FF2B5EF4-FFF2-40B4-BE49-F238E27FC236}">
                <a16:creationId xmlns:a16="http://schemas.microsoft.com/office/drawing/2014/main" id="{C6E6797B-2743-17E4-BE45-222616330D5E}"/>
              </a:ext>
            </a:extLst>
          </p:cNvPr>
          <p:cNvSpPr txBox="1"/>
          <p:nvPr/>
        </p:nvSpPr>
        <p:spPr>
          <a:xfrm>
            <a:off x="4760945" y="6162971"/>
            <a:ext cx="6772534" cy="369332"/>
          </a:xfrm>
          <a:prstGeom prst="rect">
            <a:avLst/>
          </a:prstGeom>
          <a:noFill/>
          <a:ln>
            <a:solidFill>
              <a:schemeClr val="accent2">
                <a:lumMod val="75000"/>
              </a:schemeClr>
            </a:solidFill>
          </a:ln>
        </p:spPr>
        <p:txBody>
          <a:bodyPr wrap="square" rtlCol="0">
            <a:spAutoFit/>
          </a:bodyPr>
          <a:lstStyle/>
          <a:p>
            <a:pPr algn="ctr"/>
            <a:r>
              <a:rPr lang="es-MX">
                <a:solidFill>
                  <a:schemeClr val="accent2">
                    <a:lumMod val="75000"/>
                  </a:schemeClr>
                </a:solidFill>
              </a:rPr>
              <a:t>Aún es necesario examinar las consecuencias a largo plazo.</a:t>
            </a:r>
          </a:p>
        </p:txBody>
      </p:sp>
      <p:pic>
        <p:nvPicPr>
          <p:cNvPr id="6" name="Grafik 5" descr="Ein Bild, das Schwarz, Dunkelheit enthält.&#10;&#10;Automatisch generierte Beschreibung">
            <a:extLst>
              <a:ext uri="{FF2B5EF4-FFF2-40B4-BE49-F238E27FC236}">
                <a16:creationId xmlns:a16="http://schemas.microsoft.com/office/drawing/2014/main" id="{81C17C24-C6EB-2E3A-8FE6-1D13DD0113E6}"/>
              </a:ext>
            </a:extLst>
          </p:cNvPr>
          <p:cNvPicPr>
            <a:picLocks noChangeAspect="1"/>
          </p:cNvPicPr>
          <p:nvPr/>
        </p:nvPicPr>
        <p:blipFill rotWithShape="1">
          <a:blip r:embed="rId5">
            <a:extLst>
              <a:ext uri="{28A0092B-C50C-407E-A947-70E740481C1C}">
                <a14:useLocalDpi xmlns:a14="http://schemas.microsoft.com/office/drawing/2010/main" val="0"/>
              </a:ext>
            </a:extLst>
          </a:blip>
          <a:srcRect l="4858" t="12222" r="7500" b="22699"/>
          <a:stretch/>
        </p:blipFill>
        <p:spPr>
          <a:xfrm>
            <a:off x="4487637" y="731839"/>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9874AA38-1336-442A-0766-5F042F79F528}"/>
              </a:ext>
            </a:extLst>
          </p:cNvPr>
          <p:cNvPicPr>
            <a:picLocks noChangeAspect="1"/>
          </p:cNvPicPr>
          <p:nvPr/>
        </p:nvPicPr>
        <p:blipFill rotWithShape="1">
          <a:blip r:embed="rId6">
            <a:extLst>
              <a:ext uri="{28A0092B-C50C-407E-A947-70E740481C1C}">
                <a14:useLocalDpi xmlns:a14="http://schemas.microsoft.com/office/drawing/2010/main" val="0"/>
              </a:ext>
            </a:extLst>
          </a:blip>
          <a:srcRect l="30592" t="22508" r="30509" b="37247"/>
          <a:stretch/>
        </p:blipFill>
        <p:spPr>
          <a:xfrm>
            <a:off x="4578711" y="5456205"/>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472C1439-E963-5396-7A18-2B21502F56B3}"/>
              </a:ext>
            </a:extLst>
          </p:cNvPr>
          <p:cNvPicPr>
            <a:picLocks noChangeAspect="1"/>
          </p:cNvPicPr>
          <p:nvPr/>
        </p:nvPicPr>
        <p:blipFill rotWithShape="1">
          <a:blip r:embed="rId7">
            <a:extLst>
              <a:ext uri="{28A0092B-C50C-407E-A947-70E740481C1C}">
                <a14:useLocalDpi xmlns:a14="http://schemas.microsoft.com/office/drawing/2010/main" val="0"/>
              </a:ext>
            </a:extLst>
          </a:blip>
          <a:srcRect b="13355"/>
          <a:stretch/>
        </p:blipFill>
        <p:spPr>
          <a:xfrm>
            <a:off x="4538726" y="1970990"/>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DFF4C59B-6A43-61E5-4151-1E96A2FC9ACF}"/>
              </a:ext>
            </a:extLst>
          </p:cNvPr>
          <p:cNvPicPr>
            <a:picLocks noChangeAspect="1"/>
          </p:cNvPicPr>
          <p:nvPr/>
        </p:nvPicPr>
        <p:blipFill rotWithShape="1">
          <a:blip r:embed="rId8">
            <a:extLst>
              <a:ext uri="{28A0092B-C50C-407E-A947-70E740481C1C}">
                <a14:useLocalDpi xmlns:a14="http://schemas.microsoft.com/office/drawing/2010/main" val="0"/>
              </a:ext>
            </a:extLst>
          </a:blip>
          <a:srcRect b="15675"/>
          <a:stretch/>
        </p:blipFill>
        <p:spPr>
          <a:xfrm flipH="1">
            <a:off x="4531506" y="4286190"/>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B7341A5A-2330-5D64-28D6-BFB89106782D}"/>
              </a:ext>
            </a:extLst>
          </p:cNvPr>
          <p:cNvPicPr>
            <a:picLocks noChangeAspect="1"/>
          </p:cNvPicPr>
          <p:nvPr/>
        </p:nvPicPr>
        <p:blipFill rotWithShape="1">
          <a:blip r:embed="rId9">
            <a:extLst>
              <a:ext uri="{28A0092B-C50C-407E-A947-70E740481C1C}">
                <a14:useLocalDpi xmlns:a14="http://schemas.microsoft.com/office/drawing/2010/main" val="0"/>
              </a:ext>
            </a:extLst>
          </a:blip>
          <a:srcRect b="14768"/>
          <a:stretch/>
        </p:blipFill>
        <p:spPr>
          <a:xfrm>
            <a:off x="4539520" y="3184622"/>
            <a:ext cx="442851" cy="377452"/>
          </a:xfrm>
          <a:prstGeom prst="rect">
            <a:avLst/>
          </a:prstGeom>
        </p:spPr>
      </p:pic>
    </p:spTree>
    <p:extLst>
      <p:ext uri="{BB962C8B-B14F-4D97-AF65-F5344CB8AC3E}">
        <p14:creationId xmlns:p14="http://schemas.microsoft.com/office/powerpoint/2010/main" val="18357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lstStyle/>
          <a:p>
            <a:r>
              <a:rPr lang="es-MX" b="1"/>
              <a:t>Medio ambiente</a:t>
            </a: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934107" y="1398080"/>
            <a:ext cx="5819047" cy="1923189"/>
          </a:xfrm>
        </p:spPr>
        <p:txBody>
          <a:bodyPr>
            <a:noAutofit/>
          </a:bodyPr>
          <a:lstStyle/>
          <a:p>
            <a:pPr marL="0" indent="0">
              <a:lnSpc>
                <a:spcPct val="100000"/>
              </a:lnSpc>
              <a:spcBef>
                <a:spcPts val="0"/>
              </a:spcBef>
              <a:spcAft>
                <a:spcPts val="600"/>
              </a:spcAft>
              <a:buNone/>
            </a:pPr>
            <a:r>
              <a:rPr lang="es-MX"/>
              <a:t>Los acumuladores de iones de litio y las </a:t>
            </a:r>
            <a:r>
              <a:rPr lang="es-MX" b="1"/>
              <a:t>baterías </a:t>
            </a:r>
            <a:r>
              <a:rPr lang="es-MX"/>
              <a:t>contienen materias primas valiosas.</a:t>
            </a:r>
          </a:p>
          <a:p>
            <a:pPr marL="0" indent="0">
              <a:lnSpc>
                <a:spcPct val="100000"/>
              </a:lnSpc>
              <a:spcBef>
                <a:spcPts val="0"/>
              </a:spcBef>
              <a:spcAft>
                <a:spcPts val="600"/>
              </a:spcAft>
              <a:buNone/>
            </a:pPr>
            <a:r>
              <a:rPr lang="es-MX"/>
              <a:t>Son </a:t>
            </a:r>
            <a:r>
              <a:rPr lang="es-MX" u="sng"/>
              <a:t>perjudiciales para el medio ambiente </a:t>
            </a:r>
            <a:r>
              <a:rPr lang="es-MX"/>
              <a:t>si se eliminan incorrectamente.</a:t>
            </a:r>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4898571" y="725175"/>
            <a:ext cx="3734440" cy="458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s-MX" sz="2200" b="1">
                <a:solidFill>
                  <a:schemeClr val="accent3">
                    <a:lumMod val="75000"/>
                  </a:schemeClr>
                </a:solidFill>
                <a:latin typeface="+mj-lt"/>
              </a:rPr>
              <a:t>CONSUMO</a:t>
            </a: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4934107" y="3634848"/>
            <a:ext cx="1817661" cy="3591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s-MX" sz="2200" b="1">
                <a:solidFill>
                  <a:schemeClr val="accent3">
                    <a:lumMod val="75000"/>
                  </a:schemeClr>
                </a:solidFill>
                <a:latin typeface="+mj-lt"/>
              </a:rPr>
              <a:t>DESECHO</a:t>
            </a: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4934107" y="4162412"/>
            <a:ext cx="5106666" cy="8680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s-MX"/>
              <a:t>Los vapeadores pertenecen a los desechos  electrónicos.</a:t>
            </a:r>
          </a:p>
          <a:p>
            <a:pPr marL="0" indent="0">
              <a:buNone/>
            </a:pPr>
            <a:r>
              <a:rPr lang="es-MX"/>
              <a:t>A menudo no se eliminan adecuadamente.</a:t>
            </a:r>
          </a:p>
        </p:txBody>
      </p:sp>
      <p:pic>
        <p:nvPicPr>
          <p:cNvPr id="15" name="Grafik 14" descr="Ein Bild, das Handschuhe, Hand enthält.&#10;&#10;Automatisch generierte Beschreibung">
            <a:extLst>
              <a:ext uri="{FF2B5EF4-FFF2-40B4-BE49-F238E27FC236}">
                <a16:creationId xmlns:a16="http://schemas.microsoft.com/office/drawing/2014/main" id="{FC478CC1-A3A0-1E3A-A447-4EA09F4ECFF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16" name="Textfeld 15">
            <a:extLst>
              <a:ext uri="{FF2B5EF4-FFF2-40B4-BE49-F238E27FC236}">
                <a16:creationId xmlns:a16="http://schemas.microsoft.com/office/drawing/2014/main" id="{E6AC125C-9ED6-4705-A555-5E7724E97D37}"/>
              </a:ext>
            </a:extLst>
          </p:cNvPr>
          <p:cNvSpPr txBox="1"/>
          <p:nvPr/>
        </p:nvSpPr>
        <p:spPr>
          <a:xfrm rot="14118513">
            <a:off x="413750" y="4876736"/>
            <a:ext cx="921488" cy="276999"/>
          </a:xfrm>
          <a:prstGeom prst="rect">
            <a:avLst/>
          </a:prstGeom>
          <a:solidFill>
            <a:schemeClr val="accent1">
              <a:lumMod val="75000"/>
            </a:schemeClr>
          </a:solidFill>
          <a:ln w="28575">
            <a:solidFill>
              <a:srgbClr val="92D050"/>
            </a:solidFill>
          </a:ln>
        </p:spPr>
        <p:txBody>
          <a:bodyPr wrap="square" rtlCol="0">
            <a:spAutoFit/>
          </a:bodyPr>
          <a:lstStyle/>
          <a:p>
            <a:r>
              <a:rPr lang="es-MX" sz="1200">
                <a:solidFill>
                  <a:srgbClr val="92D050"/>
                </a:solidFill>
              </a:rPr>
              <a:t>Informarse</a:t>
            </a:r>
          </a:p>
        </p:txBody>
      </p:sp>
      <p:sp>
        <p:nvSpPr>
          <p:cNvPr id="17" name="Textfeld 16">
            <a:extLst>
              <a:ext uri="{FF2B5EF4-FFF2-40B4-BE49-F238E27FC236}">
                <a16:creationId xmlns:a16="http://schemas.microsoft.com/office/drawing/2014/main" id="{97D9F460-3C01-2A6C-3D54-478E60F241C3}"/>
              </a:ext>
            </a:extLst>
          </p:cNvPr>
          <p:cNvSpPr txBox="1"/>
          <p:nvPr/>
        </p:nvSpPr>
        <p:spPr>
          <a:xfrm rot="15848186">
            <a:off x="1003740" y="4167825"/>
            <a:ext cx="850604" cy="276999"/>
          </a:xfrm>
          <a:prstGeom prst="rect">
            <a:avLst/>
          </a:prstGeom>
          <a:solidFill>
            <a:schemeClr val="accent1">
              <a:lumMod val="75000"/>
            </a:schemeClr>
          </a:solidFill>
        </p:spPr>
        <p:txBody>
          <a:bodyPr wrap="square" rtlCol="0">
            <a:spAutoFit/>
          </a:bodyPr>
          <a:lstStyle/>
          <a:p>
            <a:r>
              <a:rPr lang="es-MX" sz="1200">
                <a:solidFill>
                  <a:schemeClr val="bg1"/>
                </a:solidFill>
              </a:rPr>
              <a:t>Entender</a:t>
            </a:r>
          </a:p>
        </p:txBody>
      </p:sp>
      <p:sp>
        <p:nvSpPr>
          <p:cNvPr id="18" name="Textfeld 17">
            <a:extLst>
              <a:ext uri="{FF2B5EF4-FFF2-40B4-BE49-F238E27FC236}">
                <a16:creationId xmlns:a16="http://schemas.microsoft.com/office/drawing/2014/main" id="{BC8B3954-1C1C-0B24-69D2-754166FF6459}"/>
              </a:ext>
            </a:extLst>
          </p:cNvPr>
          <p:cNvSpPr txBox="1"/>
          <p:nvPr/>
        </p:nvSpPr>
        <p:spPr>
          <a:xfrm rot="16200000">
            <a:off x="1408325" y="4034324"/>
            <a:ext cx="906443" cy="276999"/>
          </a:xfrm>
          <a:prstGeom prst="rect">
            <a:avLst/>
          </a:prstGeom>
          <a:solidFill>
            <a:schemeClr val="accent1">
              <a:lumMod val="75000"/>
            </a:schemeClr>
          </a:solidFill>
        </p:spPr>
        <p:txBody>
          <a:bodyPr wrap="square" rtlCol="0">
            <a:spAutoFit/>
          </a:bodyPr>
          <a:lstStyle/>
          <a:p>
            <a:r>
              <a:rPr lang="es-MX" sz="1200">
                <a:solidFill>
                  <a:schemeClr val="bg1"/>
                </a:solidFill>
              </a:rPr>
              <a:t>Reconocer</a:t>
            </a:r>
          </a:p>
        </p:txBody>
      </p:sp>
      <p:sp>
        <p:nvSpPr>
          <p:cNvPr id="19" name="Textfeld 18">
            <a:extLst>
              <a:ext uri="{FF2B5EF4-FFF2-40B4-BE49-F238E27FC236}">
                <a16:creationId xmlns:a16="http://schemas.microsoft.com/office/drawing/2014/main" id="{3CD430CA-F94F-AB03-FFF8-8501A77CE5FB}"/>
              </a:ext>
            </a:extLst>
          </p:cNvPr>
          <p:cNvSpPr txBox="1"/>
          <p:nvPr/>
        </p:nvSpPr>
        <p:spPr>
          <a:xfrm rot="16397315">
            <a:off x="1841860" y="4238717"/>
            <a:ext cx="717962" cy="276999"/>
          </a:xfrm>
          <a:prstGeom prst="rect">
            <a:avLst/>
          </a:prstGeom>
          <a:solidFill>
            <a:schemeClr val="accent1">
              <a:lumMod val="75000"/>
            </a:schemeClr>
          </a:solidFill>
        </p:spPr>
        <p:txBody>
          <a:bodyPr wrap="square" rtlCol="0">
            <a:spAutoFit/>
          </a:bodyPr>
          <a:lstStyle/>
          <a:p>
            <a:r>
              <a:rPr lang="es-MX" sz="1200">
                <a:solidFill>
                  <a:schemeClr val="bg1"/>
                </a:solidFill>
              </a:rPr>
              <a:t>Actuar</a:t>
            </a:r>
          </a:p>
        </p:txBody>
      </p:sp>
      <p:sp>
        <p:nvSpPr>
          <p:cNvPr id="20" name="Textfeld 19">
            <a:extLst>
              <a:ext uri="{FF2B5EF4-FFF2-40B4-BE49-F238E27FC236}">
                <a16:creationId xmlns:a16="http://schemas.microsoft.com/office/drawing/2014/main" id="{BDB58FDD-9C84-A88D-F989-D0830E45E16F}"/>
              </a:ext>
            </a:extLst>
          </p:cNvPr>
          <p:cNvSpPr txBox="1"/>
          <p:nvPr/>
        </p:nvSpPr>
        <p:spPr>
          <a:xfrm rot="16835369">
            <a:off x="1997639" y="4293427"/>
            <a:ext cx="1126004" cy="276999"/>
          </a:xfrm>
          <a:prstGeom prst="rect">
            <a:avLst/>
          </a:prstGeom>
          <a:solidFill>
            <a:schemeClr val="accent1">
              <a:lumMod val="75000"/>
            </a:schemeClr>
          </a:solidFill>
        </p:spPr>
        <p:txBody>
          <a:bodyPr wrap="square" rtlCol="0">
            <a:spAutoFit/>
          </a:bodyPr>
          <a:lstStyle/>
          <a:p>
            <a:r>
              <a:rPr lang="es-MX" sz="1200">
                <a:solidFill>
                  <a:schemeClr val="bg1"/>
                </a:solidFill>
              </a:rPr>
              <a:t>Obtener ayuda</a:t>
            </a: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5">
            <a:extLst>
              <a:ext uri="{28A0092B-C50C-407E-A947-70E740481C1C}">
                <a14:useLocalDpi xmlns:a14="http://schemas.microsoft.com/office/drawing/2010/main" val="0"/>
              </a:ext>
            </a:extLst>
          </a:blip>
          <a:srcRect l="9919" t="5015" r="8124" b="20197"/>
          <a:stretch/>
        </p:blipFill>
        <p:spPr>
          <a:xfrm>
            <a:off x="9704156" y="4626045"/>
            <a:ext cx="1989464" cy="1815433"/>
          </a:xfrm>
          <a:prstGeom prst="rect">
            <a:avLst/>
          </a:prstGeom>
        </p:spPr>
      </p:pic>
    </p:spTree>
    <p:extLst>
      <p:ext uri="{BB962C8B-B14F-4D97-AF65-F5344CB8AC3E}">
        <p14:creationId xmlns:p14="http://schemas.microsoft.com/office/powerpoint/2010/main" val="250688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s-MX" b="1">
                <a:solidFill>
                  <a:schemeClr val="accent1">
                    <a:lumMod val="50000"/>
                  </a:schemeClr>
                </a:solidFill>
              </a:rPr>
              <a:t>Pregunta intermedia</a:t>
            </a:r>
          </a:p>
        </p:txBody>
      </p:sp>
      <p:sp>
        <p:nvSpPr>
          <p:cNvPr id="11" name="Textfeld 10">
            <a:extLst>
              <a:ext uri="{FF2B5EF4-FFF2-40B4-BE49-F238E27FC236}">
                <a16:creationId xmlns:a16="http://schemas.microsoft.com/office/drawing/2014/main" id="{E64C5AF8-5B1F-8083-7357-D4CF7AD7510A}"/>
              </a:ext>
            </a:extLst>
          </p:cNvPr>
          <p:cNvSpPr txBox="1"/>
          <p:nvPr/>
        </p:nvSpPr>
        <p:spPr>
          <a:xfrm>
            <a:off x="3070815" y="2222261"/>
            <a:ext cx="6050370" cy="830997"/>
          </a:xfrm>
          <a:prstGeom prst="rect">
            <a:avLst/>
          </a:prstGeom>
          <a:noFill/>
          <a:ln w="12700">
            <a:solidFill>
              <a:schemeClr val="accent1">
                <a:lumMod val="50000"/>
              </a:schemeClr>
            </a:solidFill>
          </a:ln>
        </p:spPr>
        <p:txBody>
          <a:bodyPr wrap="square" rtlCol="0">
            <a:spAutoFit/>
          </a:bodyPr>
          <a:lstStyle/>
          <a:p>
            <a:r>
              <a:rPr lang="es-ES" sz="2400" b="1"/>
              <a:t>¿Quién conoce al menos a una persona que vapea?</a:t>
            </a:r>
            <a:endParaRPr lang="es-MX" sz="2400" b="1"/>
          </a:p>
        </p:txBody>
      </p:sp>
      <p:pic>
        <p:nvPicPr>
          <p:cNvPr id="13" name="Grafik 12" descr="Ein Bild, das Handschuhe, Hand enthält.&#10;&#10;Automatisch generierte Beschreibung">
            <a:extLst>
              <a:ext uri="{FF2B5EF4-FFF2-40B4-BE49-F238E27FC236}">
                <a16:creationId xmlns:a16="http://schemas.microsoft.com/office/drawing/2014/main" id="{24D4F5A5-E23D-ADA1-24C6-9FC63105D6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AAC37C0-EA0D-0CA5-9F89-2EC0F0A28FC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581417A8-97E5-A55D-12E9-DA4CCB4A6FC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F828445A-3333-4385-5643-14BD79C3F20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70C2761B-0705-6FB9-31E8-B9A6A45C5F2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F95C3A3C-6009-05CC-32D2-2A0EE8237F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165960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s-MX" b="1">
                <a:solidFill>
                  <a:schemeClr val="accent1">
                    <a:lumMod val="50000"/>
                  </a:schemeClr>
                </a:solidFill>
              </a:rPr>
              <a:t>Riesgos para PERSONAS jóvenes</a:t>
            </a:r>
          </a:p>
        </p:txBody>
      </p:sp>
      <p:sp>
        <p:nvSpPr>
          <p:cNvPr id="10" name="Textfeld 9">
            <a:extLst>
              <a:ext uri="{FF2B5EF4-FFF2-40B4-BE49-F238E27FC236}">
                <a16:creationId xmlns:a16="http://schemas.microsoft.com/office/drawing/2014/main" id="{CDCA0EF9-AF73-45CF-9749-59A8F586B1BA}"/>
              </a:ext>
            </a:extLst>
          </p:cNvPr>
          <p:cNvSpPr txBox="1"/>
          <p:nvPr/>
        </p:nvSpPr>
        <p:spPr>
          <a:xfrm>
            <a:off x="631965" y="1541141"/>
            <a:ext cx="7645482" cy="3785652"/>
          </a:xfrm>
          <a:prstGeom prst="rect">
            <a:avLst/>
          </a:prstGeom>
          <a:noFill/>
        </p:spPr>
        <p:txBody>
          <a:bodyPr wrap="square" rtlCol="0">
            <a:spAutoFit/>
          </a:bodyPr>
          <a:lstStyle/>
          <a:p>
            <a:r>
              <a:rPr lang="es-MX" sz="2000" b="1"/>
              <a:t>1) Industria: </a:t>
            </a:r>
            <a:r>
              <a:rPr lang="es-MX" sz="2000"/>
              <a:t>se dirige específicamente a las personas jóvenes.</a:t>
            </a:r>
          </a:p>
          <a:p>
            <a:r>
              <a:rPr lang="es-MX" sz="2000"/>
              <a:t>     (Publicidad en redes sociales, por ejemplo, TikTok)</a:t>
            </a:r>
          </a:p>
          <a:p>
            <a:endParaRPr lang="es-MX" sz="2000" b="1"/>
          </a:p>
          <a:p>
            <a:r>
              <a:rPr lang="es-MX" sz="2000" b="1"/>
              <a:t>2) Aroma: </a:t>
            </a:r>
            <a:r>
              <a:rPr lang="es-MX" sz="2000"/>
              <a:t>El aroma hace que los vapeadores sean atractivos entre </a:t>
            </a:r>
          </a:p>
          <a:p>
            <a:r>
              <a:rPr lang="es-MX" sz="2000"/>
              <a:t>    las personas jóvenes.</a:t>
            </a:r>
          </a:p>
          <a:p>
            <a:endParaRPr lang="es-MX" sz="2000" b="1"/>
          </a:p>
          <a:p>
            <a:r>
              <a:rPr lang="es-MX" sz="2000" b="1"/>
              <a:t>3) Consecuencias del consumo de nicotina: </a:t>
            </a:r>
          </a:p>
          <a:p>
            <a:pPr marL="342900" indent="-342900">
              <a:buFont typeface="Arial" panose="020B0604020202020204" pitchFamily="34" charset="0"/>
              <a:buChar char="•"/>
            </a:pPr>
            <a:r>
              <a:rPr lang="es-MX" sz="2000"/>
              <a:t>La nicotina puede afectar el desarrollo del cerebro. </a:t>
            </a:r>
          </a:p>
          <a:p>
            <a:pPr marL="342900" indent="-342900">
              <a:buFont typeface="Arial" panose="020B0604020202020204" pitchFamily="34" charset="0"/>
              <a:buChar char="•"/>
            </a:pPr>
            <a:r>
              <a:rPr lang="es-MX" sz="2000"/>
              <a:t>El consumo a edad temprana aumenta el riesgo de una adicción posterior a la nicotina.</a:t>
            </a:r>
          </a:p>
          <a:p>
            <a:r>
              <a:rPr lang="es-MX" sz="2000" b="1"/>
              <a:t>4) Padres fumadores: </a:t>
            </a:r>
            <a:r>
              <a:rPr lang="es-MX" sz="2000"/>
              <a:t>El riesgo de que los hijos empiecen a fumar o</a:t>
            </a:r>
          </a:p>
          <a:p>
            <a:r>
              <a:rPr lang="es-MX" sz="2000"/>
              <a:t>    vapear aumenta cuando el padre o la madre fuma.</a:t>
            </a:r>
          </a:p>
        </p:txBody>
      </p:sp>
      <p:pic>
        <p:nvPicPr>
          <p:cNvPr id="12" name="Grafik 11" descr="Ein Bild, das Cartoon, Clipart, Schuhwerk, Darstellung enthält.&#10;&#10;Automatisch generierte Beschreibung">
            <a:extLst>
              <a:ext uri="{FF2B5EF4-FFF2-40B4-BE49-F238E27FC236}">
                <a16:creationId xmlns:a16="http://schemas.microsoft.com/office/drawing/2014/main" id="{C269CC45-D233-0B86-7E77-1BCEA702C82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8484781" y="1541141"/>
            <a:ext cx="3200400" cy="2979964"/>
          </a:xfrm>
          <a:prstGeom prst="rect">
            <a:avLst/>
          </a:prstGeom>
        </p:spPr>
      </p:pic>
    </p:spTree>
    <p:extLst>
      <p:ext uri="{BB962C8B-B14F-4D97-AF65-F5344CB8AC3E}">
        <p14:creationId xmlns:p14="http://schemas.microsoft.com/office/powerpoint/2010/main" val="60708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40822" y="725862"/>
            <a:ext cx="10058400" cy="547767"/>
          </a:xfrm>
        </p:spPr>
        <p:txBody>
          <a:bodyPr/>
          <a:lstStyle/>
          <a:p>
            <a:r>
              <a:rPr lang="es-MX" b="1">
                <a:solidFill>
                  <a:schemeClr val="accent1">
                    <a:lumMod val="50000"/>
                  </a:schemeClr>
                </a:solidFill>
              </a:rPr>
              <a:t>Leyes y protección de los jóvenes</a:t>
            </a:r>
          </a:p>
        </p:txBody>
      </p:sp>
      <p:sp>
        <p:nvSpPr>
          <p:cNvPr id="4" name="Textfeld 3">
            <a:extLst>
              <a:ext uri="{FF2B5EF4-FFF2-40B4-BE49-F238E27FC236}">
                <a16:creationId xmlns:a16="http://schemas.microsoft.com/office/drawing/2014/main" id="{5BB68C88-81A3-64DC-B4A0-03DE6822BAF4}"/>
              </a:ext>
            </a:extLst>
          </p:cNvPr>
          <p:cNvSpPr txBox="1"/>
          <p:nvPr/>
        </p:nvSpPr>
        <p:spPr>
          <a:xfrm>
            <a:off x="665988" y="1343080"/>
            <a:ext cx="10732721" cy="1015663"/>
          </a:xfrm>
          <a:prstGeom prst="rect">
            <a:avLst/>
          </a:prstGeom>
          <a:noFill/>
        </p:spPr>
        <p:txBody>
          <a:bodyPr wrap="square" rtlCol="0">
            <a:spAutoFit/>
          </a:bodyPr>
          <a:lstStyle/>
          <a:p>
            <a:endParaRPr lang="de-CH" sz="2000"/>
          </a:p>
          <a:p>
            <a:pPr marL="285750" indent="-285750">
              <a:buFont typeface="Wingdings" panose="05000000000000000000" pitchFamily="2" charset="2"/>
              <a:buChar char="à"/>
            </a:pPr>
            <a:endParaRPr lang="de-CH" sz="2000" b="1">
              <a:sym typeface="Wingdings" panose="05000000000000000000" pitchFamily="2" charset="2"/>
            </a:endParaRPr>
          </a:p>
          <a:p>
            <a:endParaRPr lang="de-CH" sz="2000"/>
          </a:p>
        </p:txBody>
      </p:sp>
      <p:sp>
        <p:nvSpPr>
          <p:cNvPr id="2" name="Textfeld 1">
            <a:extLst>
              <a:ext uri="{FF2B5EF4-FFF2-40B4-BE49-F238E27FC236}">
                <a16:creationId xmlns:a16="http://schemas.microsoft.com/office/drawing/2014/main" id="{69AB7E23-B732-4373-EBEC-DF0A887F446A}"/>
              </a:ext>
            </a:extLst>
          </p:cNvPr>
          <p:cNvSpPr txBox="1"/>
          <p:nvPr/>
        </p:nvSpPr>
        <p:spPr>
          <a:xfrm>
            <a:off x="2634613" y="1594831"/>
            <a:ext cx="6970719" cy="1092607"/>
          </a:xfrm>
          <a:prstGeom prst="rect">
            <a:avLst/>
          </a:prstGeom>
          <a:noFill/>
          <a:ln w="19050">
            <a:solidFill>
              <a:schemeClr val="accent2">
                <a:lumMod val="75000"/>
              </a:schemeClr>
            </a:solidFill>
          </a:ln>
        </p:spPr>
        <p:txBody>
          <a:bodyPr wrap="square" rtlCol="0">
            <a:spAutoFit/>
          </a:bodyPr>
          <a:lstStyle/>
          <a:p>
            <a:pPr>
              <a:spcAft>
                <a:spcPts val="600"/>
              </a:spcAft>
            </a:pPr>
            <a:r>
              <a:rPr lang="es-ES" sz="2000">
                <a:solidFill>
                  <a:schemeClr val="accent5">
                    <a:lumMod val="75000"/>
                  </a:schemeClr>
                </a:solidFill>
              </a:rPr>
              <a:t>En Suiza hay nueva Ley Sobre Derivados del Tabaco, en vigor desde el </a:t>
            </a:r>
            <a:r>
              <a:rPr lang="es-ES" sz="2000" b="1">
                <a:solidFill>
                  <a:schemeClr val="accent5">
                    <a:lumMod val="75000"/>
                  </a:schemeClr>
                </a:solidFill>
              </a:rPr>
              <a:t>1 de octubre </a:t>
            </a:r>
            <a:r>
              <a:rPr lang="es-ES" sz="2000">
                <a:solidFill>
                  <a:schemeClr val="accent5">
                    <a:lumMod val="75000"/>
                  </a:schemeClr>
                </a:solidFill>
              </a:rPr>
              <a:t>de 2024.</a:t>
            </a:r>
          </a:p>
          <a:p>
            <a:pPr>
              <a:spcAft>
                <a:spcPts val="600"/>
              </a:spcAft>
            </a:pPr>
            <a:r>
              <a:rPr lang="es-ES" sz="2000">
                <a:solidFill>
                  <a:schemeClr val="accent5">
                    <a:lumMod val="75000"/>
                  </a:schemeClr>
                </a:solidFill>
              </a:rPr>
              <a:t>Esta </a:t>
            </a:r>
            <a:r>
              <a:rPr lang="es-ES" sz="2000" b="1">
                <a:solidFill>
                  <a:schemeClr val="accent5">
                    <a:lumMod val="75000"/>
                  </a:schemeClr>
                </a:solidFill>
              </a:rPr>
              <a:t>prohíbe la venta de </a:t>
            </a:r>
            <a:r>
              <a:rPr lang="es-ES" sz="2000" b="1" err="1">
                <a:solidFill>
                  <a:schemeClr val="accent5">
                    <a:lumMod val="75000"/>
                  </a:schemeClr>
                </a:solidFill>
              </a:rPr>
              <a:t>vapeadores</a:t>
            </a:r>
            <a:r>
              <a:rPr lang="es-ES" sz="2000" b="1">
                <a:solidFill>
                  <a:schemeClr val="accent5">
                    <a:lumMod val="75000"/>
                  </a:schemeClr>
                </a:solidFill>
              </a:rPr>
              <a:t> a menores de edad</a:t>
            </a:r>
            <a:r>
              <a:rPr lang="es-ES" sz="2000">
                <a:solidFill>
                  <a:schemeClr val="accent5">
                    <a:lumMod val="75000"/>
                  </a:schemeClr>
                </a:solidFill>
              </a:rPr>
              <a:t>.</a:t>
            </a:r>
            <a:endParaRPr lang="es-MX" sz="2000">
              <a:solidFill>
                <a:schemeClr val="accent5">
                  <a:lumMod val="75000"/>
                </a:schemeClr>
              </a:solidFill>
            </a:endParaRPr>
          </a:p>
        </p:txBody>
      </p:sp>
      <p:pic>
        <p:nvPicPr>
          <p:cNvPr id="7" name="Grafik 6" descr="Ein Bild, das Text, Schrift, Screenshot, Typografie enthält.&#10;&#10;Automatisch generierte Beschreibung">
            <a:extLst>
              <a:ext uri="{FF2B5EF4-FFF2-40B4-BE49-F238E27FC236}">
                <a16:creationId xmlns:a16="http://schemas.microsoft.com/office/drawing/2014/main" id="{2EA4D4A0-10CA-1562-3B96-7CBFB7A3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E6C5A3E8-8273-09DB-ADFD-E71433419B48}"/>
              </a:ext>
            </a:extLst>
          </p:cNvPr>
          <p:cNvPicPr>
            <a:picLocks noChangeAspect="1"/>
          </p:cNvPicPr>
          <p:nvPr/>
        </p:nvPicPr>
        <p:blipFill rotWithShape="1">
          <a:blip r:embed="rId4">
            <a:extLst>
              <a:ext uri="{28A0092B-C50C-407E-A947-70E740481C1C}">
                <a14:useLocalDpi xmlns:a14="http://schemas.microsoft.com/office/drawing/2010/main" val="0"/>
              </a:ext>
            </a:extLst>
          </a:blip>
          <a:srcRect l="6384" t="18572" r="31426" b="50000"/>
          <a:stretch/>
        </p:blipFill>
        <p:spPr>
          <a:xfrm rot="21446432">
            <a:off x="233287" y="3616356"/>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675F7C84-5842-8C63-2C34-7EC813422C93}"/>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0" y="4869397"/>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8E6EFE40-F910-6C56-4C6A-9D05632D27AC}"/>
              </a:ext>
            </a:extLst>
          </p:cNvPr>
          <p:cNvPicPr>
            <a:picLocks noChangeAspect="1"/>
          </p:cNvPicPr>
          <p:nvPr/>
        </p:nvPicPr>
        <p:blipFill rotWithShape="1">
          <a:blip r:embed="rId6">
            <a:extLst>
              <a:ext uri="{28A0092B-C50C-407E-A947-70E740481C1C}">
                <a14:useLocalDpi xmlns:a14="http://schemas.microsoft.com/office/drawing/2010/main" val="0"/>
              </a:ext>
            </a:extLst>
          </a:blip>
          <a:srcRect l="9370" t="34129" r="17869" b="48656"/>
          <a:stretch/>
        </p:blipFill>
        <p:spPr>
          <a:xfrm rot="435124">
            <a:off x="7427565" y="3899367"/>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4C45EA36-8567-D7E6-639E-5B8D95C6B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D02A4394-EBB9-16B6-5205-B30B9F12EE6B}"/>
              </a:ext>
            </a:extLst>
          </p:cNvPr>
          <p:cNvSpPr txBox="1"/>
          <p:nvPr/>
        </p:nvSpPr>
        <p:spPr>
          <a:xfrm>
            <a:off x="8823960" y="6459307"/>
            <a:ext cx="3368040" cy="246221"/>
          </a:xfrm>
          <a:prstGeom prst="rect">
            <a:avLst/>
          </a:prstGeom>
          <a:noFill/>
        </p:spPr>
        <p:txBody>
          <a:bodyPr wrap="square">
            <a:spAutoFit/>
          </a:bodyPr>
          <a:lstStyle/>
          <a:p>
            <a:pPr algn="r"/>
            <a:r>
              <a:rPr lang="de-CH" sz="1000">
                <a:solidFill>
                  <a:schemeClr val="bg1"/>
                </a:solidFill>
              </a:rPr>
              <a:t> srf.ch; euractiv.de; watson.ch; parlament.ch; bag.admin.ch</a:t>
            </a:r>
          </a:p>
        </p:txBody>
      </p:sp>
      <p:sp>
        <p:nvSpPr>
          <p:cNvPr id="14" name="Textfeld 13">
            <a:extLst>
              <a:ext uri="{FF2B5EF4-FFF2-40B4-BE49-F238E27FC236}">
                <a16:creationId xmlns:a16="http://schemas.microsoft.com/office/drawing/2014/main" id="{98A094A2-A596-7957-9007-1CA65EA4F356}"/>
              </a:ext>
            </a:extLst>
          </p:cNvPr>
          <p:cNvSpPr txBox="1"/>
          <p:nvPr/>
        </p:nvSpPr>
        <p:spPr>
          <a:xfrm>
            <a:off x="1988933" y="1676345"/>
            <a:ext cx="523677" cy="861774"/>
          </a:xfrm>
          <a:prstGeom prst="rect">
            <a:avLst/>
          </a:prstGeom>
          <a:noFill/>
        </p:spPr>
        <p:txBody>
          <a:bodyPr wrap="square" rtlCol="0">
            <a:spAutoFit/>
          </a:bodyPr>
          <a:lstStyle/>
          <a:p>
            <a:r>
              <a:rPr lang="de-CH" sz="500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C0F1E747-3D9F-9144-CBEC-51ED1E781A12}"/>
              </a:ext>
            </a:extLst>
          </p:cNvPr>
          <p:cNvPicPr>
            <a:picLocks noChangeAspect="1"/>
          </p:cNvPicPr>
          <p:nvPr/>
        </p:nvPicPr>
        <p:blipFill rotWithShape="1">
          <a:blip r:embed="rId8">
            <a:extLst>
              <a:ext uri="{28A0092B-C50C-407E-A947-70E740481C1C}">
                <a14:useLocalDpi xmlns:a14="http://schemas.microsoft.com/office/drawing/2010/main" val="0"/>
              </a:ext>
            </a:extLst>
          </a:blip>
          <a:srcRect l="24879" t="24812" r="29034" b="50966"/>
          <a:stretch/>
        </p:blipFill>
        <p:spPr>
          <a:xfrm rot="21345998">
            <a:off x="3716784" y="3699306"/>
            <a:ext cx="3206270" cy="1053186"/>
          </a:xfrm>
          <a:prstGeom prst="rect">
            <a:avLst/>
          </a:prstGeom>
        </p:spPr>
      </p:pic>
    </p:spTree>
    <p:extLst>
      <p:ext uri="{BB962C8B-B14F-4D97-AF65-F5344CB8AC3E}">
        <p14:creationId xmlns:p14="http://schemas.microsoft.com/office/powerpoint/2010/main" val="3910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90500" y="1390996"/>
            <a:ext cx="3646714" cy="2286000"/>
          </a:xfrm>
        </p:spPr>
        <p:txBody>
          <a:bodyPr/>
          <a:lstStyle/>
          <a:p>
            <a:r>
              <a:rPr lang="es-MX" b="1"/>
              <a:t>¿Cómo actúo?</a:t>
            </a:r>
          </a:p>
        </p:txBody>
      </p:sp>
      <p:sp>
        <p:nvSpPr>
          <p:cNvPr id="5" name="Textfeld 4">
            <a:extLst>
              <a:ext uri="{FF2B5EF4-FFF2-40B4-BE49-F238E27FC236}">
                <a16:creationId xmlns:a16="http://schemas.microsoft.com/office/drawing/2014/main" id="{6573F6AF-F25A-B44C-008C-55DFE2F02415}"/>
              </a:ext>
            </a:extLst>
          </p:cNvPr>
          <p:cNvSpPr txBox="1"/>
          <p:nvPr/>
        </p:nvSpPr>
        <p:spPr>
          <a:xfrm>
            <a:off x="5055606" y="1254924"/>
            <a:ext cx="5888576" cy="42025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b="1"/>
              <a:t>Infórmese</a:t>
            </a:r>
            <a:r>
              <a:rPr lang="es-MX"/>
              <a:t>.</a:t>
            </a:r>
          </a:p>
          <a:p>
            <a:pPr marL="285750" indent="-285750">
              <a:lnSpc>
                <a:spcPct val="150000"/>
              </a:lnSpc>
              <a:buFont typeface="Arial" panose="020B0604020202020204" pitchFamily="34" charset="0"/>
              <a:buChar char="•"/>
            </a:pPr>
            <a:r>
              <a:rPr lang="es-MX" b="1"/>
              <a:t>En un momento de tranquilidad</a:t>
            </a:r>
            <a:r>
              <a:rPr lang="es-MX"/>
              <a:t>: libre se estrés y conflicto.</a:t>
            </a:r>
          </a:p>
          <a:p>
            <a:pPr marL="285750" indent="-285750">
              <a:lnSpc>
                <a:spcPct val="150000"/>
              </a:lnSpc>
              <a:buFont typeface="Arial" panose="020B0604020202020204" pitchFamily="34" charset="0"/>
              <a:buChar char="•"/>
            </a:pPr>
            <a:r>
              <a:rPr lang="es-MX"/>
              <a:t>Haga preguntas a su hijo. </a:t>
            </a:r>
            <a:r>
              <a:rPr lang="es-MX" b="1"/>
              <a:t>Escuche</a:t>
            </a:r>
            <a:r>
              <a:rPr lang="es-MX"/>
              <a:t>.</a:t>
            </a:r>
          </a:p>
          <a:p>
            <a:pPr marL="285750" indent="-285750">
              <a:lnSpc>
                <a:spcPct val="150000"/>
              </a:lnSpc>
              <a:buFont typeface="Arial" panose="020B0604020202020204" pitchFamily="34" charset="0"/>
              <a:buChar char="•"/>
            </a:pPr>
            <a:r>
              <a:rPr lang="es-MX"/>
              <a:t>No sermonee.</a:t>
            </a:r>
          </a:p>
          <a:p>
            <a:pPr marL="285750" indent="-285750">
              <a:lnSpc>
                <a:spcPct val="150000"/>
              </a:lnSpc>
              <a:buFont typeface="Arial" panose="020B0604020202020204" pitchFamily="34" charset="0"/>
              <a:buChar char="•"/>
            </a:pPr>
            <a:r>
              <a:rPr lang="es-MX" b="1"/>
              <a:t>Evite criticarlo</a:t>
            </a:r>
            <a:r>
              <a:rPr lang="es-MX"/>
              <a:t>.</a:t>
            </a:r>
          </a:p>
          <a:p>
            <a:pPr marL="285750" indent="-285750">
              <a:lnSpc>
                <a:spcPct val="150000"/>
              </a:lnSpc>
              <a:buFont typeface="Arial" panose="020B0604020202020204" pitchFamily="34" charset="0"/>
              <a:buChar char="•"/>
            </a:pPr>
            <a:r>
              <a:rPr lang="es-MX"/>
              <a:t>Establezca </a:t>
            </a:r>
            <a:r>
              <a:rPr lang="es-MX" b="1"/>
              <a:t>reglas</a:t>
            </a:r>
            <a:r>
              <a:rPr lang="es-MX"/>
              <a:t> y llegue a acuerdos.</a:t>
            </a:r>
          </a:p>
          <a:p>
            <a:pPr marL="285750" indent="-285750">
              <a:lnSpc>
                <a:spcPct val="150000"/>
              </a:lnSpc>
              <a:buFont typeface="Arial" panose="020B0604020202020204" pitchFamily="34" charset="0"/>
              <a:buChar char="•"/>
            </a:pPr>
            <a:r>
              <a:rPr lang="es-MX"/>
              <a:t>Sea usted un </a:t>
            </a:r>
            <a:r>
              <a:rPr lang="es-MX" b="1"/>
              <a:t>modelo a seguir.</a:t>
            </a:r>
          </a:p>
          <a:p>
            <a:pPr marL="285750" indent="-285750">
              <a:lnSpc>
                <a:spcPct val="150000"/>
              </a:lnSpc>
              <a:buFont typeface="Arial" panose="020B0604020202020204" pitchFamily="34" charset="0"/>
              <a:buChar char="•"/>
            </a:pPr>
            <a:r>
              <a:rPr lang="es-MX"/>
              <a:t>Muchos padres pasan po lo mismo.</a:t>
            </a:r>
          </a:p>
          <a:p>
            <a:pPr marL="285750" indent="-285750">
              <a:lnSpc>
                <a:spcPct val="150000"/>
              </a:lnSpc>
              <a:buFont typeface="Arial" panose="020B0604020202020204" pitchFamily="34" charset="0"/>
              <a:buChar char="•"/>
            </a:pPr>
            <a:r>
              <a:rPr lang="es-MX">
                <a:sym typeface="Wingdings" panose="05000000000000000000" pitchFamily="2" charset="2"/>
              </a:rPr>
              <a:t> </a:t>
            </a:r>
            <a:r>
              <a:rPr lang="es-MX"/>
              <a:t>Obtenga ayuda</a:t>
            </a:r>
            <a:endParaRPr lang="es-MX">
              <a:sym typeface="Wingdings" panose="05000000000000000000" pitchFamily="2" charset="2"/>
            </a:endParaRPr>
          </a:p>
        </p:txBody>
      </p:sp>
      <p:sp>
        <p:nvSpPr>
          <p:cNvPr id="7" name="Textfeld 6">
            <a:extLst>
              <a:ext uri="{FF2B5EF4-FFF2-40B4-BE49-F238E27FC236}">
                <a16:creationId xmlns:a16="http://schemas.microsoft.com/office/drawing/2014/main" id="{82159282-2307-2CBC-0177-86763DDC8803}"/>
              </a:ext>
            </a:extLst>
          </p:cNvPr>
          <p:cNvSpPr txBox="1"/>
          <p:nvPr/>
        </p:nvSpPr>
        <p:spPr>
          <a:xfrm>
            <a:off x="4692084" y="5640929"/>
            <a:ext cx="6884582" cy="646331"/>
          </a:xfrm>
          <a:prstGeom prst="rect">
            <a:avLst/>
          </a:prstGeom>
          <a:noFill/>
          <a:ln w="19050">
            <a:solidFill>
              <a:schemeClr val="accent2">
                <a:lumMod val="50000"/>
              </a:schemeClr>
            </a:solidFill>
          </a:ln>
        </p:spPr>
        <p:txBody>
          <a:bodyPr wrap="square" rtlCol="0">
            <a:spAutoFit/>
          </a:bodyPr>
          <a:lstStyle/>
          <a:p>
            <a:r>
              <a:rPr lang="es-MX">
                <a:solidFill>
                  <a:schemeClr val="accent1">
                    <a:lumMod val="50000"/>
                  </a:schemeClr>
                </a:solidFill>
              </a:rPr>
              <a:t>Los puntos de contacto y las plataformas de información se encuentran en el folleto y en el sitio web: “VAHSK.ch”.</a:t>
            </a: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es-MX" sz="1200">
                <a:solidFill>
                  <a:schemeClr val="bg1"/>
                </a:solidFill>
              </a:rPr>
              <a:t>Informarse</a:t>
            </a: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es-MX" sz="1200">
                <a:solidFill>
                  <a:schemeClr val="bg1"/>
                </a:solidFill>
              </a:rPr>
              <a:t>Entender</a:t>
            </a: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es-MX" sz="1200">
                <a:solidFill>
                  <a:srgbClr val="C00000"/>
                </a:solidFill>
              </a:rPr>
              <a:t>Actuar</a:t>
            </a: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981948" y="4274531"/>
            <a:ext cx="1164451" cy="276999"/>
          </a:xfrm>
          <a:prstGeom prst="rect">
            <a:avLst/>
          </a:prstGeom>
          <a:solidFill>
            <a:schemeClr val="accent5">
              <a:lumMod val="60000"/>
              <a:lumOff val="40000"/>
            </a:schemeClr>
          </a:solidFill>
        </p:spPr>
        <p:txBody>
          <a:bodyPr wrap="square" rtlCol="0">
            <a:spAutoFit/>
          </a:bodyPr>
          <a:lstStyle/>
          <a:p>
            <a:r>
              <a:rPr lang="es-MX" sz="1200">
                <a:solidFill>
                  <a:schemeClr val="bg1"/>
                </a:solidFill>
              </a:rPr>
              <a:t>Obtener ayuda</a:t>
            </a: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26312" y="4036378"/>
            <a:ext cx="849690" cy="276999"/>
          </a:xfrm>
          <a:prstGeom prst="rect">
            <a:avLst/>
          </a:prstGeom>
          <a:solidFill>
            <a:schemeClr val="accent5">
              <a:lumMod val="60000"/>
              <a:lumOff val="40000"/>
            </a:schemeClr>
          </a:solidFill>
          <a:ln w="19050">
            <a:noFill/>
          </a:ln>
        </p:spPr>
        <p:txBody>
          <a:bodyPr wrap="square" rtlCol="0">
            <a:spAutoFit/>
          </a:bodyPr>
          <a:lstStyle/>
          <a:p>
            <a:r>
              <a:rPr lang="es-MX" sz="1200">
                <a:solidFill>
                  <a:schemeClr val="bg1"/>
                </a:solidFill>
              </a:rPr>
              <a:t>Reconocer</a:t>
            </a:r>
          </a:p>
        </p:txBody>
      </p:sp>
      <p:sp>
        <p:nvSpPr>
          <p:cNvPr id="13" name="Untertitel 2">
            <a:extLst>
              <a:ext uri="{FF2B5EF4-FFF2-40B4-BE49-F238E27FC236}">
                <a16:creationId xmlns:a16="http://schemas.microsoft.com/office/drawing/2014/main" id="{F7031F7A-7A53-14EB-E7E7-8D2D0FA1FEEE}"/>
              </a:ext>
            </a:extLst>
          </p:cNvPr>
          <p:cNvSpPr txBox="1">
            <a:spLocks/>
          </p:cNvSpPr>
          <p:nvPr/>
        </p:nvSpPr>
        <p:spPr>
          <a:xfrm>
            <a:off x="4954013" y="600441"/>
            <a:ext cx="6360725" cy="5376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s-MX" b="1">
                <a:solidFill>
                  <a:schemeClr val="accent1">
                    <a:lumMod val="50000"/>
                  </a:schemeClr>
                </a:solidFill>
              </a:rPr>
              <a:t>Tenga una conversación con su hijo</a:t>
            </a:r>
          </a:p>
        </p:txBody>
      </p:sp>
    </p:spTree>
    <p:extLst>
      <p:ext uri="{BB962C8B-B14F-4D97-AF65-F5344CB8AC3E}">
        <p14:creationId xmlns:p14="http://schemas.microsoft.com/office/powerpoint/2010/main" val="1471267045"/>
      </p:ext>
    </p:extLst>
  </p:cSld>
  <p:clrMapOvr>
    <a:masterClrMapping/>
  </p:clrMapOvr>
</p:sld>
</file>

<file path=ppt/theme/theme1.xml><?xml version="1.0" encoding="utf-8"?>
<a:theme xmlns:a="http://schemas.openxmlformats.org/drawingml/2006/main" name="Rückblick">
  <a:themeElements>
    <a:clrScheme name="Benutzerdefiniert 12">
      <a:dk1>
        <a:sysClr val="windowText" lastClr="000000"/>
      </a:dk1>
      <a:lt1>
        <a:sysClr val="window" lastClr="FFFFFF"/>
      </a:lt1>
      <a:dk2>
        <a:srgbClr val="344068"/>
      </a:dk2>
      <a:lt2>
        <a:srgbClr val="D9E0E6"/>
      </a:lt2>
      <a:accent1>
        <a:srgbClr val="1CADE4"/>
      </a:accent1>
      <a:accent2>
        <a:srgbClr val="0070C0"/>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6.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cf74307-ab38-4ec6-8b23-277809490d5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AC4CFC8BE70E40BAE8772000E553EA" ma:contentTypeVersion="13" ma:contentTypeDescription="Create a new document." ma:contentTypeScope="" ma:versionID="f97499c2458da1917d5582281e483eb6">
  <xsd:schema xmlns:xsd="http://www.w3.org/2001/XMLSchema" xmlns:xs="http://www.w3.org/2001/XMLSchema" xmlns:p="http://schemas.microsoft.com/office/2006/metadata/properties" xmlns:ns3="fcf74307-ab38-4ec6-8b23-277809490d5a" xmlns:ns4="87dd3bcb-0961-48ba-a0f8-0498d83c744c" targetNamespace="http://schemas.microsoft.com/office/2006/metadata/properties" ma:root="true" ma:fieldsID="7eb56ad8b9686a1b689860893013f3dc" ns3:_="" ns4:_="">
    <xsd:import namespace="fcf74307-ab38-4ec6-8b23-277809490d5a"/>
    <xsd:import namespace="87dd3bcb-0961-48ba-a0f8-0498d83c744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74307-ab38-4ec6-8b23-277809490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d3bcb-0961-48ba-a0f8-0498d83c74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8C3643-E273-420F-8182-5936F381F72A}">
  <ds:schemaRefs>
    <ds:schemaRef ds:uri="http://schemas.microsoft.com/sharepoint/v3/contenttype/forms"/>
  </ds:schemaRefs>
</ds:datastoreItem>
</file>

<file path=customXml/itemProps2.xml><?xml version="1.0" encoding="utf-8"?>
<ds:datastoreItem xmlns:ds="http://schemas.openxmlformats.org/officeDocument/2006/customXml" ds:itemID="{85427F87-DA76-4B31-81E2-8192152C3BAA}">
  <ds:schemaRefs>
    <ds:schemaRef ds:uri="87dd3bcb-0961-48ba-a0f8-0498d83c744c"/>
    <ds:schemaRef ds:uri="fcf74307-ab38-4ec6-8b23-277809490d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58227D3-501A-4334-96E2-1B2F70990A40}">
  <ds:schemaRefs>
    <ds:schemaRef ds:uri="87dd3bcb-0961-48ba-a0f8-0498d83c744c"/>
    <ds:schemaRef ds:uri="fcf74307-ab38-4ec6-8b23-277809490d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3985</Words>
  <Application>Microsoft Office PowerPoint</Application>
  <PresentationFormat>Breitbild</PresentationFormat>
  <Paragraphs>372</Paragraphs>
  <Slides>16</Slides>
  <Notes>16</Notes>
  <HiddenSlides>0</HiddenSlides>
  <MMClips>0</MMClips>
  <ScaleCrop>false</ScaleCrop>
  <HeadingPairs>
    <vt:vector size="6" baseType="variant">
      <vt:variant>
        <vt:lpstr>Verwendete Schriftarten</vt:lpstr>
      </vt:variant>
      <vt:variant>
        <vt:i4>8</vt:i4>
      </vt:variant>
      <vt:variant>
        <vt:lpstr>Design</vt:lpstr>
      </vt:variant>
      <vt:variant>
        <vt:i4>6</vt:i4>
      </vt:variant>
      <vt:variant>
        <vt:lpstr>Folientitel</vt:lpstr>
      </vt:variant>
      <vt:variant>
        <vt:i4>16</vt:i4>
      </vt:variant>
    </vt:vector>
  </HeadingPairs>
  <TitlesOfParts>
    <vt:vector size="30" baseType="lpstr">
      <vt:lpstr>Aptos</vt:lpstr>
      <vt:lpstr>Arial</vt:lpstr>
      <vt:lpstr>Calibri</vt:lpstr>
      <vt:lpstr>Calibri Light</vt:lpstr>
      <vt:lpstr>Intro rust</vt:lpstr>
      <vt:lpstr>Symbol</vt:lpstr>
      <vt:lpstr>Times New Roman</vt:lpstr>
      <vt:lpstr>Wingdings</vt:lpstr>
      <vt:lpstr>Rückblick</vt:lpstr>
      <vt:lpstr>Rückblick</vt:lpstr>
      <vt:lpstr>Rückblick</vt:lpstr>
      <vt:lpstr>Rückblick</vt:lpstr>
      <vt:lpstr>Rückblick</vt:lpstr>
      <vt:lpstr>Rückblick</vt:lpstr>
      <vt:lpstr>VapeAware</vt:lpstr>
      <vt:lpstr>¿Qué son los vapeadores?</vt:lpstr>
      <vt:lpstr>PowerPoint-Präsentation</vt:lpstr>
      <vt:lpstr>Efectos sobre la salud</vt:lpstr>
      <vt:lpstr>Medio ambiente</vt:lpstr>
      <vt:lpstr>PowerPoint-Präsentation</vt:lpstr>
      <vt:lpstr>PowerPoint-Präsentation</vt:lpstr>
      <vt:lpstr>PowerPoint-Präsentation</vt:lpstr>
      <vt:lpstr>¿Cómo actúo?</vt:lpstr>
      <vt:lpstr>Consejos para la conversación</vt:lpstr>
      <vt:lpstr>TRABAJO EN GRUPOS</vt:lpstr>
      <vt:lpstr>Fin</vt:lpstr>
      <vt:lpstr>PowerPoint-Präsentation</vt:lpstr>
      <vt:lpstr>Información adicional</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Studhalter</dc:creator>
  <cp:lastModifiedBy>Olivia Studhalter</cp:lastModifiedBy>
  <cp:revision>4</cp:revision>
  <cp:lastPrinted>2024-09-08T16:07:29Z</cp:lastPrinted>
  <dcterms:created xsi:type="dcterms:W3CDTF">2024-06-27T09:03:35Z</dcterms:created>
  <dcterms:modified xsi:type="dcterms:W3CDTF">2024-10-16T14:48:51Z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0x01010012AC4CFC8BE70E40BAE8772000E553EA</vt:lpwstr>
  </property>
</Properties>
</file>