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4"/>
    <p:sldMasterId id="2147483672" r:id="rId5"/>
    <p:sldMasterId id="2147483706" r:id="rId6"/>
    <p:sldMasterId id="2147483709" r:id="rId7"/>
    <p:sldMasterId id="2147483712" r:id="rId8"/>
    <p:sldMasterId id="2147483697" r:id="rId9"/>
  </p:sldMasterIdLst>
  <p:notesMasterIdLst>
    <p:notesMasterId r:id="rId26"/>
  </p:notesMasterIdLst>
  <p:sldIdLst>
    <p:sldId id="264" r:id="rId10"/>
    <p:sldId id="288" r:id="rId11"/>
    <p:sldId id="261" r:id="rId12"/>
    <p:sldId id="290" r:id="rId13"/>
    <p:sldId id="267" r:id="rId14"/>
    <p:sldId id="314" r:id="rId15"/>
    <p:sldId id="312" r:id="rId16"/>
    <p:sldId id="268" r:id="rId17"/>
    <p:sldId id="258" r:id="rId18"/>
    <p:sldId id="280" r:id="rId19"/>
    <p:sldId id="315" r:id="rId20"/>
    <p:sldId id="304" r:id="rId21"/>
    <p:sldId id="293" r:id="rId22"/>
    <p:sldId id="313" r:id="rId23"/>
    <p:sldId id="317" r:id="rId24"/>
    <p:sldId id="294" r:id="rId2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FB0A69-E7E1-C9BB-066C-FA5A54EAC60A}" name="Olivia Studhalter" initials="OS" userId="S::olivia.studhalter@uzh.ch::59b39a87-bc4f-4a1c-9527-8499db86d2cd" providerId="AD"/>
  <p188:author id="{CD6E486E-CB09-7FF4-9380-8FB10014A759}" name="Corina Salis Gross" initials="CSG" userId="Corina Salis Gros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livia Studhalter" initials="OS" lastIdx="1" clrIdx="0">
    <p:extLst>
      <p:ext uri="{19B8F6BF-5375-455C-9EA6-DF929625EA0E}">
        <p15:presenceInfo xmlns:p15="http://schemas.microsoft.com/office/powerpoint/2012/main" userId="S::olivia.studhalter@uzh.ch::59b39a87-bc4f-4a1c-9527-8499db86d2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81" autoAdjust="0"/>
    <p:restoredTop sz="67959" autoAdjust="0"/>
  </p:normalViewPr>
  <p:slideViewPr>
    <p:cSldViewPr snapToGrid="0">
      <p:cViewPr varScale="1">
        <p:scale>
          <a:sx n="42" d="100"/>
          <a:sy n="42" d="100"/>
        </p:scale>
        <p:origin x="45" y="42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7" d="100"/>
          <a:sy n="67" d="100"/>
        </p:scale>
        <p:origin x="2829" y="2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20CC6A80-9D45-4234-82EC-800303B97362}" type="datetimeFigureOut">
              <a:rPr lang="de-CH" smtClean="0"/>
              <a:t>16.10.2024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EF143-95B9-4571-9396-B55E307319CB}" type="slidenum">
              <a:rPr lang="de-CH" smtClean="0"/>
              <a:t>‹Nr.›</a:t>
            </a:fld>
            <a:endParaRPr lang="de-CH"/>
          </a:p>
        </p:txBody>
      </p:sp>
    </p:spTree>
    <p:extLst>
      <p:ext uri="{BB962C8B-B14F-4D97-AF65-F5344CB8AC3E}">
        <p14:creationId xmlns:p14="http://schemas.microsoft.com/office/powerpoint/2010/main" val="1044779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184913" cy="4284664"/>
          </a:xfrm>
        </p:spPr>
        <p:txBody>
          <a:bodyPr/>
          <a:lstStyle/>
          <a:p>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Guten Tag. Ich freue mich, dass Sie heute alle hier sind. Wir sprechen über ein aktuelles und wichtiges Thema. Über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Vapes</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Man nennt sie auch elektronische Verdampfer oder E-Zigaretten. In den letzten Jahren sind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Vapes</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in der Schweiz immer beliebter geworden. In einigen Kantonen sind sie jedoch bereits verboten. Aber was sind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Vapes</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genau? Wie funktionieren sie? Und welche Auswirkungen haben sie auf die Gesundheit? Diese und weitere Fragen werden uns in der nächsten Stunde begleiten.</a:t>
            </a:r>
          </a:p>
          <a:p>
            <a:endParaRPr lang="de-CH" sz="1800" i="0" kern="0" dirty="0">
              <a:effectLst/>
              <a:latin typeface="Aptos" panose="020B0004020202020204" pitchFamily="34" charset="0"/>
              <a:ea typeface="Times New Roman" panose="02020603050405020304" pitchFamily="18" charset="0"/>
              <a:cs typeface="Times New Roman" panose="02020603050405020304" pitchFamily="18" charset="0"/>
            </a:endParaRPr>
          </a:p>
          <a:p>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Das Projekt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VapeAware</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wird vom Tabakpräventionsfonds und der Ernst Göhner Stiftung finanziell unterstützt. </a:t>
            </a:r>
            <a:endParaRPr lang="de-CH" sz="1800" i="1" kern="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de-CH" sz="1800" b="1" i="1" kern="0" dirty="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C21897CE-A906-443F-9946-3F5D776DEFD9}" type="slidenum">
              <a:rPr lang="de-CH" smtClean="0"/>
              <a:t>1</a:t>
            </a:fld>
            <a:endParaRPr lang="de-CH"/>
          </a:p>
        </p:txBody>
      </p:sp>
    </p:spTree>
    <p:extLst>
      <p:ext uri="{BB962C8B-B14F-4D97-AF65-F5344CB8AC3E}">
        <p14:creationId xmlns:p14="http://schemas.microsoft.com/office/powerpoint/2010/main" val="1217775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Mila überlegt sich auch unterschiedliche Situationen. Was soll sie machen, wenn Kai sie anlügt und sagt, er habe noch nie gevapt?</a:t>
            </a:r>
          </a:p>
          <a:p>
            <a:endParaRPr lang="de-DE" b="1" dirty="0"/>
          </a:p>
          <a:p>
            <a:r>
              <a:rPr lang="de-DE" b="1" dirty="0"/>
              <a:t>Was tun, wenn das Kind sagt: „Es ist ja besser als Rauchen“?</a:t>
            </a:r>
            <a:br>
              <a:rPr lang="de-DE" dirty="0"/>
            </a:br>
            <a:r>
              <a:rPr lang="de-DE" dirty="0"/>
              <a:t>Es hat trotzdem auch schädliche Inhalte in </a:t>
            </a:r>
            <a:r>
              <a:rPr lang="de-DE" dirty="0" err="1"/>
              <a:t>Vapes</a:t>
            </a:r>
            <a:r>
              <a:rPr lang="de-DE" dirty="0"/>
              <a:t>. Und </a:t>
            </a:r>
            <a:r>
              <a:rPr lang="de-DE" dirty="0" err="1"/>
              <a:t>ausserdem</a:t>
            </a:r>
            <a:r>
              <a:rPr lang="de-DE" dirty="0"/>
              <a:t> hat es viel Nikotin drin. Dadurch kann eine Abhängigkeit entstehen. Es kann schwierig werden, danach noch damit aufzuhören. </a:t>
            </a:r>
          </a:p>
          <a:p>
            <a:endParaRPr lang="de-DE" b="1" dirty="0"/>
          </a:p>
          <a:p>
            <a:r>
              <a:rPr lang="de-DE" b="1" dirty="0"/>
              <a:t>Was tun, wenn mein Kind lügt oder heimlich vapt?</a:t>
            </a:r>
            <a:br>
              <a:rPr lang="de-DE" dirty="0"/>
            </a:br>
            <a:r>
              <a:rPr lang="de-DE" dirty="0"/>
              <a:t>Teilen Sie in solchen Situationen trotzdem liebevoll die Sorge um das Kind mit. Weisen Sie das Kind auf die gesundheitlichen Folgen vom Vapen hin. Nehmen Sie eine klare Haltung ein, dass Sie Vapen nicht gut finden. </a:t>
            </a:r>
          </a:p>
          <a:p>
            <a:endParaRPr lang="de-DE" b="1" dirty="0"/>
          </a:p>
          <a:p>
            <a:r>
              <a:rPr lang="de-DE" b="1" dirty="0"/>
              <a:t>Was tun, wenn ich selbst rauche?</a:t>
            </a:r>
            <a:br>
              <a:rPr lang="de-DE" dirty="0"/>
            </a:br>
            <a:r>
              <a:rPr lang="de-DE" dirty="0"/>
              <a:t>Nehmen Sie trotzdem eine klare Haltung dem Kind gegenüber ein. Kinder und Jugendliche sollen kein Nikotin konsumieren. Es kann abhängig machen. Sie können auch offen darüber sprechen, wie schwierig es für Sie ist, ist mit dem Rauchen aufzuhören.</a:t>
            </a:r>
          </a:p>
          <a:p>
            <a:endParaRPr lang="de-DE" b="1" strike="sngStrike" dirty="0">
              <a:solidFill>
                <a:srgbClr val="FF0000"/>
              </a:solidFill>
            </a:endParaRPr>
          </a:p>
          <a:p>
            <a:r>
              <a:rPr lang="de-DE" b="1" dirty="0"/>
              <a:t>Regeln?</a:t>
            </a:r>
            <a:br>
              <a:rPr lang="de-DE" dirty="0"/>
            </a:br>
            <a:r>
              <a:rPr lang="de-DE" dirty="0"/>
              <a:t>Es ist eine gute Idee, gemeinsam Abmachungen zu treffen. Sprechen Sie mit Ihrem Kind Regeln ab zum Konsum von </a:t>
            </a:r>
            <a:r>
              <a:rPr lang="de-DE" dirty="0" err="1"/>
              <a:t>Vapes</a:t>
            </a:r>
            <a:r>
              <a:rPr lang="de-DE" dirty="0"/>
              <a:t>. Zum Beispiel kann man festlegen, dass das Vapen zuhause nicht erlaubt ist. Oder, dass man nur an einem bestimmten Ort zuhause vapen darf. Man kann auch abmachen, </a:t>
            </a:r>
            <a:r>
              <a:rPr lang="de-DE" dirty="0">
                <a:solidFill>
                  <a:srgbClr val="FF0000"/>
                </a:solidFill>
              </a:rPr>
              <a:t>dass keine </a:t>
            </a:r>
            <a:r>
              <a:rPr lang="de-DE" dirty="0" err="1"/>
              <a:t>Vapes</a:t>
            </a:r>
            <a:r>
              <a:rPr lang="de-DE" dirty="0"/>
              <a:t> / Zigaretten-Schachteln herumliegen sollen. Solche </a:t>
            </a:r>
            <a:r>
              <a:rPr lang="de-DE" dirty="0">
                <a:solidFill>
                  <a:srgbClr val="FF0000"/>
                </a:solidFill>
              </a:rPr>
              <a:t>Regeln </a:t>
            </a:r>
            <a:r>
              <a:rPr lang="de-DE" dirty="0"/>
              <a:t>schaffen Klarheit und Orientierung. Sie unterstützen das Kind dabei, gesunde Entscheidungen zu treffen.</a:t>
            </a:r>
          </a:p>
          <a:p>
            <a:r>
              <a:rPr lang="de-DE" dirty="0"/>
              <a:t>Überlegen Sie sich, ob sie ihr Kind für sein gesundes Verhalten belohnen möchten. Wie könnten Sie es belohnen? Was muss es erreichen / erfüllen, um die Belohnung zu erhalten? Sprechen sie mit Ihrem Kind darüber. Treffen Sie gemeinsam eine Entscheidung.</a:t>
            </a:r>
          </a:p>
          <a:p>
            <a:endParaRPr lang="de-CH" dirty="0"/>
          </a:p>
        </p:txBody>
      </p:sp>
      <p:sp>
        <p:nvSpPr>
          <p:cNvPr id="4" name="Foliennummernplatzhalter 3"/>
          <p:cNvSpPr>
            <a:spLocks noGrp="1"/>
          </p:cNvSpPr>
          <p:nvPr>
            <p:ph type="sldNum" sz="quarter" idx="5"/>
          </p:nvPr>
        </p:nvSpPr>
        <p:spPr/>
        <p:txBody>
          <a:bodyPr/>
          <a:lstStyle/>
          <a:p>
            <a:fld id="{18CEF143-95B9-4571-9396-B55E307319CB}" type="slidenum">
              <a:rPr lang="de-CH" smtClean="0"/>
              <a:t>10</a:t>
            </a:fld>
            <a:endParaRPr lang="de-CH"/>
          </a:p>
        </p:txBody>
      </p:sp>
    </p:spTree>
    <p:extLst>
      <p:ext uri="{BB962C8B-B14F-4D97-AF65-F5344CB8AC3E}">
        <p14:creationId xmlns:p14="http://schemas.microsoft.com/office/powerpoint/2010/main" val="1575698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i="1" dirty="0"/>
              <a:t>Falls genug Zeit: Eltern Zeit geben zu überlegen und mit Ihren Sitznachbarn auszutauschen.</a:t>
            </a:r>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sym typeface="Wingdings" panose="05000000000000000000" pitchFamily="2" charset="2"/>
              </a:rPr>
              <a:t> Besprechen Sie es danach in der gesamten Gruppe</a:t>
            </a:r>
            <a:endParaRPr lang="de-CH" dirty="0"/>
          </a:p>
          <a:p>
            <a:endParaRPr lang="de-CH" dirty="0"/>
          </a:p>
        </p:txBody>
      </p:sp>
      <p:sp>
        <p:nvSpPr>
          <p:cNvPr id="4" name="Foliennummernplatzhalter 3"/>
          <p:cNvSpPr>
            <a:spLocks noGrp="1"/>
          </p:cNvSpPr>
          <p:nvPr>
            <p:ph type="sldNum" sz="quarter" idx="5"/>
          </p:nvPr>
        </p:nvSpPr>
        <p:spPr/>
        <p:txBody>
          <a:bodyPr/>
          <a:lstStyle/>
          <a:p>
            <a:fld id="{18CEF143-95B9-4571-9396-B55E307319CB}" type="slidenum">
              <a:rPr lang="de-CH" smtClean="0"/>
              <a:t>11</a:t>
            </a:fld>
            <a:endParaRPr lang="de-CH"/>
          </a:p>
        </p:txBody>
      </p:sp>
    </p:spTree>
    <p:extLst>
      <p:ext uri="{BB962C8B-B14F-4D97-AF65-F5344CB8AC3E}">
        <p14:creationId xmlns:p14="http://schemas.microsoft.com/office/powerpoint/2010/main" val="1497764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enthalten viel Nikotin. Sie können zu einer Nikotinabhängigkeit führen.</a:t>
            </a:r>
          </a:p>
          <a:p>
            <a:pPr marL="342900" lvl="0" indent="-342900">
              <a:lnSpc>
                <a:spcPct val="107000"/>
              </a:lnSpc>
              <a:buFont typeface="Symbol" panose="05050102010706020507" pitchFamily="18" charset="2"/>
              <a:buChar char=""/>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Vapen ist ungesund. Es erhöht das Risiko, später auch andere Substanzen zu konsumieren.</a:t>
            </a:r>
          </a:p>
          <a:p>
            <a:pPr marL="342900" lvl="0" indent="-342900">
              <a:lnSpc>
                <a:spcPct val="107000"/>
              </a:lnSpc>
              <a:buFont typeface="Symbol" panose="05050102010706020507" pitchFamily="18" charset="2"/>
              <a:buChar char=""/>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Es ist bei Kindern und Jugendlichen ganz einfach. Sie sollen kein Nikotin konsumieren. Es ist unsere </a:t>
            </a:r>
            <a:r>
              <a:rPr lang="de-CH" sz="1800" kern="0" dirty="0">
                <a:latin typeface="Times New Roman" panose="02020603050405020304" pitchFamily="18" charset="0"/>
                <a:ea typeface="Times New Roman" panose="02020603050405020304" pitchFamily="18" charset="0"/>
                <a:cs typeface="Times New Roman" panose="02020603050405020304" pitchFamily="18" charset="0"/>
              </a:rPr>
              <a:t>Fürsorge-Pflicht,</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sie davor zu schützen.</a:t>
            </a:r>
            <a:endParaRPr lang="de-CH"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Kinder von rauchenden Eltern haben ein grösseres Risiko, später selbst zu rauchen.</a:t>
            </a:r>
          </a:p>
          <a:p>
            <a:pPr marL="342900" lvl="0" indent="-342900">
              <a:lnSpc>
                <a:spcPct val="107000"/>
              </a:lnSpc>
              <a:buFont typeface="Symbol" panose="05050102010706020507" pitchFamily="18" charset="2"/>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Nehmen Sie als Eltern eine klare Haltung ein. Seien Sie mit Ihrer Haltung konsequent. «Ich möchte nicht, dass du vapst.» «Zuhause wird nicht gevapt.» (und auch nicht geraucht).</a:t>
            </a:r>
          </a:p>
          <a:p>
            <a:pPr>
              <a:lnSpc>
                <a:spcPct val="107000"/>
              </a:lnSpc>
              <a:spcAft>
                <a:spcPts val="800"/>
              </a:spcAft>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Schliesslich ist es unsere Aufgabe, unsere Kinder zu schützen. Wir möchten nicht, dass unsere Kinder vapen. Und dadurch Nikotin-</a:t>
            </a:r>
            <a:r>
              <a:rPr lang="de-CH" sz="1800" kern="0" dirty="0">
                <a:latin typeface="Times New Roman" panose="02020603050405020304" pitchFamily="18" charset="0"/>
                <a:ea typeface="Times New Roman" panose="02020603050405020304" pitchFamily="18" charset="0"/>
                <a:cs typeface="Times New Roman" panose="02020603050405020304" pitchFamily="18" charset="0"/>
              </a:rPr>
              <a:t>abhängig werden oder (giftige) Chemikalien konsumieren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C21897CE-A906-443F-9946-3F5D776DEFD9}" type="slidenum">
              <a:rPr lang="de-CH" smtClean="0"/>
              <a:t>12</a:t>
            </a:fld>
            <a:endParaRPr lang="de-CH"/>
          </a:p>
        </p:txBody>
      </p:sp>
    </p:spTree>
    <p:extLst>
      <p:ext uri="{BB962C8B-B14F-4D97-AF65-F5344CB8AC3E}">
        <p14:creationId xmlns:p14="http://schemas.microsoft.com/office/powerpoint/2010/main" val="3605921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18CEF143-95B9-4571-9396-B55E307319CB}" type="slidenum">
              <a:rPr lang="de-CH" smtClean="0"/>
              <a:t>13</a:t>
            </a:fld>
            <a:endParaRPr lang="de-CH"/>
          </a:p>
        </p:txBody>
      </p:sp>
    </p:spTree>
    <p:extLst>
      <p:ext uri="{BB962C8B-B14F-4D97-AF65-F5344CB8AC3E}">
        <p14:creationId xmlns:p14="http://schemas.microsoft.com/office/powerpoint/2010/main" val="4209257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kern="0" dirty="0">
                <a:effectLst/>
                <a:latin typeface="Times New Roman" panose="02020603050405020304" pitchFamily="18" charset="0"/>
                <a:ea typeface="Times New Roman" panose="02020603050405020304" pitchFamily="18" charset="0"/>
              </a:rPr>
              <a:t>Diese Anzeichen können Mila und anderen Eltern helfen, zu erkennen, ob ihr Kind vielleicht vapt:</a:t>
            </a:r>
          </a:p>
          <a:p>
            <a:endParaRPr lang="de-DE" b="1" dirty="0"/>
          </a:p>
          <a:p>
            <a:r>
              <a:rPr lang="de-DE" b="1" dirty="0"/>
              <a:t>Ungewohnte Gerüche</a:t>
            </a:r>
            <a:r>
              <a:rPr lang="de-DE" dirty="0"/>
              <a:t>: </a:t>
            </a:r>
            <a:r>
              <a:rPr lang="de-DE" dirty="0" err="1"/>
              <a:t>Vapes</a:t>
            </a:r>
            <a:r>
              <a:rPr lang="de-DE" dirty="0"/>
              <a:t> verwenden Aromastoffe. Diese Düfte können auffällig sein. Sie riechen angenehm und </a:t>
            </a:r>
            <a:r>
              <a:rPr lang="de-DE" dirty="0" err="1"/>
              <a:t>süss</a:t>
            </a:r>
            <a:r>
              <a:rPr lang="de-DE" dirty="0"/>
              <a:t>. Zum Beispiel nach </a:t>
            </a:r>
            <a:r>
              <a:rPr lang="de-DE" dirty="0" err="1"/>
              <a:t>Pfirisch</a:t>
            </a:r>
            <a:r>
              <a:rPr lang="de-DE" dirty="0"/>
              <a:t>, Minze, </a:t>
            </a:r>
            <a:r>
              <a:rPr lang="de-DE" dirty="0" err="1"/>
              <a:t>Süssigkeiten</a:t>
            </a:r>
            <a:r>
              <a:rPr lang="de-DE" dirty="0"/>
              <a:t>.</a:t>
            </a:r>
          </a:p>
          <a:p>
            <a:endParaRPr lang="de-DE" b="1" dirty="0"/>
          </a:p>
          <a:p>
            <a:r>
              <a:rPr lang="de-DE" b="1" dirty="0"/>
              <a:t>Verhaltens-Änderung: </a:t>
            </a:r>
            <a:r>
              <a:rPr lang="de-DE" b="0" dirty="0"/>
              <a:t>Eine Veränderung im Verhalten kann auch auf Vaping hindeuten. Wenn das Kind zum Beispiel heimlicher wird. Oder wenn es unerklärlich oft das Zimmer oder das Haus verlässt. Ein Kind kann </a:t>
            </a:r>
            <a:r>
              <a:rPr lang="de-DE" b="0" dirty="0" err="1"/>
              <a:t>vaping</a:t>
            </a:r>
            <a:r>
              <a:rPr lang="de-DE" b="0" dirty="0"/>
              <a:t> im Zimmer auf verheimlichen, indem es öfters das Fenster öffnet. Oder stark lüftet. Oder das Badezimmer ungewöhnlich oft oder lange benutzt. </a:t>
            </a:r>
          </a:p>
          <a:p>
            <a:endParaRPr lang="de-DE" b="1" dirty="0"/>
          </a:p>
          <a:p>
            <a:r>
              <a:rPr lang="de-DE" b="1" dirty="0"/>
              <a:t>Ungewohnte Gegenstände</a:t>
            </a:r>
            <a:r>
              <a:rPr lang="de-DE" dirty="0"/>
              <a:t>: Vape-Stifte und kleine Fläschchen mit Flüssigkeit sind typische Vape-Gegenstände. Diese können darauf hinweisen, dass ein Kind vapt.</a:t>
            </a:r>
          </a:p>
          <a:p>
            <a:endParaRPr lang="de-DE" b="1" dirty="0"/>
          </a:p>
          <a:p>
            <a:r>
              <a:rPr lang="de-DE" b="1" dirty="0"/>
              <a:t>Häufiger Durst oder trockener Mund</a:t>
            </a:r>
            <a:r>
              <a:rPr lang="de-DE" dirty="0"/>
              <a:t>: Das Vapen kann zu einem trockenen Mund führen. Dadurch hat das Kind öfter als gewöhnlich Durst.</a:t>
            </a:r>
          </a:p>
          <a:p>
            <a:endParaRPr lang="de-DE" b="1" dirty="0"/>
          </a:p>
          <a:p>
            <a:r>
              <a:rPr lang="de-DE" b="1" dirty="0"/>
              <a:t>Veränderungen bei der Atmung oder Ausdauer</a:t>
            </a:r>
            <a:r>
              <a:rPr lang="de-DE" dirty="0"/>
              <a:t>: Vaping kann die Atemwege reizen und zu Husten und Atem-Beschwerden führen. Das kann zu einer Verschlechterung der sportlichen Leistungs-Fähigkeit führen.</a:t>
            </a:r>
          </a:p>
          <a:p>
            <a:endParaRPr lang="de-DE" b="1" dirty="0"/>
          </a:p>
          <a:p>
            <a:r>
              <a:rPr lang="de-DE" b="1" dirty="0"/>
              <a:t>Verändertes Verhalten im Umgang mit Geld</a:t>
            </a:r>
            <a:r>
              <a:rPr lang="de-DE" dirty="0"/>
              <a:t>: Wenn das Kind plötzlich mehr Geld benötigt könnte das ein Hinweis sein. Denn Vape-Produkte sind oft relativ teuer für ein Kind oder Jugendlicher.</a:t>
            </a:r>
          </a:p>
          <a:p>
            <a:endParaRPr lang="de-DE" b="1" dirty="0"/>
          </a:p>
          <a:p>
            <a:r>
              <a:rPr lang="de-DE" b="1" dirty="0"/>
              <a:t>Reizbarkeit oder Stimmungsschwankungen</a:t>
            </a:r>
            <a:r>
              <a:rPr lang="de-DE" dirty="0"/>
              <a:t>: Wie wir gehört haben, kann auch das Vapen eine Nikotin-Abhängigkeit verursachen. Diese Abhängigkeit kann zu einer gereizten Stimmung und Stimmungs-Schwankungen führen, wenn das Kind gerade nicht vapt.</a:t>
            </a:r>
          </a:p>
          <a:p>
            <a:endParaRPr lang="de-DE" sz="1200" b="0" i="0" dirty="0">
              <a:solidFill>
                <a:srgbClr val="242424"/>
              </a:solidFill>
              <a:effectLst/>
              <a:highlight>
                <a:srgbClr val="FFFFFF"/>
              </a:highlight>
              <a:latin typeface="Calibri" panose="020F0502020204030204" pitchFamily="34" charset="0"/>
            </a:endParaRPr>
          </a:p>
        </p:txBody>
      </p:sp>
      <p:sp>
        <p:nvSpPr>
          <p:cNvPr id="4" name="Foliennummernplatzhalter 3"/>
          <p:cNvSpPr>
            <a:spLocks noGrp="1"/>
          </p:cNvSpPr>
          <p:nvPr>
            <p:ph type="sldNum" sz="quarter" idx="5"/>
          </p:nvPr>
        </p:nvSpPr>
        <p:spPr/>
        <p:txBody>
          <a:bodyPr/>
          <a:lstStyle/>
          <a:p>
            <a:fld id="{18CEF143-95B9-4571-9396-B55E307319CB}" type="slidenum">
              <a:rPr lang="de-CH" smtClean="0"/>
              <a:t>14</a:t>
            </a:fld>
            <a:endParaRPr lang="de-CH"/>
          </a:p>
        </p:txBody>
      </p:sp>
    </p:spTree>
    <p:extLst>
      <p:ext uri="{BB962C8B-B14F-4D97-AF65-F5344CB8AC3E}">
        <p14:creationId xmlns:p14="http://schemas.microsoft.com/office/powerpoint/2010/main" val="2236018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Diese Folie wurde nach einem erneuten Feedback neu hinzugefügt. Sie dient der Evaluation und hilft uns herauszufinden, was Eltern an dieser Veranstaltung schätzen und was man nächstes Mal anders machen könnte. </a:t>
            </a:r>
          </a:p>
          <a:p>
            <a:endParaRPr lang="de-CH" dirty="0"/>
          </a:p>
          <a:p>
            <a:r>
              <a:rPr lang="de-CH" dirty="0"/>
              <a:t>Stellt diese Fragen in die Runde und lasst euch Rückmeldung von den </a:t>
            </a:r>
            <a:r>
              <a:rPr lang="de-CH"/>
              <a:t>Teilnehmenden geben. </a:t>
            </a:r>
          </a:p>
        </p:txBody>
      </p:sp>
      <p:sp>
        <p:nvSpPr>
          <p:cNvPr id="4" name="Foliennummernplatzhalter 3"/>
          <p:cNvSpPr>
            <a:spLocks noGrp="1"/>
          </p:cNvSpPr>
          <p:nvPr>
            <p:ph type="sldNum" sz="quarter" idx="5"/>
          </p:nvPr>
        </p:nvSpPr>
        <p:spPr/>
        <p:txBody>
          <a:bodyPr/>
          <a:lstStyle/>
          <a:p>
            <a:fld id="{18CEF143-95B9-4571-9396-B55E307319CB}" type="slidenum">
              <a:rPr lang="de-CH" smtClean="0"/>
              <a:t>15</a:t>
            </a:fld>
            <a:endParaRPr lang="de-CH"/>
          </a:p>
        </p:txBody>
      </p:sp>
    </p:spTree>
    <p:extLst>
      <p:ext uri="{BB962C8B-B14F-4D97-AF65-F5344CB8AC3E}">
        <p14:creationId xmlns:p14="http://schemas.microsoft.com/office/powerpoint/2010/main" val="4066370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18CEF143-95B9-4571-9396-B55E307319CB}" type="slidenum">
              <a:rPr lang="de-CH" smtClean="0"/>
              <a:t>16</a:t>
            </a:fld>
            <a:endParaRPr lang="de-CH"/>
          </a:p>
        </p:txBody>
      </p:sp>
    </p:spTree>
    <p:extLst>
      <p:ext uri="{BB962C8B-B14F-4D97-AF65-F5344CB8AC3E}">
        <p14:creationId xmlns:p14="http://schemas.microsoft.com/office/powerpoint/2010/main" val="3992598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lnSpc>
                <a:spcPct val="107000"/>
              </a:lnSpc>
              <a:buFont typeface="Symbol" panose="05050102010706020507" pitchFamily="18" charset="2"/>
              <a:buNone/>
            </a:pPr>
            <a:endParaRPr lang="de-CH" sz="1800" kern="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Stellen Sie sich vor: </a:t>
            </a:r>
            <a:r>
              <a:rPr lang="de-DE" sz="1800" dirty="0"/>
              <a:t>Es ist ein verregneter Abend. Mila sitzt im Wohnzimmer, in Gedanken versunken. Ihr 15-jähriger Sohn Kai ist in letzter Zeit mürrisch und verschlossener als sonst. Sie hat bemerkt, dass er sich verändert hat – er ist häufiger gereizt und verbringt mehr Zeit in seinem Zimmer. Vor ein paar Tagen hat sie einen merkwürdigen Geruch an seinen Kleidern bemerkt. Sie </a:t>
            </a:r>
            <a:r>
              <a:rPr lang="de-DE" sz="1800" dirty="0" err="1"/>
              <a:t>weiss</a:t>
            </a:r>
            <a:r>
              <a:rPr lang="de-DE" sz="1800" dirty="0"/>
              <a:t>, dass sie ein offenes Gespräch mit ihm führen muss. Nur so kann sie herausfinden, was los ist. Vielleicht können </a:t>
            </a:r>
            <a:r>
              <a:rPr lang="de-DE" sz="1800" dirty="0" err="1"/>
              <a:t>Vapes</a:t>
            </a:r>
            <a:r>
              <a:rPr lang="de-DE" sz="1800" dirty="0"/>
              <a:t> das Verhalten von Kai erklären</a:t>
            </a:r>
            <a:r>
              <a:rPr lang="de-DE" sz="1800" dirty="0">
                <a:solidFill>
                  <a:srgbClr val="FF0000"/>
                </a:solidFill>
              </a:rPr>
              <a:t>?</a:t>
            </a:r>
            <a:r>
              <a:rPr lang="de-DE" sz="1800" dirty="0"/>
              <a:t> Das denkt sich Mila. So setzt sie sich an den Computer und beginnt zu recherchieren. </a:t>
            </a:r>
          </a:p>
          <a:p>
            <a:pPr marL="0" lvl="0" indent="0">
              <a:lnSpc>
                <a:spcPct val="107000"/>
              </a:lnSpc>
              <a:buFont typeface="Symbol" panose="05050102010706020507" pitchFamily="18" charset="2"/>
              <a:buNone/>
            </a:pPr>
            <a:endParaRPr lang="de-CH" sz="1800" kern="0" dirty="0">
              <a:effectLst/>
              <a:latin typeface="Aptos" panose="020B0004020202020204" pitchFamily="34"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Das bedeutet, dass Mila sich erst einmal informiert. </a:t>
            </a:r>
          </a:p>
          <a:p>
            <a:pPr marL="0" lvl="0" indent="0">
              <a:lnSpc>
                <a:spcPct val="107000"/>
              </a:lnSpc>
              <a:buFont typeface="Symbol" panose="05050102010706020507" pitchFamily="18" charset="2"/>
              <a:buNone/>
            </a:pPr>
            <a:endParaRPr lang="de-CH" sz="1800" kern="0" dirty="0">
              <a:effectLst/>
              <a:latin typeface="Aptos" panose="020B0004020202020204" pitchFamily="34"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Sie findet heraus: </a:t>
            </a:r>
          </a:p>
          <a:p>
            <a:pPr marL="285750" lvl="0" indent="-285750">
              <a:lnSpc>
                <a:spcPct val="107000"/>
              </a:lnSpc>
              <a:buFontTx/>
              <a:buChar char="-"/>
            </a:pP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Vapes</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sind elektronische Geräte. </a:t>
            </a:r>
          </a:p>
          <a:p>
            <a:pPr marL="285750" lvl="0" indent="-285750">
              <a:lnSpc>
                <a:spcPct val="107000"/>
              </a:lnSpc>
              <a:buFontTx/>
              <a:buChar char="-"/>
            </a:pPr>
            <a:r>
              <a:rPr lang="de-CH" sz="1800" kern="0" dirty="0">
                <a:latin typeface="Aptos" panose="020B0004020202020204" pitchFamily="34" charset="0"/>
                <a:ea typeface="Times New Roman" panose="02020603050405020304" pitchFamily="18" charset="0"/>
                <a:cs typeface="Times New Roman" panose="02020603050405020304" pitchFamily="18" charset="0"/>
              </a:rPr>
              <a:t>Man nennt sie auch </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elektronische Verdampfer oder E-Zigaretten.</a:t>
            </a:r>
          </a:p>
          <a:p>
            <a:pPr marL="285750" lvl="0" indent="-285750">
              <a:lnSpc>
                <a:spcPct val="107000"/>
              </a:lnSpc>
              <a:buFontTx/>
              <a:buChar char="-"/>
            </a:pP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Sie enthalten meistens eine Flüssigkeit mit Nikotin in einer hohen Dosis. </a:t>
            </a:r>
          </a:p>
          <a:p>
            <a:pPr marL="285750" lvl="0" indent="-285750">
              <a:lnSpc>
                <a:spcPct val="107000"/>
              </a:lnSpc>
              <a:buFontTx/>
              <a:buChar char="-"/>
            </a:pP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Diese Flüssigkeit wird erhitzt und es entsteht Dampf. </a:t>
            </a:r>
          </a:p>
          <a:p>
            <a:pPr marL="285750" lvl="0" indent="-285750">
              <a:lnSpc>
                <a:spcPct val="107000"/>
              </a:lnSpc>
              <a:buFontTx/>
              <a:buChar char="-"/>
            </a:pP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Den Dampf atmet oder saugt man anschliessend durch den Mund ein.</a:t>
            </a:r>
          </a:p>
          <a:p>
            <a:pPr marL="0" lvl="0" indent="0">
              <a:lnSpc>
                <a:spcPct val="107000"/>
              </a:lnSpc>
              <a:buFont typeface="Symbol" panose="05050102010706020507" pitchFamily="18" charset="2"/>
              <a:buNone/>
            </a:pPr>
            <a:endParaRPr lang="de-CH" sz="1800" kern="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de-CH" dirty="0"/>
          </a:p>
        </p:txBody>
      </p:sp>
      <p:sp>
        <p:nvSpPr>
          <p:cNvPr id="4" name="Foliennummernplatzhalter 3"/>
          <p:cNvSpPr>
            <a:spLocks noGrp="1"/>
          </p:cNvSpPr>
          <p:nvPr>
            <p:ph type="sldNum" sz="quarter" idx="5"/>
          </p:nvPr>
        </p:nvSpPr>
        <p:spPr/>
        <p:txBody>
          <a:bodyPr/>
          <a:lstStyle/>
          <a:p>
            <a:fld id="{18CEF143-95B9-4571-9396-B55E307319CB}" type="slidenum">
              <a:rPr lang="de-CH" smtClean="0"/>
              <a:t>2</a:t>
            </a:fld>
            <a:endParaRPr lang="de-CH"/>
          </a:p>
        </p:txBody>
      </p:sp>
    </p:spTree>
    <p:extLst>
      <p:ext uri="{BB962C8B-B14F-4D97-AF65-F5344CB8AC3E}">
        <p14:creationId xmlns:p14="http://schemas.microsoft.com/office/powerpoint/2010/main" val="3322088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lnSpc>
                <a:spcPct val="107000"/>
              </a:lnSpc>
              <a:buFont typeface="Symbol" panose="05050102010706020507" pitchFamily="18" charset="2"/>
              <a:buNone/>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Weiter findet Mila heraus: </a:t>
            </a:r>
          </a:p>
          <a:p>
            <a:pPr marL="0" lvl="0" indent="0">
              <a:lnSpc>
                <a:spcPct val="107000"/>
              </a:lnSpc>
              <a:buFont typeface="Symbol" panose="05050102010706020507" pitchFamily="18" charset="2"/>
              <a:buNone/>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lvl="0" indent="-285750">
              <a:lnSpc>
                <a:spcPct val="107000"/>
              </a:lnSpc>
              <a:buFontTx/>
              <a:buChar char="-"/>
            </a:pP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bestehen aus einer Batterie, einem Verdampfer, einem Mundstück und einem Tank für die Flüssigkeit.</a:t>
            </a:r>
            <a:endParaRPr lang="de-CH"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285750" lvl="0" indent="-285750">
              <a:lnSpc>
                <a:spcPct val="107000"/>
              </a:lnSpc>
              <a:buFontTx/>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Diese Flüssigkeit wird auch E-Liquid genannt.</a:t>
            </a:r>
          </a:p>
          <a:p>
            <a:pPr marL="285750" lvl="0" indent="-285750">
              <a:lnSpc>
                <a:spcPct val="107000"/>
              </a:lnSpc>
              <a:buFontTx/>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Die Flüssigkeit beinhaltet: Chemikalien, Aromastoffe und Nikotin. </a:t>
            </a:r>
          </a:p>
          <a:p>
            <a:pPr marL="285750" lvl="0" indent="-285750">
              <a:lnSpc>
                <a:spcPct val="107000"/>
              </a:lnSpc>
              <a:buFontTx/>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Das Nikotin hat meistens eine sehr hohe Dosis.</a:t>
            </a:r>
          </a:p>
          <a:p>
            <a:pPr marL="285750" lvl="0" indent="-285750">
              <a:lnSpc>
                <a:spcPct val="107000"/>
              </a:lnSpc>
              <a:buFontTx/>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Einige der Chemikalien sind krebserregend.</a:t>
            </a:r>
          </a:p>
          <a:p>
            <a:pPr marL="285750" lvl="0" indent="-285750">
              <a:lnSpc>
                <a:spcPct val="107000"/>
              </a:lnSpc>
              <a:buFontTx/>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Sie entdeckt auch: Es gibt auch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Vapes</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ohne Nikotin.</a:t>
            </a:r>
          </a:p>
          <a:p>
            <a:pPr marL="285750" lvl="0" indent="-285750">
              <a:lnSpc>
                <a:spcPct val="107000"/>
              </a:lnSpc>
              <a:buFontTx/>
              <a:buChar char="-"/>
            </a:pP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de-CH" sz="1800" i="1" kern="0" dirty="0">
                <a:effectLst/>
                <a:latin typeface="Times New Roman" panose="02020603050405020304" pitchFamily="18" charset="0"/>
                <a:ea typeface="Times New Roman" panose="02020603050405020304" pitchFamily="18" charset="0"/>
                <a:cs typeface="Times New Roman" panose="02020603050405020304" pitchFamily="18" charset="0"/>
              </a:rPr>
              <a:t>Interaktive Demonstration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Zeigen der Einweg-E-Zigarette und wie sie funktioniert. Allen TN herumgeben, damit die Eltern daran riechen können.</a:t>
            </a:r>
          </a:p>
          <a:p>
            <a:pPr marL="342900" lvl="0" indent="-342900">
              <a:lnSpc>
                <a:spcPct val="107000"/>
              </a:lnSpc>
              <a:spcAft>
                <a:spcPts val="800"/>
              </a:spcAft>
              <a:buFont typeface="Symbol" panose="05050102010706020507" pitchFamily="18" charset="2"/>
              <a:buChar char=""/>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de-CH" sz="1800" kern="0" dirty="0">
              <a:effectLst/>
              <a:latin typeface="Times New Roman" panose="02020603050405020304" pitchFamily="18" charset="0"/>
              <a:ea typeface="Aptos" panose="020B000402020202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Mila geht weiter auf die Suche nach Informationen über </a:t>
            </a:r>
            <a:r>
              <a:rPr lang="de-CH" sz="1800" kern="0" dirty="0" err="1">
                <a:effectLst/>
                <a:latin typeface="Times New Roman" panose="02020603050405020304" pitchFamily="18" charset="0"/>
                <a:ea typeface="Aptos" panose="020B0004020202020204" pitchFamily="34" charset="0"/>
                <a:cs typeface="Times New Roman" panose="02020603050405020304" pitchFamily="18" charset="0"/>
              </a:rPr>
              <a:t>Vapes</a:t>
            </a: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 und findet heraus:</a:t>
            </a:r>
          </a:p>
          <a:p>
            <a:pPr marL="285750" lvl="0" indent="-285750">
              <a:lnSpc>
                <a:spcPct val="107000"/>
              </a:lnSpc>
              <a:spcAft>
                <a:spcPts val="800"/>
              </a:spcAft>
              <a:buFontTx/>
              <a:buChar char="-"/>
            </a:pPr>
            <a:r>
              <a:rPr lang="de-CH" sz="1800" kern="0" dirty="0" err="1">
                <a:effectLst/>
                <a:latin typeface="Times New Roman" panose="02020603050405020304" pitchFamily="18" charset="0"/>
                <a:ea typeface="Aptos" panose="020B0004020202020204" pitchFamily="34" charset="0"/>
                <a:cs typeface="Times New Roman" panose="02020603050405020304" pitchFamily="18" charset="0"/>
              </a:rPr>
              <a:t>Vapes</a:t>
            </a: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 sind weit verbreitet. Viele Personen vapen. </a:t>
            </a:r>
          </a:p>
          <a:p>
            <a:pPr marL="285750" lvl="0" indent="-285750">
              <a:lnSpc>
                <a:spcPct val="107000"/>
              </a:lnSpc>
              <a:spcAft>
                <a:spcPts val="800"/>
              </a:spcAft>
              <a:buFontTx/>
              <a:buChar char="-"/>
            </a:pP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Sie sind klein. Und sie sind sofort einsatzbereit.</a:t>
            </a:r>
          </a:p>
          <a:p>
            <a:pPr marL="285750" lvl="0" indent="-285750">
              <a:lnSpc>
                <a:spcPct val="107000"/>
              </a:lnSpc>
              <a:spcAft>
                <a:spcPts val="800"/>
              </a:spcAft>
              <a:buFontTx/>
              <a:buChar char="-"/>
            </a:pP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Man kann sie einfach benutzen. Man muss sie nicht wie eine Zigarette anzünden. Stattdessen kann man jederzeit einen Zug von der Vape nehmen.</a:t>
            </a:r>
          </a:p>
          <a:p>
            <a:pPr marL="285750" lvl="0" indent="-285750">
              <a:lnSpc>
                <a:spcPct val="107000"/>
              </a:lnSpc>
              <a:spcAft>
                <a:spcPts val="800"/>
              </a:spcAft>
              <a:buFontTx/>
              <a:buChar char="-"/>
            </a:pPr>
            <a:r>
              <a:rPr lang="de-CH" sz="1800" kern="0" dirty="0" err="1">
                <a:effectLst/>
                <a:latin typeface="Times New Roman" panose="02020603050405020304" pitchFamily="18" charset="0"/>
                <a:ea typeface="Aptos" panose="020B0004020202020204" pitchFamily="34" charset="0"/>
                <a:cs typeface="Times New Roman" panose="02020603050405020304" pitchFamily="18" charset="0"/>
              </a:rPr>
              <a:t>Vapes</a:t>
            </a: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 haben fruchtige und intensive Geschmäcke. Und sie sind farbig.</a:t>
            </a:r>
          </a:p>
          <a:p>
            <a:pPr marL="285750" lvl="0" indent="-285750">
              <a:lnSpc>
                <a:spcPct val="107000"/>
              </a:lnSpc>
              <a:spcAft>
                <a:spcPts val="800"/>
              </a:spcAft>
              <a:buFontTx/>
              <a:buChar char="-"/>
            </a:pP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Man kann </a:t>
            </a:r>
            <a:r>
              <a:rPr lang="de-CH" sz="1800" kern="0" dirty="0" err="1">
                <a:effectLst/>
                <a:latin typeface="Times New Roman" panose="02020603050405020304" pitchFamily="18" charset="0"/>
                <a:ea typeface="Aptos" panose="020B0004020202020204" pitchFamily="34" charset="0"/>
                <a:cs typeface="Times New Roman" panose="02020603050405020304" pitchFamily="18" charset="0"/>
              </a:rPr>
              <a:t>Vapes</a:t>
            </a: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 nur einmal verwenden. Das heisst bis sie leer sind.</a:t>
            </a:r>
          </a:p>
          <a:p>
            <a:pPr marL="285750" lvl="0" indent="-285750">
              <a:lnSpc>
                <a:spcPct val="107000"/>
              </a:lnSpc>
              <a:spcAft>
                <a:spcPts val="800"/>
              </a:spcAft>
              <a:buFontTx/>
              <a:buChar char="-"/>
            </a:pPr>
            <a:r>
              <a:rPr lang="de-CH" sz="1800" kern="0" dirty="0" err="1">
                <a:effectLst/>
                <a:latin typeface="Times New Roman" panose="02020603050405020304" pitchFamily="18" charset="0"/>
                <a:ea typeface="Aptos" panose="020B0004020202020204" pitchFamily="34" charset="0"/>
                <a:cs typeface="Times New Roman" panose="02020603050405020304" pitchFamily="18" charset="0"/>
              </a:rPr>
              <a:t>Vapes</a:t>
            </a: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 enthalten 600 – 10’000 Züge. </a:t>
            </a:r>
          </a:p>
          <a:p>
            <a:pPr marL="285750" lvl="0" indent="-285750">
              <a:lnSpc>
                <a:spcPct val="107000"/>
              </a:lnSpc>
              <a:spcAft>
                <a:spcPts val="800"/>
              </a:spcAft>
              <a:buFontTx/>
              <a:buChar char="-"/>
            </a:pP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Man kann </a:t>
            </a:r>
            <a:r>
              <a:rPr lang="de-CH" sz="1800" kern="0" dirty="0" err="1">
                <a:effectLst/>
                <a:latin typeface="Times New Roman" panose="02020603050405020304" pitchFamily="18" charset="0"/>
                <a:ea typeface="Aptos" panose="020B0004020202020204" pitchFamily="34" charset="0"/>
                <a:cs typeface="Times New Roman" panose="02020603050405020304" pitchFamily="18" charset="0"/>
              </a:rPr>
              <a:t>Vapes</a:t>
            </a: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 ab 7 CHF kaufen. </a:t>
            </a:r>
          </a:p>
          <a:p>
            <a:pPr marL="285750" lvl="0" indent="-285750">
              <a:lnSpc>
                <a:spcPct val="107000"/>
              </a:lnSpc>
              <a:spcAft>
                <a:spcPts val="800"/>
              </a:spcAft>
              <a:buFontTx/>
              <a:buChar char="-"/>
            </a:pP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Man kann sie am Kiosk, in Einkaufsläden und Tankstellen kaufen. Man kann sie aber auch online oder in Vape-Shops kaufen. </a:t>
            </a: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18CEF143-95B9-4571-9396-B55E307319CB}" type="slidenum">
              <a:rPr lang="de-CH" smtClean="0"/>
              <a:t>3</a:t>
            </a:fld>
            <a:endParaRPr lang="de-CH"/>
          </a:p>
        </p:txBody>
      </p:sp>
    </p:spTree>
    <p:extLst>
      <p:ext uri="{BB962C8B-B14F-4D97-AF65-F5344CB8AC3E}">
        <p14:creationId xmlns:p14="http://schemas.microsoft.com/office/powerpoint/2010/main" val="2056743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Ausserdem interessiert es Mila, wie sich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auf die Gesundheit auswirken. Sie weiss, dass Zigaretten sehr schädlich sind. Diese fördern Krebs. Ist das bei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auch so?</a:t>
            </a:r>
          </a:p>
          <a:p>
            <a:pPr>
              <a:lnSpc>
                <a:spcPct val="107000"/>
              </a:lnSpc>
              <a:spcAft>
                <a:spcPts val="800"/>
              </a:spcAft>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Die gesundheitlichen Auswirkungen von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werden aktuell erforscht. </a:t>
            </a:r>
          </a:p>
          <a:p>
            <a:pPr>
              <a:lnSpc>
                <a:spcPct val="107000"/>
              </a:lnSpc>
              <a:spcAft>
                <a:spcPts val="800"/>
              </a:spcAft>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Es gibt viele Risiken und gesundheitliche Auswirkungen von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CH" sz="1800" b="1" kern="0" dirty="0">
                <a:effectLst/>
                <a:latin typeface="Times New Roman" panose="02020603050405020304" pitchFamily="18" charset="0"/>
                <a:ea typeface="Times New Roman" panose="02020603050405020304" pitchFamily="18" charset="0"/>
                <a:cs typeface="Times New Roman" panose="02020603050405020304" pitchFamily="18" charset="0"/>
              </a:rPr>
              <a:t>Nikotinabhängigkeit</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Nikotin ist eine der am schnellsten abhängig machenden Substanzen. Vergleichbar mit Heroin. Beim Konsum von Nikotin wird nach wenigen Sekunden im Gehirn Dopamin ausgeschüttet. Das führt sofort zu einem Glücksgefühl. Dieser Prozess kann schnell abhängig machen. Weil das Glücksgefühl wieder vergeht, sobald die Wirkung des Nikotins nachlässt. Das Gehirn von Jugendlichen ist noch nicht vollständig entwickelt. Deshalb reagiert es anders auf Nikotin, als das Gehirn von Erwachsenen. Aus diesem Grund haben Jugendliche ein höheres Risko, nikotinabhängig zu werden.</a:t>
            </a:r>
          </a:p>
          <a:p>
            <a:pPr marL="342900" lvl="0" indent="-342900">
              <a:lnSpc>
                <a:spcPct val="107000"/>
              </a:lnSpc>
              <a:buFont typeface="Symbol" panose="05050102010706020507" pitchFamily="18" charset="2"/>
              <a:buChar char=""/>
            </a:pP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CH" sz="1800" b="1" kern="0" dirty="0">
                <a:effectLst/>
                <a:latin typeface="Times New Roman" panose="02020603050405020304" pitchFamily="18" charset="0"/>
                <a:ea typeface="Times New Roman" panose="02020603050405020304" pitchFamily="18" charset="0"/>
                <a:cs typeface="Times New Roman" panose="02020603050405020304" pitchFamily="18" charset="0"/>
              </a:rPr>
              <a:t>Reizung der Atemwege: </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Vapen kann Husten, Hals-Schmerzen und Atem-Beschwerden auslösen.</a:t>
            </a:r>
          </a:p>
          <a:p>
            <a:pPr marL="342900" lvl="0" indent="-342900">
              <a:lnSpc>
                <a:spcPct val="107000"/>
              </a:lnSpc>
              <a:buFont typeface="Symbol" panose="05050102010706020507" pitchFamily="18" charset="2"/>
              <a:buChar char=""/>
            </a:pPr>
            <a:endParaRPr lang="de-CH" sz="18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de-CH" sz="1800" b="1" kern="0" dirty="0">
                <a:effectLst/>
                <a:latin typeface="Times New Roman" panose="02020603050405020304" pitchFamily="18" charset="0"/>
                <a:ea typeface="Times New Roman" panose="02020603050405020304" pitchFamily="18" charset="0"/>
                <a:cs typeface="Times New Roman" panose="02020603050405020304" pitchFamily="18" charset="0"/>
              </a:rPr>
              <a:t>Reizungen in Mund und Rachen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Vapen kann zu Mund-Trockenheit, Zahnfleisch-Reizungen und Mund-Geschwüren führen.</a:t>
            </a:r>
          </a:p>
          <a:p>
            <a:pPr marL="342900" lvl="0" indent="-342900">
              <a:lnSpc>
                <a:spcPct val="107000"/>
              </a:lnSpc>
              <a:buFont typeface="Symbol" panose="05050102010706020507" pitchFamily="18" charset="2"/>
              <a:buChar char=""/>
            </a:pP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CH" sz="1800" b="1" kern="0" dirty="0">
                <a:effectLst/>
                <a:latin typeface="Times New Roman" panose="02020603050405020304" pitchFamily="18" charset="0"/>
                <a:ea typeface="Times New Roman" panose="02020603050405020304" pitchFamily="18" charset="0"/>
                <a:cs typeface="Times New Roman" panose="02020603050405020304" pitchFamily="18" charset="0"/>
              </a:rPr>
              <a:t>Herz-Kreislauf-System</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Das Nikotin führt für kurze Zeit zu einem schnelleren Puls. Und es kann zu einem erhöhten Blutdruck kommen. Es gibt ein erhöhtes Risiko für Schlaganfälle und Herzinfarkte.</a:t>
            </a:r>
          </a:p>
          <a:p>
            <a:pPr marL="342900" lvl="0" indent="-342900">
              <a:lnSpc>
                <a:spcPct val="107000"/>
              </a:lnSpc>
              <a:buFont typeface="Symbol" panose="05050102010706020507" pitchFamily="18" charset="2"/>
              <a:buChar char=""/>
            </a:pP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e-CH" sz="1800" b="1" kern="0" dirty="0">
                <a:effectLst/>
                <a:latin typeface="Times New Roman" panose="02020603050405020304" pitchFamily="18" charset="0"/>
                <a:ea typeface="Times New Roman" panose="02020603050405020304" pitchFamily="18" charset="0"/>
                <a:cs typeface="Times New Roman" panose="02020603050405020304" pitchFamily="18" charset="0"/>
              </a:rPr>
              <a:t>Krebsrisiko: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enthalten einige krebserregende Substanzen.</a:t>
            </a:r>
          </a:p>
          <a:p>
            <a:pPr marL="0" lvl="0" indent="0">
              <a:lnSpc>
                <a:spcPct val="107000"/>
              </a:lnSpc>
              <a:spcAft>
                <a:spcPts val="800"/>
              </a:spcAft>
              <a:buFont typeface="Symbol" panose="05050102010706020507" pitchFamily="18" charset="2"/>
              <a:buNone/>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Die langfristigen Folgen vom Vape-Konsum müssen noch genauer untersucht werden. Dies war bisher gar nicht möglich. Weil es diese Art von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noch gar nicht so lange gibt.</a:t>
            </a:r>
          </a:p>
          <a:p>
            <a:pPr>
              <a:lnSpc>
                <a:spcPct val="107000"/>
              </a:lnSpc>
              <a:spcAft>
                <a:spcPts val="800"/>
              </a:spcAft>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Die Behauptung, dass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weniger schädlich sind als herkömmliche Zigaretten ist falsch. Es kann für einen erwachsenen stark Raucher eine mögliche Alternative sein. Weil er damit auf das krebserregende Teer in den Zigaretten verzichtet. Allerdings sind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für Kinder und Jugendliche ungesund und schädlich. Weil sie grosse Risiken haben und in eine Nikotin-Abhängigkeit führen können.</a:t>
            </a:r>
            <a:endParaRPr lang="de-CH" dirty="0"/>
          </a:p>
        </p:txBody>
      </p:sp>
      <p:sp>
        <p:nvSpPr>
          <p:cNvPr id="4" name="Foliennummernplatzhalter 3"/>
          <p:cNvSpPr>
            <a:spLocks noGrp="1"/>
          </p:cNvSpPr>
          <p:nvPr>
            <p:ph type="sldNum" sz="quarter" idx="5"/>
          </p:nvPr>
        </p:nvSpPr>
        <p:spPr/>
        <p:txBody>
          <a:bodyPr/>
          <a:lstStyle/>
          <a:p>
            <a:fld id="{18CEF143-95B9-4571-9396-B55E307319CB}" type="slidenum">
              <a:rPr lang="de-CH" smtClean="0"/>
              <a:t>4</a:t>
            </a:fld>
            <a:endParaRPr lang="de-CH"/>
          </a:p>
        </p:txBody>
      </p:sp>
    </p:spTree>
    <p:extLst>
      <p:ext uri="{BB962C8B-B14F-4D97-AF65-F5344CB8AC3E}">
        <p14:creationId xmlns:p14="http://schemas.microsoft.com/office/powerpoint/2010/main" val="1624756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Mila erinnert sich daran, eine Vape am Strassenrand gesehen zu haben. Sie möchte mehr über die Entsorgung von </a:t>
            </a:r>
            <a:r>
              <a:rPr lang="de-CH" dirty="0" err="1"/>
              <a:t>Vapes</a:t>
            </a:r>
            <a:r>
              <a:rPr lang="de-CH" dirty="0"/>
              <a:t> erfahren. </a:t>
            </a:r>
          </a:p>
          <a:p>
            <a:endParaRPr lang="de-CH" dirty="0"/>
          </a:p>
          <a:p>
            <a:r>
              <a:rPr lang="de-CH" dirty="0"/>
              <a:t>Für die Herstellung von </a:t>
            </a:r>
            <a:r>
              <a:rPr lang="de-CH" dirty="0" err="1"/>
              <a:t>Vapes</a:t>
            </a:r>
            <a:r>
              <a:rPr lang="de-CH" dirty="0"/>
              <a:t> werden wertvolle Rohstoffe aus dem Boden gewonnen. Das Lithium. </a:t>
            </a:r>
            <a:r>
              <a:rPr lang="de-CH" dirty="0">
                <a:solidFill>
                  <a:srgbClr val="FF0000"/>
                </a:solidFill>
              </a:rPr>
              <a:t>Man braucht Lithium für Batterien und Akkus in jedem elektronischen Gerät. Vom Smartphone, über den Laptop bis zur Autobatterie.</a:t>
            </a:r>
          </a:p>
          <a:p>
            <a:r>
              <a:rPr lang="de-CH" dirty="0" err="1"/>
              <a:t>Vapes</a:t>
            </a:r>
            <a:r>
              <a:rPr lang="de-CH" dirty="0"/>
              <a:t> sind auch elektronische Geräte. Daher sollten Sie auch als elektronische Geräte entsorgt werden. Sie gehören nicht in den Alltags-Abfall. Sondern auf eine offizielle Entsorgungsstelle. Man kann leere </a:t>
            </a:r>
            <a:r>
              <a:rPr lang="de-CH" dirty="0" err="1"/>
              <a:t>Vapes</a:t>
            </a:r>
            <a:r>
              <a:rPr lang="de-CH" dirty="0"/>
              <a:t> auch in den Vape-Shop zurückbringen. Diese sollten die </a:t>
            </a:r>
            <a:r>
              <a:rPr lang="de-CH" dirty="0" err="1"/>
              <a:t>Vapes</a:t>
            </a:r>
            <a:r>
              <a:rPr lang="de-CH" dirty="0"/>
              <a:t> dann richtig entsorgen.</a:t>
            </a:r>
          </a:p>
          <a:p>
            <a:r>
              <a:rPr lang="de-CH" dirty="0"/>
              <a:t>Wenn man </a:t>
            </a:r>
            <a:r>
              <a:rPr lang="de-CH" dirty="0" err="1"/>
              <a:t>Vapes</a:t>
            </a:r>
            <a:r>
              <a:rPr lang="de-CH" dirty="0"/>
              <a:t> falsch entsorgt, gelangen schädliche Chemikalien in den Boden.</a:t>
            </a:r>
          </a:p>
        </p:txBody>
      </p:sp>
      <p:sp>
        <p:nvSpPr>
          <p:cNvPr id="4" name="Foliennummernplatzhalter 3"/>
          <p:cNvSpPr>
            <a:spLocks noGrp="1"/>
          </p:cNvSpPr>
          <p:nvPr>
            <p:ph type="sldNum" sz="quarter" idx="5"/>
          </p:nvPr>
        </p:nvSpPr>
        <p:spPr/>
        <p:txBody>
          <a:bodyPr/>
          <a:lstStyle/>
          <a:p>
            <a:fld id="{C21897CE-A906-443F-9946-3F5D776DEFD9}" type="slidenum">
              <a:rPr lang="de-CH" smtClean="0"/>
              <a:t>5</a:t>
            </a:fld>
            <a:endParaRPr lang="de-CH"/>
          </a:p>
        </p:txBody>
      </p:sp>
    </p:spTree>
    <p:extLst>
      <p:ext uri="{BB962C8B-B14F-4D97-AF65-F5344CB8AC3E}">
        <p14:creationId xmlns:p14="http://schemas.microsoft.com/office/powerpoint/2010/main" val="2996272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Wer von euch, kennt mindestens eine Person die vapt?</a:t>
            </a:r>
          </a:p>
          <a:p>
            <a:endParaRPr lang="de-CH" dirty="0"/>
          </a:p>
          <a:p>
            <a:pPr marL="171450" indent="-171450">
              <a:buFont typeface="Wingdings" panose="05000000000000000000" pitchFamily="2" charset="2"/>
              <a:buChar char="à"/>
            </a:pPr>
            <a:r>
              <a:rPr lang="de-CH" dirty="0">
                <a:sym typeface="Wingdings" panose="05000000000000000000" pitchFamily="2" charset="2"/>
              </a:rPr>
              <a:t>Etwas darauf eingehen. </a:t>
            </a:r>
          </a:p>
          <a:p>
            <a:pPr marL="171450" indent="-171450">
              <a:buFont typeface="Wingdings" panose="05000000000000000000" pitchFamily="2" charset="2"/>
              <a:buChar char="à"/>
            </a:pPr>
            <a:endParaRPr lang="de-CH" dirty="0">
              <a:sym typeface="Wingdings" panose="05000000000000000000" pitchFamily="2" charset="2"/>
            </a:endParaRPr>
          </a:p>
          <a:p>
            <a:pPr marL="0" indent="0">
              <a:buFont typeface="Wingdings" panose="05000000000000000000" pitchFamily="2" charset="2"/>
              <a:buNone/>
            </a:pPr>
            <a:r>
              <a:rPr lang="de-CH" dirty="0">
                <a:sym typeface="Wingdings" panose="05000000000000000000" pitchFamily="2" charset="2"/>
              </a:rPr>
              <a:t>Es hat eine Umfrage in der Schweiz gegeben. Dort wurden 15-Jährige befragt, ob sie im letzten Monat gevapt haben. </a:t>
            </a:r>
          </a:p>
          <a:p>
            <a:pPr marL="171450" indent="-171450">
              <a:buFont typeface="Wingdings" panose="05000000000000000000" pitchFamily="2" charset="2"/>
              <a:buChar char="à"/>
            </a:pPr>
            <a:r>
              <a:rPr lang="de-CH" dirty="0">
                <a:sym typeface="Wingdings" panose="05000000000000000000" pitchFamily="2" charset="2"/>
              </a:rPr>
              <a:t>1 von 4 Jugendlichen hat «Ja» gesagt. (25% der befragten 15-Jährigen haben im letzten Monat gevapt.) Nicht alle Jugendlichen vapen.</a:t>
            </a:r>
          </a:p>
          <a:p>
            <a:pPr marL="171450" indent="-171450">
              <a:buFont typeface="Wingdings" panose="05000000000000000000" pitchFamily="2" charset="2"/>
              <a:buChar char="à"/>
            </a:pPr>
            <a:endParaRPr lang="de-CH" dirty="0">
              <a:sym typeface="Wingdings" panose="05000000000000000000" pitchFamily="2" charset="2"/>
            </a:endParaRPr>
          </a:p>
          <a:p>
            <a:pPr marL="0" indent="0">
              <a:buFont typeface="Wingdings" panose="05000000000000000000" pitchFamily="2" charset="2"/>
              <a:buNone/>
            </a:pPr>
            <a:r>
              <a:rPr lang="de-CH" dirty="0">
                <a:sym typeface="Wingdings" panose="05000000000000000000" pitchFamily="2" charset="2"/>
              </a:rPr>
              <a:t>Gründe für das Vaping sind Langeweile, Stress und weil es gut schmeckt. </a:t>
            </a:r>
          </a:p>
        </p:txBody>
      </p:sp>
      <p:sp>
        <p:nvSpPr>
          <p:cNvPr id="4" name="Foliennummernplatzhalter 3"/>
          <p:cNvSpPr>
            <a:spLocks noGrp="1"/>
          </p:cNvSpPr>
          <p:nvPr>
            <p:ph type="sldNum" sz="quarter" idx="5"/>
          </p:nvPr>
        </p:nvSpPr>
        <p:spPr/>
        <p:txBody>
          <a:bodyPr/>
          <a:lstStyle/>
          <a:p>
            <a:fld id="{C21897CE-A906-443F-9946-3F5D776DEFD9}" type="slidenum">
              <a:rPr lang="de-CH" smtClean="0"/>
              <a:t>6</a:t>
            </a:fld>
            <a:endParaRPr lang="de-CH"/>
          </a:p>
        </p:txBody>
      </p:sp>
    </p:spTree>
    <p:extLst>
      <p:ext uri="{BB962C8B-B14F-4D97-AF65-F5344CB8AC3E}">
        <p14:creationId xmlns:p14="http://schemas.microsoft.com/office/powerpoint/2010/main" val="705167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lnSpc>
                <a:spcPct val="107000"/>
              </a:lnSpc>
              <a:buFont typeface="Symbol" panose="05050102010706020507" pitchFamily="18" charset="2"/>
              <a:buNone/>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Das sind also einige Jugendliche, die vapen. Mila fragt sich</a:t>
            </a:r>
            <a:r>
              <a:rPr lang="de-CH" kern="0" dirty="0">
                <a:latin typeface="Times New Roman" panose="02020603050405020304" pitchFamily="18" charset="0"/>
                <a:ea typeface="Times New Roman" panose="02020603050405020304" pitchFamily="18" charset="0"/>
                <a:cs typeface="Times New Roman" panose="02020603050405020304" pitchFamily="18" charset="0"/>
              </a:rPr>
              <a:t>: W</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arum vapen so viele Jugendliche?</a:t>
            </a:r>
          </a:p>
          <a:p>
            <a:pPr marL="0" lvl="0" indent="0">
              <a:lnSpc>
                <a:spcPct val="107000"/>
              </a:lnSpc>
              <a:buFont typeface="Symbol" panose="05050102010706020507" pitchFamily="18" charset="2"/>
              <a:buNone/>
            </a:pP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Es gibt verschiedene Risiken für Jugendliche:</a:t>
            </a:r>
          </a:p>
          <a:p>
            <a:pPr marL="0" lvl="0" indent="0">
              <a:lnSpc>
                <a:spcPct val="107000"/>
              </a:lnSpc>
              <a:buFont typeface="Symbol" panose="05050102010706020507" pitchFamily="18" charset="2"/>
              <a:buNone/>
            </a:pP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1) Die Industrie spricht mit ihrem Marketing gezielt Jugendliche an. Darum kommen die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in vielen unterschiedlichen Farben daher. Und ihr Geschmack ist intensiv und vielfältig. Das ergibt ein attraktives Geschmacks-Erlebnis. </a:t>
            </a:r>
          </a:p>
          <a:p>
            <a:pPr marL="0" lvl="0" indent="0">
              <a:lnSpc>
                <a:spcPct val="107000"/>
              </a:lnSpc>
              <a:buFont typeface="Symbol" panose="05050102010706020507" pitchFamily="18" charset="2"/>
              <a:buNone/>
            </a:pP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2) Dieses Geschmacks-Erlebnis kommt von den Aromastoffen. Die verschiedenen Aromen machen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sehr attraktiv. Etwas Ungesundes und Schädliches – das Vapen – wird mit einem supersüssen Geschmack verkauft. Kinder und Jugendliche realisieren manchmal gar nicht, dass es ungesund ist. </a:t>
            </a:r>
          </a:p>
          <a:p>
            <a:pPr marL="0" lvl="0" indent="0">
              <a:lnSpc>
                <a:spcPct val="107000"/>
              </a:lnSpc>
              <a:buFont typeface="Symbol" panose="05050102010706020507" pitchFamily="18" charset="2"/>
              <a:buNone/>
            </a:pP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3) Das Nikotin in den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führt zu einem schnellen Glücks-Gefühl. Ein paar Züge von einer Vape kann also direkt helfen, den Gefühls-Zustand zu verbessern. Das Gehirn von Jugendlichen ist aber noch nicht fertig entwickelt. Daher ist das Vapen ein Risiko. Denn es kann die Hirnentwicklung beeinflussen. Und Jugendliche können schneller abhängig vom Nikotin werden. </a:t>
            </a:r>
          </a:p>
          <a:p>
            <a:pPr marL="0" lvl="0" indent="0">
              <a:lnSpc>
                <a:spcPct val="107000"/>
              </a:lnSpc>
              <a:buFont typeface="Symbol" panose="05050102010706020507" pitchFamily="18" charset="2"/>
              <a:buNone/>
            </a:pP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4) Wenn Jugendliche Eltern haben, die rauchen, ist das Risiko grösser, dass sie selbst einmal rauchen. Kinder lernen so schon früh, dass das Rauchen (oder der Nikotin-Konsum) etwas Normales ist. Kinder und Jugendliche schauen sich viele Dinge von den Eltern ab. Rauchen Sie deshalb nicht vor ihrem Kind! Oder noch besser: Rauchen Sie nicht mehr. </a:t>
            </a:r>
          </a:p>
          <a:p>
            <a:pPr marL="0" lvl="0" indent="0">
              <a:lnSpc>
                <a:spcPct val="107000"/>
              </a:lnSpc>
              <a:buFont typeface="Symbol" panose="05050102010706020507" pitchFamily="18" charset="2"/>
              <a:buNone/>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Unterstützungs-Möglichkeiten für einen Rauchstopp gibt es viele. Auch in verschiedenen Sprachen: z. B. Die Rauchstopplinie, das Projekt gemeinsam rauchfrei und viele andere. Sie sind bei den Zusatz-Informationen aufgelistet.</a:t>
            </a:r>
          </a:p>
          <a:p>
            <a:endParaRPr lang="de-CH" dirty="0"/>
          </a:p>
        </p:txBody>
      </p:sp>
      <p:sp>
        <p:nvSpPr>
          <p:cNvPr id="4" name="Foliennummernplatzhalter 3"/>
          <p:cNvSpPr>
            <a:spLocks noGrp="1"/>
          </p:cNvSpPr>
          <p:nvPr>
            <p:ph type="sldNum" sz="quarter" idx="5"/>
          </p:nvPr>
        </p:nvSpPr>
        <p:spPr/>
        <p:txBody>
          <a:bodyPr/>
          <a:lstStyle/>
          <a:p>
            <a:fld id="{C21897CE-A906-443F-9946-3F5D776DEFD9}" type="slidenum">
              <a:rPr lang="de-CH" smtClean="0"/>
              <a:t>7</a:t>
            </a:fld>
            <a:endParaRPr lang="de-CH" dirty="0"/>
          </a:p>
        </p:txBody>
      </p:sp>
    </p:spTree>
    <p:extLst>
      <p:ext uri="{BB962C8B-B14F-4D97-AF65-F5344CB8AC3E}">
        <p14:creationId xmlns:p14="http://schemas.microsoft.com/office/powerpoint/2010/main" val="705167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e-CH" dirty="0"/>
              <a:t>Da </a:t>
            </a:r>
            <a:r>
              <a:rPr lang="de-CH" dirty="0" err="1"/>
              <a:t>Vapes</a:t>
            </a:r>
            <a:r>
              <a:rPr lang="de-CH" dirty="0"/>
              <a:t> so gefährlich sind für Jugendliche möchte Mila wissen, ob sie denn auch verboten </a:t>
            </a:r>
            <a:r>
              <a:rPr lang="de-CH" dirty="0">
                <a:solidFill>
                  <a:srgbClr val="FF0000"/>
                </a:solidFill>
              </a:rPr>
              <a:t>sind</a:t>
            </a:r>
            <a:r>
              <a:rPr lang="de-CH" dirty="0"/>
              <a:t>. Gibt es ein Gesetz, welches den Verkauf von </a:t>
            </a:r>
            <a:r>
              <a:rPr lang="de-CH" dirty="0" err="1"/>
              <a:t>Vapes</a:t>
            </a:r>
            <a:r>
              <a:rPr lang="de-CH" dirty="0"/>
              <a:t> einschränkt?</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de-CH" sz="12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de-CH" sz="1200" b="1" kern="0" dirty="0">
                <a:effectLst/>
                <a:latin typeface="Times New Roman" panose="02020603050405020304" pitchFamily="18" charset="0"/>
                <a:ea typeface="Times New Roman" panose="02020603050405020304" pitchFamily="18" charset="0"/>
                <a:cs typeface="Times New Roman" panose="02020603050405020304" pitchFamily="18" charset="0"/>
              </a:rPr>
              <a:t>Gesetze und Jugendschutz</a:t>
            </a:r>
            <a:endParaRPr lang="de-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Bisher gab es in der  Schweiz noch kein Gesetz zu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Das bedeutet, der Verkauf und die Werbung sind nicht geregelt. </a:t>
            </a:r>
          </a:p>
          <a:p>
            <a:pPr marL="342900" lvl="0" indent="-342900">
              <a:lnSpc>
                <a:spcPct val="107000"/>
              </a:lnSpc>
              <a:buFont typeface="Symbol" panose="05050102010706020507" pitchFamily="18" charset="2"/>
              <a:buChar char=""/>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Bisher konnten auch Minderjährige in der Schweiz problemlos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kaufen. </a:t>
            </a:r>
          </a:p>
          <a:p>
            <a:pPr marL="342900" lvl="0" indent="-342900">
              <a:lnSpc>
                <a:spcPct val="107000"/>
              </a:lnSpc>
              <a:buFont typeface="Symbol" panose="05050102010706020507" pitchFamily="18" charset="2"/>
              <a:buChar char=""/>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Ab dem 1. Oktober 2024 gilt aber ein neues Gesetz.</a:t>
            </a:r>
          </a:p>
          <a:p>
            <a:pPr marL="342900" lvl="0" indent="-342900">
              <a:lnSpc>
                <a:spcPct val="107000"/>
              </a:lnSpc>
              <a:buFont typeface="Symbol" panose="05050102010706020507" pitchFamily="18" charset="2"/>
              <a:buChar char=""/>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Dieses Gesetz verbietet den Verkauf von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an unter 18-Jährige. </a:t>
            </a:r>
          </a:p>
          <a:p>
            <a:pPr marL="0" lvl="0" indent="0">
              <a:lnSpc>
                <a:spcPct val="107000"/>
              </a:lnSpc>
              <a:buFont typeface="Symbol" panose="05050102010706020507" pitchFamily="18" charset="2"/>
              <a:buNone/>
            </a:pPr>
            <a:endParaRPr lang="de-CH" sz="1200" kern="0" dirty="0">
              <a:effectLst/>
              <a:latin typeface="Times New Roman" panose="02020603050405020304" pitchFamily="18" charset="0"/>
              <a:ea typeface="Times New Roman" panose="02020603050405020304" pitchFamily="18" charset="0"/>
            </a:endParaRPr>
          </a:p>
          <a:p>
            <a:endParaRPr lang="de-CH" sz="1200" kern="0" dirty="0">
              <a:effectLst/>
              <a:latin typeface="Times New Roman" panose="02020603050405020304" pitchFamily="18" charset="0"/>
            </a:endParaRPr>
          </a:p>
          <a:p>
            <a:r>
              <a:rPr lang="de-CH" sz="1200" kern="0" dirty="0">
                <a:effectLst/>
                <a:latin typeface="Times New Roman" panose="02020603050405020304" pitchFamily="18" charset="0"/>
              </a:rPr>
              <a:t>Mila hat bei der Suche im Internet gesehen, dass der Kanton Waadt bereits ein Verkaufs-Verbot an Jugendliche eingeführt hat. Der Kanton Jura verbietet die Einweg-</a:t>
            </a:r>
            <a:r>
              <a:rPr lang="de-CH" sz="1200" kern="0" dirty="0" err="1">
                <a:effectLst/>
                <a:latin typeface="Times New Roman" panose="02020603050405020304" pitchFamily="18" charset="0"/>
              </a:rPr>
              <a:t>Vapes</a:t>
            </a:r>
            <a:r>
              <a:rPr lang="de-CH" sz="1200" kern="0" dirty="0">
                <a:effectLst/>
                <a:latin typeface="Times New Roman" panose="02020603050405020304" pitchFamily="18" charset="0"/>
              </a:rPr>
              <a:t> sogar ganz.. Sie möchte wissen ob es andere Länder gibt, die </a:t>
            </a:r>
            <a:r>
              <a:rPr lang="de-CH" sz="1200" kern="0" dirty="0" err="1">
                <a:effectLst/>
                <a:latin typeface="Times New Roman" panose="02020603050405020304" pitchFamily="18" charset="0"/>
              </a:rPr>
              <a:t>Vapes</a:t>
            </a:r>
            <a:r>
              <a:rPr lang="de-CH" sz="1200" kern="0" dirty="0">
                <a:effectLst/>
                <a:latin typeface="Times New Roman" panose="02020603050405020304" pitchFamily="18" charset="0"/>
              </a:rPr>
              <a:t> bereits verboten haben. Australien, Frankreich und Belgien haben auch bereits reagiert und verbieten die Einweg-</a:t>
            </a:r>
            <a:r>
              <a:rPr lang="de-CH" sz="1200" kern="0" dirty="0" err="1">
                <a:effectLst/>
                <a:latin typeface="Times New Roman" panose="02020603050405020304" pitchFamily="18" charset="0"/>
              </a:rPr>
              <a:t>Vapes</a:t>
            </a:r>
            <a:r>
              <a:rPr lang="de-CH" sz="1200" kern="0" dirty="0">
                <a:effectLst/>
                <a:latin typeface="Times New Roman" panose="02020603050405020304" pitchFamily="18" charset="0"/>
              </a:rPr>
              <a:t>. </a:t>
            </a:r>
          </a:p>
          <a:p>
            <a:r>
              <a:rPr lang="de-CH" sz="1200" kern="0" dirty="0">
                <a:effectLst/>
                <a:latin typeface="Times New Roman" panose="02020603050405020304" pitchFamily="18" charset="0"/>
              </a:rPr>
              <a:t>Auch der Schweizer Nationalrat diskutiert über ein allgemeines Vape-Verbot in der Schweiz. </a:t>
            </a:r>
            <a:endParaRPr lang="de-CH" dirty="0"/>
          </a:p>
        </p:txBody>
      </p:sp>
      <p:sp>
        <p:nvSpPr>
          <p:cNvPr id="4" name="Foliennummernplatzhalter 3"/>
          <p:cNvSpPr>
            <a:spLocks noGrp="1"/>
          </p:cNvSpPr>
          <p:nvPr>
            <p:ph type="sldNum" sz="quarter" idx="5"/>
          </p:nvPr>
        </p:nvSpPr>
        <p:spPr/>
        <p:txBody>
          <a:bodyPr/>
          <a:lstStyle/>
          <a:p>
            <a:fld id="{C21897CE-A906-443F-9946-3F5D776DEFD9}" type="slidenum">
              <a:rPr lang="de-CH" smtClean="0"/>
              <a:t>8</a:t>
            </a:fld>
            <a:endParaRPr lang="de-CH"/>
          </a:p>
        </p:txBody>
      </p:sp>
    </p:spTree>
    <p:extLst>
      <p:ext uri="{BB962C8B-B14F-4D97-AF65-F5344CB8AC3E}">
        <p14:creationId xmlns:p14="http://schemas.microsoft.com/office/powerpoint/2010/main" val="3338480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kern="0" dirty="0">
                <a:effectLst/>
                <a:latin typeface="Times New Roman" panose="02020603050405020304" pitchFamily="18" charset="0"/>
                <a:ea typeface="Times New Roman" panose="02020603050405020304" pitchFamily="18" charset="0"/>
              </a:rPr>
              <a:t>Mila versteht jetzt was </a:t>
            </a:r>
            <a:r>
              <a:rPr lang="de-CH" sz="1800" kern="0" dirty="0" err="1">
                <a:effectLst/>
                <a:latin typeface="Times New Roman" panose="02020603050405020304" pitchFamily="18" charset="0"/>
                <a:ea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rPr>
              <a:t> sind. Sie weiss, dass sie schädlich sind für ihren Sohn Kai. Sie können seiner Gesundheit schaden. Und er kann abhängig von Nikotin werden. Sie entscheidet sich, mit Kai zu reden. Sie möchte gerne ein möglichst gutes Gespräch mit Kai führen. Sie überlegt sich, was sie dafür tun kann: </a:t>
            </a: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algn="l">
              <a:spcAft>
                <a:spcPts val="0"/>
              </a:spcAft>
            </a:pPr>
            <a:r>
              <a:rPr lang="de-DE" sz="1200" b="0" i="0" dirty="0">
                <a:solidFill>
                  <a:srgbClr val="242424"/>
                </a:solidFill>
                <a:effectLst/>
                <a:highlight>
                  <a:srgbClr val="FFFFFF"/>
                </a:highlight>
                <a:latin typeface="Calibri" panose="020F0502020204030204" pitchFamily="34" charset="0"/>
              </a:rPr>
              <a:t> </a:t>
            </a:r>
          </a:p>
          <a:p>
            <a:pPr marL="171450" indent="-171450" algn="l">
              <a:spcAft>
                <a:spcPts val="0"/>
              </a:spcAft>
              <a:buFontTx/>
              <a:buChar char="-"/>
            </a:pPr>
            <a:r>
              <a:rPr lang="de-DE" sz="1200" b="1" i="0" dirty="0">
                <a:solidFill>
                  <a:srgbClr val="242424"/>
                </a:solidFill>
                <a:effectLst/>
                <a:highlight>
                  <a:srgbClr val="FFFFFF"/>
                </a:highlight>
                <a:latin typeface="Calibri" panose="020F0502020204030204" pitchFamily="34" charset="0"/>
              </a:rPr>
              <a:t>Informieren Sie sich vor dem Gespräch: </a:t>
            </a:r>
          </a:p>
          <a:p>
            <a:pPr marL="0" indent="0" algn="l">
              <a:spcAft>
                <a:spcPts val="0"/>
              </a:spcAft>
              <a:buFontTx/>
              <a:buNone/>
            </a:pPr>
            <a:r>
              <a:rPr lang="de-DE" sz="1200" b="0" i="0" dirty="0">
                <a:solidFill>
                  <a:srgbClr val="242424"/>
                </a:solidFill>
                <a:effectLst/>
                <a:highlight>
                  <a:srgbClr val="FFFFFF"/>
                </a:highlight>
                <a:latin typeface="Calibri" panose="020F0502020204030204" pitchFamily="34" charset="0"/>
              </a:rPr>
              <a:t>Wenn Sie sich gut informiert haben, sind Sie im Gespräch glaubwürdig.</a:t>
            </a:r>
          </a:p>
          <a:p>
            <a:pPr algn="l">
              <a:spcAft>
                <a:spcPts val="0"/>
              </a:spcAft>
            </a:pPr>
            <a:r>
              <a:rPr lang="de-DE" sz="1200" b="0" i="0" dirty="0">
                <a:solidFill>
                  <a:srgbClr val="242424"/>
                </a:solidFill>
                <a:effectLst/>
                <a:highlight>
                  <a:srgbClr val="FFFFFF"/>
                </a:highlight>
                <a:latin typeface="Calibri" panose="020F0502020204030204" pitchFamily="34" charset="0"/>
              </a:rPr>
              <a:t> </a:t>
            </a:r>
          </a:p>
          <a:p>
            <a:pPr algn="l">
              <a:spcAft>
                <a:spcPts val="0"/>
              </a:spcAft>
            </a:pPr>
            <a:r>
              <a:rPr lang="de-DE" sz="1200" b="1" i="0" dirty="0">
                <a:solidFill>
                  <a:srgbClr val="242424"/>
                </a:solidFill>
                <a:effectLst/>
                <a:highlight>
                  <a:srgbClr val="FFFFFF"/>
                </a:highlight>
                <a:latin typeface="Calibri" panose="020F0502020204030204" pitchFamily="34" charset="0"/>
              </a:rPr>
              <a:t>- Wählen Sie einen ruhigen Moment für das Gespräch:</a:t>
            </a:r>
          </a:p>
          <a:p>
            <a:pPr algn="l">
              <a:spcAft>
                <a:spcPts val="0"/>
              </a:spcAft>
            </a:pPr>
            <a:r>
              <a:rPr lang="de-DE" sz="1200" b="0" i="0" dirty="0">
                <a:effectLst/>
                <a:highlight>
                  <a:srgbClr val="FFFFFF"/>
                </a:highlight>
                <a:latin typeface="Calibri" panose="020F0502020204030204" pitchFamily="34" charset="0"/>
              </a:rPr>
              <a:t>Wählen Sie einen </a:t>
            </a:r>
            <a:r>
              <a:rPr lang="de-DE" dirty="0">
                <a:highlight>
                  <a:srgbClr val="FFFFFF"/>
                </a:highlight>
                <a:latin typeface="Calibri" panose="020F0502020204030204" pitchFamily="34" charset="0"/>
              </a:rPr>
              <a:t>passenden</a:t>
            </a:r>
            <a:r>
              <a:rPr lang="de-DE" sz="1200" b="0" i="0" dirty="0">
                <a:effectLst/>
                <a:highlight>
                  <a:srgbClr val="FFFFFF"/>
                </a:highlight>
                <a:latin typeface="Calibri" panose="020F0502020204030204" pitchFamily="34" charset="0"/>
              </a:rPr>
              <a:t> Zeitpunkt für das Gespräch. Wenn Sie beide entspannt sind und genug Zeit haben. Sprechen Sie mit ihrem Kind nicht in einer Stress-Situation oder im Streit.</a:t>
            </a:r>
          </a:p>
          <a:p>
            <a:pPr algn="l">
              <a:spcAft>
                <a:spcPts val="0"/>
              </a:spcAft>
            </a:pPr>
            <a:r>
              <a:rPr lang="de-DE" sz="1200" b="0" i="0" dirty="0">
                <a:effectLst/>
                <a:highlight>
                  <a:srgbClr val="FFFFFF"/>
                </a:highlight>
                <a:latin typeface="Calibri" panose="020F0502020204030204" pitchFamily="34" charset="0"/>
              </a:rPr>
              <a:t> </a:t>
            </a:r>
          </a:p>
          <a:p>
            <a:pPr algn="l">
              <a:spcAft>
                <a:spcPts val="0"/>
              </a:spcAft>
            </a:pPr>
            <a:r>
              <a:rPr lang="de-DE" sz="1200" b="1" i="0" dirty="0">
                <a:solidFill>
                  <a:srgbClr val="242424"/>
                </a:solidFill>
                <a:effectLst/>
                <a:highlight>
                  <a:srgbClr val="FFFFFF"/>
                </a:highlight>
                <a:latin typeface="Calibri" panose="020F0502020204030204" pitchFamily="34" charset="0"/>
              </a:rPr>
              <a:t>- Stellen Sie Ihrem Kind Fragen. Und hören Sie ihm zu:</a:t>
            </a:r>
          </a:p>
          <a:p>
            <a:pPr marL="0" indent="0" algn="l">
              <a:spcAft>
                <a:spcPts val="0"/>
              </a:spcAft>
              <a:buFontTx/>
              <a:buNone/>
            </a:pPr>
            <a:r>
              <a:rPr lang="de-DE" sz="1200" b="0" i="0" dirty="0">
                <a:solidFill>
                  <a:srgbClr val="242424"/>
                </a:solidFill>
                <a:effectLst/>
                <a:highlight>
                  <a:srgbClr val="FFFFFF"/>
                </a:highlight>
                <a:latin typeface="Calibri" panose="020F0502020204030204" pitchFamily="34" charset="0"/>
              </a:rPr>
              <a:t>Bereiten Sie offene Fragen vor. Das sind Fragen, die man nicht mit Ja oder Nein beantworten kann. Damit kann Ihr Kind Ihnen ausführlich antworten. Beispielhafte Fragen sind: "Warum hast du mit dem Vapen angefangen?" oder "Was gefällt dir daran?". </a:t>
            </a:r>
          </a:p>
          <a:p>
            <a:pPr marL="0" indent="0" algn="l">
              <a:spcAft>
                <a:spcPts val="0"/>
              </a:spcAft>
              <a:buFontTx/>
              <a:buNone/>
            </a:pPr>
            <a:r>
              <a:rPr lang="de-DE" sz="1200" b="0" i="0" dirty="0">
                <a:solidFill>
                  <a:srgbClr val="242424"/>
                </a:solidFill>
                <a:effectLst/>
                <a:highlight>
                  <a:srgbClr val="FFFFFF"/>
                </a:highlight>
                <a:latin typeface="Calibri" panose="020F0502020204030204" pitchFamily="34" charset="0"/>
              </a:rPr>
              <a:t>Hören Sie aktiv zu. Zeigen Sie Verständnis für Ihr Kind. </a:t>
            </a:r>
          </a:p>
          <a:p>
            <a:pPr marL="0" indent="0" algn="l">
              <a:spcAft>
                <a:spcPts val="0"/>
              </a:spcAft>
              <a:buFontTx/>
              <a:buNone/>
            </a:pPr>
            <a:endParaRPr lang="de-DE" sz="1200" b="0" i="0" dirty="0">
              <a:solidFill>
                <a:srgbClr val="242424"/>
              </a:solidFill>
              <a:effectLst/>
              <a:highlight>
                <a:srgbClr val="FFFFFF"/>
              </a:highlight>
              <a:latin typeface="Calibri" panose="020F0502020204030204" pitchFamily="34" charset="0"/>
            </a:endParaRPr>
          </a:p>
          <a:p>
            <a:r>
              <a:rPr lang="de-DE" b="1" dirty="0"/>
              <a:t>- Keinen Vortrag halten</a:t>
            </a:r>
            <a:r>
              <a:rPr lang="de-DE" dirty="0"/>
              <a:t>:</a:t>
            </a:r>
            <a:br>
              <a:rPr lang="de-DE" dirty="0"/>
            </a:br>
            <a:r>
              <a:rPr lang="de-DE" dirty="0"/>
              <a:t>Vermeiden Sie einen langen Vortrag. Der könnte das Kind überfordern. Lassen Sie sich stattdessen auf ein Gespräch ein. Bei dem beide Seiten ihre Gedanken und Gefühle teilen können.</a:t>
            </a:r>
          </a:p>
          <a:p>
            <a:endParaRPr lang="de-DE" b="1" dirty="0"/>
          </a:p>
          <a:p>
            <a:r>
              <a:rPr lang="de-DE" b="1" dirty="0"/>
              <a:t>- Kritik am Kind vermeiden</a:t>
            </a:r>
            <a:r>
              <a:rPr lang="de-DE" dirty="0"/>
              <a:t>:</a:t>
            </a:r>
            <a:br>
              <a:rPr lang="de-DE" dirty="0"/>
            </a:br>
            <a:r>
              <a:rPr lang="de-DE" dirty="0"/>
              <a:t>Kritisieren Sie Ihr Kind nicht. Zeigen Sie stattdessen Verständnis. Sagen Sie ihm, dass Sie es unterstützen. Stärken Sie das Vertrauen. Ermutigen Sie Ihr Kind. </a:t>
            </a:r>
          </a:p>
          <a:p>
            <a:endParaRPr lang="de-DE" b="1" dirty="0"/>
          </a:p>
          <a:p>
            <a:r>
              <a:rPr lang="de-DE" b="1" dirty="0"/>
              <a:t>- Regeln aufstellen und Abmachungen treffen</a:t>
            </a:r>
            <a:r>
              <a:rPr lang="de-DE" dirty="0"/>
              <a:t>:</a:t>
            </a:r>
            <a:br>
              <a:rPr lang="de-DE" dirty="0"/>
            </a:br>
            <a:r>
              <a:rPr lang="de-DE" dirty="0"/>
              <a:t>Legen Sie gemeinsam klare Regeln fest. Das schafft Orientierung und Sicherheit. Abmachungen können helfen, das Kind auf den richtigen Weg zu führen.</a:t>
            </a:r>
          </a:p>
          <a:p>
            <a:endParaRPr lang="de-DE" b="1" dirty="0"/>
          </a:p>
          <a:p>
            <a:r>
              <a:rPr lang="de-DE" b="1" dirty="0"/>
              <a:t>- Seien Sie ein Vorbild.</a:t>
            </a:r>
            <a:br>
              <a:rPr lang="de-DE" dirty="0"/>
            </a:br>
            <a:r>
              <a:rPr lang="de-DE" dirty="0"/>
              <a:t>Kinder orientieren sich an den Handlungen der Erwachsenen. Treffen Sie gesunde Entscheidungen und handeln Sie konsequent. Seien Sie Ihrem Kind ein starkes Vorbild, dem es folgen kann.</a:t>
            </a:r>
          </a:p>
          <a:p>
            <a:endParaRPr lang="de-DE" b="1" dirty="0"/>
          </a:p>
          <a:p>
            <a:pPr algn="l">
              <a:spcAft>
                <a:spcPts val="0"/>
              </a:spcAft>
            </a:pPr>
            <a:r>
              <a:rPr lang="de-DE" b="1" dirty="0"/>
              <a:t>Es geht vielen Eltern gleich: </a:t>
            </a:r>
          </a:p>
          <a:p>
            <a:pPr algn="l">
              <a:spcAft>
                <a:spcPts val="0"/>
              </a:spcAft>
            </a:pPr>
            <a:r>
              <a:rPr lang="de-DE" b="1" dirty="0"/>
              <a:t>Fühlen Sie sich mit der Thematik überfordert? Sie können an vielen Anlaufstellen Hilfe holen</a:t>
            </a:r>
            <a:r>
              <a:rPr lang="de-DE" dirty="0"/>
              <a:t>:</a:t>
            </a:r>
            <a:br>
              <a:rPr lang="de-DE" dirty="0"/>
            </a:br>
            <a:r>
              <a:rPr lang="de-DE" dirty="0"/>
              <a:t>Es ist völlig normal, dass man sich als Elternteil manchmal überfordert fühlt. In solchen Momenten sollte man sich Unterstützung holen. So können sie leichter den richtigen Weg zu finden. Zögern Sie nicht, diese Angebote zu nutzen. </a:t>
            </a:r>
            <a:r>
              <a:rPr lang="de-DE" sz="1200" b="0" i="0" dirty="0">
                <a:effectLst/>
                <a:highlight>
                  <a:srgbClr val="FFFFFF"/>
                </a:highlight>
                <a:latin typeface="Calibri" panose="020F0502020204030204" pitchFamily="34" charset="0"/>
              </a:rPr>
              <a:t>Der Austausch mit anderen Eltern oder das Lesen von Erfahrungsberichten kann Ihnen ebenfalls helfen. Nutzen Sie Beratungsstellen und informative Webseiten. Professionelle Beratung kann Ihnen helfen, das Thema besser zu verstehen. Und Sie können Strategien für das Gespräch entwickeln. </a:t>
            </a:r>
          </a:p>
          <a:p>
            <a:pPr algn="l">
              <a:spcAft>
                <a:spcPts val="0"/>
              </a:spcAft>
            </a:pPr>
            <a:endParaRPr lang="de-DE" sz="1200" b="0" i="0" dirty="0">
              <a:effectLst/>
              <a:highlight>
                <a:srgbClr val="FFFFFF"/>
              </a:highlight>
              <a:latin typeface="Calibri" panose="020F0502020204030204" pitchFamily="34" charset="0"/>
            </a:endParaRPr>
          </a:p>
          <a:p>
            <a:pPr algn="l">
              <a:spcAft>
                <a:spcPts val="0"/>
              </a:spcAft>
            </a:pPr>
            <a:endParaRPr lang="de-DE" sz="1200" b="0" i="0" dirty="0">
              <a:effectLst/>
              <a:highlight>
                <a:srgbClr val="FFFFFF"/>
              </a:highlight>
              <a:latin typeface="Calibri" panose="020F0502020204030204" pitchFamily="34" charset="0"/>
            </a:endParaRPr>
          </a:p>
          <a:p>
            <a:pPr algn="l">
              <a:spcAft>
                <a:spcPts val="0"/>
              </a:spcAft>
            </a:pPr>
            <a:r>
              <a:rPr lang="de-DE" sz="1200" b="0" i="0" dirty="0">
                <a:effectLst/>
                <a:highlight>
                  <a:srgbClr val="FFFFFF"/>
                </a:highlight>
                <a:latin typeface="Calibri" panose="020F0502020204030204" pitchFamily="34" charset="0"/>
              </a:rPr>
              <a:t>Für Unterstützungsangebote auf die Broschüre verweisen. Und die dazugehörige Folie </a:t>
            </a:r>
            <a:r>
              <a:rPr lang="de-DE" sz="1200" b="0" i="0" dirty="0">
                <a:solidFill>
                  <a:srgbClr val="242424"/>
                </a:solidFill>
                <a:effectLst/>
                <a:highlight>
                  <a:srgbClr val="FFFFFF"/>
                </a:highlight>
                <a:latin typeface="Calibri" panose="020F0502020204030204" pitchFamily="34" charset="0"/>
              </a:rPr>
              <a:t>zeigen. </a:t>
            </a:r>
          </a:p>
        </p:txBody>
      </p:sp>
      <p:sp>
        <p:nvSpPr>
          <p:cNvPr id="4" name="Foliennummernplatzhalter 3"/>
          <p:cNvSpPr>
            <a:spLocks noGrp="1"/>
          </p:cNvSpPr>
          <p:nvPr>
            <p:ph type="sldNum" sz="quarter" idx="5"/>
          </p:nvPr>
        </p:nvSpPr>
        <p:spPr/>
        <p:txBody>
          <a:bodyPr/>
          <a:lstStyle/>
          <a:p>
            <a:fld id="{18CEF143-95B9-4571-9396-B55E307319CB}" type="slidenum">
              <a:rPr lang="de-CH" smtClean="0"/>
              <a:t>9</a:t>
            </a:fld>
            <a:endParaRPr lang="de-CH"/>
          </a:p>
        </p:txBody>
      </p:sp>
    </p:spTree>
    <p:extLst>
      <p:ext uri="{BB962C8B-B14F-4D97-AF65-F5344CB8AC3E}">
        <p14:creationId xmlns:p14="http://schemas.microsoft.com/office/powerpoint/2010/main" val="3335530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10/16/2024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1938671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1407305"/>
          </a:xfrm>
        </p:spPr>
        <p:txBody>
          <a:bodyPr anchor="b">
            <a:normAutofit/>
          </a:bodyPr>
          <a:lstStyle>
            <a:lvl1pPr algn="l">
              <a:lnSpc>
                <a:spcPct val="85000"/>
              </a:lnSpc>
              <a:defRPr sz="8000" spc="-50" baseline="0">
                <a:solidFill>
                  <a:schemeClr val="tx1">
                    <a:lumMod val="85000"/>
                    <a:lumOff val="15000"/>
                  </a:schemeClr>
                </a:solidFill>
              </a:defRPr>
            </a:lvl1pPr>
          </a:lstStyle>
          <a:p>
            <a:r>
              <a:rPr lang="de-DE" dirty="0"/>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3016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10/16/2024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3521606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de-DE"/>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6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10/16/2024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1544515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740822" y="725862"/>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2402584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702303"/>
          </a:xfrm>
        </p:spPr>
        <p:txBody>
          <a:bodyPr/>
          <a:lstStyle/>
          <a:p>
            <a:r>
              <a:rPr lang="de-DE"/>
              <a:t>Mastertitelformat bearbeiten</a:t>
            </a:r>
            <a:endParaRPr lang="en-US" dirty="0"/>
          </a:p>
        </p:txBody>
      </p:sp>
      <p:sp>
        <p:nvSpPr>
          <p:cNvPr id="3" name="Content Placeholder 2"/>
          <p:cNvSpPr>
            <a:spLocks noGrp="1"/>
          </p:cNvSpPr>
          <p:nvPr>
            <p:ph idx="1"/>
          </p:nvPr>
        </p:nvSpPr>
        <p:spPr>
          <a:xfrm>
            <a:off x="1097280" y="2177142"/>
            <a:ext cx="10058400" cy="369195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039452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1407305"/>
          </a:xfrm>
        </p:spPr>
        <p:txBody>
          <a:bodyPr anchor="b">
            <a:normAutofit/>
          </a:bodyPr>
          <a:lstStyle>
            <a:lvl1pPr algn="l">
              <a:lnSpc>
                <a:spcPct val="85000"/>
              </a:lnSpc>
              <a:defRPr sz="8000" spc="-50" baseline="0">
                <a:solidFill>
                  <a:schemeClr val="tx1">
                    <a:lumMod val="85000"/>
                    <a:lumOff val="15000"/>
                  </a:schemeClr>
                </a:solidFill>
              </a:defRPr>
            </a:lvl1pPr>
          </a:lstStyle>
          <a:p>
            <a:r>
              <a:rPr lang="de-DE" dirty="0"/>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479234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10/16/2024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3521606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de-DE"/>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3016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10/16/2024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3521606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795251" y="634735"/>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3016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10/16/2024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3521606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8" name="Rectangle 7"/>
          <p:cNvSpPr/>
          <p:nvPr/>
        </p:nvSpPr>
        <p:spPr>
          <a:xfrm>
            <a:off x="-1" y="4936671"/>
            <a:ext cx="12188825" cy="30462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 y="4798448"/>
            <a:ext cx="12188825" cy="1382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de-DE"/>
              <a:t>Mastertitelformat bearbeiten</a:t>
            </a:r>
            <a:endParaRPr lang="en-US" dirty="0"/>
          </a:p>
        </p:txBody>
      </p:sp>
      <p:sp>
        <p:nvSpPr>
          <p:cNvPr id="3" name="Picture Placeholder 2"/>
          <p:cNvSpPr>
            <a:spLocks noGrp="1" noChangeAspect="1"/>
          </p:cNvSpPr>
          <p:nvPr>
            <p:ph type="pic" idx="1"/>
          </p:nvPr>
        </p:nvSpPr>
        <p:spPr>
          <a:xfrm>
            <a:off x="15" y="0"/>
            <a:ext cx="12191985" cy="2737671"/>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48A87A34-81AB-432B-8DAE-1953F412C126}" type="datetimeFigureOut">
              <a:rPr lang="en-US" smtClean="0"/>
              <a:t>10/16/2024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6406337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7112965"/>
      </p:ext>
    </p:extLst>
  </p:cSld>
  <p:clrMap bg1="lt1" tx1="dk1" bg2="lt2" tx2="dk2" accent1="accent1" accent2="accent2" accent3="accent3" accent4="accent4" accent5="accent5" accent6="accent6" hlink="hlink" folHlink="folHlink"/>
  <p:sldLayoutIdLst>
    <p:sldLayoutId id="2147483716" r:id="rId1"/>
    <p:sldLayoutId id="2147483699" r:id="rId2"/>
    <p:sldLayoutId id="2147483717" r:id="rId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680" r:id="rId1"/>
    <p:sldLayoutId id="2147483673"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708" r:id="rId1"/>
    <p:sldLayoutId id="2147483707"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711" r:id="rId1"/>
    <p:sldLayoutId id="2147483681" r:id="rId2"/>
    <p:sldLayoutId id="2147483710" r:id="rId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714" r:id="rId1"/>
    <p:sldLayoutId id="2147483713"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1604686"/>
      </p:ext>
    </p:extLst>
  </p:cSld>
  <p:clrMap bg1="lt1" tx1="dk1" bg2="lt2" tx2="dk2" accent1="accent1" accent2="accent2" accent3="accent3" accent4="accent4" accent5="accent5" accent6="accent6" hlink="hlink" folHlink="folHlink"/>
  <p:sldLayoutIdLst>
    <p:sldLayoutId id="2147483705" r:id="rId1"/>
    <p:sldLayoutId id="2147483698"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tmp"/></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hyperlink" Target="https://www.srf.ch/news/schweiz/gesetze-gegen-vapes-australien-verbietet-die-einfuhr-von-einweg-e-zigaretten" TargetMode="External"/><Relationship Id="rId3" Type="http://schemas.openxmlformats.org/officeDocument/2006/relationships/hyperlink" Target="https://www.zfps.ch/" TargetMode="External"/><Relationship Id="rId7" Type="http://schemas.openxmlformats.org/officeDocument/2006/relationships/hyperlink" Target="https://www.parlament.ch/de/services/news/Seiten/2024/20240612192750721194158159026_bsd176.aspx#:~:text=(sda)%20Der%20Nationalrat%20will%20elektronische,Stimmen%20bei%20vier%20Enthaltungen%20angenommen." TargetMode="External"/><Relationship Id="rId12" Type="http://schemas.openxmlformats.org/officeDocument/2006/relationships/hyperlink" Target="https://www.bag.admin.ch/bag/de/home/gesund-leben/sucht-und-gesundheit/tabak/e-zigaretten.html"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www.watson.ch/schweiz/waadt/587637012-e-zigaretten-waadt-verbietet-verkauf-an-minderjaehrige" TargetMode="External"/><Relationship Id="rId11" Type="http://schemas.openxmlformats.org/officeDocument/2006/relationships/hyperlink" Target="https://www.srf.ch/news/schweiz/alle-altersgruppen-im-kanton-jura-wird-der-verkauf-von-wegwerf-vapes-verboten#:~:text=Elektronische%20Einwegzigaretten%20sollen%20im%20Kanton,als%20%C2%ABgesundheitspolitischer%20Irrweg%C2%BB%20bezeichnet." TargetMode="External"/><Relationship Id="rId5" Type="http://schemas.openxmlformats.org/officeDocument/2006/relationships/hyperlink" Target="https://www.suchtschweiz.ch/zahlen-und-fakten/neue-nikotinhaltige-produkte/neue-nikotinhaltige-produkte-konsum/#Infografiken" TargetMode="External"/><Relationship Id="rId10" Type="http://schemas.openxmlformats.org/officeDocument/2006/relationships/hyperlink" Target="https://www.euractiv.de/section/gesundheit/news/frankreich-verbietet-e-zigaretten/" TargetMode="External"/><Relationship Id="rId4" Type="http://schemas.openxmlformats.org/officeDocument/2006/relationships/hyperlink" Target="https://www.at-schweiz.ch/de/wissen/produkte/e-zigaretten/" TargetMode="External"/><Relationship Id="rId9" Type="http://schemas.openxmlformats.org/officeDocument/2006/relationships/hyperlink" Target="https://www.euractiv.de/section/gesundheit/news/verbot-von-einweg-e-zigaretten-in-belgien-eu-kommission-gibt-gruenes-lich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A0300C-4F8B-AE92-B253-F58889DB8DFF}"/>
              </a:ext>
            </a:extLst>
          </p:cNvPr>
          <p:cNvSpPr>
            <a:spLocks noGrp="1"/>
          </p:cNvSpPr>
          <p:nvPr>
            <p:ph type="title"/>
          </p:nvPr>
        </p:nvSpPr>
        <p:spPr>
          <a:xfrm>
            <a:off x="4211892" y="5449197"/>
            <a:ext cx="3768214" cy="822960"/>
          </a:xfrm>
        </p:spPr>
        <p:txBody>
          <a:bodyPr/>
          <a:lstStyle/>
          <a:p>
            <a:pPr algn="ctr"/>
            <a:r>
              <a:rPr lang="de-CH" sz="5500" b="1" dirty="0" err="1">
                <a:latin typeface="+mn-lt"/>
              </a:rPr>
              <a:t>VapeAware</a:t>
            </a:r>
            <a:endParaRPr lang="de-CH" sz="5500" b="1" dirty="0">
              <a:latin typeface="+mn-lt"/>
            </a:endParaRPr>
          </a:p>
        </p:txBody>
      </p:sp>
      <p:sp>
        <p:nvSpPr>
          <p:cNvPr id="4" name="Textplatzhalter 3">
            <a:extLst>
              <a:ext uri="{FF2B5EF4-FFF2-40B4-BE49-F238E27FC236}">
                <a16:creationId xmlns:a16="http://schemas.microsoft.com/office/drawing/2014/main" id="{64C1787E-0783-7D51-4107-2F2F684A46C2}"/>
              </a:ext>
            </a:extLst>
          </p:cNvPr>
          <p:cNvSpPr>
            <a:spLocks noGrp="1"/>
          </p:cNvSpPr>
          <p:nvPr>
            <p:ph type="body" sz="half" idx="4294967295"/>
          </p:nvPr>
        </p:nvSpPr>
        <p:spPr>
          <a:xfrm>
            <a:off x="1966728" y="6320203"/>
            <a:ext cx="8258542" cy="594360"/>
          </a:xfrm>
        </p:spPr>
        <p:txBody>
          <a:bodyPr>
            <a:noAutofit/>
          </a:bodyPr>
          <a:lstStyle/>
          <a:p>
            <a:pPr algn="ctr"/>
            <a:r>
              <a:rPr lang="de-CH" dirty="0">
                <a:solidFill>
                  <a:schemeClr val="bg1"/>
                </a:solidFill>
              </a:rPr>
              <a:t>Nikotinprävention an Schulen des Heimatlichen Sprache- und Kulturunterrichts</a:t>
            </a:r>
          </a:p>
        </p:txBody>
      </p:sp>
      <p:pic>
        <p:nvPicPr>
          <p:cNvPr id="5" name="Grafik 4">
            <a:extLst>
              <a:ext uri="{FF2B5EF4-FFF2-40B4-BE49-F238E27FC236}">
                <a16:creationId xmlns:a16="http://schemas.microsoft.com/office/drawing/2014/main" id="{E608C9F7-54AB-B09A-77AB-62F249E0290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15342" y="779773"/>
            <a:ext cx="2961313" cy="2961313"/>
          </a:xfrm>
          <a:prstGeom prst="rect">
            <a:avLst/>
          </a:prstGeom>
        </p:spPr>
      </p:pic>
      <p:pic>
        <p:nvPicPr>
          <p:cNvPr id="6" name="Grafik 5">
            <a:extLst>
              <a:ext uri="{FF2B5EF4-FFF2-40B4-BE49-F238E27FC236}">
                <a16:creationId xmlns:a16="http://schemas.microsoft.com/office/drawing/2014/main" id="{261BF70C-7F2A-383A-A09D-55B925CEFA92}"/>
              </a:ext>
            </a:extLst>
          </p:cNvPr>
          <p:cNvPicPr>
            <a:picLocks noChangeAspect="1"/>
          </p:cNvPicPr>
          <p:nvPr/>
        </p:nvPicPr>
        <p:blipFill rotWithShape="1">
          <a:blip r:embed="rId4">
            <a:extLst>
              <a:ext uri="{28A0092B-C50C-407E-A947-70E740481C1C}">
                <a14:useLocalDpi xmlns:a14="http://schemas.microsoft.com/office/drawing/2010/main" val="0"/>
              </a:ext>
            </a:extLst>
          </a:blip>
          <a:srcRect l="34872" t="21671" r="58230" b="73550"/>
          <a:stretch/>
        </p:blipFill>
        <p:spPr>
          <a:xfrm>
            <a:off x="229147" y="3883675"/>
            <a:ext cx="1875604" cy="812122"/>
          </a:xfrm>
          <a:prstGeom prst="rect">
            <a:avLst/>
          </a:prstGeom>
        </p:spPr>
      </p:pic>
      <p:sp>
        <p:nvSpPr>
          <p:cNvPr id="7" name="Textfeld 6">
            <a:extLst>
              <a:ext uri="{FF2B5EF4-FFF2-40B4-BE49-F238E27FC236}">
                <a16:creationId xmlns:a16="http://schemas.microsoft.com/office/drawing/2014/main" id="{316838F1-1F80-44CB-B4DD-E64E41130024}"/>
              </a:ext>
            </a:extLst>
          </p:cNvPr>
          <p:cNvSpPr txBox="1"/>
          <p:nvPr/>
        </p:nvSpPr>
        <p:spPr>
          <a:xfrm>
            <a:off x="9870211" y="128112"/>
            <a:ext cx="2230665" cy="369332"/>
          </a:xfrm>
          <a:prstGeom prst="rect">
            <a:avLst/>
          </a:prstGeom>
          <a:noFill/>
          <a:ln w="19050">
            <a:solidFill>
              <a:schemeClr val="tx1"/>
            </a:solidFill>
          </a:ln>
        </p:spPr>
        <p:txBody>
          <a:bodyPr wrap="square" rtlCol="0">
            <a:spAutoFit/>
          </a:bodyPr>
          <a:lstStyle/>
          <a:p>
            <a:r>
              <a:rPr lang="de-CH" b="1" dirty="0"/>
              <a:t>Für den Elternabend</a:t>
            </a:r>
          </a:p>
        </p:txBody>
      </p:sp>
      <p:pic>
        <p:nvPicPr>
          <p:cNvPr id="10" name="Grafik 9" descr="Ein Bild, das Text, Schrift, weiß, Grafiken enthält.&#10;&#10;Automatisch generierte Beschreibung">
            <a:extLst>
              <a:ext uri="{FF2B5EF4-FFF2-40B4-BE49-F238E27FC236}">
                <a16:creationId xmlns:a16="http://schemas.microsoft.com/office/drawing/2014/main" id="{A9BD0974-3555-A9CB-7837-DA030FCFA7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3759" y="3625678"/>
            <a:ext cx="3047117" cy="1070119"/>
          </a:xfrm>
          <a:prstGeom prst="rect">
            <a:avLst/>
          </a:prstGeom>
        </p:spPr>
      </p:pic>
      <p:pic>
        <p:nvPicPr>
          <p:cNvPr id="3" name="Grafik 2" descr="Ein Bild, das Schwarz, Dunkelheit enthält.&#10;&#10;Automatisch generierte Beschreibung">
            <a:extLst>
              <a:ext uri="{FF2B5EF4-FFF2-40B4-BE49-F238E27FC236}">
                <a16:creationId xmlns:a16="http://schemas.microsoft.com/office/drawing/2014/main" id="{1A4A60EB-5D69-4FC7-CC32-5845484CEA8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43" r="5213" b="12992"/>
          <a:stretch/>
        </p:blipFill>
        <p:spPr>
          <a:xfrm>
            <a:off x="9148506" y="128112"/>
            <a:ext cx="498261" cy="483076"/>
          </a:xfrm>
          <a:prstGeom prst="rect">
            <a:avLst/>
          </a:prstGeom>
        </p:spPr>
      </p:pic>
      <p:sp>
        <p:nvSpPr>
          <p:cNvPr id="8" name="Textfeld 7">
            <a:extLst>
              <a:ext uri="{FF2B5EF4-FFF2-40B4-BE49-F238E27FC236}">
                <a16:creationId xmlns:a16="http://schemas.microsoft.com/office/drawing/2014/main" id="{D2EEF075-4E7C-1FDE-6E13-E61C83DEE7F3}"/>
              </a:ext>
            </a:extLst>
          </p:cNvPr>
          <p:cNvSpPr txBox="1"/>
          <p:nvPr/>
        </p:nvSpPr>
        <p:spPr>
          <a:xfrm>
            <a:off x="2430755" y="4160737"/>
            <a:ext cx="5014720" cy="861774"/>
          </a:xfrm>
          <a:prstGeom prst="rect">
            <a:avLst/>
          </a:prstGeom>
          <a:noFill/>
        </p:spPr>
        <p:txBody>
          <a:bodyPr wrap="square" rtlCol="0">
            <a:spAutoFit/>
          </a:bodyPr>
          <a:lstStyle/>
          <a:p>
            <a:r>
              <a:rPr lang="de-CH" sz="1600" dirty="0">
                <a:effectLst/>
                <a:ea typeface="Aptos" panose="020B0004020202020204" pitchFamily="34" charset="0"/>
                <a:cs typeface="Aptos" panose="020B0004020202020204" pitchFamily="34" charset="0"/>
              </a:rPr>
              <a:t>Das Projekt «</a:t>
            </a:r>
            <a:r>
              <a:rPr lang="de-CH" sz="1600" dirty="0" err="1">
                <a:effectLst/>
                <a:ea typeface="Aptos" panose="020B0004020202020204" pitchFamily="34" charset="0"/>
                <a:cs typeface="Aptos" panose="020B0004020202020204" pitchFamily="34" charset="0"/>
              </a:rPr>
              <a:t>VapeAware</a:t>
            </a:r>
            <a:r>
              <a:rPr lang="de-CH" sz="1600" dirty="0">
                <a:effectLst/>
                <a:ea typeface="Aptos" panose="020B0004020202020204" pitchFamily="34" charset="0"/>
                <a:cs typeface="Aptos" panose="020B0004020202020204" pitchFamily="34" charset="0"/>
              </a:rPr>
              <a:t> - HSK-Schulen (VAHSK)» wird durch den </a:t>
            </a:r>
            <a:r>
              <a:rPr lang="de-CH" sz="1600" dirty="0" err="1">
                <a:effectLst/>
                <a:ea typeface="Aptos" panose="020B0004020202020204" pitchFamily="34" charset="0"/>
                <a:cs typeface="Aptos" panose="020B0004020202020204" pitchFamily="34" charset="0"/>
              </a:rPr>
              <a:t>Tabakpräventionsfonds</a:t>
            </a:r>
            <a:r>
              <a:rPr lang="de-CH" sz="1600" dirty="0">
                <a:effectLst/>
                <a:ea typeface="Aptos" panose="020B0004020202020204" pitchFamily="34" charset="0"/>
                <a:cs typeface="Aptos" panose="020B0004020202020204" pitchFamily="34" charset="0"/>
              </a:rPr>
              <a:t> finanziell </a:t>
            </a:r>
            <a:r>
              <a:rPr lang="de-CH" sz="1600" dirty="0" err="1">
                <a:effectLst/>
                <a:ea typeface="Aptos" panose="020B0004020202020204" pitchFamily="34" charset="0"/>
                <a:cs typeface="Aptos" panose="020B0004020202020204" pitchFamily="34" charset="0"/>
              </a:rPr>
              <a:t>unterstützt</a:t>
            </a:r>
            <a:r>
              <a:rPr lang="de-CH" sz="1600" dirty="0">
                <a:effectLst/>
                <a:ea typeface="Aptos" panose="020B0004020202020204" pitchFamily="34" charset="0"/>
                <a:cs typeface="Aptos" panose="020B0004020202020204" pitchFamily="34" charset="0"/>
              </a:rPr>
              <a:t>.</a:t>
            </a:r>
          </a:p>
          <a:p>
            <a:endParaRPr lang="de-CH" dirty="0"/>
          </a:p>
        </p:txBody>
      </p:sp>
    </p:spTree>
    <p:extLst>
      <p:ext uri="{BB962C8B-B14F-4D97-AF65-F5344CB8AC3E}">
        <p14:creationId xmlns:p14="http://schemas.microsoft.com/office/powerpoint/2010/main" val="316122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68AA3-1E77-937E-9835-24F013CF7400}"/>
              </a:ext>
            </a:extLst>
          </p:cNvPr>
          <p:cNvSpPr>
            <a:spLocks noGrp="1"/>
          </p:cNvSpPr>
          <p:nvPr>
            <p:ph type="title"/>
          </p:nvPr>
        </p:nvSpPr>
        <p:spPr>
          <a:xfrm>
            <a:off x="770709" y="524395"/>
            <a:ext cx="10058400" cy="464511"/>
          </a:xfrm>
        </p:spPr>
        <p:txBody>
          <a:bodyPr>
            <a:normAutofit/>
          </a:bodyPr>
          <a:lstStyle/>
          <a:p>
            <a:r>
              <a:rPr lang="de-CH" sz="2400" b="1" spc="300" dirty="0">
                <a:solidFill>
                  <a:schemeClr val="tx2"/>
                </a:solidFill>
              </a:rPr>
              <a:t>TIPPS FÜR DAS GESPRÄCH</a:t>
            </a:r>
          </a:p>
        </p:txBody>
      </p:sp>
      <p:pic>
        <p:nvPicPr>
          <p:cNvPr id="3" name="Grafik 2" descr="Ein Bild, das Schwarz, Dunkelheit enthält.&#10;&#10;Automatisch generierte Beschreibung">
            <a:extLst>
              <a:ext uri="{FF2B5EF4-FFF2-40B4-BE49-F238E27FC236}">
                <a16:creationId xmlns:a16="http://schemas.microsoft.com/office/drawing/2014/main" id="{613741C1-A396-B5A4-56D3-842289EF7E51}"/>
              </a:ext>
            </a:extLst>
          </p:cNvPr>
          <p:cNvPicPr>
            <a:picLocks noChangeAspect="1"/>
          </p:cNvPicPr>
          <p:nvPr/>
        </p:nvPicPr>
        <p:blipFill rotWithShape="1">
          <a:blip r:embed="rId3">
            <a:extLst>
              <a:ext uri="{28A0092B-C50C-407E-A947-70E740481C1C}">
                <a14:useLocalDpi xmlns:a14="http://schemas.microsoft.com/office/drawing/2010/main" val="0"/>
              </a:ext>
            </a:extLst>
          </a:blip>
          <a:srcRect l="4543" t="7738" r="6959" b="23300"/>
          <a:stretch/>
        </p:blipFill>
        <p:spPr>
          <a:xfrm>
            <a:off x="10330004" y="444382"/>
            <a:ext cx="1215181" cy="946943"/>
          </a:xfrm>
          <a:prstGeom prst="rect">
            <a:avLst/>
          </a:prstGeom>
        </p:spPr>
      </p:pic>
      <p:sp>
        <p:nvSpPr>
          <p:cNvPr id="14" name="Textfeld 13">
            <a:extLst>
              <a:ext uri="{FF2B5EF4-FFF2-40B4-BE49-F238E27FC236}">
                <a16:creationId xmlns:a16="http://schemas.microsoft.com/office/drawing/2014/main" id="{A37093B4-28B6-4E9E-ED67-25C4DBC41A17}"/>
              </a:ext>
            </a:extLst>
          </p:cNvPr>
          <p:cNvSpPr txBox="1"/>
          <p:nvPr/>
        </p:nvSpPr>
        <p:spPr>
          <a:xfrm>
            <a:off x="770709" y="1247999"/>
            <a:ext cx="9303506" cy="4801314"/>
          </a:xfrm>
          <a:prstGeom prst="rect">
            <a:avLst/>
          </a:prstGeom>
          <a:noFill/>
        </p:spPr>
        <p:txBody>
          <a:bodyPr wrap="square" rtlCol="0">
            <a:spAutoFit/>
          </a:bodyPr>
          <a:lstStyle/>
          <a:p>
            <a:r>
              <a:rPr lang="de-CH" b="1" dirty="0"/>
              <a:t>Was tun wenn das Kind sagt: «Vapen ist ja besser als Rauchen.»?</a:t>
            </a:r>
            <a:endParaRPr lang="de-CH" dirty="0">
              <a:sym typeface="Wingdings" panose="05000000000000000000" pitchFamily="2" charset="2"/>
            </a:endParaRPr>
          </a:p>
          <a:p>
            <a:pPr marL="285750" indent="-285750">
              <a:buFont typeface="Arial" panose="020B0604020202020204" pitchFamily="34" charset="0"/>
              <a:buChar char="•"/>
            </a:pPr>
            <a:r>
              <a:rPr lang="de-CH" dirty="0">
                <a:sym typeface="Wingdings" panose="05000000000000000000" pitchFamily="2" charset="2"/>
              </a:rPr>
              <a:t>Du nimmst trotzdem viel Nikotin zu dir. Dein Körper gewöhnt sich daran. Er kann davon schnell abhängig werden.  Dann kannst du kaum noch damit aufhören.</a:t>
            </a:r>
          </a:p>
          <a:p>
            <a:endParaRPr lang="de-CH" b="1" dirty="0"/>
          </a:p>
          <a:p>
            <a:r>
              <a:rPr lang="de-CH" b="1" dirty="0"/>
              <a:t>Was tun wenn mein Kind lügt oder heimlich vapt?</a:t>
            </a:r>
          </a:p>
          <a:p>
            <a:pPr marL="285750" indent="-285750">
              <a:buFont typeface="Arial" panose="020B0604020202020204" pitchFamily="34" charset="0"/>
              <a:buChar char="•"/>
            </a:pPr>
            <a:r>
              <a:rPr lang="de-CH" dirty="0">
                <a:sym typeface="Wingdings" panose="05000000000000000000" pitchFamily="2" charset="2"/>
              </a:rPr>
              <a:t>Liebevoll die Sorge um das Kind mitteilen. Auf die Risiken vom Vape-Konsum aufmerksam machen.</a:t>
            </a:r>
          </a:p>
          <a:p>
            <a:pPr marL="285750" indent="-285750">
              <a:buFont typeface="Arial" panose="020B0604020202020204" pitchFamily="34" charset="0"/>
              <a:buChar char="•"/>
            </a:pPr>
            <a:r>
              <a:rPr lang="de-CH" dirty="0">
                <a:sym typeface="Wingdings" panose="05000000000000000000" pitchFamily="2" charset="2"/>
              </a:rPr>
              <a:t>Eine klare Haltung einnehmen: «Ich möchte nicht, dass Du vapst.»</a:t>
            </a:r>
          </a:p>
          <a:p>
            <a:endParaRPr lang="de-CH" b="1" dirty="0"/>
          </a:p>
          <a:p>
            <a:r>
              <a:rPr lang="de-CH" b="1" dirty="0"/>
              <a:t>Was tun wenn ich selbst rauche?</a:t>
            </a:r>
          </a:p>
          <a:p>
            <a:pPr marL="285750" indent="-285750">
              <a:buFont typeface="Arial" panose="020B0604020202020204" pitchFamily="34" charset="0"/>
              <a:buChar char="•"/>
            </a:pPr>
            <a:r>
              <a:rPr lang="de-CH" dirty="0">
                <a:sym typeface="Wingdings" panose="05000000000000000000" pitchFamily="2" charset="2"/>
              </a:rPr>
              <a:t>Ebenfalls eine klare Haltung einnehmen: «Ich möchte nicht, dass du vapst.»</a:t>
            </a:r>
          </a:p>
          <a:p>
            <a:pPr marL="285750" indent="-285750">
              <a:buFont typeface="Arial" panose="020B0604020202020204" pitchFamily="34" charset="0"/>
              <a:buChar char="•"/>
            </a:pPr>
            <a:r>
              <a:rPr lang="de-CH" dirty="0">
                <a:sym typeface="Wingdings" panose="05000000000000000000" pitchFamily="2" charset="2"/>
              </a:rPr>
              <a:t>Dem Kind mitteilen, dass es Ihnen schwerfällt damit aufzuhören. Sagen, dass es ungesund ist.</a:t>
            </a:r>
          </a:p>
          <a:p>
            <a:pPr marL="285750" indent="-285750">
              <a:buFont typeface="Arial" panose="020B0604020202020204" pitchFamily="34" charset="0"/>
              <a:buChar char="•"/>
            </a:pPr>
            <a:r>
              <a:rPr lang="de-CH" dirty="0">
                <a:sym typeface="Wingdings" panose="05000000000000000000" pitchFamily="2" charset="2"/>
              </a:rPr>
              <a:t>Seien Sie konsequent. Rauchen Sie nicht Zuhause.</a:t>
            </a:r>
          </a:p>
          <a:p>
            <a:endParaRPr lang="de-CH" b="1" dirty="0"/>
          </a:p>
          <a:p>
            <a:r>
              <a:rPr lang="de-CH" b="1" dirty="0"/>
              <a:t>Regeln?</a:t>
            </a:r>
          </a:p>
          <a:p>
            <a:pPr marL="285750" indent="-285750">
              <a:buFont typeface="Arial" panose="020B0604020202020204" pitchFamily="34" charset="0"/>
              <a:buChar char="•"/>
            </a:pPr>
            <a:r>
              <a:rPr lang="de-CH" dirty="0">
                <a:sym typeface="Wingdings" panose="05000000000000000000" pitchFamily="2" charset="2"/>
              </a:rPr>
              <a:t>Eine Abmachung treffen zum Konsum von </a:t>
            </a:r>
            <a:r>
              <a:rPr lang="de-CH" dirty="0" err="1">
                <a:sym typeface="Wingdings" panose="05000000000000000000" pitchFamily="2" charset="2"/>
              </a:rPr>
              <a:t>Vapes</a:t>
            </a:r>
            <a:r>
              <a:rPr lang="de-CH" dirty="0">
                <a:sym typeface="Wingdings" panose="05000000000000000000" pitchFamily="2" charset="2"/>
              </a:rPr>
              <a:t> ist wichtig. (Zum Beispiel zuhause)</a:t>
            </a:r>
          </a:p>
          <a:p>
            <a:pPr marL="285750" indent="-285750">
              <a:buFont typeface="Arial" panose="020B0604020202020204" pitchFamily="34" charset="0"/>
              <a:buChar char="•"/>
            </a:pPr>
            <a:r>
              <a:rPr lang="de-CH" dirty="0">
                <a:sym typeface="Wingdings" panose="05000000000000000000" pitchFamily="2" charset="2"/>
              </a:rPr>
              <a:t>Belohnen Sie Ihr Kind für ein gesundes Verhalten.</a:t>
            </a:r>
          </a:p>
        </p:txBody>
      </p:sp>
    </p:spTree>
    <p:extLst>
      <p:ext uri="{BB962C8B-B14F-4D97-AF65-F5344CB8AC3E}">
        <p14:creationId xmlns:p14="http://schemas.microsoft.com/office/powerpoint/2010/main" val="2814005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3661EC13-353D-5555-0354-ED53D83952C2}"/>
              </a:ext>
            </a:extLst>
          </p:cNvPr>
          <p:cNvSpPr>
            <a:spLocks noGrp="1"/>
          </p:cNvSpPr>
          <p:nvPr>
            <p:ph idx="1"/>
          </p:nvPr>
        </p:nvSpPr>
        <p:spPr>
          <a:xfrm>
            <a:off x="1097280" y="1367624"/>
            <a:ext cx="10058400" cy="4501469"/>
          </a:xfrm>
        </p:spPr>
        <p:txBody>
          <a:bodyPr/>
          <a:lstStyle/>
          <a:p>
            <a:endParaRPr lang="de-CH" dirty="0"/>
          </a:p>
          <a:p>
            <a:pPr>
              <a:lnSpc>
                <a:spcPct val="150000"/>
              </a:lnSpc>
              <a:buClrTx/>
              <a:buFont typeface="Wingdings" panose="05000000000000000000" pitchFamily="2" charset="2"/>
              <a:buChar char="Ø"/>
            </a:pPr>
            <a:r>
              <a:rPr lang="de-CH" dirty="0"/>
              <a:t> Überlegen Sie sich, was Ihr Kind Ihnen sagen wird im Gespräch. </a:t>
            </a:r>
          </a:p>
          <a:p>
            <a:pPr>
              <a:lnSpc>
                <a:spcPct val="150000"/>
              </a:lnSpc>
              <a:buClrTx/>
              <a:buFont typeface="Wingdings" panose="05000000000000000000" pitchFamily="2" charset="2"/>
              <a:buChar char="Ø"/>
            </a:pPr>
            <a:r>
              <a:rPr lang="de-CH" dirty="0"/>
              <a:t> Denken Sie Ihr Kind vapt?</a:t>
            </a:r>
          </a:p>
          <a:p>
            <a:pPr>
              <a:lnSpc>
                <a:spcPct val="150000"/>
              </a:lnSpc>
              <a:buClrTx/>
              <a:buFont typeface="Wingdings" panose="05000000000000000000" pitchFamily="2" charset="2"/>
              <a:buChar char="Ø"/>
            </a:pPr>
            <a:r>
              <a:rPr lang="de-CH" dirty="0"/>
              <a:t> Welche Regeln könnten Sie zuhause einführen?</a:t>
            </a:r>
          </a:p>
          <a:p>
            <a:pPr>
              <a:lnSpc>
                <a:spcPct val="150000"/>
              </a:lnSpc>
              <a:buClrTx/>
              <a:buFont typeface="Wingdings" panose="05000000000000000000" pitchFamily="2" charset="2"/>
              <a:buChar char="Ø"/>
            </a:pPr>
            <a:r>
              <a:rPr lang="de-CH" dirty="0"/>
              <a:t> Welche Belohnung könnten Sie Ihrem Kind anbieten?</a:t>
            </a:r>
          </a:p>
          <a:p>
            <a:pPr>
              <a:lnSpc>
                <a:spcPct val="150000"/>
              </a:lnSpc>
              <a:buClrTx/>
              <a:buFont typeface="Wingdings" panose="05000000000000000000" pitchFamily="2" charset="2"/>
              <a:buChar char="Ø"/>
            </a:pPr>
            <a:endParaRPr lang="de-CH" dirty="0"/>
          </a:p>
        </p:txBody>
      </p:sp>
      <p:pic>
        <p:nvPicPr>
          <p:cNvPr id="4" name="Grafik 3" descr="Ein Bild, das Schwarz, Dunkelheit enthält.&#10;&#10;Automatisch generierte Beschreibung">
            <a:extLst>
              <a:ext uri="{FF2B5EF4-FFF2-40B4-BE49-F238E27FC236}">
                <a16:creationId xmlns:a16="http://schemas.microsoft.com/office/drawing/2014/main" id="{CF53A0B5-10F4-B6F5-9AAC-49C35B421389}"/>
              </a:ext>
            </a:extLst>
          </p:cNvPr>
          <p:cNvPicPr>
            <a:picLocks noChangeAspect="1"/>
          </p:cNvPicPr>
          <p:nvPr/>
        </p:nvPicPr>
        <p:blipFill rotWithShape="1">
          <a:blip r:embed="rId3">
            <a:extLst>
              <a:ext uri="{28A0092B-C50C-407E-A947-70E740481C1C}">
                <a14:useLocalDpi xmlns:a14="http://schemas.microsoft.com/office/drawing/2010/main" val="0"/>
              </a:ext>
            </a:extLst>
          </a:blip>
          <a:srcRect l="4543" t="7738" r="6959" b="23300"/>
          <a:stretch/>
        </p:blipFill>
        <p:spPr>
          <a:xfrm>
            <a:off x="9348277" y="4418120"/>
            <a:ext cx="2347983" cy="1829691"/>
          </a:xfrm>
          <a:prstGeom prst="rect">
            <a:avLst/>
          </a:prstGeom>
        </p:spPr>
      </p:pic>
      <p:sp>
        <p:nvSpPr>
          <p:cNvPr id="7" name="Titel 1">
            <a:extLst>
              <a:ext uri="{FF2B5EF4-FFF2-40B4-BE49-F238E27FC236}">
                <a16:creationId xmlns:a16="http://schemas.microsoft.com/office/drawing/2014/main" id="{9001591C-136E-6EDB-082E-9C399A67071B}"/>
              </a:ext>
            </a:extLst>
          </p:cNvPr>
          <p:cNvSpPr>
            <a:spLocks noGrp="1"/>
          </p:cNvSpPr>
          <p:nvPr>
            <p:ph type="title"/>
          </p:nvPr>
        </p:nvSpPr>
        <p:spPr>
          <a:xfrm>
            <a:off x="770709" y="524395"/>
            <a:ext cx="10058400" cy="464511"/>
          </a:xfrm>
        </p:spPr>
        <p:txBody>
          <a:bodyPr>
            <a:normAutofit/>
          </a:bodyPr>
          <a:lstStyle/>
          <a:p>
            <a:r>
              <a:rPr lang="de-CH" sz="2400" b="1" spc="300" dirty="0">
                <a:solidFill>
                  <a:schemeClr val="tx2"/>
                </a:solidFill>
              </a:rPr>
              <a:t>GRUPPEN-ARBEIT</a:t>
            </a:r>
          </a:p>
        </p:txBody>
      </p:sp>
    </p:spTree>
    <p:extLst>
      <p:ext uri="{BB962C8B-B14F-4D97-AF65-F5344CB8AC3E}">
        <p14:creationId xmlns:p14="http://schemas.microsoft.com/office/powerpoint/2010/main" val="1868828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p:txBody>
          <a:bodyPr>
            <a:normAutofit/>
          </a:bodyPr>
          <a:lstStyle/>
          <a:p>
            <a:r>
              <a:rPr lang="de-CH" sz="4500" b="1" dirty="0"/>
              <a:t>Abschluss</a:t>
            </a:r>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4247121" y="1470835"/>
            <a:ext cx="7946002" cy="2819047"/>
          </a:xfrm>
        </p:spPr>
        <p:txBody>
          <a:bodyPr>
            <a:normAutofit/>
          </a:bodyPr>
          <a:lstStyle/>
          <a:p>
            <a:pPr>
              <a:buClrTx/>
              <a:buFont typeface="Wingdings" panose="05000000000000000000" pitchFamily="2" charset="2"/>
              <a:buChar char="Ø"/>
            </a:pPr>
            <a:r>
              <a:rPr lang="de-CH" sz="1900" dirty="0">
                <a:solidFill>
                  <a:schemeClr val="tx1"/>
                </a:solidFill>
              </a:rPr>
              <a:t>  </a:t>
            </a:r>
            <a:r>
              <a:rPr lang="de-CH" sz="1900" dirty="0" err="1">
                <a:solidFill>
                  <a:schemeClr val="tx1"/>
                </a:solidFill>
              </a:rPr>
              <a:t>Vapes</a:t>
            </a:r>
            <a:r>
              <a:rPr lang="de-CH" sz="1900" dirty="0">
                <a:solidFill>
                  <a:schemeClr val="tx1"/>
                </a:solidFill>
              </a:rPr>
              <a:t> enthalten viel Nikotin. Sie können zu einer Nikotinabhängigkeit führen.</a:t>
            </a:r>
            <a:endParaRPr lang="de-CH" sz="1900" b="1" dirty="0">
              <a:solidFill>
                <a:schemeClr val="tx1"/>
              </a:solidFill>
            </a:endParaRPr>
          </a:p>
          <a:p>
            <a:pPr>
              <a:buClrTx/>
              <a:buFont typeface="Wingdings" panose="05000000000000000000" pitchFamily="2" charset="2"/>
              <a:buChar char="Ø"/>
            </a:pPr>
            <a:r>
              <a:rPr lang="de-CH" sz="1900" dirty="0"/>
              <a:t> Vapen ist ungesund. Es erhöht das Risiko, auch andere Substanzen zu konsumieren.</a:t>
            </a:r>
            <a:endParaRPr lang="de-CH" sz="1900" b="1" dirty="0"/>
          </a:p>
          <a:p>
            <a:pPr>
              <a:buClrTx/>
              <a:buFont typeface="Wingdings" panose="05000000000000000000" pitchFamily="2" charset="2"/>
              <a:buChar char="Ø"/>
            </a:pPr>
            <a:r>
              <a:rPr lang="de-CH" sz="1900" b="1" dirty="0"/>
              <a:t> Kinder und Jugendliche sollten nicht vapen. Und kein Nikotin konsumieren.</a:t>
            </a:r>
          </a:p>
          <a:p>
            <a:pPr>
              <a:buClrTx/>
              <a:buFont typeface="Wingdings" panose="05000000000000000000" pitchFamily="2" charset="2"/>
              <a:buChar char="Ø"/>
            </a:pPr>
            <a:r>
              <a:rPr lang="de-CH" sz="1900" dirty="0"/>
              <a:t> Kinder von rauchenden Eltern haben ein grösseres </a:t>
            </a:r>
            <a:r>
              <a:rPr lang="de-CH" sz="1900" dirty="0">
                <a:solidFill>
                  <a:schemeClr val="tx1"/>
                </a:solidFill>
              </a:rPr>
              <a:t>Risiko, später selbst zu rauchen.</a:t>
            </a:r>
          </a:p>
          <a:p>
            <a:pPr>
              <a:buClrTx/>
              <a:buFont typeface="Wingdings" panose="05000000000000000000" pitchFamily="2" charset="2"/>
              <a:buChar char="Ø"/>
            </a:pPr>
            <a:r>
              <a:rPr lang="de-CH" sz="1900" dirty="0"/>
              <a:t> Nehmen Sie eine klare Haltung ein. «Ich möchte nicht, dass du vapst.»</a:t>
            </a:r>
          </a:p>
          <a:p>
            <a:pPr>
              <a:buClrTx/>
              <a:buFont typeface="Wingdings" panose="05000000000000000000" pitchFamily="2" charset="2"/>
              <a:buChar char="Ø"/>
            </a:pPr>
            <a:endParaRPr lang="de-CH" b="1" dirty="0"/>
          </a:p>
          <a:p>
            <a:pPr marL="0" indent="0">
              <a:buNone/>
            </a:pPr>
            <a:endParaRPr lang="de-CH" dirty="0"/>
          </a:p>
          <a:p>
            <a:pPr marL="0" indent="0">
              <a:buNone/>
            </a:pPr>
            <a:endParaRPr lang="de-CH" dirty="0">
              <a:solidFill>
                <a:schemeClr val="tx1">
                  <a:lumMod val="85000"/>
                  <a:lumOff val="15000"/>
                </a:schemeClr>
              </a:solidFill>
            </a:endParaRPr>
          </a:p>
          <a:p>
            <a:pPr marL="0" indent="0" algn="ctr">
              <a:spcBef>
                <a:spcPts val="0"/>
              </a:spcBef>
              <a:buNone/>
            </a:pPr>
            <a:endParaRPr lang="de-CH" dirty="0"/>
          </a:p>
          <a:p>
            <a:pPr marL="0" indent="0" algn="ctr">
              <a:spcBef>
                <a:spcPts val="0"/>
              </a:spcBef>
              <a:buNone/>
            </a:pPr>
            <a:endParaRPr lang="de-CH" dirty="0"/>
          </a:p>
        </p:txBody>
      </p:sp>
      <p:sp>
        <p:nvSpPr>
          <p:cNvPr id="4" name="Textfeld 3">
            <a:extLst>
              <a:ext uri="{FF2B5EF4-FFF2-40B4-BE49-F238E27FC236}">
                <a16:creationId xmlns:a16="http://schemas.microsoft.com/office/drawing/2014/main" id="{FD2DCB6C-FF07-2574-6265-E424FE63A8E1}"/>
              </a:ext>
            </a:extLst>
          </p:cNvPr>
          <p:cNvSpPr txBox="1"/>
          <p:nvPr/>
        </p:nvSpPr>
        <p:spPr>
          <a:xfrm>
            <a:off x="6518774" y="4943655"/>
            <a:ext cx="5075529" cy="1446550"/>
          </a:xfrm>
          <a:prstGeom prst="rect">
            <a:avLst/>
          </a:prstGeom>
          <a:noFill/>
          <a:ln w="19050">
            <a:solidFill>
              <a:schemeClr val="accent2">
                <a:lumMod val="75000"/>
              </a:schemeClr>
            </a:solidFill>
          </a:ln>
        </p:spPr>
        <p:txBody>
          <a:bodyPr wrap="square" rtlCol="0">
            <a:spAutoFit/>
          </a:bodyPr>
          <a:lstStyle/>
          <a:p>
            <a:pPr algn="just"/>
            <a:r>
              <a:rPr lang="de-CH" sz="2200" b="1" dirty="0">
                <a:solidFill>
                  <a:schemeClr val="accent2">
                    <a:lumMod val="50000"/>
                  </a:schemeClr>
                </a:solidFill>
              </a:rPr>
              <a:t>Ziel</a:t>
            </a:r>
          </a:p>
          <a:p>
            <a:pPr algn="just"/>
            <a:r>
              <a:rPr lang="de-CH" sz="2200" dirty="0"/>
              <a:t>Wir möchten nicht dass unsere Kinder vapen. Und es ist unsere Pflicht, sie zu schützen.</a:t>
            </a:r>
          </a:p>
        </p:txBody>
      </p:sp>
      <p:pic>
        <p:nvPicPr>
          <p:cNvPr id="6" name="Grafik 5" descr="Ein Bild, das Schwarz, Dunkelheit enthält.&#10;&#10;Automatisch generierte Beschreibung">
            <a:extLst>
              <a:ext uri="{FF2B5EF4-FFF2-40B4-BE49-F238E27FC236}">
                <a16:creationId xmlns:a16="http://schemas.microsoft.com/office/drawing/2014/main" id="{41B91927-9D30-0E03-3CCC-B6CBBA861942}"/>
              </a:ext>
            </a:extLst>
          </p:cNvPr>
          <p:cNvPicPr>
            <a:picLocks noChangeAspect="1"/>
          </p:cNvPicPr>
          <p:nvPr/>
        </p:nvPicPr>
        <p:blipFill rotWithShape="1">
          <a:blip r:embed="rId3">
            <a:extLst>
              <a:ext uri="{28A0092B-C50C-407E-A947-70E740481C1C}">
                <a14:useLocalDpi xmlns:a14="http://schemas.microsoft.com/office/drawing/2010/main" val="0"/>
              </a:ext>
            </a:extLst>
          </a:blip>
          <a:srcRect l="17257" t="3180" r="15954" b="16819"/>
          <a:stretch/>
        </p:blipFill>
        <p:spPr>
          <a:xfrm>
            <a:off x="7864963" y="259343"/>
            <a:ext cx="708072" cy="848130"/>
          </a:xfrm>
          <a:prstGeom prst="rect">
            <a:avLst/>
          </a:prstGeom>
        </p:spPr>
      </p:pic>
      <p:pic>
        <p:nvPicPr>
          <p:cNvPr id="8" name="Grafik 7" descr="Ein Bild, das Schwarz, Dunkelheit enthält.&#10;&#10;Automatisch generierte Beschreibung">
            <a:extLst>
              <a:ext uri="{FF2B5EF4-FFF2-40B4-BE49-F238E27FC236}">
                <a16:creationId xmlns:a16="http://schemas.microsoft.com/office/drawing/2014/main" id="{A1B45EAF-B8BC-480E-0A50-9D96B4D3E2AB}"/>
              </a:ext>
            </a:extLst>
          </p:cNvPr>
          <p:cNvPicPr>
            <a:picLocks noChangeAspect="1"/>
          </p:cNvPicPr>
          <p:nvPr/>
        </p:nvPicPr>
        <p:blipFill rotWithShape="1">
          <a:blip r:embed="rId4">
            <a:extLst>
              <a:ext uri="{28A0092B-C50C-407E-A947-70E740481C1C}">
                <a14:useLocalDpi xmlns:a14="http://schemas.microsoft.com/office/drawing/2010/main" val="0"/>
              </a:ext>
            </a:extLst>
          </a:blip>
          <a:srcRect l="5502" t="-548" r="7179" b="14110"/>
          <a:stretch/>
        </p:blipFill>
        <p:spPr>
          <a:xfrm>
            <a:off x="5315455" y="5192511"/>
            <a:ext cx="998289" cy="988220"/>
          </a:xfrm>
          <a:prstGeom prst="rect">
            <a:avLst/>
          </a:prstGeom>
        </p:spPr>
      </p:pic>
    </p:spTree>
    <p:extLst>
      <p:ext uri="{BB962C8B-B14F-4D97-AF65-F5344CB8AC3E}">
        <p14:creationId xmlns:p14="http://schemas.microsoft.com/office/powerpoint/2010/main" val="1444054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20F69BCF-9242-C348-8F9F-8B7E60EB0F52}"/>
              </a:ext>
            </a:extLst>
          </p:cNvPr>
          <p:cNvSpPr txBox="1">
            <a:spLocks/>
          </p:cNvSpPr>
          <p:nvPr/>
        </p:nvSpPr>
        <p:spPr>
          <a:xfrm>
            <a:off x="770709" y="524395"/>
            <a:ext cx="10058400" cy="46451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e-CH" sz="2400" b="1" spc="300" dirty="0">
                <a:solidFill>
                  <a:schemeClr val="accent2">
                    <a:lumMod val="50000"/>
                  </a:schemeClr>
                </a:solidFill>
              </a:rPr>
              <a:t>ANLAUFSTELLEN</a:t>
            </a:r>
          </a:p>
        </p:txBody>
      </p:sp>
      <p:pic>
        <p:nvPicPr>
          <p:cNvPr id="5" name="Grafik 4" descr="Ein Bild, das Handschuhe, Hand enthält.&#10;&#10;Automatisch generierte Beschreibung">
            <a:extLst>
              <a:ext uri="{FF2B5EF4-FFF2-40B4-BE49-F238E27FC236}">
                <a16:creationId xmlns:a16="http://schemas.microsoft.com/office/drawing/2014/main" id="{1F1E9F78-A0F8-5992-CE8B-FC1719FF5E8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2140803" y="3030912"/>
            <a:ext cx="1334387" cy="1932086"/>
          </a:xfrm>
          <a:prstGeom prst="rect">
            <a:avLst/>
          </a:prstGeom>
        </p:spPr>
      </p:pic>
      <p:sp>
        <p:nvSpPr>
          <p:cNvPr id="6" name="Textfeld 5">
            <a:extLst>
              <a:ext uri="{FF2B5EF4-FFF2-40B4-BE49-F238E27FC236}">
                <a16:creationId xmlns:a16="http://schemas.microsoft.com/office/drawing/2014/main" id="{3149CE54-8A26-5FBB-82D1-7C65AB35B811}"/>
              </a:ext>
            </a:extLst>
          </p:cNvPr>
          <p:cNvSpPr txBox="1"/>
          <p:nvPr/>
        </p:nvSpPr>
        <p:spPr>
          <a:xfrm rot="14118513">
            <a:off x="1395606" y="3265773"/>
            <a:ext cx="921488" cy="276999"/>
          </a:xfrm>
          <a:prstGeom prst="rect">
            <a:avLst/>
          </a:prstGeom>
          <a:solidFill>
            <a:schemeClr val="accent5">
              <a:lumMod val="60000"/>
              <a:lumOff val="40000"/>
            </a:schemeClr>
          </a:solidFill>
          <a:ln w="28575">
            <a:noFill/>
          </a:ln>
        </p:spPr>
        <p:txBody>
          <a:bodyPr wrap="square" rtlCol="0">
            <a:spAutoFit/>
          </a:bodyPr>
          <a:lstStyle/>
          <a:p>
            <a:r>
              <a:rPr lang="de-CH" sz="1200" dirty="0">
                <a:solidFill>
                  <a:schemeClr val="bg1"/>
                </a:solidFill>
              </a:rPr>
              <a:t>Informieren</a:t>
            </a:r>
          </a:p>
        </p:txBody>
      </p:sp>
      <p:sp>
        <p:nvSpPr>
          <p:cNvPr id="7" name="Textfeld 6">
            <a:extLst>
              <a:ext uri="{FF2B5EF4-FFF2-40B4-BE49-F238E27FC236}">
                <a16:creationId xmlns:a16="http://schemas.microsoft.com/office/drawing/2014/main" id="{439FA288-BF71-2E39-8849-9A62DF531C80}"/>
              </a:ext>
            </a:extLst>
          </p:cNvPr>
          <p:cNvSpPr txBox="1"/>
          <p:nvPr/>
        </p:nvSpPr>
        <p:spPr>
          <a:xfrm rot="15848186">
            <a:off x="1985596" y="2556862"/>
            <a:ext cx="850604" cy="276999"/>
          </a:xfrm>
          <a:prstGeom prst="rect">
            <a:avLst/>
          </a:prstGeom>
          <a:solidFill>
            <a:schemeClr val="accent5">
              <a:lumMod val="60000"/>
              <a:lumOff val="40000"/>
            </a:schemeClr>
          </a:solidFill>
        </p:spPr>
        <p:txBody>
          <a:bodyPr wrap="square" rtlCol="0">
            <a:spAutoFit/>
          </a:bodyPr>
          <a:lstStyle/>
          <a:p>
            <a:r>
              <a:rPr lang="de-CH" sz="1200" dirty="0">
                <a:solidFill>
                  <a:schemeClr val="bg1"/>
                </a:solidFill>
              </a:rPr>
              <a:t>Verstehen</a:t>
            </a:r>
          </a:p>
        </p:txBody>
      </p:sp>
      <p:sp>
        <p:nvSpPr>
          <p:cNvPr id="8" name="Textfeld 7">
            <a:extLst>
              <a:ext uri="{FF2B5EF4-FFF2-40B4-BE49-F238E27FC236}">
                <a16:creationId xmlns:a16="http://schemas.microsoft.com/office/drawing/2014/main" id="{6F377BF1-557E-3553-1B30-345199B26A07}"/>
              </a:ext>
            </a:extLst>
          </p:cNvPr>
          <p:cNvSpPr txBox="1"/>
          <p:nvPr/>
        </p:nvSpPr>
        <p:spPr>
          <a:xfrm rot="16397315">
            <a:off x="2823716" y="2627754"/>
            <a:ext cx="717962" cy="276999"/>
          </a:xfrm>
          <a:prstGeom prst="rect">
            <a:avLst/>
          </a:prstGeom>
          <a:solidFill>
            <a:schemeClr val="accent5">
              <a:lumMod val="60000"/>
              <a:lumOff val="40000"/>
            </a:schemeClr>
          </a:solidFill>
          <a:ln w="19050">
            <a:noFill/>
          </a:ln>
        </p:spPr>
        <p:txBody>
          <a:bodyPr wrap="square" rtlCol="0">
            <a:spAutoFit/>
          </a:bodyPr>
          <a:lstStyle/>
          <a:p>
            <a:r>
              <a:rPr lang="de-CH" sz="1200" dirty="0">
                <a:solidFill>
                  <a:schemeClr val="bg1"/>
                </a:solidFill>
              </a:rPr>
              <a:t>Handeln</a:t>
            </a:r>
          </a:p>
        </p:txBody>
      </p:sp>
      <p:sp>
        <p:nvSpPr>
          <p:cNvPr id="9" name="Textfeld 8">
            <a:extLst>
              <a:ext uri="{FF2B5EF4-FFF2-40B4-BE49-F238E27FC236}">
                <a16:creationId xmlns:a16="http://schemas.microsoft.com/office/drawing/2014/main" id="{EC0BDB03-6281-9E9A-72CD-D3108FB3B369}"/>
              </a:ext>
            </a:extLst>
          </p:cNvPr>
          <p:cNvSpPr txBox="1"/>
          <p:nvPr/>
        </p:nvSpPr>
        <p:spPr>
          <a:xfrm rot="16835369">
            <a:off x="3083827" y="2808108"/>
            <a:ext cx="870362" cy="276999"/>
          </a:xfrm>
          <a:prstGeom prst="rect">
            <a:avLst/>
          </a:prstGeom>
          <a:solidFill>
            <a:schemeClr val="accent5">
              <a:lumMod val="60000"/>
              <a:lumOff val="40000"/>
            </a:schemeClr>
          </a:solidFill>
          <a:ln w="19050">
            <a:solidFill>
              <a:srgbClr val="C00000"/>
            </a:solidFill>
          </a:ln>
        </p:spPr>
        <p:txBody>
          <a:bodyPr wrap="square" rtlCol="0">
            <a:spAutoFit/>
          </a:bodyPr>
          <a:lstStyle/>
          <a:p>
            <a:r>
              <a:rPr lang="de-CH" sz="1200" dirty="0">
                <a:solidFill>
                  <a:srgbClr val="C00000"/>
                </a:solidFill>
              </a:rPr>
              <a:t>Hilfe holen</a:t>
            </a:r>
          </a:p>
        </p:txBody>
      </p:sp>
      <p:sp>
        <p:nvSpPr>
          <p:cNvPr id="10" name="Textfeld 9">
            <a:extLst>
              <a:ext uri="{FF2B5EF4-FFF2-40B4-BE49-F238E27FC236}">
                <a16:creationId xmlns:a16="http://schemas.microsoft.com/office/drawing/2014/main" id="{D5B19D82-3370-B882-A600-2190175A4698}"/>
              </a:ext>
            </a:extLst>
          </p:cNvPr>
          <p:cNvSpPr txBox="1"/>
          <p:nvPr/>
        </p:nvSpPr>
        <p:spPr>
          <a:xfrm rot="16200000">
            <a:off x="2427203" y="2444451"/>
            <a:ext cx="811618" cy="276999"/>
          </a:xfrm>
          <a:prstGeom prst="rect">
            <a:avLst/>
          </a:prstGeom>
          <a:solidFill>
            <a:schemeClr val="accent5">
              <a:lumMod val="60000"/>
              <a:lumOff val="40000"/>
            </a:schemeClr>
          </a:solidFill>
        </p:spPr>
        <p:txBody>
          <a:bodyPr wrap="square" rtlCol="0">
            <a:spAutoFit/>
          </a:bodyPr>
          <a:lstStyle/>
          <a:p>
            <a:r>
              <a:rPr lang="de-CH" sz="1200" dirty="0">
                <a:solidFill>
                  <a:schemeClr val="bg1"/>
                </a:solidFill>
              </a:rPr>
              <a:t>Erkennen</a:t>
            </a:r>
          </a:p>
        </p:txBody>
      </p:sp>
      <p:sp>
        <p:nvSpPr>
          <p:cNvPr id="11" name="Inhaltsplatzhalter 10">
            <a:extLst>
              <a:ext uri="{FF2B5EF4-FFF2-40B4-BE49-F238E27FC236}">
                <a16:creationId xmlns:a16="http://schemas.microsoft.com/office/drawing/2014/main" id="{7D7812B7-1E02-C395-5ABC-010BE57BAC34}"/>
              </a:ext>
            </a:extLst>
          </p:cNvPr>
          <p:cNvSpPr txBox="1">
            <a:spLocks noGrp="1"/>
          </p:cNvSpPr>
          <p:nvPr>
            <p:ph idx="1"/>
          </p:nvPr>
        </p:nvSpPr>
        <p:spPr>
          <a:xfrm>
            <a:off x="4805552" y="1611339"/>
            <a:ext cx="6275388" cy="4302716"/>
          </a:xfrm>
          <a:prstGeom prst="rect">
            <a:avLst/>
          </a:prstGeom>
          <a:noFill/>
        </p:spPr>
        <p:txBody>
          <a:bodyPr wrap="square" rtlCol="0">
            <a:spAutoFit/>
          </a:bodyPr>
          <a:lstStyle/>
          <a:p>
            <a:pPr>
              <a:spcBef>
                <a:spcPts val="0"/>
              </a:spcBef>
              <a:spcAft>
                <a:spcPts val="0"/>
              </a:spcAft>
            </a:pPr>
            <a:r>
              <a:rPr lang="de-CH" sz="1600" b="1" dirty="0"/>
              <a:t>Websites</a:t>
            </a:r>
          </a:p>
          <a:p>
            <a:pPr>
              <a:spcBef>
                <a:spcPts val="0"/>
              </a:spcBef>
              <a:spcAft>
                <a:spcPts val="0"/>
              </a:spcAft>
            </a:pPr>
            <a:r>
              <a:rPr lang="de-CH" sz="1600" dirty="0"/>
              <a:t>VAHSK.ch</a:t>
            </a:r>
          </a:p>
          <a:p>
            <a:pPr>
              <a:spcBef>
                <a:spcPts val="0"/>
              </a:spcBef>
              <a:spcAft>
                <a:spcPts val="0"/>
              </a:spcAft>
            </a:pPr>
            <a:r>
              <a:rPr lang="de-CH" sz="1600" dirty="0"/>
              <a:t>Vapefree.info</a:t>
            </a:r>
          </a:p>
          <a:p>
            <a:pPr>
              <a:spcBef>
                <a:spcPts val="0"/>
              </a:spcBef>
              <a:spcAft>
                <a:spcPts val="0"/>
              </a:spcAft>
            </a:pPr>
            <a:r>
              <a:rPr lang="de-CH" sz="1600" dirty="0"/>
              <a:t>feel-ok.ch/de_CH/eltern/themen/vapes/ressourcen/vapes/</a:t>
            </a:r>
            <a:r>
              <a:rPr lang="de-CH" sz="1600" dirty="0" err="1"/>
              <a:t>kind-vapes.cfm</a:t>
            </a:r>
            <a:endParaRPr lang="de-CH" sz="1600" dirty="0"/>
          </a:p>
          <a:p>
            <a:pPr>
              <a:spcBef>
                <a:spcPts val="0"/>
              </a:spcBef>
              <a:spcAft>
                <a:spcPts val="0"/>
              </a:spcAft>
            </a:pPr>
            <a:r>
              <a:rPr lang="de-CH" sz="1600" dirty="0"/>
              <a:t>bernergesundheit.ch/</a:t>
            </a:r>
            <a:r>
              <a:rPr lang="de-CH" sz="1600" dirty="0" err="1"/>
              <a:t>vapes</a:t>
            </a:r>
            <a:endParaRPr lang="de-CH" sz="1600" dirty="0"/>
          </a:p>
          <a:p>
            <a:pPr>
              <a:spcBef>
                <a:spcPts val="0"/>
              </a:spcBef>
              <a:spcAft>
                <a:spcPts val="0"/>
              </a:spcAft>
            </a:pPr>
            <a:r>
              <a:rPr lang="de-CH" sz="1600" dirty="0"/>
              <a:t>Lungenliga</a:t>
            </a:r>
          </a:p>
          <a:p>
            <a:pPr>
              <a:spcBef>
                <a:spcPts val="0"/>
              </a:spcBef>
              <a:spcAft>
                <a:spcPts val="0"/>
              </a:spcAft>
            </a:pPr>
            <a:r>
              <a:rPr lang="de-CH" sz="1600" dirty="0"/>
              <a:t>At Schweiz</a:t>
            </a:r>
          </a:p>
          <a:p>
            <a:pPr>
              <a:spcBef>
                <a:spcPts val="0"/>
              </a:spcBef>
              <a:spcAft>
                <a:spcPts val="0"/>
              </a:spcAft>
            </a:pPr>
            <a:endParaRPr lang="de-CH" sz="1600" dirty="0"/>
          </a:p>
          <a:p>
            <a:pPr>
              <a:spcBef>
                <a:spcPts val="0"/>
              </a:spcBef>
              <a:spcAft>
                <a:spcPts val="0"/>
              </a:spcAft>
            </a:pPr>
            <a:r>
              <a:rPr lang="de-CH" sz="1600" b="1" dirty="0"/>
              <a:t>Beratung</a:t>
            </a:r>
          </a:p>
          <a:p>
            <a:pPr>
              <a:spcBef>
                <a:spcPts val="0"/>
              </a:spcBef>
              <a:spcAft>
                <a:spcPts val="0"/>
              </a:spcAft>
            </a:pPr>
            <a:r>
              <a:rPr lang="de-CH" sz="1600" u="sng" dirty="0"/>
              <a:t>Suchtindex.ch</a:t>
            </a:r>
          </a:p>
          <a:p>
            <a:pPr>
              <a:spcBef>
                <a:spcPts val="0"/>
              </a:spcBef>
              <a:spcAft>
                <a:spcPts val="0"/>
              </a:spcAft>
            </a:pPr>
            <a:r>
              <a:rPr lang="de-CH" sz="1600" dirty="0"/>
              <a:t>Kantonale Suchtberatungsstelle (z. B.: zfps.ch/</a:t>
            </a:r>
            <a:r>
              <a:rPr lang="de-CH" sz="1600" dirty="0" err="1"/>
              <a:t>angebot</a:t>
            </a:r>
            <a:r>
              <a:rPr lang="de-CH" sz="1600" dirty="0"/>
              <a:t>/</a:t>
            </a:r>
            <a:r>
              <a:rPr lang="de-CH" sz="1600" dirty="0" err="1"/>
              <a:t>tabak</a:t>
            </a:r>
            <a:r>
              <a:rPr lang="de-CH" sz="1600" dirty="0"/>
              <a:t>/</a:t>
            </a:r>
            <a:r>
              <a:rPr lang="de-CH" sz="1600" dirty="0" err="1"/>
              <a:t>beratung</a:t>
            </a:r>
            <a:r>
              <a:rPr lang="de-CH" sz="1600" dirty="0"/>
              <a:t>)</a:t>
            </a:r>
          </a:p>
          <a:p>
            <a:pPr>
              <a:spcBef>
                <a:spcPts val="0"/>
              </a:spcBef>
              <a:spcAft>
                <a:spcPts val="0"/>
              </a:spcAft>
            </a:pPr>
            <a:r>
              <a:rPr lang="de-CH" sz="1600" dirty="0"/>
              <a:t>safezone.ch</a:t>
            </a:r>
          </a:p>
          <a:p>
            <a:pPr>
              <a:spcBef>
                <a:spcPts val="0"/>
              </a:spcBef>
              <a:spcAft>
                <a:spcPts val="0"/>
              </a:spcAft>
            </a:pPr>
            <a:r>
              <a:rPr lang="de-CH" sz="1600" dirty="0"/>
              <a:t>no-zoff.ch</a:t>
            </a:r>
          </a:p>
          <a:p>
            <a:pPr>
              <a:spcBef>
                <a:spcPts val="0"/>
              </a:spcBef>
              <a:spcAft>
                <a:spcPts val="0"/>
              </a:spcAft>
            </a:pPr>
            <a:r>
              <a:rPr lang="de-CH" sz="1600" dirty="0"/>
              <a:t>Rauchstopplinie</a:t>
            </a:r>
          </a:p>
          <a:p>
            <a:pPr>
              <a:spcBef>
                <a:spcPts val="0"/>
              </a:spcBef>
              <a:spcAft>
                <a:spcPts val="0"/>
              </a:spcAft>
            </a:pPr>
            <a:endParaRPr lang="de-CH" sz="1600" b="1" dirty="0"/>
          </a:p>
          <a:p>
            <a:pPr>
              <a:spcBef>
                <a:spcPts val="0"/>
              </a:spcBef>
              <a:spcAft>
                <a:spcPts val="0"/>
              </a:spcAft>
            </a:pPr>
            <a:r>
              <a:rPr lang="de-CH" sz="1600" b="1" dirty="0"/>
              <a:t>Personen</a:t>
            </a:r>
          </a:p>
          <a:p>
            <a:pPr>
              <a:spcBef>
                <a:spcPts val="0"/>
              </a:spcBef>
              <a:spcAft>
                <a:spcPts val="0"/>
              </a:spcAft>
            </a:pPr>
            <a:r>
              <a:rPr lang="de-CH" sz="1600" dirty="0"/>
              <a:t>Verwandte und Freunde, welche sich mit den </a:t>
            </a:r>
            <a:r>
              <a:rPr lang="de-CH" sz="1600" dirty="0" err="1"/>
              <a:t>Vapes</a:t>
            </a:r>
            <a:r>
              <a:rPr lang="de-CH" sz="1600" dirty="0"/>
              <a:t> auskennen</a:t>
            </a:r>
          </a:p>
          <a:p>
            <a:pPr>
              <a:spcBef>
                <a:spcPts val="0"/>
              </a:spcBef>
              <a:spcAft>
                <a:spcPts val="0"/>
              </a:spcAft>
            </a:pPr>
            <a:r>
              <a:rPr lang="de-CH" sz="1600" dirty="0"/>
              <a:t>Arzt oder Ärztin</a:t>
            </a:r>
          </a:p>
          <a:p>
            <a:pPr>
              <a:spcBef>
                <a:spcPts val="0"/>
              </a:spcBef>
              <a:spcAft>
                <a:spcPts val="0"/>
              </a:spcAft>
            </a:pPr>
            <a:r>
              <a:rPr lang="de-CH" sz="1600" dirty="0"/>
              <a:t>Lehrpersonen</a:t>
            </a:r>
          </a:p>
        </p:txBody>
      </p:sp>
      <p:pic>
        <p:nvPicPr>
          <p:cNvPr id="3" name="Grafik 2">
            <a:extLst>
              <a:ext uri="{FF2B5EF4-FFF2-40B4-BE49-F238E27FC236}">
                <a16:creationId xmlns:a16="http://schemas.microsoft.com/office/drawing/2014/main" id="{7278D139-B1F1-79A1-6025-AF3CDEB44B0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0957" y="5595259"/>
            <a:ext cx="959503" cy="959503"/>
          </a:xfrm>
          <a:prstGeom prst="rect">
            <a:avLst/>
          </a:prstGeom>
        </p:spPr>
      </p:pic>
      <p:pic>
        <p:nvPicPr>
          <p:cNvPr id="12" name="Grafik 11" descr="Ein Bild, das Schwarz, Dunkelheit enthält.&#10;&#10;Automatisch generierte Beschreibung">
            <a:extLst>
              <a:ext uri="{FF2B5EF4-FFF2-40B4-BE49-F238E27FC236}">
                <a16:creationId xmlns:a16="http://schemas.microsoft.com/office/drawing/2014/main" id="{EE720897-E77A-F50C-3AB3-8327986AE7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126368">
            <a:off x="10506070" y="13875"/>
            <a:ext cx="1485549" cy="1485549"/>
          </a:xfrm>
          <a:prstGeom prst="rect">
            <a:avLst/>
          </a:prstGeom>
        </p:spPr>
      </p:pic>
    </p:spTree>
    <p:extLst>
      <p:ext uri="{BB962C8B-B14F-4D97-AF65-F5344CB8AC3E}">
        <p14:creationId xmlns:p14="http://schemas.microsoft.com/office/powerpoint/2010/main" val="650256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a:xfrm>
            <a:off x="218619" y="1508760"/>
            <a:ext cx="3646714" cy="1243914"/>
          </a:xfrm>
        </p:spPr>
        <p:txBody>
          <a:bodyPr/>
          <a:lstStyle/>
          <a:p>
            <a:r>
              <a:rPr lang="de-CH" b="1" dirty="0"/>
              <a:t>Zusatz-Informationen</a:t>
            </a:r>
          </a:p>
        </p:txBody>
      </p:sp>
      <p:pic>
        <p:nvPicPr>
          <p:cNvPr id="3" name="Grafik 2" descr="Ein Bild, das Handschuhe, Hand enthält.&#10;&#10;Automatisch generierte Beschreibung">
            <a:extLst>
              <a:ext uri="{FF2B5EF4-FFF2-40B4-BE49-F238E27FC236}">
                <a16:creationId xmlns:a16="http://schemas.microsoft.com/office/drawing/2014/main" id="{8D69B1BC-898B-2BDA-E523-5DAD51172C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158947" y="4641875"/>
            <a:ext cx="1334387" cy="1932086"/>
          </a:xfrm>
          <a:prstGeom prst="rect">
            <a:avLst/>
          </a:prstGeom>
        </p:spPr>
      </p:pic>
      <p:sp>
        <p:nvSpPr>
          <p:cNvPr id="8" name="Textfeld 7">
            <a:extLst>
              <a:ext uri="{FF2B5EF4-FFF2-40B4-BE49-F238E27FC236}">
                <a16:creationId xmlns:a16="http://schemas.microsoft.com/office/drawing/2014/main" id="{26826598-B68A-8D0E-2B2C-5B7B202B6448}"/>
              </a:ext>
            </a:extLst>
          </p:cNvPr>
          <p:cNvSpPr txBox="1"/>
          <p:nvPr/>
        </p:nvSpPr>
        <p:spPr>
          <a:xfrm rot="14118513">
            <a:off x="413750" y="4876736"/>
            <a:ext cx="921488" cy="276999"/>
          </a:xfrm>
          <a:prstGeom prst="rect">
            <a:avLst/>
          </a:prstGeom>
          <a:solidFill>
            <a:schemeClr val="accent5">
              <a:lumMod val="60000"/>
              <a:lumOff val="40000"/>
            </a:schemeClr>
          </a:solidFill>
          <a:ln w="28575">
            <a:noFill/>
          </a:ln>
        </p:spPr>
        <p:txBody>
          <a:bodyPr wrap="square" rtlCol="0">
            <a:spAutoFit/>
          </a:bodyPr>
          <a:lstStyle/>
          <a:p>
            <a:r>
              <a:rPr lang="de-CH" sz="1200" dirty="0">
                <a:solidFill>
                  <a:schemeClr val="bg1"/>
                </a:solidFill>
              </a:rPr>
              <a:t>Informieren</a:t>
            </a:r>
          </a:p>
        </p:txBody>
      </p:sp>
      <p:sp>
        <p:nvSpPr>
          <p:cNvPr id="9" name="Textfeld 8">
            <a:extLst>
              <a:ext uri="{FF2B5EF4-FFF2-40B4-BE49-F238E27FC236}">
                <a16:creationId xmlns:a16="http://schemas.microsoft.com/office/drawing/2014/main" id="{3EB2FAA9-BF24-BB02-B54A-95C38F78C62B}"/>
              </a:ext>
            </a:extLst>
          </p:cNvPr>
          <p:cNvSpPr txBox="1"/>
          <p:nvPr/>
        </p:nvSpPr>
        <p:spPr>
          <a:xfrm rot="15848186">
            <a:off x="1003740" y="4167825"/>
            <a:ext cx="850604" cy="276999"/>
          </a:xfrm>
          <a:prstGeom prst="rect">
            <a:avLst/>
          </a:prstGeom>
          <a:solidFill>
            <a:schemeClr val="accent5">
              <a:lumMod val="60000"/>
              <a:lumOff val="40000"/>
            </a:schemeClr>
          </a:solidFill>
        </p:spPr>
        <p:txBody>
          <a:bodyPr wrap="square" rtlCol="0">
            <a:spAutoFit/>
          </a:bodyPr>
          <a:lstStyle/>
          <a:p>
            <a:r>
              <a:rPr lang="de-CH" sz="1200" dirty="0">
                <a:solidFill>
                  <a:schemeClr val="bg1"/>
                </a:solidFill>
              </a:rPr>
              <a:t>Verstehen</a:t>
            </a:r>
          </a:p>
        </p:txBody>
      </p:sp>
      <p:sp>
        <p:nvSpPr>
          <p:cNvPr id="10" name="Textfeld 9">
            <a:extLst>
              <a:ext uri="{FF2B5EF4-FFF2-40B4-BE49-F238E27FC236}">
                <a16:creationId xmlns:a16="http://schemas.microsoft.com/office/drawing/2014/main" id="{1D25E60C-F95C-09BC-D47B-081F5EE4DD16}"/>
              </a:ext>
            </a:extLst>
          </p:cNvPr>
          <p:cNvSpPr txBox="1"/>
          <p:nvPr/>
        </p:nvSpPr>
        <p:spPr>
          <a:xfrm rot="16397315">
            <a:off x="1841860" y="4238717"/>
            <a:ext cx="717962" cy="276999"/>
          </a:xfrm>
          <a:prstGeom prst="rect">
            <a:avLst/>
          </a:prstGeom>
          <a:solidFill>
            <a:schemeClr val="accent5">
              <a:lumMod val="60000"/>
              <a:lumOff val="40000"/>
            </a:schemeClr>
          </a:solidFill>
          <a:ln w="19050">
            <a:solidFill>
              <a:srgbClr val="C00000"/>
            </a:solidFill>
          </a:ln>
        </p:spPr>
        <p:txBody>
          <a:bodyPr wrap="square" rtlCol="0">
            <a:spAutoFit/>
          </a:bodyPr>
          <a:lstStyle/>
          <a:p>
            <a:r>
              <a:rPr lang="de-CH" sz="1200" dirty="0">
                <a:solidFill>
                  <a:srgbClr val="C00000"/>
                </a:solidFill>
              </a:rPr>
              <a:t>Handeln</a:t>
            </a:r>
          </a:p>
        </p:txBody>
      </p:sp>
      <p:sp>
        <p:nvSpPr>
          <p:cNvPr id="11" name="Textfeld 10">
            <a:extLst>
              <a:ext uri="{FF2B5EF4-FFF2-40B4-BE49-F238E27FC236}">
                <a16:creationId xmlns:a16="http://schemas.microsoft.com/office/drawing/2014/main" id="{F4C0664B-1EF1-E4A1-FD9E-7FAC113A9C16}"/>
              </a:ext>
            </a:extLst>
          </p:cNvPr>
          <p:cNvSpPr txBox="1"/>
          <p:nvPr/>
        </p:nvSpPr>
        <p:spPr>
          <a:xfrm rot="16835369">
            <a:off x="2101971" y="4419071"/>
            <a:ext cx="870362" cy="276999"/>
          </a:xfrm>
          <a:prstGeom prst="rect">
            <a:avLst/>
          </a:prstGeom>
          <a:solidFill>
            <a:schemeClr val="accent5">
              <a:lumMod val="60000"/>
              <a:lumOff val="40000"/>
            </a:schemeClr>
          </a:solidFill>
        </p:spPr>
        <p:txBody>
          <a:bodyPr wrap="square" rtlCol="0">
            <a:spAutoFit/>
          </a:bodyPr>
          <a:lstStyle/>
          <a:p>
            <a:r>
              <a:rPr lang="de-CH" sz="1200" dirty="0">
                <a:solidFill>
                  <a:schemeClr val="bg1"/>
                </a:solidFill>
              </a:rPr>
              <a:t>Hilfe holen</a:t>
            </a:r>
          </a:p>
        </p:txBody>
      </p:sp>
      <p:sp>
        <p:nvSpPr>
          <p:cNvPr id="12" name="Textfeld 11">
            <a:extLst>
              <a:ext uri="{FF2B5EF4-FFF2-40B4-BE49-F238E27FC236}">
                <a16:creationId xmlns:a16="http://schemas.microsoft.com/office/drawing/2014/main" id="{089DCFDF-887E-4D7E-865B-FAB23B0E9916}"/>
              </a:ext>
            </a:extLst>
          </p:cNvPr>
          <p:cNvSpPr txBox="1"/>
          <p:nvPr/>
        </p:nvSpPr>
        <p:spPr>
          <a:xfrm rot="16200000">
            <a:off x="1445347" y="4055414"/>
            <a:ext cx="811618" cy="276999"/>
          </a:xfrm>
          <a:prstGeom prst="rect">
            <a:avLst/>
          </a:prstGeom>
          <a:solidFill>
            <a:schemeClr val="accent5">
              <a:lumMod val="60000"/>
              <a:lumOff val="40000"/>
            </a:schemeClr>
          </a:solidFill>
          <a:ln w="19050">
            <a:solidFill>
              <a:srgbClr val="C00000"/>
            </a:solidFill>
          </a:ln>
        </p:spPr>
        <p:txBody>
          <a:bodyPr wrap="square" rtlCol="0">
            <a:spAutoFit/>
          </a:bodyPr>
          <a:lstStyle/>
          <a:p>
            <a:r>
              <a:rPr lang="de-CH" sz="1200" dirty="0">
                <a:solidFill>
                  <a:srgbClr val="C00000"/>
                </a:solidFill>
              </a:rPr>
              <a:t>Erkennen</a:t>
            </a:r>
          </a:p>
        </p:txBody>
      </p:sp>
      <p:sp>
        <p:nvSpPr>
          <p:cNvPr id="4" name="Untertitel 2">
            <a:extLst>
              <a:ext uri="{FF2B5EF4-FFF2-40B4-BE49-F238E27FC236}">
                <a16:creationId xmlns:a16="http://schemas.microsoft.com/office/drawing/2014/main" id="{1142565B-F4EC-C333-2A69-1EECAF346CC1}"/>
              </a:ext>
            </a:extLst>
          </p:cNvPr>
          <p:cNvSpPr txBox="1">
            <a:spLocks/>
          </p:cNvSpPr>
          <p:nvPr/>
        </p:nvSpPr>
        <p:spPr>
          <a:xfrm>
            <a:off x="4862573" y="847437"/>
            <a:ext cx="6360725" cy="53765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de-CH" b="1" dirty="0">
                <a:solidFill>
                  <a:schemeClr val="accent1">
                    <a:lumMod val="50000"/>
                  </a:schemeClr>
                </a:solidFill>
              </a:rPr>
              <a:t>Wie merke ich, dass mein Kind vapt?</a:t>
            </a:r>
          </a:p>
        </p:txBody>
      </p:sp>
      <p:sp>
        <p:nvSpPr>
          <p:cNvPr id="6" name="Textfeld 5">
            <a:extLst>
              <a:ext uri="{FF2B5EF4-FFF2-40B4-BE49-F238E27FC236}">
                <a16:creationId xmlns:a16="http://schemas.microsoft.com/office/drawing/2014/main" id="{E8BAA210-4285-E665-6153-AB1B2AFAD14C}"/>
              </a:ext>
            </a:extLst>
          </p:cNvPr>
          <p:cNvSpPr txBox="1"/>
          <p:nvPr/>
        </p:nvSpPr>
        <p:spPr>
          <a:xfrm>
            <a:off x="4965443" y="1385093"/>
            <a:ext cx="7748809" cy="327628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de-CH" sz="2000" dirty="0"/>
              <a:t>Ungewohnt </a:t>
            </a:r>
            <a:r>
              <a:rPr lang="de-CH" sz="2000" b="1" dirty="0"/>
              <a:t>süsslicher Duft</a:t>
            </a:r>
          </a:p>
          <a:p>
            <a:pPr marL="342900" indent="-342900">
              <a:lnSpc>
                <a:spcPct val="150000"/>
              </a:lnSpc>
              <a:buFont typeface="Arial" panose="020B0604020202020204" pitchFamily="34" charset="0"/>
              <a:buChar char="•"/>
            </a:pPr>
            <a:r>
              <a:rPr lang="de-CH" sz="2000" b="1" dirty="0"/>
              <a:t>Änderung</a:t>
            </a:r>
            <a:r>
              <a:rPr lang="de-CH" sz="2000" dirty="0"/>
              <a:t> im </a:t>
            </a:r>
            <a:r>
              <a:rPr lang="de-CH" sz="2000" b="1" dirty="0"/>
              <a:t>Verhalten</a:t>
            </a:r>
            <a:r>
              <a:rPr lang="de-CH" sz="2000" dirty="0"/>
              <a:t> </a:t>
            </a:r>
          </a:p>
          <a:p>
            <a:pPr marL="342900" indent="-342900">
              <a:lnSpc>
                <a:spcPct val="150000"/>
              </a:lnSpc>
              <a:buFont typeface="Arial" panose="020B0604020202020204" pitchFamily="34" charset="0"/>
              <a:buChar char="•"/>
            </a:pPr>
            <a:r>
              <a:rPr lang="de-CH" sz="2000" dirty="0"/>
              <a:t>Unbekannte elektronische Geräte</a:t>
            </a:r>
          </a:p>
          <a:p>
            <a:pPr marL="342900" indent="-342900">
              <a:lnSpc>
                <a:spcPct val="150000"/>
              </a:lnSpc>
              <a:buFont typeface="Arial" panose="020B0604020202020204" pitchFamily="34" charset="0"/>
              <a:buChar char="•"/>
            </a:pPr>
            <a:r>
              <a:rPr lang="de-CH" sz="2000" dirty="0"/>
              <a:t>Häufiger </a:t>
            </a:r>
            <a:r>
              <a:rPr lang="de-CH" sz="2000" b="1" dirty="0"/>
              <a:t>Durst</a:t>
            </a:r>
            <a:r>
              <a:rPr lang="de-CH" sz="2000" dirty="0"/>
              <a:t> oder trockener Mund</a:t>
            </a:r>
          </a:p>
          <a:p>
            <a:pPr marL="342900" indent="-342900">
              <a:lnSpc>
                <a:spcPct val="150000"/>
              </a:lnSpc>
              <a:buFont typeface="Arial" panose="020B0604020202020204" pitchFamily="34" charset="0"/>
              <a:buChar char="•"/>
            </a:pPr>
            <a:r>
              <a:rPr lang="de-CH" sz="2000" b="1" dirty="0"/>
              <a:t>Veränderung</a:t>
            </a:r>
            <a:r>
              <a:rPr lang="de-CH" sz="2000" dirty="0"/>
              <a:t> in der </a:t>
            </a:r>
            <a:r>
              <a:rPr lang="de-CH" sz="2000" b="1" dirty="0"/>
              <a:t>Ausdauer</a:t>
            </a:r>
            <a:r>
              <a:rPr lang="de-CH" sz="2000" dirty="0"/>
              <a:t> oder Atmung (Husten)</a:t>
            </a:r>
          </a:p>
          <a:p>
            <a:pPr marL="342900" indent="-342900">
              <a:lnSpc>
                <a:spcPct val="150000"/>
              </a:lnSpc>
              <a:buFont typeface="Arial" panose="020B0604020202020204" pitchFamily="34" charset="0"/>
              <a:buChar char="•"/>
            </a:pPr>
            <a:r>
              <a:rPr lang="de-CH" sz="2000" dirty="0"/>
              <a:t>Verändertes Verhalten im Umgang mit Geld</a:t>
            </a:r>
          </a:p>
          <a:p>
            <a:pPr marL="342900" indent="-342900">
              <a:lnSpc>
                <a:spcPct val="150000"/>
              </a:lnSpc>
              <a:buFont typeface="Arial" panose="020B0604020202020204" pitchFamily="34" charset="0"/>
              <a:buChar char="•"/>
            </a:pPr>
            <a:r>
              <a:rPr lang="de-CH" sz="2000" dirty="0"/>
              <a:t>Stimmungs-Schwankungen</a:t>
            </a:r>
          </a:p>
        </p:txBody>
      </p:sp>
    </p:spTree>
    <p:extLst>
      <p:ext uri="{BB962C8B-B14F-4D97-AF65-F5344CB8AC3E}">
        <p14:creationId xmlns:p14="http://schemas.microsoft.com/office/powerpoint/2010/main" val="1698063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CF296A16-5649-B6AD-88D3-5FFBECEA9E91}"/>
              </a:ext>
            </a:extLst>
          </p:cNvPr>
          <p:cNvSpPr>
            <a:spLocks noGrp="1"/>
          </p:cNvSpPr>
          <p:nvPr>
            <p:ph type="subTitle" idx="1"/>
          </p:nvPr>
        </p:nvSpPr>
        <p:spPr>
          <a:xfrm>
            <a:off x="745209" y="620600"/>
            <a:ext cx="2516606" cy="443925"/>
          </a:xfrm>
        </p:spPr>
        <p:txBody>
          <a:bodyPr/>
          <a:lstStyle/>
          <a:p>
            <a:r>
              <a:rPr lang="de-CH" b="1" dirty="0"/>
              <a:t>Rückmeldung</a:t>
            </a:r>
          </a:p>
        </p:txBody>
      </p:sp>
      <p:sp>
        <p:nvSpPr>
          <p:cNvPr id="4" name="Textfeld 3">
            <a:extLst>
              <a:ext uri="{FF2B5EF4-FFF2-40B4-BE49-F238E27FC236}">
                <a16:creationId xmlns:a16="http://schemas.microsoft.com/office/drawing/2014/main" id="{2BD08C1C-E67C-26D7-5095-01BFAEDEE70C}"/>
              </a:ext>
            </a:extLst>
          </p:cNvPr>
          <p:cNvSpPr txBox="1"/>
          <p:nvPr/>
        </p:nvSpPr>
        <p:spPr>
          <a:xfrm>
            <a:off x="1224951" y="1915064"/>
            <a:ext cx="8885208" cy="2523768"/>
          </a:xfrm>
          <a:prstGeom prst="rect">
            <a:avLst/>
          </a:prstGeom>
          <a:noFill/>
        </p:spPr>
        <p:txBody>
          <a:bodyPr wrap="square" rtlCol="0">
            <a:spAutoFit/>
          </a:bodyPr>
          <a:lstStyle/>
          <a:p>
            <a:r>
              <a:rPr lang="de-CH" sz="2000" dirty="0"/>
              <a:t>Was haben Sie heute gelernt?</a:t>
            </a:r>
          </a:p>
          <a:p>
            <a:endParaRPr lang="de-CH" sz="2000" dirty="0"/>
          </a:p>
          <a:p>
            <a:endParaRPr lang="de-CH" sz="2000" dirty="0"/>
          </a:p>
          <a:p>
            <a:r>
              <a:rPr lang="de-CH" sz="2000" dirty="0"/>
              <a:t>Über was hätten Sie gerne mehr gehört?</a:t>
            </a:r>
          </a:p>
          <a:p>
            <a:endParaRPr lang="de-CH" sz="2000" dirty="0"/>
          </a:p>
          <a:p>
            <a:endParaRPr lang="de-CH" sz="2000" dirty="0"/>
          </a:p>
          <a:p>
            <a:r>
              <a:rPr lang="de-CH" sz="2000" dirty="0"/>
              <a:t>Wie fanden Sie die Veranstaltung?</a:t>
            </a:r>
          </a:p>
          <a:p>
            <a:endParaRPr lang="de-CH" dirty="0"/>
          </a:p>
        </p:txBody>
      </p:sp>
      <p:pic>
        <p:nvPicPr>
          <p:cNvPr id="5" name="Grafik 4" descr="Ein Bild, das Schwarz, Dunkelheit enthält.&#10;&#10;Automatisch generierte Beschreibung">
            <a:extLst>
              <a:ext uri="{FF2B5EF4-FFF2-40B4-BE49-F238E27FC236}">
                <a16:creationId xmlns:a16="http://schemas.microsoft.com/office/drawing/2014/main" id="{3DCA7B36-9656-12F3-8938-4F0DFFC959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743" t="-1665" r="13590" b="16366"/>
          <a:stretch/>
        </p:blipFill>
        <p:spPr>
          <a:xfrm>
            <a:off x="8048744" y="1915064"/>
            <a:ext cx="2061415" cy="2071412"/>
          </a:xfrm>
          <a:prstGeom prst="rect">
            <a:avLst/>
          </a:prstGeom>
        </p:spPr>
      </p:pic>
    </p:spTree>
    <p:extLst>
      <p:ext uri="{BB962C8B-B14F-4D97-AF65-F5344CB8AC3E}">
        <p14:creationId xmlns:p14="http://schemas.microsoft.com/office/powerpoint/2010/main" val="1320055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62595" y="653142"/>
            <a:ext cx="9034548" cy="685801"/>
          </a:xfrm>
        </p:spPr>
        <p:txBody>
          <a:bodyPr>
            <a:normAutofit/>
          </a:bodyPr>
          <a:lstStyle/>
          <a:p>
            <a:r>
              <a:rPr lang="de-CH" sz="3000" b="1" dirty="0"/>
              <a:t>quellen</a:t>
            </a:r>
          </a:p>
        </p:txBody>
      </p:sp>
      <p:sp>
        <p:nvSpPr>
          <p:cNvPr id="7" name="Inhaltsplatzhalter 2">
            <a:extLst>
              <a:ext uri="{FF2B5EF4-FFF2-40B4-BE49-F238E27FC236}">
                <a16:creationId xmlns:a16="http://schemas.microsoft.com/office/drawing/2014/main" id="{1F4AF3AC-CE79-5BFF-29D9-41C2BF73D8B4}"/>
              </a:ext>
            </a:extLst>
          </p:cNvPr>
          <p:cNvSpPr txBox="1">
            <a:spLocks/>
          </p:cNvSpPr>
          <p:nvPr/>
        </p:nvSpPr>
        <p:spPr>
          <a:xfrm>
            <a:off x="939091" y="1729272"/>
            <a:ext cx="6013743" cy="43513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de-CH" sz="2600" dirty="0"/>
          </a:p>
          <a:p>
            <a:pPr marL="0" indent="0">
              <a:buNone/>
            </a:pPr>
            <a:endParaRPr lang="de-CH" sz="2600" dirty="0"/>
          </a:p>
        </p:txBody>
      </p:sp>
      <p:sp>
        <p:nvSpPr>
          <p:cNvPr id="2" name="Textfeld 1">
            <a:extLst>
              <a:ext uri="{FF2B5EF4-FFF2-40B4-BE49-F238E27FC236}">
                <a16:creationId xmlns:a16="http://schemas.microsoft.com/office/drawing/2014/main" id="{1B89B82F-9799-7D9A-2F4D-CD26F3809A18}"/>
              </a:ext>
            </a:extLst>
          </p:cNvPr>
          <p:cNvSpPr txBox="1"/>
          <p:nvPr/>
        </p:nvSpPr>
        <p:spPr>
          <a:xfrm>
            <a:off x="939091" y="1257108"/>
            <a:ext cx="9680895" cy="4154984"/>
          </a:xfrm>
          <a:prstGeom prst="rect">
            <a:avLst/>
          </a:prstGeom>
          <a:noFill/>
        </p:spPr>
        <p:txBody>
          <a:bodyPr wrap="square" rtlCol="0">
            <a:spAutoFit/>
          </a:bodyPr>
          <a:lstStyle/>
          <a:p>
            <a:r>
              <a:rPr lang="de-DE" sz="1200" dirty="0">
                <a:hlinkClick r:id="rId3">
                  <a:extLst>
                    <a:ext uri="{A12FA001-AC4F-418D-AE19-62706E023703}">
                      <ahyp:hlinkClr xmlns:ahyp="http://schemas.microsoft.com/office/drawing/2018/hyperlinkcolor" val="tx"/>
                    </a:ext>
                  </a:extLst>
                </a:hlinkClick>
              </a:rPr>
              <a:t>Mit Unterstützung der Zürcher Fachstelle zur Prävention des Suchtmittelmissbrauchs: </a:t>
            </a:r>
            <a:r>
              <a:rPr lang="de-DE" sz="1200" dirty="0">
                <a:solidFill>
                  <a:srgbClr val="0066FF"/>
                </a:solidFill>
                <a:hlinkClick r:id="rId3">
                  <a:extLst>
                    <a:ext uri="{A12FA001-AC4F-418D-AE19-62706E023703}">
                      <ahyp:hlinkClr xmlns:ahyp="http://schemas.microsoft.com/office/drawing/2018/hyperlinkcolor" val="tx"/>
                    </a:ext>
                  </a:extLst>
                </a:hlinkClick>
              </a:rPr>
              <a:t>Home - ZFPS – Zürcher Fachstelle zur Prävention des Suchtmittelmissbrauchs</a:t>
            </a:r>
            <a:endParaRPr lang="de-DE" sz="1200" dirty="0"/>
          </a:p>
          <a:p>
            <a:r>
              <a:rPr lang="de-DE" sz="1200" dirty="0">
                <a:hlinkClick r:id="rId4"/>
              </a:rPr>
              <a:t>E-Zigaretten bei AT Schweiz - AT Schweiz (at-schweiz.ch)</a:t>
            </a:r>
            <a:endParaRPr lang="de-DE" sz="1200" dirty="0"/>
          </a:p>
          <a:p>
            <a:r>
              <a:rPr lang="de-DE" sz="1200" dirty="0">
                <a:hlinkClick r:id="rId5"/>
              </a:rPr>
              <a:t>Neue nikotinhaltige Produkte - Konsum - Sucht Schweiz</a:t>
            </a:r>
            <a:endParaRPr lang="de-DE" sz="1200" dirty="0"/>
          </a:p>
          <a:p>
            <a:endParaRPr lang="de-DE" sz="1200" dirty="0"/>
          </a:p>
          <a:p>
            <a:r>
              <a:rPr lang="de-DE" sz="1200" dirty="0">
                <a:hlinkClick r:id="rId6"/>
              </a:rPr>
              <a:t>E-Zigaretten: Waadt verbietet Verkauf an Minderjährige (watson.ch)</a:t>
            </a:r>
            <a:endParaRPr lang="de-DE" sz="1200" dirty="0"/>
          </a:p>
          <a:p>
            <a:r>
              <a:rPr lang="de-DE" sz="1200" dirty="0">
                <a:hlinkClick r:id="rId7"/>
              </a:rPr>
              <a:t>Nationalrat will elektronische Einwegzigaretten verbieten (parlament.ch)</a:t>
            </a:r>
            <a:endParaRPr lang="de-DE" sz="1200" dirty="0"/>
          </a:p>
          <a:p>
            <a:r>
              <a:rPr lang="de-DE" sz="1200" dirty="0">
                <a:hlinkClick r:id="rId8"/>
              </a:rPr>
              <a:t>https://www.srf.ch/news/schweiz/gesetze-gegen-vapes-australien-verbietet-die-einfuhr-von-einweg-e-zigaretten</a:t>
            </a:r>
            <a:endParaRPr lang="de-DE" sz="1200" dirty="0"/>
          </a:p>
          <a:p>
            <a:r>
              <a:rPr lang="de-DE" sz="1200" dirty="0">
                <a:hlinkClick r:id="rId9"/>
              </a:rPr>
              <a:t>Verbot von Einweg-E-Zigaretten in Belgien: EU-Kommission gibt grünes Licht – </a:t>
            </a:r>
            <a:r>
              <a:rPr lang="de-DE" sz="1200" dirty="0" err="1">
                <a:hlinkClick r:id="rId9"/>
              </a:rPr>
              <a:t>Euractiv</a:t>
            </a:r>
            <a:r>
              <a:rPr lang="de-DE" sz="1200" dirty="0">
                <a:hlinkClick r:id="rId9"/>
              </a:rPr>
              <a:t> DE</a:t>
            </a:r>
            <a:endParaRPr lang="de-CH" sz="1200" dirty="0"/>
          </a:p>
          <a:p>
            <a:r>
              <a:rPr lang="de-DE" sz="1200" dirty="0">
                <a:hlinkClick r:id="rId10"/>
              </a:rPr>
              <a:t>Frankreich verbietet E-Zigaretten – </a:t>
            </a:r>
            <a:r>
              <a:rPr lang="de-DE" sz="1200" dirty="0" err="1">
                <a:hlinkClick r:id="rId10"/>
              </a:rPr>
              <a:t>Euractiv</a:t>
            </a:r>
            <a:r>
              <a:rPr lang="de-DE" sz="1200" dirty="0">
                <a:hlinkClick r:id="rId10"/>
              </a:rPr>
              <a:t> DE</a:t>
            </a:r>
            <a:endParaRPr lang="de-DE" sz="1200" dirty="0"/>
          </a:p>
          <a:p>
            <a:r>
              <a:rPr lang="de-DE" sz="1200" dirty="0">
                <a:hlinkClick r:id="rId11"/>
              </a:rPr>
              <a:t>Im Jura soll der Verkauf von Wegwerf-</a:t>
            </a:r>
            <a:r>
              <a:rPr lang="de-DE" sz="1200" dirty="0" err="1">
                <a:hlinkClick r:id="rId11"/>
              </a:rPr>
              <a:t>Vapes</a:t>
            </a:r>
            <a:r>
              <a:rPr lang="de-DE" sz="1200" dirty="0">
                <a:hlinkClick r:id="rId11"/>
              </a:rPr>
              <a:t> verboten werden - News - SRF</a:t>
            </a:r>
            <a:endParaRPr lang="de-DE" sz="1200" dirty="0"/>
          </a:p>
          <a:p>
            <a:endParaRPr lang="de-DE" sz="1200" dirty="0"/>
          </a:p>
          <a:p>
            <a:r>
              <a:rPr lang="de-CH" sz="1200" dirty="0">
                <a:hlinkClick r:id="rId12"/>
              </a:rPr>
              <a:t>E-Zigaretten (admin.ch)</a:t>
            </a:r>
            <a:endParaRPr lang="de-CH" sz="1200" dirty="0"/>
          </a:p>
          <a:p>
            <a:endParaRPr lang="de-DE" sz="1200" dirty="0"/>
          </a:p>
          <a:p>
            <a:endParaRPr lang="de-DE" sz="1200" dirty="0"/>
          </a:p>
          <a:p>
            <a:r>
              <a:rPr lang="de-DE" sz="1200" dirty="0"/>
              <a:t>Alle Icons wurden bei thenounpoject.com erworben.</a:t>
            </a:r>
          </a:p>
          <a:p>
            <a:r>
              <a:rPr lang="de-DE" sz="1200" dirty="0"/>
              <a:t>Alle Grafiken, sofern nicht anders beschrieben wurden bei istock.com erworben.</a:t>
            </a:r>
          </a:p>
          <a:p>
            <a:endParaRPr lang="de-DE" sz="1200" dirty="0"/>
          </a:p>
          <a:p>
            <a:endParaRPr lang="de-DE" sz="1200" dirty="0"/>
          </a:p>
          <a:p>
            <a:endParaRPr lang="de-DE" sz="1200" dirty="0"/>
          </a:p>
          <a:p>
            <a:endParaRPr lang="de-DE" sz="1200" dirty="0"/>
          </a:p>
          <a:p>
            <a:endParaRPr lang="de-DE" sz="1200" dirty="0"/>
          </a:p>
        </p:txBody>
      </p:sp>
    </p:spTree>
    <p:extLst>
      <p:ext uri="{BB962C8B-B14F-4D97-AF65-F5344CB8AC3E}">
        <p14:creationId xmlns:p14="http://schemas.microsoft.com/office/powerpoint/2010/main" val="3193765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p:txBody>
          <a:bodyPr>
            <a:normAutofit/>
          </a:bodyPr>
          <a:lstStyle/>
          <a:p>
            <a:r>
              <a:rPr lang="de-CH" b="1" dirty="0"/>
              <a:t>Was sind </a:t>
            </a:r>
            <a:r>
              <a:rPr lang="de-CH" b="1" dirty="0" err="1"/>
              <a:t>Vapes</a:t>
            </a:r>
            <a:r>
              <a:rPr lang="de-CH" b="1" dirty="0"/>
              <a:t>?</a:t>
            </a:r>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4715877" y="3961848"/>
            <a:ext cx="7018923" cy="2364354"/>
          </a:xfrm>
        </p:spPr>
        <p:txBody>
          <a:bodyPr>
            <a:normAutofit lnSpcReduction="10000"/>
          </a:bodyPr>
          <a:lstStyle/>
          <a:p>
            <a:pPr>
              <a:lnSpc>
                <a:spcPct val="150000"/>
              </a:lnSpc>
              <a:spcBef>
                <a:spcPts val="200"/>
              </a:spcBef>
              <a:buFont typeface="Wingdings" panose="05000000000000000000" pitchFamily="2" charset="2"/>
              <a:buChar char="Ø"/>
            </a:pPr>
            <a:r>
              <a:rPr lang="de-CH" sz="1800" dirty="0"/>
              <a:t>  </a:t>
            </a:r>
            <a:r>
              <a:rPr lang="de-CH" sz="1800" dirty="0" err="1"/>
              <a:t>Vapes</a:t>
            </a:r>
            <a:r>
              <a:rPr lang="de-CH" sz="1800" dirty="0"/>
              <a:t> sind </a:t>
            </a:r>
            <a:r>
              <a:rPr lang="de-CH" sz="1800" dirty="0">
                <a:solidFill>
                  <a:schemeClr val="tx1"/>
                </a:solidFill>
              </a:rPr>
              <a:t>elektronische Geräte.</a:t>
            </a:r>
          </a:p>
          <a:p>
            <a:pPr>
              <a:lnSpc>
                <a:spcPct val="150000"/>
              </a:lnSpc>
              <a:spcBef>
                <a:spcPts val="200"/>
              </a:spcBef>
              <a:buFont typeface="Wingdings" panose="05000000000000000000" pitchFamily="2" charset="2"/>
              <a:buChar char="Ø"/>
            </a:pPr>
            <a:r>
              <a:rPr lang="de-CH" sz="1800" dirty="0">
                <a:solidFill>
                  <a:schemeClr val="tx1"/>
                </a:solidFill>
              </a:rPr>
              <a:t>  Sie enthalten meistens eine Flüssigkeit mit Nikotin in hoher Dosis. </a:t>
            </a:r>
          </a:p>
          <a:p>
            <a:pPr>
              <a:lnSpc>
                <a:spcPct val="150000"/>
              </a:lnSpc>
              <a:spcBef>
                <a:spcPts val="200"/>
              </a:spcBef>
              <a:buFont typeface="Wingdings" panose="05000000000000000000" pitchFamily="2" charset="2"/>
              <a:buChar char="Ø"/>
            </a:pPr>
            <a:r>
              <a:rPr lang="de-CH" sz="1800" dirty="0">
                <a:solidFill>
                  <a:schemeClr val="tx1"/>
                </a:solidFill>
              </a:rPr>
              <a:t>  Die Flüssigkeit wird erhitzt und es entsteht Dampf. </a:t>
            </a:r>
          </a:p>
          <a:p>
            <a:pPr>
              <a:lnSpc>
                <a:spcPct val="150000"/>
              </a:lnSpc>
              <a:spcBef>
                <a:spcPts val="200"/>
              </a:spcBef>
              <a:buFont typeface="Wingdings" panose="05000000000000000000" pitchFamily="2" charset="2"/>
              <a:buChar char="Ø"/>
            </a:pPr>
            <a:r>
              <a:rPr lang="de-CH" sz="1800" dirty="0">
                <a:solidFill>
                  <a:schemeClr val="tx1"/>
                </a:solidFill>
              </a:rPr>
              <a:t>  Diesen Dampf saugt man dann mit dem Mund ein. </a:t>
            </a:r>
          </a:p>
          <a:p>
            <a:pPr>
              <a:lnSpc>
                <a:spcPct val="150000"/>
              </a:lnSpc>
              <a:spcBef>
                <a:spcPts val="200"/>
              </a:spcBef>
              <a:buFont typeface="Wingdings" panose="05000000000000000000" pitchFamily="2" charset="2"/>
              <a:buChar char="Ø"/>
            </a:pPr>
            <a:r>
              <a:rPr lang="de-CH" sz="1800" dirty="0">
                <a:solidFill>
                  <a:schemeClr val="tx1"/>
                </a:solidFill>
              </a:rPr>
              <a:t>  Ähnlich wie bei einer Zigarette</a:t>
            </a:r>
            <a:r>
              <a:rPr lang="de-CH" sz="1800" dirty="0"/>
              <a:t>. </a:t>
            </a:r>
            <a:endParaRPr lang="de-CH" sz="1800" dirty="0">
              <a:highlight>
                <a:srgbClr val="FFFF00"/>
              </a:highlight>
            </a:endParaRPr>
          </a:p>
          <a:p>
            <a:endParaRPr lang="de-CH" dirty="0"/>
          </a:p>
        </p:txBody>
      </p:sp>
      <p:sp>
        <p:nvSpPr>
          <p:cNvPr id="4" name="Textplatzhalter 3">
            <a:extLst>
              <a:ext uri="{FF2B5EF4-FFF2-40B4-BE49-F238E27FC236}">
                <a16:creationId xmlns:a16="http://schemas.microsoft.com/office/drawing/2014/main" id="{ADA0E272-5872-373E-657C-AD60A2FB19A3}"/>
              </a:ext>
            </a:extLst>
          </p:cNvPr>
          <p:cNvSpPr>
            <a:spLocks noGrp="1"/>
          </p:cNvSpPr>
          <p:nvPr>
            <p:ph type="body" sz="half" idx="2"/>
          </p:nvPr>
        </p:nvSpPr>
        <p:spPr/>
        <p:txBody>
          <a:bodyPr>
            <a:normAutofit/>
          </a:bodyPr>
          <a:lstStyle/>
          <a:p>
            <a:pPr algn="ctr"/>
            <a:endParaRPr lang="de-CH" sz="2200" dirty="0"/>
          </a:p>
        </p:txBody>
      </p:sp>
      <p:pic>
        <p:nvPicPr>
          <p:cNvPr id="5" name="Grafik 4" descr="Ein Bild, das Handschuhe, Hand enthält.&#10;&#10;Automatisch generierte Beschreibung">
            <a:extLst>
              <a:ext uri="{FF2B5EF4-FFF2-40B4-BE49-F238E27FC236}">
                <a16:creationId xmlns:a16="http://schemas.microsoft.com/office/drawing/2014/main" id="{54C15E91-A350-AC83-C4C6-7B8CC3D0A96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158947" y="4641875"/>
            <a:ext cx="1334387" cy="1932086"/>
          </a:xfrm>
          <a:prstGeom prst="rect">
            <a:avLst/>
          </a:prstGeom>
        </p:spPr>
      </p:pic>
      <p:sp>
        <p:nvSpPr>
          <p:cNvPr id="8" name="Textfeld 7">
            <a:extLst>
              <a:ext uri="{FF2B5EF4-FFF2-40B4-BE49-F238E27FC236}">
                <a16:creationId xmlns:a16="http://schemas.microsoft.com/office/drawing/2014/main" id="{4578F134-0AFC-EB87-88FB-758249D8B58B}"/>
              </a:ext>
            </a:extLst>
          </p:cNvPr>
          <p:cNvSpPr txBox="1"/>
          <p:nvPr/>
        </p:nvSpPr>
        <p:spPr>
          <a:xfrm rot="14118513">
            <a:off x="413750" y="4876736"/>
            <a:ext cx="921488" cy="276999"/>
          </a:xfrm>
          <a:prstGeom prst="rect">
            <a:avLst/>
          </a:prstGeom>
          <a:solidFill>
            <a:schemeClr val="tx2">
              <a:lumMod val="60000"/>
              <a:lumOff val="40000"/>
            </a:schemeClr>
          </a:solidFill>
          <a:ln w="28575">
            <a:solidFill>
              <a:srgbClr val="C00000"/>
            </a:solidFill>
          </a:ln>
        </p:spPr>
        <p:txBody>
          <a:bodyPr wrap="square" rtlCol="0">
            <a:spAutoFit/>
          </a:bodyPr>
          <a:lstStyle/>
          <a:p>
            <a:r>
              <a:rPr lang="de-CH" sz="1200" dirty="0">
                <a:solidFill>
                  <a:srgbClr val="C00000"/>
                </a:solidFill>
              </a:rPr>
              <a:t>Informieren</a:t>
            </a:r>
          </a:p>
        </p:txBody>
      </p:sp>
      <p:sp>
        <p:nvSpPr>
          <p:cNvPr id="9" name="Textfeld 8">
            <a:extLst>
              <a:ext uri="{FF2B5EF4-FFF2-40B4-BE49-F238E27FC236}">
                <a16:creationId xmlns:a16="http://schemas.microsoft.com/office/drawing/2014/main" id="{1F44566B-C251-14AD-1825-82A322CD28E9}"/>
              </a:ext>
            </a:extLst>
          </p:cNvPr>
          <p:cNvSpPr txBox="1"/>
          <p:nvPr/>
        </p:nvSpPr>
        <p:spPr>
          <a:xfrm rot="15848186">
            <a:off x="1003740" y="4167825"/>
            <a:ext cx="850604" cy="276999"/>
          </a:xfrm>
          <a:prstGeom prst="rect">
            <a:avLst/>
          </a:prstGeom>
          <a:solidFill>
            <a:schemeClr val="tx2">
              <a:lumMod val="60000"/>
              <a:lumOff val="40000"/>
            </a:schemeClr>
          </a:solidFill>
        </p:spPr>
        <p:txBody>
          <a:bodyPr wrap="square" rtlCol="0">
            <a:spAutoFit/>
          </a:bodyPr>
          <a:lstStyle/>
          <a:p>
            <a:r>
              <a:rPr lang="de-CH" sz="1200" dirty="0">
                <a:solidFill>
                  <a:schemeClr val="bg1"/>
                </a:solidFill>
              </a:rPr>
              <a:t>Verstehen</a:t>
            </a:r>
          </a:p>
        </p:txBody>
      </p:sp>
      <p:sp>
        <p:nvSpPr>
          <p:cNvPr id="10" name="Textfeld 9">
            <a:extLst>
              <a:ext uri="{FF2B5EF4-FFF2-40B4-BE49-F238E27FC236}">
                <a16:creationId xmlns:a16="http://schemas.microsoft.com/office/drawing/2014/main" id="{E6BCD768-D7CC-00FB-1E1C-9AED8D920DE1}"/>
              </a:ext>
            </a:extLst>
          </p:cNvPr>
          <p:cNvSpPr txBox="1"/>
          <p:nvPr/>
        </p:nvSpPr>
        <p:spPr>
          <a:xfrm rot="16200000">
            <a:off x="1455737" y="4081736"/>
            <a:ext cx="811618" cy="276999"/>
          </a:xfrm>
          <a:prstGeom prst="rect">
            <a:avLst/>
          </a:prstGeom>
          <a:solidFill>
            <a:schemeClr val="tx2">
              <a:lumMod val="60000"/>
              <a:lumOff val="40000"/>
            </a:schemeClr>
          </a:solidFill>
        </p:spPr>
        <p:txBody>
          <a:bodyPr wrap="square" rtlCol="0">
            <a:spAutoFit/>
          </a:bodyPr>
          <a:lstStyle/>
          <a:p>
            <a:r>
              <a:rPr lang="de-CH" sz="1200" dirty="0">
                <a:solidFill>
                  <a:schemeClr val="bg1"/>
                </a:solidFill>
              </a:rPr>
              <a:t>Erkennen</a:t>
            </a:r>
          </a:p>
        </p:txBody>
      </p:sp>
      <p:sp>
        <p:nvSpPr>
          <p:cNvPr id="11" name="Textfeld 10">
            <a:extLst>
              <a:ext uri="{FF2B5EF4-FFF2-40B4-BE49-F238E27FC236}">
                <a16:creationId xmlns:a16="http://schemas.microsoft.com/office/drawing/2014/main" id="{F2B8E01C-66C0-3D35-0984-36E4762635BC}"/>
              </a:ext>
            </a:extLst>
          </p:cNvPr>
          <p:cNvSpPr txBox="1"/>
          <p:nvPr/>
        </p:nvSpPr>
        <p:spPr>
          <a:xfrm rot="16397315">
            <a:off x="1841860" y="4238717"/>
            <a:ext cx="717962" cy="276999"/>
          </a:xfrm>
          <a:prstGeom prst="rect">
            <a:avLst/>
          </a:prstGeom>
          <a:solidFill>
            <a:schemeClr val="tx2">
              <a:lumMod val="60000"/>
              <a:lumOff val="40000"/>
            </a:schemeClr>
          </a:solidFill>
        </p:spPr>
        <p:txBody>
          <a:bodyPr wrap="square" rtlCol="0">
            <a:spAutoFit/>
          </a:bodyPr>
          <a:lstStyle/>
          <a:p>
            <a:r>
              <a:rPr lang="de-CH" sz="1200" dirty="0">
                <a:solidFill>
                  <a:schemeClr val="bg1"/>
                </a:solidFill>
              </a:rPr>
              <a:t>Handeln</a:t>
            </a:r>
          </a:p>
        </p:txBody>
      </p:sp>
      <p:sp>
        <p:nvSpPr>
          <p:cNvPr id="12" name="Textfeld 11">
            <a:extLst>
              <a:ext uri="{FF2B5EF4-FFF2-40B4-BE49-F238E27FC236}">
                <a16:creationId xmlns:a16="http://schemas.microsoft.com/office/drawing/2014/main" id="{B40E6A15-2F72-7B67-4E6E-28022A480A6E}"/>
              </a:ext>
            </a:extLst>
          </p:cNvPr>
          <p:cNvSpPr txBox="1"/>
          <p:nvPr/>
        </p:nvSpPr>
        <p:spPr>
          <a:xfrm rot="16835369">
            <a:off x="2101971" y="4419071"/>
            <a:ext cx="870362" cy="276999"/>
          </a:xfrm>
          <a:prstGeom prst="rect">
            <a:avLst/>
          </a:prstGeom>
          <a:solidFill>
            <a:schemeClr val="tx2">
              <a:lumMod val="60000"/>
              <a:lumOff val="40000"/>
            </a:schemeClr>
          </a:solidFill>
        </p:spPr>
        <p:txBody>
          <a:bodyPr wrap="square" rtlCol="0">
            <a:spAutoFit/>
          </a:bodyPr>
          <a:lstStyle/>
          <a:p>
            <a:r>
              <a:rPr lang="de-CH" sz="1200" dirty="0">
                <a:solidFill>
                  <a:schemeClr val="bg1"/>
                </a:solidFill>
              </a:rPr>
              <a:t>Hilfe holen</a:t>
            </a:r>
          </a:p>
        </p:txBody>
      </p:sp>
      <p:pic>
        <p:nvPicPr>
          <p:cNvPr id="14" name="Grafik 13" descr="Ein Bild, das Zylinder, Kosmetik, Schreibwaren, Stift enthält.&#10;&#10;Automatisch generierte Beschreibung">
            <a:extLst>
              <a:ext uri="{FF2B5EF4-FFF2-40B4-BE49-F238E27FC236}">
                <a16:creationId xmlns:a16="http://schemas.microsoft.com/office/drawing/2014/main" id="{1B742250-0B99-EF59-72B5-F9A290FE459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6572" y1="41946" x2="14120" y2="57004"/>
                        <a14:foregroundMark x1="14120" y1="57004" x2="14524" y2="73476"/>
                        <a14:foregroundMark x1="14524" y1="73476" x2="22096" y2="62616"/>
                        <a14:foregroundMark x1="22096" y1="62616" x2="20022" y2="34518"/>
                        <a14:foregroundMark x1="20022" y1="34518" x2="17662" y2="38750"/>
                        <a14:foregroundMark x1="59930" y1="27735" x2="59607" y2="73476"/>
                        <a14:foregroundMark x1="64208" y1="81195" x2="66128" y2="84417"/>
                        <a14:foregroundMark x1="59607" y1="73476" x2="63817" y2="80539"/>
                        <a14:foregroundMark x1="66128" y1="84417" x2="69577" y2="68793"/>
                        <a14:foregroundMark x1="69577" y1="68793" x2="69712" y2="52321"/>
                        <a14:foregroundMark x1="65795" y1="42596" x2="60119" y2="28502"/>
                        <a14:foregroundMark x1="69712" y1="52321" x2="65871" y2="42785"/>
                        <a14:foregroundMark x1="76637" y1="34316" x2="72945" y2="50303"/>
                        <a14:foregroundMark x1="72945" y1="50303" x2="72352" y2="65442"/>
                        <a14:foregroundMark x1="72352" y1="65442" x2="75802" y2="51433"/>
                        <a14:foregroundMark x1="75802" y1="51433" x2="75532" y2="36455"/>
                        <a14:foregroundMark x1="81946" y1="38434" x2="80032" y2="71538"/>
                        <a14:foregroundMark x1="80032" y1="71538" x2="84182" y2="56157"/>
                        <a14:foregroundMark x1="84182" y1="56157" x2="82242" y2="39806"/>
                        <a14:foregroundMark x1="36163" y1="32338" x2="28079" y2="41017"/>
                        <a14:foregroundMark x1="28079" y1="41017" x2="25384" y2="54824"/>
                        <a14:foregroundMark x1="25384" y1="54824" x2="25842" y2="72911"/>
                        <a14:foregroundMark x1="25842" y1="72911" x2="34007" y2="64110"/>
                        <a14:foregroundMark x1="34007" y1="64110" x2="36055" y2="31853"/>
                        <a14:foregroundMark x1="36271" y1="31692" x2="36863" y2="54461"/>
                        <a14:foregroundMark x1="41876" y1="42390" x2="42387" y2="58135"/>
                        <a14:foregroundMark x1="64511" y1="32943" x2="65535" y2="42874"/>
                        <a14:foregroundMark x1="77242" y1="45127" x2="77257" y2="45297"/>
                        <a14:foregroundMark x1="76341" y1="34598" x2="76865" y2="40716"/>
                        <a14:backgroundMark x1="16977" y1="40129" x2="16896" y2="39201"/>
                        <a14:backgroundMark x1="17489" y1="40129" x2="17084" y2="39362"/>
                        <a14:backgroundMark x1="17192" y1="38878" x2="17381" y2="40412"/>
                        <a14:backgroundMark x1="31070" y1="84255" x2="34330" y2="69964"/>
                        <a14:backgroundMark x1="34330" y1="69964" x2="37780" y2="83488"/>
                        <a14:backgroundMark x1="37780" y1="83488" x2="50121" y2="85507"/>
                        <a14:backgroundMark x1="64214" y1="81833" x2="64214" y2="81227"/>
                        <a14:backgroundMark x1="64403" y1="81348" x2="64511" y2="80904"/>
                        <a14:backgroundMark x1="64214" y1="82277" x2="63891" y2="80743"/>
                        <a14:backgroundMark x1="77661" y1="46992" x2="77041" y2="41502"/>
                      </a14:backgroundRemoval>
                    </a14:imgEffect>
                  </a14:imgLayer>
                </a14:imgProps>
              </a:ext>
              <a:ext uri="{28A0092B-C50C-407E-A947-70E740481C1C}">
                <a14:useLocalDpi xmlns:a14="http://schemas.microsoft.com/office/drawing/2010/main" val="0"/>
              </a:ext>
            </a:extLst>
          </a:blip>
          <a:stretch>
            <a:fillRect/>
          </a:stretch>
        </p:blipFill>
        <p:spPr>
          <a:xfrm>
            <a:off x="5905490" y="829122"/>
            <a:ext cx="4766301" cy="3181759"/>
          </a:xfrm>
          <a:prstGeom prst="rect">
            <a:avLst/>
          </a:prstGeom>
        </p:spPr>
      </p:pic>
    </p:spTree>
    <p:extLst>
      <p:ext uri="{BB962C8B-B14F-4D97-AF65-F5344CB8AC3E}">
        <p14:creationId xmlns:p14="http://schemas.microsoft.com/office/powerpoint/2010/main" val="3108849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01917" y="414271"/>
            <a:ext cx="10058400" cy="606237"/>
          </a:xfrm>
        </p:spPr>
        <p:txBody>
          <a:bodyPr/>
          <a:lstStyle/>
          <a:p>
            <a:r>
              <a:rPr lang="de-CH" b="1" dirty="0"/>
              <a:t>Einweg-</a:t>
            </a:r>
            <a:r>
              <a:rPr lang="de-CH" b="1" dirty="0" err="1"/>
              <a:t>vapes</a:t>
            </a:r>
            <a:endParaRPr lang="de-CH" b="1" dirty="0"/>
          </a:p>
        </p:txBody>
      </p:sp>
      <p:sp>
        <p:nvSpPr>
          <p:cNvPr id="4" name="Textfeld 3">
            <a:extLst>
              <a:ext uri="{FF2B5EF4-FFF2-40B4-BE49-F238E27FC236}">
                <a16:creationId xmlns:a16="http://schemas.microsoft.com/office/drawing/2014/main" id="{FF300292-99DF-60E7-62C6-019DEDBDE567}"/>
              </a:ext>
            </a:extLst>
          </p:cNvPr>
          <p:cNvSpPr txBox="1"/>
          <p:nvPr/>
        </p:nvSpPr>
        <p:spPr>
          <a:xfrm>
            <a:off x="6324265" y="1514638"/>
            <a:ext cx="3047006" cy="1477328"/>
          </a:xfrm>
          <a:prstGeom prst="rect">
            <a:avLst/>
          </a:prstGeom>
          <a:noFill/>
          <a:ln w="19050">
            <a:solidFill>
              <a:schemeClr val="accent2">
                <a:lumMod val="50000"/>
              </a:schemeClr>
            </a:solidFill>
          </a:ln>
        </p:spPr>
        <p:txBody>
          <a:bodyPr wrap="square">
            <a:spAutoFit/>
          </a:bodyPr>
          <a:lstStyle/>
          <a:p>
            <a:r>
              <a:rPr lang="de-CH" dirty="0" err="1"/>
              <a:t>Vapes</a:t>
            </a:r>
            <a:r>
              <a:rPr lang="de-CH" dirty="0"/>
              <a:t> bestehen aus</a:t>
            </a:r>
          </a:p>
          <a:p>
            <a:pPr marL="342900" indent="-342900">
              <a:buFont typeface="Wingdings" panose="05000000000000000000" pitchFamily="2" charset="2"/>
              <a:buChar char="Ø"/>
            </a:pPr>
            <a:r>
              <a:rPr lang="de-CH" b="1" u="sng" dirty="0"/>
              <a:t>Batterie</a:t>
            </a:r>
            <a:r>
              <a:rPr lang="de-CH" b="1" dirty="0"/>
              <a:t> </a:t>
            </a:r>
            <a:r>
              <a:rPr lang="de-CH" dirty="0"/>
              <a:t>oder</a:t>
            </a:r>
            <a:r>
              <a:rPr lang="de-CH" b="1" dirty="0"/>
              <a:t> </a:t>
            </a:r>
            <a:r>
              <a:rPr lang="de-CH" b="1" u="sng" dirty="0"/>
              <a:t>Akku</a:t>
            </a:r>
          </a:p>
          <a:p>
            <a:pPr marL="342900" indent="-342900">
              <a:buFont typeface="Wingdings" panose="05000000000000000000" pitchFamily="2" charset="2"/>
              <a:buChar char="Ø"/>
            </a:pPr>
            <a:r>
              <a:rPr lang="de-CH" b="1" u="sng" dirty="0"/>
              <a:t>Verdampfer</a:t>
            </a:r>
          </a:p>
          <a:p>
            <a:pPr marL="342900" indent="-342900">
              <a:buFont typeface="Wingdings" panose="05000000000000000000" pitchFamily="2" charset="2"/>
              <a:buChar char="Ø"/>
            </a:pPr>
            <a:r>
              <a:rPr lang="de-CH" b="1" u="sng" dirty="0"/>
              <a:t>Mundstück</a:t>
            </a:r>
          </a:p>
          <a:p>
            <a:pPr marL="342900" indent="-342900">
              <a:buFont typeface="Wingdings" panose="05000000000000000000" pitchFamily="2" charset="2"/>
              <a:buChar char="Ø"/>
            </a:pPr>
            <a:r>
              <a:rPr lang="de-CH" b="1" u="sng" dirty="0"/>
              <a:t>Tank</a:t>
            </a:r>
            <a:r>
              <a:rPr lang="de-CH" dirty="0"/>
              <a:t> für die Flüssigkeit*</a:t>
            </a:r>
          </a:p>
        </p:txBody>
      </p:sp>
      <p:sp>
        <p:nvSpPr>
          <p:cNvPr id="6" name="Textfeld 5">
            <a:extLst>
              <a:ext uri="{FF2B5EF4-FFF2-40B4-BE49-F238E27FC236}">
                <a16:creationId xmlns:a16="http://schemas.microsoft.com/office/drawing/2014/main" id="{78C0D6FE-6929-9526-EBAF-F04BAC7E0CD3}"/>
              </a:ext>
            </a:extLst>
          </p:cNvPr>
          <p:cNvSpPr txBox="1"/>
          <p:nvPr/>
        </p:nvSpPr>
        <p:spPr>
          <a:xfrm>
            <a:off x="928609" y="3908569"/>
            <a:ext cx="5356670" cy="2031325"/>
          </a:xfrm>
          <a:prstGeom prst="rect">
            <a:avLst/>
          </a:prstGeom>
          <a:noFill/>
        </p:spPr>
        <p:txBody>
          <a:bodyPr wrap="square" rtlCol="0">
            <a:spAutoFit/>
          </a:bodyPr>
          <a:lstStyle/>
          <a:p>
            <a:pPr marL="285750" indent="-285750">
              <a:buFont typeface="Arial" panose="020B0604020202020204" pitchFamily="34" charset="0"/>
              <a:buChar char="•"/>
            </a:pPr>
            <a:endParaRPr lang="de-CH" dirty="0"/>
          </a:p>
          <a:p>
            <a:pPr marL="285750" indent="-285750">
              <a:buFont typeface="Arial" panose="020B0604020202020204" pitchFamily="34" charset="0"/>
              <a:buChar char="•"/>
            </a:pPr>
            <a:r>
              <a:rPr lang="de-CH" dirty="0"/>
              <a:t>Man kann sie einfach benutzen</a:t>
            </a:r>
          </a:p>
          <a:p>
            <a:pPr marL="285750" indent="-285750">
              <a:buFont typeface="Arial" panose="020B0604020202020204" pitchFamily="34" charset="0"/>
              <a:buChar char="•"/>
            </a:pPr>
            <a:r>
              <a:rPr lang="de-CH" dirty="0"/>
              <a:t>Intensive fruchtige und süsse Geschmäcke</a:t>
            </a:r>
          </a:p>
          <a:p>
            <a:pPr marL="285750" indent="-285750">
              <a:buFont typeface="Arial" panose="020B0604020202020204" pitchFamily="34" charset="0"/>
              <a:buChar char="•"/>
            </a:pPr>
            <a:r>
              <a:rPr lang="de-CH" dirty="0"/>
              <a:t>Nur einmal verwendbar</a:t>
            </a:r>
          </a:p>
          <a:p>
            <a:pPr marL="285750" indent="-285750">
              <a:buFont typeface="Arial" panose="020B0604020202020204" pitchFamily="34" charset="0"/>
              <a:buChar char="•"/>
            </a:pPr>
            <a:r>
              <a:rPr lang="de-CH" dirty="0"/>
              <a:t>Enthalten 600 – 10’000 Züge</a:t>
            </a:r>
          </a:p>
          <a:p>
            <a:pPr marL="285750" indent="-285750">
              <a:buFont typeface="Arial" panose="020B0604020202020204" pitchFamily="34" charset="0"/>
              <a:buChar char="•"/>
            </a:pPr>
            <a:r>
              <a:rPr lang="de-CH" dirty="0"/>
              <a:t>Ab CHF 6.90 erhältlich</a:t>
            </a:r>
          </a:p>
          <a:p>
            <a:pPr marL="285750" indent="-285750">
              <a:buFont typeface="Arial" panose="020B0604020202020204" pitchFamily="34" charset="0"/>
              <a:buChar char="•"/>
            </a:pPr>
            <a:r>
              <a:rPr lang="de-CH" dirty="0"/>
              <a:t>Online, am Kiosk, Vape-Shops und Einkaufsläden</a:t>
            </a:r>
          </a:p>
        </p:txBody>
      </p:sp>
      <p:sp>
        <p:nvSpPr>
          <p:cNvPr id="2" name="Textfeld 1">
            <a:extLst>
              <a:ext uri="{FF2B5EF4-FFF2-40B4-BE49-F238E27FC236}">
                <a16:creationId xmlns:a16="http://schemas.microsoft.com/office/drawing/2014/main" id="{6808F2E0-3DAA-6BD4-7353-5D208A762E29}"/>
              </a:ext>
            </a:extLst>
          </p:cNvPr>
          <p:cNvSpPr txBox="1"/>
          <p:nvPr/>
        </p:nvSpPr>
        <p:spPr>
          <a:xfrm>
            <a:off x="7605361" y="3568064"/>
            <a:ext cx="3531821" cy="2308324"/>
          </a:xfrm>
          <a:prstGeom prst="rect">
            <a:avLst/>
          </a:prstGeom>
          <a:noFill/>
        </p:spPr>
        <p:txBody>
          <a:bodyPr wrap="square" rtlCol="0">
            <a:spAutoFit/>
          </a:bodyPr>
          <a:lstStyle/>
          <a:p>
            <a:r>
              <a:rPr lang="de-CH" b="1" dirty="0"/>
              <a:t>*Inhalt der Flüssigkeit</a:t>
            </a:r>
          </a:p>
          <a:p>
            <a:pPr marL="457200" indent="-457200">
              <a:buFont typeface="Arial" panose="020B0604020202020204" pitchFamily="34" charset="0"/>
              <a:buChar char="•"/>
            </a:pPr>
            <a:r>
              <a:rPr lang="de-CH" dirty="0"/>
              <a:t>Verschiedene Chemikalien</a:t>
            </a:r>
          </a:p>
          <a:p>
            <a:pPr marL="457200" indent="-457200">
              <a:buFont typeface="Arial" panose="020B0604020202020204" pitchFamily="34" charset="0"/>
              <a:buChar char="•"/>
            </a:pPr>
            <a:r>
              <a:rPr lang="de-CH" dirty="0"/>
              <a:t>Aroma</a:t>
            </a:r>
          </a:p>
          <a:p>
            <a:pPr marL="457200" indent="-457200">
              <a:buFont typeface="Arial" panose="020B0604020202020204" pitchFamily="34" charset="0"/>
              <a:buChar char="•"/>
            </a:pPr>
            <a:r>
              <a:rPr lang="de-CH" dirty="0"/>
              <a:t>Nikotin in einer hohen Dosis</a:t>
            </a:r>
          </a:p>
          <a:p>
            <a:pPr marL="457200" indent="-457200">
              <a:buAutoNum type="arabicParenR"/>
            </a:pPr>
            <a:endParaRPr lang="de-CH" dirty="0"/>
          </a:p>
          <a:p>
            <a:pPr marL="285750" indent="-285750">
              <a:buFont typeface="Wingdings" panose="05000000000000000000" pitchFamily="2" charset="2"/>
              <a:buChar char="Ø"/>
            </a:pPr>
            <a:r>
              <a:rPr lang="de-CH" dirty="0"/>
              <a:t>Es gibt auch </a:t>
            </a:r>
            <a:r>
              <a:rPr lang="de-CH" dirty="0" err="1"/>
              <a:t>Vapes</a:t>
            </a:r>
            <a:r>
              <a:rPr lang="de-CH" dirty="0"/>
              <a:t> ohne Nikotin.</a:t>
            </a:r>
          </a:p>
          <a:p>
            <a:pPr marL="285750" indent="-285750">
              <a:buFont typeface="Wingdings" panose="05000000000000000000" pitchFamily="2" charset="2"/>
              <a:buChar char="Ø"/>
            </a:pPr>
            <a:r>
              <a:rPr lang="de-CH" dirty="0"/>
              <a:t>Einige dieser Chemikalien</a:t>
            </a:r>
            <a:r>
              <a:rPr lang="de-CH" dirty="0">
                <a:solidFill>
                  <a:srgbClr val="FF0000"/>
                </a:solidFill>
              </a:rPr>
              <a:t> </a:t>
            </a:r>
            <a:r>
              <a:rPr lang="de-CH" dirty="0"/>
              <a:t>sind krebserregend.</a:t>
            </a:r>
          </a:p>
        </p:txBody>
      </p:sp>
      <p:pic>
        <p:nvPicPr>
          <p:cNvPr id="7" name="Grafik 6" descr="Ein Bild, das Feuerzeug, Plastik, Boden, Im Haus enthält.">
            <a:extLst>
              <a:ext uri="{FF2B5EF4-FFF2-40B4-BE49-F238E27FC236}">
                <a16:creationId xmlns:a16="http://schemas.microsoft.com/office/drawing/2014/main" id="{AE53D0E4-AB4E-A789-8D9A-308C57153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728" y="1117437"/>
            <a:ext cx="3959677" cy="2271731"/>
          </a:xfrm>
          <a:prstGeom prst="rect">
            <a:avLst/>
          </a:prstGeom>
        </p:spPr>
      </p:pic>
      <p:sp>
        <p:nvSpPr>
          <p:cNvPr id="5" name="Textfeld 4">
            <a:extLst>
              <a:ext uri="{FF2B5EF4-FFF2-40B4-BE49-F238E27FC236}">
                <a16:creationId xmlns:a16="http://schemas.microsoft.com/office/drawing/2014/main" id="{29A52195-C45F-A18A-2A1D-0E2FFF343869}"/>
              </a:ext>
            </a:extLst>
          </p:cNvPr>
          <p:cNvSpPr txBox="1"/>
          <p:nvPr/>
        </p:nvSpPr>
        <p:spPr>
          <a:xfrm>
            <a:off x="1057851" y="1052818"/>
            <a:ext cx="1195615" cy="338554"/>
          </a:xfrm>
          <a:prstGeom prst="rect">
            <a:avLst/>
          </a:prstGeom>
          <a:solidFill>
            <a:schemeClr val="accent4">
              <a:lumMod val="40000"/>
              <a:lumOff val="60000"/>
            </a:schemeClr>
          </a:solidFill>
        </p:spPr>
        <p:txBody>
          <a:bodyPr wrap="square" rtlCol="0">
            <a:spAutoFit/>
          </a:bodyPr>
          <a:lstStyle/>
          <a:p>
            <a:r>
              <a:rPr lang="de-DE" sz="1600" b="1" dirty="0"/>
              <a:t>Mundstück</a:t>
            </a:r>
            <a:endParaRPr lang="de-CH" sz="1600" b="1" dirty="0"/>
          </a:p>
        </p:txBody>
      </p:sp>
      <p:sp>
        <p:nvSpPr>
          <p:cNvPr id="8" name="Textfeld 7">
            <a:extLst>
              <a:ext uri="{FF2B5EF4-FFF2-40B4-BE49-F238E27FC236}">
                <a16:creationId xmlns:a16="http://schemas.microsoft.com/office/drawing/2014/main" id="{D2F901ED-0D34-24BD-29ED-41F96851220E}"/>
              </a:ext>
            </a:extLst>
          </p:cNvPr>
          <p:cNvSpPr txBox="1"/>
          <p:nvPr/>
        </p:nvSpPr>
        <p:spPr>
          <a:xfrm>
            <a:off x="1054818" y="3209098"/>
            <a:ext cx="1971940" cy="553998"/>
          </a:xfrm>
          <a:prstGeom prst="rect">
            <a:avLst/>
          </a:prstGeom>
          <a:solidFill>
            <a:schemeClr val="accent4">
              <a:lumMod val="40000"/>
              <a:lumOff val="60000"/>
            </a:schemeClr>
          </a:solidFill>
        </p:spPr>
        <p:txBody>
          <a:bodyPr wrap="square" rtlCol="0">
            <a:spAutoFit/>
          </a:bodyPr>
          <a:lstStyle/>
          <a:p>
            <a:r>
              <a:rPr lang="de-DE" sz="1500" b="1" dirty="0"/>
              <a:t>Verdampfer und Tank gefüllt mit E-Liquid</a:t>
            </a:r>
            <a:endParaRPr lang="de-CH" sz="1500" b="1" dirty="0"/>
          </a:p>
        </p:txBody>
      </p:sp>
      <p:sp>
        <p:nvSpPr>
          <p:cNvPr id="9" name="Textfeld 8">
            <a:extLst>
              <a:ext uri="{FF2B5EF4-FFF2-40B4-BE49-F238E27FC236}">
                <a16:creationId xmlns:a16="http://schemas.microsoft.com/office/drawing/2014/main" id="{0ECA1F9B-8EF7-BE79-E9DF-60BAFC3C96DC}"/>
              </a:ext>
            </a:extLst>
          </p:cNvPr>
          <p:cNvSpPr txBox="1"/>
          <p:nvPr/>
        </p:nvSpPr>
        <p:spPr>
          <a:xfrm>
            <a:off x="3360454" y="2071625"/>
            <a:ext cx="1034142" cy="338554"/>
          </a:xfrm>
          <a:prstGeom prst="rect">
            <a:avLst/>
          </a:prstGeom>
          <a:solidFill>
            <a:schemeClr val="accent4">
              <a:lumMod val="40000"/>
              <a:lumOff val="60000"/>
            </a:schemeClr>
          </a:solidFill>
        </p:spPr>
        <p:txBody>
          <a:bodyPr wrap="square" rtlCol="0">
            <a:spAutoFit/>
          </a:bodyPr>
          <a:lstStyle/>
          <a:p>
            <a:r>
              <a:rPr lang="de-DE" sz="1600" b="1" dirty="0"/>
              <a:t>Batterie</a:t>
            </a:r>
            <a:endParaRPr lang="de-CH" sz="1600" b="1" dirty="0"/>
          </a:p>
        </p:txBody>
      </p:sp>
    </p:spTree>
    <p:extLst>
      <p:ext uri="{BB962C8B-B14F-4D97-AF65-F5344CB8AC3E}">
        <p14:creationId xmlns:p14="http://schemas.microsoft.com/office/powerpoint/2010/main" val="345538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a:xfrm>
            <a:off x="457200" y="1556657"/>
            <a:ext cx="3200400" cy="1323702"/>
          </a:xfrm>
        </p:spPr>
        <p:txBody>
          <a:bodyPr/>
          <a:lstStyle/>
          <a:p>
            <a:r>
              <a:rPr lang="de-CH" b="1" dirty="0"/>
              <a:t>Gesundheitliche</a:t>
            </a:r>
            <a:br>
              <a:rPr lang="de-CH" b="1" dirty="0"/>
            </a:br>
            <a:r>
              <a:rPr lang="de-CH" b="1" dirty="0"/>
              <a:t>Auswirkungen</a:t>
            </a:r>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5242560" y="731839"/>
            <a:ext cx="6492240" cy="5257800"/>
          </a:xfrm>
        </p:spPr>
        <p:txBody>
          <a:bodyPr>
            <a:normAutofit/>
          </a:bodyPr>
          <a:lstStyle/>
          <a:p>
            <a:pPr marL="0" indent="0">
              <a:buClrTx/>
              <a:buNone/>
            </a:pPr>
            <a:r>
              <a:rPr lang="de-CH" b="1" dirty="0"/>
              <a:t>Nikotin-Abhängigkeit</a:t>
            </a:r>
            <a:r>
              <a:rPr lang="de-CH" dirty="0"/>
              <a:t>: </a:t>
            </a:r>
            <a:r>
              <a:rPr lang="de-CH" dirty="0" err="1"/>
              <a:t>Vapes</a:t>
            </a:r>
            <a:r>
              <a:rPr lang="de-CH" dirty="0"/>
              <a:t> </a:t>
            </a:r>
            <a:r>
              <a:rPr lang="de-CH" dirty="0">
                <a:solidFill>
                  <a:schemeClr val="tx1"/>
                </a:solidFill>
              </a:rPr>
              <a:t>enthalten meist sehr viel Nikotin. Nikotin macht rasch abhängig.</a:t>
            </a:r>
          </a:p>
          <a:p>
            <a:pPr marL="0" indent="0">
              <a:buClrTx/>
              <a:buNone/>
            </a:pPr>
            <a:endParaRPr lang="de-CH" b="1" dirty="0"/>
          </a:p>
          <a:p>
            <a:pPr marL="0" indent="0">
              <a:buClrTx/>
              <a:buNone/>
            </a:pPr>
            <a:r>
              <a:rPr lang="de-CH" b="1" dirty="0"/>
              <a:t>Reizung der Atemwege</a:t>
            </a:r>
            <a:r>
              <a:rPr lang="de-CH" dirty="0"/>
              <a:t>: </a:t>
            </a:r>
            <a:r>
              <a:rPr lang="de-CH" dirty="0">
                <a:solidFill>
                  <a:schemeClr val="tx1"/>
                </a:solidFill>
              </a:rPr>
              <a:t>Husten, Hals-Schmerzen und Atembeschwerden </a:t>
            </a:r>
          </a:p>
          <a:p>
            <a:pPr marL="0" indent="0">
              <a:buClrTx/>
              <a:buNone/>
            </a:pPr>
            <a:endParaRPr lang="de-CH" b="1" dirty="0"/>
          </a:p>
          <a:p>
            <a:pPr marL="0" indent="0">
              <a:buClrTx/>
              <a:buNone/>
            </a:pPr>
            <a:r>
              <a:rPr lang="de-CH" b="1" dirty="0">
                <a:solidFill>
                  <a:schemeClr val="tx1"/>
                </a:solidFill>
              </a:rPr>
              <a:t>Reizungen</a:t>
            </a:r>
            <a:r>
              <a:rPr lang="de-CH" b="1" dirty="0"/>
              <a:t> in Mund und Rachen</a:t>
            </a:r>
            <a:r>
              <a:rPr lang="de-CH" dirty="0"/>
              <a:t>: </a:t>
            </a:r>
            <a:r>
              <a:rPr lang="de-CH" dirty="0">
                <a:solidFill>
                  <a:schemeClr val="tx1"/>
                </a:solidFill>
              </a:rPr>
              <a:t>Mund-Trockenheit, Zahnfleisch-Reizungen und Mund-Geschwüre</a:t>
            </a:r>
          </a:p>
          <a:p>
            <a:pPr marL="0" indent="0">
              <a:buClrTx/>
              <a:buNone/>
            </a:pPr>
            <a:endParaRPr lang="de-CH" b="1" dirty="0">
              <a:solidFill>
                <a:schemeClr val="tx1"/>
              </a:solidFill>
            </a:endParaRPr>
          </a:p>
          <a:p>
            <a:pPr marL="0" indent="0">
              <a:buClrTx/>
              <a:buNone/>
            </a:pPr>
            <a:r>
              <a:rPr lang="de-CH" b="1" dirty="0">
                <a:solidFill>
                  <a:schemeClr val="tx1"/>
                </a:solidFill>
              </a:rPr>
              <a:t>Herz-Kreislauf-System</a:t>
            </a:r>
            <a:r>
              <a:rPr lang="de-CH" dirty="0">
                <a:solidFill>
                  <a:schemeClr val="tx1"/>
                </a:solidFill>
              </a:rPr>
              <a:t>: für kurze Zeit Erhöhung von Puls und Blutdruck, für kurze Zeit erhöhtes Risiko </a:t>
            </a:r>
            <a:r>
              <a:rPr lang="de-CH" dirty="0"/>
              <a:t>für Herzprobleme</a:t>
            </a:r>
          </a:p>
          <a:p>
            <a:pPr marL="0" indent="0">
              <a:buClrTx/>
              <a:buNone/>
            </a:pPr>
            <a:endParaRPr lang="de-CH" b="1" dirty="0"/>
          </a:p>
          <a:p>
            <a:pPr marL="0" indent="0">
              <a:buClrTx/>
              <a:buNone/>
            </a:pPr>
            <a:r>
              <a:rPr lang="de-CH" b="1" dirty="0"/>
              <a:t>Krebsrisiko</a:t>
            </a:r>
            <a:r>
              <a:rPr lang="de-CH" dirty="0"/>
              <a:t>: erhöht</a:t>
            </a:r>
          </a:p>
        </p:txBody>
      </p:sp>
      <p:sp>
        <p:nvSpPr>
          <p:cNvPr id="4" name="Textplatzhalter 3">
            <a:extLst>
              <a:ext uri="{FF2B5EF4-FFF2-40B4-BE49-F238E27FC236}">
                <a16:creationId xmlns:a16="http://schemas.microsoft.com/office/drawing/2014/main" id="{ADA0E272-5872-373E-657C-AD60A2FB19A3}"/>
              </a:ext>
            </a:extLst>
          </p:cNvPr>
          <p:cNvSpPr>
            <a:spLocks noGrp="1"/>
          </p:cNvSpPr>
          <p:nvPr>
            <p:ph type="body" sz="half" idx="2"/>
          </p:nvPr>
        </p:nvSpPr>
        <p:spPr/>
        <p:txBody>
          <a:bodyPr>
            <a:normAutofit/>
          </a:bodyPr>
          <a:lstStyle/>
          <a:p>
            <a:pPr algn="ctr"/>
            <a:endParaRPr lang="de-CH" sz="2200" dirty="0"/>
          </a:p>
        </p:txBody>
      </p:sp>
      <p:pic>
        <p:nvPicPr>
          <p:cNvPr id="11" name="Grafik 10" descr="Ein Bild, das Handschuhe, Hand enthält.&#10;&#10;Automatisch generierte Beschreibung">
            <a:extLst>
              <a:ext uri="{FF2B5EF4-FFF2-40B4-BE49-F238E27FC236}">
                <a16:creationId xmlns:a16="http://schemas.microsoft.com/office/drawing/2014/main" id="{D22F6F2C-EE4A-37FA-2862-33307B68CE0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234053" y="4737567"/>
            <a:ext cx="1334387" cy="1932086"/>
          </a:xfrm>
          <a:prstGeom prst="rect">
            <a:avLst/>
          </a:prstGeom>
        </p:spPr>
      </p:pic>
      <p:sp>
        <p:nvSpPr>
          <p:cNvPr id="12" name="Textfeld 11">
            <a:extLst>
              <a:ext uri="{FF2B5EF4-FFF2-40B4-BE49-F238E27FC236}">
                <a16:creationId xmlns:a16="http://schemas.microsoft.com/office/drawing/2014/main" id="{1E733DA5-4D3E-82DA-F8C9-63CFC239E963}"/>
              </a:ext>
            </a:extLst>
          </p:cNvPr>
          <p:cNvSpPr txBox="1"/>
          <p:nvPr/>
        </p:nvSpPr>
        <p:spPr>
          <a:xfrm rot="14118513">
            <a:off x="488856" y="4972428"/>
            <a:ext cx="921488" cy="276999"/>
          </a:xfrm>
          <a:prstGeom prst="rect">
            <a:avLst/>
          </a:prstGeom>
          <a:solidFill>
            <a:schemeClr val="accent2">
              <a:lumMod val="60000"/>
              <a:lumOff val="40000"/>
            </a:schemeClr>
          </a:solidFill>
          <a:ln w="28575">
            <a:solidFill>
              <a:srgbClr val="0070C0"/>
            </a:solidFill>
          </a:ln>
        </p:spPr>
        <p:txBody>
          <a:bodyPr wrap="square" rtlCol="0">
            <a:spAutoFit/>
          </a:bodyPr>
          <a:lstStyle/>
          <a:p>
            <a:r>
              <a:rPr lang="de-CH" sz="1200" dirty="0">
                <a:solidFill>
                  <a:srgbClr val="0070C0"/>
                </a:solidFill>
              </a:rPr>
              <a:t>Informieren</a:t>
            </a:r>
          </a:p>
        </p:txBody>
      </p:sp>
      <p:sp>
        <p:nvSpPr>
          <p:cNvPr id="13" name="Textfeld 12">
            <a:extLst>
              <a:ext uri="{FF2B5EF4-FFF2-40B4-BE49-F238E27FC236}">
                <a16:creationId xmlns:a16="http://schemas.microsoft.com/office/drawing/2014/main" id="{717174E9-1AC0-6AA3-3604-F2E21DC81B41}"/>
              </a:ext>
            </a:extLst>
          </p:cNvPr>
          <p:cNvSpPr txBox="1"/>
          <p:nvPr/>
        </p:nvSpPr>
        <p:spPr>
          <a:xfrm rot="15848186">
            <a:off x="1078846" y="4263517"/>
            <a:ext cx="850604" cy="276999"/>
          </a:xfrm>
          <a:prstGeom prst="rect">
            <a:avLst/>
          </a:prstGeom>
          <a:solidFill>
            <a:schemeClr val="accent2">
              <a:lumMod val="60000"/>
              <a:lumOff val="40000"/>
            </a:schemeClr>
          </a:solidFill>
          <a:ln w="28575">
            <a:noFill/>
          </a:ln>
        </p:spPr>
        <p:txBody>
          <a:bodyPr wrap="square" rtlCol="0">
            <a:spAutoFit/>
          </a:bodyPr>
          <a:lstStyle/>
          <a:p>
            <a:r>
              <a:rPr lang="de-CH" sz="1200" dirty="0">
                <a:solidFill>
                  <a:schemeClr val="bg1"/>
                </a:solidFill>
              </a:rPr>
              <a:t>Verstehen</a:t>
            </a:r>
          </a:p>
        </p:txBody>
      </p:sp>
      <p:sp>
        <p:nvSpPr>
          <p:cNvPr id="14" name="Textfeld 13">
            <a:extLst>
              <a:ext uri="{FF2B5EF4-FFF2-40B4-BE49-F238E27FC236}">
                <a16:creationId xmlns:a16="http://schemas.microsoft.com/office/drawing/2014/main" id="{0DE115BC-11B6-87F5-5F1B-1D9A5335A6D2}"/>
              </a:ext>
            </a:extLst>
          </p:cNvPr>
          <p:cNvSpPr txBox="1"/>
          <p:nvPr/>
        </p:nvSpPr>
        <p:spPr>
          <a:xfrm rot="16200000">
            <a:off x="1530843" y="4177428"/>
            <a:ext cx="811618" cy="276999"/>
          </a:xfrm>
          <a:prstGeom prst="rect">
            <a:avLst/>
          </a:prstGeom>
          <a:solidFill>
            <a:schemeClr val="accent2">
              <a:lumMod val="60000"/>
              <a:lumOff val="40000"/>
            </a:schemeClr>
          </a:solidFill>
        </p:spPr>
        <p:txBody>
          <a:bodyPr wrap="square" rtlCol="0">
            <a:spAutoFit/>
          </a:bodyPr>
          <a:lstStyle/>
          <a:p>
            <a:r>
              <a:rPr lang="de-CH" sz="1200" dirty="0">
                <a:solidFill>
                  <a:schemeClr val="bg1"/>
                </a:solidFill>
              </a:rPr>
              <a:t>Erkennen</a:t>
            </a:r>
          </a:p>
        </p:txBody>
      </p:sp>
      <p:sp>
        <p:nvSpPr>
          <p:cNvPr id="15" name="Textfeld 14">
            <a:extLst>
              <a:ext uri="{FF2B5EF4-FFF2-40B4-BE49-F238E27FC236}">
                <a16:creationId xmlns:a16="http://schemas.microsoft.com/office/drawing/2014/main" id="{D0FFA826-BCE0-1733-84EC-BA4EBA2B99F3}"/>
              </a:ext>
            </a:extLst>
          </p:cNvPr>
          <p:cNvSpPr txBox="1"/>
          <p:nvPr/>
        </p:nvSpPr>
        <p:spPr>
          <a:xfrm rot="16397315">
            <a:off x="1916966" y="4334409"/>
            <a:ext cx="717962" cy="276999"/>
          </a:xfrm>
          <a:prstGeom prst="rect">
            <a:avLst/>
          </a:prstGeom>
          <a:solidFill>
            <a:schemeClr val="accent2">
              <a:lumMod val="60000"/>
              <a:lumOff val="40000"/>
            </a:schemeClr>
          </a:solidFill>
        </p:spPr>
        <p:txBody>
          <a:bodyPr wrap="square" rtlCol="0">
            <a:spAutoFit/>
          </a:bodyPr>
          <a:lstStyle/>
          <a:p>
            <a:r>
              <a:rPr lang="de-CH" sz="1200" dirty="0">
                <a:solidFill>
                  <a:schemeClr val="bg1"/>
                </a:solidFill>
              </a:rPr>
              <a:t>Handeln</a:t>
            </a:r>
          </a:p>
        </p:txBody>
      </p:sp>
      <p:sp>
        <p:nvSpPr>
          <p:cNvPr id="16" name="Textfeld 15">
            <a:extLst>
              <a:ext uri="{FF2B5EF4-FFF2-40B4-BE49-F238E27FC236}">
                <a16:creationId xmlns:a16="http://schemas.microsoft.com/office/drawing/2014/main" id="{DEBC25FB-BC3C-816D-4B28-3876DBB3294D}"/>
              </a:ext>
            </a:extLst>
          </p:cNvPr>
          <p:cNvSpPr txBox="1"/>
          <p:nvPr/>
        </p:nvSpPr>
        <p:spPr>
          <a:xfrm rot="16835369">
            <a:off x="2177077" y="4514763"/>
            <a:ext cx="870362" cy="276999"/>
          </a:xfrm>
          <a:prstGeom prst="rect">
            <a:avLst/>
          </a:prstGeom>
          <a:solidFill>
            <a:schemeClr val="accent2">
              <a:lumMod val="60000"/>
              <a:lumOff val="40000"/>
            </a:schemeClr>
          </a:solidFill>
        </p:spPr>
        <p:txBody>
          <a:bodyPr wrap="square" rtlCol="0">
            <a:spAutoFit/>
          </a:bodyPr>
          <a:lstStyle/>
          <a:p>
            <a:r>
              <a:rPr lang="de-CH" sz="1200" dirty="0">
                <a:solidFill>
                  <a:schemeClr val="bg1"/>
                </a:solidFill>
              </a:rPr>
              <a:t>Hilfe holen</a:t>
            </a:r>
          </a:p>
        </p:txBody>
      </p:sp>
      <p:sp>
        <p:nvSpPr>
          <p:cNvPr id="5" name="Textfeld 4">
            <a:extLst>
              <a:ext uri="{FF2B5EF4-FFF2-40B4-BE49-F238E27FC236}">
                <a16:creationId xmlns:a16="http://schemas.microsoft.com/office/drawing/2014/main" id="{C6E6797B-2743-17E4-BE45-222616330D5E}"/>
              </a:ext>
            </a:extLst>
          </p:cNvPr>
          <p:cNvSpPr txBox="1"/>
          <p:nvPr/>
        </p:nvSpPr>
        <p:spPr>
          <a:xfrm>
            <a:off x="4760945" y="6162971"/>
            <a:ext cx="6772534" cy="377452"/>
          </a:xfrm>
          <a:prstGeom prst="rect">
            <a:avLst/>
          </a:prstGeom>
          <a:noFill/>
          <a:ln>
            <a:solidFill>
              <a:schemeClr val="accent2">
                <a:lumMod val="75000"/>
              </a:schemeClr>
            </a:solidFill>
          </a:ln>
        </p:spPr>
        <p:txBody>
          <a:bodyPr wrap="square" rtlCol="0">
            <a:spAutoFit/>
          </a:bodyPr>
          <a:lstStyle/>
          <a:p>
            <a:pPr algn="ctr"/>
            <a:r>
              <a:rPr lang="de-CH" dirty="0">
                <a:solidFill>
                  <a:schemeClr val="accent2">
                    <a:lumMod val="75000"/>
                  </a:schemeClr>
                </a:solidFill>
              </a:rPr>
              <a:t>Die langfristigen Folgen müssen noch genauer untersucht werden.</a:t>
            </a:r>
          </a:p>
        </p:txBody>
      </p:sp>
      <p:pic>
        <p:nvPicPr>
          <p:cNvPr id="6" name="Grafik 5" descr="Ein Bild, das Schwarz, Dunkelheit enthält.&#10;&#10;Automatisch generierte Beschreibung">
            <a:extLst>
              <a:ext uri="{FF2B5EF4-FFF2-40B4-BE49-F238E27FC236}">
                <a16:creationId xmlns:a16="http://schemas.microsoft.com/office/drawing/2014/main" id="{81C17C24-C6EB-2E3A-8FE6-1D13DD0113E6}"/>
              </a:ext>
            </a:extLst>
          </p:cNvPr>
          <p:cNvPicPr>
            <a:picLocks noChangeAspect="1"/>
          </p:cNvPicPr>
          <p:nvPr/>
        </p:nvPicPr>
        <p:blipFill rotWithShape="1">
          <a:blip r:embed="rId5">
            <a:extLst>
              <a:ext uri="{28A0092B-C50C-407E-A947-70E740481C1C}">
                <a14:useLocalDpi xmlns:a14="http://schemas.microsoft.com/office/drawing/2010/main" val="0"/>
              </a:ext>
            </a:extLst>
          </a:blip>
          <a:srcRect l="4858" t="12222" r="7500" b="22699"/>
          <a:stretch/>
        </p:blipFill>
        <p:spPr>
          <a:xfrm>
            <a:off x="4487637" y="731839"/>
            <a:ext cx="508314" cy="377452"/>
          </a:xfrm>
          <a:prstGeom prst="rect">
            <a:avLst/>
          </a:prstGeom>
        </p:spPr>
      </p:pic>
      <p:pic>
        <p:nvPicPr>
          <p:cNvPr id="7" name="Grafik 6" descr="Ein Bild, das Schwarz, Dunkelheit enthält.&#10;&#10;Automatisch generierte Beschreibung">
            <a:extLst>
              <a:ext uri="{FF2B5EF4-FFF2-40B4-BE49-F238E27FC236}">
                <a16:creationId xmlns:a16="http://schemas.microsoft.com/office/drawing/2014/main" id="{9874AA38-1336-442A-0766-5F042F79F528}"/>
              </a:ext>
            </a:extLst>
          </p:cNvPr>
          <p:cNvPicPr>
            <a:picLocks noChangeAspect="1"/>
          </p:cNvPicPr>
          <p:nvPr/>
        </p:nvPicPr>
        <p:blipFill rotWithShape="1">
          <a:blip r:embed="rId6">
            <a:extLst>
              <a:ext uri="{28A0092B-C50C-407E-A947-70E740481C1C}">
                <a14:useLocalDpi xmlns:a14="http://schemas.microsoft.com/office/drawing/2010/main" val="0"/>
              </a:ext>
            </a:extLst>
          </a:blip>
          <a:srcRect l="30592" t="22508" r="30509" b="37247"/>
          <a:stretch/>
        </p:blipFill>
        <p:spPr>
          <a:xfrm>
            <a:off x="4578711" y="5456205"/>
            <a:ext cx="350282" cy="362399"/>
          </a:xfrm>
          <a:prstGeom prst="rect">
            <a:avLst/>
          </a:prstGeom>
        </p:spPr>
      </p:pic>
      <p:pic>
        <p:nvPicPr>
          <p:cNvPr id="8" name="Grafik 7" descr="Ein Bild, das Schwarz, Dunkelheit enthält.&#10;&#10;Automatisch generierte Beschreibung">
            <a:extLst>
              <a:ext uri="{FF2B5EF4-FFF2-40B4-BE49-F238E27FC236}">
                <a16:creationId xmlns:a16="http://schemas.microsoft.com/office/drawing/2014/main" id="{472C1439-E963-5396-7A18-2B21502F56B3}"/>
              </a:ext>
            </a:extLst>
          </p:cNvPr>
          <p:cNvPicPr>
            <a:picLocks noChangeAspect="1"/>
          </p:cNvPicPr>
          <p:nvPr/>
        </p:nvPicPr>
        <p:blipFill rotWithShape="1">
          <a:blip r:embed="rId7">
            <a:extLst>
              <a:ext uri="{28A0092B-C50C-407E-A947-70E740481C1C}">
                <a14:useLocalDpi xmlns:a14="http://schemas.microsoft.com/office/drawing/2010/main" val="0"/>
              </a:ext>
            </a:extLst>
          </a:blip>
          <a:srcRect b="13355"/>
          <a:stretch/>
        </p:blipFill>
        <p:spPr>
          <a:xfrm>
            <a:off x="4538726" y="1970990"/>
            <a:ext cx="435631" cy="377452"/>
          </a:xfrm>
          <a:prstGeom prst="rect">
            <a:avLst/>
          </a:prstGeom>
        </p:spPr>
      </p:pic>
      <p:pic>
        <p:nvPicPr>
          <p:cNvPr id="9" name="Grafik 8" descr="Ein Bild, das Schwarz, Dunkelheit enthält.&#10;&#10;Automatisch generierte Beschreibung">
            <a:extLst>
              <a:ext uri="{FF2B5EF4-FFF2-40B4-BE49-F238E27FC236}">
                <a16:creationId xmlns:a16="http://schemas.microsoft.com/office/drawing/2014/main" id="{DFF4C59B-6A43-61E5-4151-1E96A2FC9ACF}"/>
              </a:ext>
            </a:extLst>
          </p:cNvPr>
          <p:cNvPicPr>
            <a:picLocks noChangeAspect="1"/>
          </p:cNvPicPr>
          <p:nvPr/>
        </p:nvPicPr>
        <p:blipFill rotWithShape="1">
          <a:blip r:embed="rId8">
            <a:extLst>
              <a:ext uri="{28A0092B-C50C-407E-A947-70E740481C1C}">
                <a14:useLocalDpi xmlns:a14="http://schemas.microsoft.com/office/drawing/2010/main" val="0"/>
              </a:ext>
            </a:extLst>
          </a:blip>
          <a:srcRect b="15675"/>
          <a:stretch/>
        </p:blipFill>
        <p:spPr>
          <a:xfrm flipH="1">
            <a:off x="4531506" y="4286190"/>
            <a:ext cx="442851" cy="373435"/>
          </a:xfrm>
          <a:prstGeom prst="rect">
            <a:avLst/>
          </a:prstGeom>
        </p:spPr>
      </p:pic>
      <p:pic>
        <p:nvPicPr>
          <p:cNvPr id="10" name="Grafik 9" descr="Ein Bild, das Schwarz, Dunkelheit enthält.&#10;&#10;Automatisch generierte Beschreibung">
            <a:extLst>
              <a:ext uri="{FF2B5EF4-FFF2-40B4-BE49-F238E27FC236}">
                <a16:creationId xmlns:a16="http://schemas.microsoft.com/office/drawing/2014/main" id="{B7341A5A-2330-5D64-28D6-BFB89106782D}"/>
              </a:ext>
            </a:extLst>
          </p:cNvPr>
          <p:cNvPicPr>
            <a:picLocks noChangeAspect="1"/>
          </p:cNvPicPr>
          <p:nvPr/>
        </p:nvPicPr>
        <p:blipFill rotWithShape="1">
          <a:blip r:embed="rId9">
            <a:extLst>
              <a:ext uri="{28A0092B-C50C-407E-A947-70E740481C1C}">
                <a14:useLocalDpi xmlns:a14="http://schemas.microsoft.com/office/drawing/2010/main" val="0"/>
              </a:ext>
            </a:extLst>
          </a:blip>
          <a:srcRect b="14768"/>
          <a:stretch/>
        </p:blipFill>
        <p:spPr>
          <a:xfrm>
            <a:off x="4539520" y="3184622"/>
            <a:ext cx="442851" cy="377452"/>
          </a:xfrm>
          <a:prstGeom prst="rect">
            <a:avLst/>
          </a:prstGeom>
        </p:spPr>
      </p:pic>
    </p:spTree>
    <p:extLst>
      <p:ext uri="{BB962C8B-B14F-4D97-AF65-F5344CB8AC3E}">
        <p14:creationId xmlns:p14="http://schemas.microsoft.com/office/powerpoint/2010/main" val="183579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p:txBody>
          <a:bodyPr/>
          <a:lstStyle/>
          <a:p>
            <a:r>
              <a:rPr lang="de-CH" b="1" dirty="0"/>
              <a:t>Umwelt</a:t>
            </a:r>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4934107" y="1398080"/>
            <a:ext cx="5819047" cy="2628795"/>
          </a:xfrm>
        </p:spPr>
        <p:txBody>
          <a:bodyPr>
            <a:noAutofit/>
          </a:bodyPr>
          <a:lstStyle/>
          <a:p>
            <a:pPr marL="0" indent="0">
              <a:lnSpc>
                <a:spcPct val="100000"/>
              </a:lnSpc>
              <a:spcBef>
                <a:spcPts val="0"/>
              </a:spcBef>
              <a:spcAft>
                <a:spcPts val="600"/>
              </a:spcAft>
              <a:buNone/>
            </a:pPr>
            <a:r>
              <a:rPr lang="de-CH" b="1" dirty="0"/>
              <a:t>Lithium-Ionen-Akkus </a:t>
            </a:r>
            <a:r>
              <a:rPr lang="de-CH" dirty="0"/>
              <a:t>und</a:t>
            </a:r>
            <a:r>
              <a:rPr lang="de-CH" b="1" dirty="0"/>
              <a:t> Batterien </a:t>
            </a:r>
            <a:r>
              <a:rPr lang="de-CH" dirty="0"/>
              <a:t>enthalten wertvolle Rohstoffe.</a:t>
            </a:r>
          </a:p>
          <a:p>
            <a:pPr marL="0" indent="0">
              <a:lnSpc>
                <a:spcPct val="100000"/>
              </a:lnSpc>
              <a:spcBef>
                <a:spcPts val="0"/>
              </a:spcBef>
              <a:spcAft>
                <a:spcPts val="600"/>
              </a:spcAft>
              <a:buNone/>
            </a:pPr>
            <a:r>
              <a:rPr lang="de-CH" dirty="0"/>
              <a:t>Sie sind </a:t>
            </a:r>
            <a:r>
              <a:rPr lang="de-CH" u="sng" dirty="0"/>
              <a:t>schädlich für die Umwelt</a:t>
            </a:r>
            <a:r>
              <a:rPr lang="de-CH" dirty="0"/>
              <a:t>, wenn sie falsch entsorgt werden.</a:t>
            </a:r>
          </a:p>
        </p:txBody>
      </p:sp>
      <p:sp>
        <p:nvSpPr>
          <p:cNvPr id="4" name="Textplatzhalter 3">
            <a:extLst>
              <a:ext uri="{FF2B5EF4-FFF2-40B4-BE49-F238E27FC236}">
                <a16:creationId xmlns:a16="http://schemas.microsoft.com/office/drawing/2014/main" id="{ADA0E272-5872-373E-657C-AD60A2FB19A3}"/>
              </a:ext>
            </a:extLst>
          </p:cNvPr>
          <p:cNvSpPr>
            <a:spLocks noGrp="1"/>
          </p:cNvSpPr>
          <p:nvPr>
            <p:ph type="body" sz="half" idx="2"/>
          </p:nvPr>
        </p:nvSpPr>
        <p:spPr/>
        <p:txBody>
          <a:bodyPr/>
          <a:lstStyle/>
          <a:p>
            <a:endParaRPr lang="de-CH" dirty="0"/>
          </a:p>
        </p:txBody>
      </p:sp>
      <p:sp>
        <p:nvSpPr>
          <p:cNvPr id="5" name="Untertitel 2">
            <a:extLst>
              <a:ext uri="{FF2B5EF4-FFF2-40B4-BE49-F238E27FC236}">
                <a16:creationId xmlns:a16="http://schemas.microsoft.com/office/drawing/2014/main" id="{BFF4D808-2E8D-BCB0-0E2B-71D27FD2DE3A}"/>
              </a:ext>
            </a:extLst>
          </p:cNvPr>
          <p:cNvSpPr txBox="1">
            <a:spLocks/>
          </p:cNvSpPr>
          <p:nvPr/>
        </p:nvSpPr>
        <p:spPr>
          <a:xfrm>
            <a:off x="4898571" y="725175"/>
            <a:ext cx="3734440" cy="45848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de-CH" sz="2200" b="1" dirty="0">
                <a:solidFill>
                  <a:schemeClr val="accent3">
                    <a:lumMod val="75000"/>
                  </a:schemeClr>
                </a:solidFill>
                <a:latin typeface="+mj-lt"/>
              </a:rPr>
              <a:t>VERBRAUCH</a:t>
            </a:r>
          </a:p>
        </p:txBody>
      </p:sp>
      <p:sp>
        <p:nvSpPr>
          <p:cNvPr id="6" name="Untertitel 2">
            <a:extLst>
              <a:ext uri="{FF2B5EF4-FFF2-40B4-BE49-F238E27FC236}">
                <a16:creationId xmlns:a16="http://schemas.microsoft.com/office/drawing/2014/main" id="{6A7B3063-F6C2-3E14-0E2A-B908EDB98CA9}"/>
              </a:ext>
            </a:extLst>
          </p:cNvPr>
          <p:cNvSpPr txBox="1">
            <a:spLocks/>
          </p:cNvSpPr>
          <p:nvPr/>
        </p:nvSpPr>
        <p:spPr>
          <a:xfrm>
            <a:off x="4934107" y="3634848"/>
            <a:ext cx="1817661" cy="35915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de-CH" sz="2200" b="1" dirty="0">
                <a:solidFill>
                  <a:schemeClr val="accent3">
                    <a:lumMod val="75000"/>
                  </a:schemeClr>
                </a:solidFill>
                <a:latin typeface="+mj-lt"/>
              </a:rPr>
              <a:t>ENTSORGUNG</a:t>
            </a:r>
          </a:p>
        </p:txBody>
      </p:sp>
      <p:sp>
        <p:nvSpPr>
          <p:cNvPr id="7" name="Inhaltsplatzhalter 2">
            <a:extLst>
              <a:ext uri="{FF2B5EF4-FFF2-40B4-BE49-F238E27FC236}">
                <a16:creationId xmlns:a16="http://schemas.microsoft.com/office/drawing/2014/main" id="{12926D83-7B7D-9DB3-E3DD-FCDCBEC58E0F}"/>
              </a:ext>
            </a:extLst>
          </p:cNvPr>
          <p:cNvSpPr txBox="1">
            <a:spLocks/>
          </p:cNvSpPr>
          <p:nvPr/>
        </p:nvSpPr>
        <p:spPr>
          <a:xfrm>
            <a:off x="4934107" y="4162412"/>
            <a:ext cx="5106666" cy="86807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de-CH" dirty="0" err="1"/>
              <a:t>Vapes</a:t>
            </a:r>
            <a:r>
              <a:rPr lang="de-CH" dirty="0"/>
              <a:t> gehören in den Elektroschrott.</a:t>
            </a:r>
          </a:p>
          <a:p>
            <a:pPr marL="0" indent="0">
              <a:buNone/>
            </a:pPr>
            <a:r>
              <a:rPr lang="de-CH" dirty="0"/>
              <a:t>Sie werden oftmals nicht richtig entsorgt.</a:t>
            </a:r>
          </a:p>
          <a:p>
            <a:pPr marL="0" indent="0">
              <a:buNone/>
            </a:pPr>
            <a:endParaRPr lang="de-CH" dirty="0"/>
          </a:p>
        </p:txBody>
      </p:sp>
      <p:pic>
        <p:nvPicPr>
          <p:cNvPr id="15" name="Grafik 14" descr="Ein Bild, das Handschuhe, Hand enthält.&#10;&#10;Automatisch generierte Beschreibung">
            <a:extLst>
              <a:ext uri="{FF2B5EF4-FFF2-40B4-BE49-F238E27FC236}">
                <a16:creationId xmlns:a16="http://schemas.microsoft.com/office/drawing/2014/main" id="{FC478CC1-A3A0-1E3A-A447-4EA09F4ECFF7}"/>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158947" y="4641875"/>
            <a:ext cx="1334387" cy="1932086"/>
          </a:xfrm>
          <a:prstGeom prst="rect">
            <a:avLst/>
          </a:prstGeom>
        </p:spPr>
      </p:pic>
      <p:sp>
        <p:nvSpPr>
          <p:cNvPr id="16" name="Textfeld 15">
            <a:extLst>
              <a:ext uri="{FF2B5EF4-FFF2-40B4-BE49-F238E27FC236}">
                <a16:creationId xmlns:a16="http://schemas.microsoft.com/office/drawing/2014/main" id="{E6AC125C-9ED6-4705-A555-5E7724E97D37}"/>
              </a:ext>
            </a:extLst>
          </p:cNvPr>
          <p:cNvSpPr txBox="1"/>
          <p:nvPr/>
        </p:nvSpPr>
        <p:spPr>
          <a:xfrm rot="14118513">
            <a:off x="413750" y="4876736"/>
            <a:ext cx="921488" cy="276999"/>
          </a:xfrm>
          <a:prstGeom prst="rect">
            <a:avLst/>
          </a:prstGeom>
          <a:solidFill>
            <a:schemeClr val="accent1">
              <a:lumMod val="75000"/>
            </a:schemeClr>
          </a:solidFill>
          <a:ln w="28575">
            <a:solidFill>
              <a:srgbClr val="92D050"/>
            </a:solidFill>
          </a:ln>
        </p:spPr>
        <p:txBody>
          <a:bodyPr wrap="square" rtlCol="0">
            <a:spAutoFit/>
          </a:bodyPr>
          <a:lstStyle/>
          <a:p>
            <a:r>
              <a:rPr lang="de-CH" sz="1200" dirty="0">
                <a:solidFill>
                  <a:srgbClr val="92D050"/>
                </a:solidFill>
              </a:rPr>
              <a:t>Informieren</a:t>
            </a:r>
          </a:p>
        </p:txBody>
      </p:sp>
      <p:sp>
        <p:nvSpPr>
          <p:cNvPr id="17" name="Textfeld 16">
            <a:extLst>
              <a:ext uri="{FF2B5EF4-FFF2-40B4-BE49-F238E27FC236}">
                <a16:creationId xmlns:a16="http://schemas.microsoft.com/office/drawing/2014/main" id="{97D9F460-3C01-2A6C-3D54-478E60F241C3}"/>
              </a:ext>
            </a:extLst>
          </p:cNvPr>
          <p:cNvSpPr txBox="1"/>
          <p:nvPr/>
        </p:nvSpPr>
        <p:spPr>
          <a:xfrm rot="15848186">
            <a:off x="1003740" y="4167825"/>
            <a:ext cx="850604" cy="276999"/>
          </a:xfrm>
          <a:prstGeom prst="rect">
            <a:avLst/>
          </a:prstGeom>
          <a:solidFill>
            <a:schemeClr val="accent1">
              <a:lumMod val="75000"/>
            </a:schemeClr>
          </a:solidFill>
        </p:spPr>
        <p:txBody>
          <a:bodyPr wrap="square" rtlCol="0">
            <a:spAutoFit/>
          </a:bodyPr>
          <a:lstStyle/>
          <a:p>
            <a:r>
              <a:rPr lang="de-CH" sz="1200" dirty="0">
                <a:solidFill>
                  <a:schemeClr val="bg1"/>
                </a:solidFill>
              </a:rPr>
              <a:t>Verstehen</a:t>
            </a:r>
          </a:p>
        </p:txBody>
      </p:sp>
      <p:sp>
        <p:nvSpPr>
          <p:cNvPr id="18" name="Textfeld 17">
            <a:extLst>
              <a:ext uri="{FF2B5EF4-FFF2-40B4-BE49-F238E27FC236}">
                <a16:creationId xmlns:a16="http://schemas.microsoft.com/office/drawing/2014/main" id="{BC8B3954-1C1C-0B24-69D2-754166FF6459}"/>
              </a:ext>
            </a:extLst>
          </p:cNvPr>
          <p:cNvSpPr txBox="1"/>
          <p:nvPr/>
        </p:nvSpPr>
        <p:spPr>
          <a:xfrm rot="16200000">
            <a:off x="1455737" y="4081736"/>
            <a:ext cx="811618" cy="276999"/>
          </a:xfrm>
          <a:prstGeom prst="rect">
            <a:avLst/>
          </a:prstGeom>
          <a:solidFill>
            <a:schemeClr val="accent1">
              <a:lumMod val="75000"/>
            </a:schemeClr>
          </a:solidFill>
        </p:spPr>
        <p:txBody>
          <a:bodyPr wrap="square" rtlCol="0">
            <a:spAutoFit/>
          </a:bodyPr>
          <a:lstStyle/>
          <a:p>
            <a:r>
              <a:rPr lang="de-CH" sz="1200" dirty="0">
                <a:solidFill>
                  <a:schemeClr val="bg1"/>
                </a:solidFill>
              </a:rPr>
              <a:t>Erkennen</a:t>
            </a:r>
          </a:p>
        </p:txBody>
      </p:sp>
      <p:sp>
        <p:nvSpPr>
          <p:cNvPr id="19" name="Textfeld 18">
            <a:extLst>
              <a:ext uri="{FF2B5EF4-FFF2-40B4-BE49-F238E27FC236}">
                <a16:creationId xmlns:a16="http://schemas.microsoft.com/office/drawing/2014/main" id="{3CD430CA-F94F-AB03-FFF8-8501A77CE5FB}"/>
              </a:ext>
            </a:extLst>
          </p:cNvPr>
          <p:cNvSpPr txBox="1"/>
          <p:nvPr/>
        </p:nvSpPr>
        <p:spPr>
          <a:xfrm rot="16397315">
            <a:off x="1841860" y="4238717"/>
            <a:ext cx="717962" cy="276999"/>
          </a:xfrm>
          <a:prstGeom prst="rect">
            <a:avLst/>
          </a:prstGeom>
          <a:solidFill>
            <a:schemeClr val="accent1">
              <a:lumMod val="75000"/>
            </a:schemeClr>
          </a:solidFill>
        </p:spPr>
        <p:txBody>
          <a:bodyPr wrap="square" rtlCol="0">
            <a:spAutoFit/>
          </a:bodyPr>
          <a:lstStyle/>
          <a:p>
            <a:r>
              <a:rPr lang="de-CH" sz="1200" dirty="0">
                <a:solidFill>
                  <a:schemeClr val="bg1"/>
                </a:solidFill>
              </a:rPr>
              <a:t>Handeln</a:t>
            </a:r>
          </a:p>
        </p:txBody>
      </p:sp>
      <p:sp>
        <p:nvSpPr>
          <p:cNvPr id="20" name="Textfeld 19">
            <a:extLst>
              <a:ext uri="{FF2B5EF4-FFF2-40B4-BE49-F238E27FC236}">
                <a16:creationId xmlns:a16="http://schemas.microsoft.com/office/drawing/2014/main" id="{BDB58FDD-9C84-A88D-F989-D0830E45E16F}"/>
              </a:ext>
            </a:extLst>
          </p:cNvPr>
          <p:cNvSpPr txBox="1"/>
          <p:nvPr/>
        </p:nvSpPr>
        <p:spPr>
          <a:xfrm rot="16835369">
            <a:off x="2101971" y="4419071"/>
            <a:ext cx="870362" cy="276999"/>
          </a:xfrm>
          <a:prstGeom prst="rect">
            <a:avLst/>
          </a:prstGeom>
          <a:solidFill>
            <a:schemeClr val="accent1">
              <a:lumMod val="75000"/>
            </a:schemeClr>
          </a:solidFill>
        </p:spPr>
        <p:txBody>
          <a:bodyPr wrap="square" rtlCol="0">
            <a:spAutoFit/>
          </a:bodyPr>
          <a:lstStyle/>
          <a:p>
            <a:r>
              <a:rPr lang="de-CH" sz="1200" dirty="0">
                <a:solidFill>
                  <a:schemeClr val="bg1"/>
                </a:solidFill>
              </a:rPr>
              <a:t>Hilfe holen</a:t>
            </a:r>
          </a:p>
        </p:txBody>
      </p:sp>
      <p:pic>
        <p:nvPicPr>
          <p:cNvPr id="9" name="Grafik 8" descr="Ein Bild, das Schwarz, Dunkelheit enthält.&#10;&#10;Automatisch generierte Beschreibung">
            <a:extLst>
              <a:ext uri="{FF2B5EF4-FFF2-40B4-BE49-F238E27FC236}">
                <a16:creationId xmlns:a16="http://schemas.microsoft.com/office/drawing/2014/main" id="{6D0F7A64-A0A6-F5BC-29E8-E33B9A77319F}"/>
              </a:ext>
            </a:extLst>
          </p:cNvPr>
          <p:cNvPicPr>
            <a:picLocks noChangeAspect="1"/>
          </p:cNvPicPr>
          <p:nvPr/>
        </p:nvPicPr>
        <p:blipFill rotWithShape="1">
          <a:blip r:embed="rId5">
            <a:extLst>
              <a:ext uri="{28A0092B-C50C-407E-A947-70E740481C1C}">
                <a14:useLocalDpi xmlns:a14="http://schemas.microsoft.com/office/drawing/2010/main" val="0"/>
              </a:ext>
            </a:extLst>
          </a:blip>
          <a:srcRect l="9919" t="5015" r="8124" b="20197"/>
          <a:stretch/>
        </p:blipFill>
        <p:spPr>
          <a:xfrm>
            <a:off x="9704156" y="4626045"/>
            <a:ext cx="1989464" cy="1815433"/>
          </a:xfrm>
          <a:prstGeom prst="rect">
            <a:avLst/>
          </a:prstGeom>
        </p:spPr>
      </p:pic>
    </p:spTree>
    <p:extLst>
      <p:ext uri="{BB962C8B-B14F-4D97-AF65-F5344CB8AC3E}">
        <p14:creationId xmlns:p14="http://schemas.microsoft.com/office/powerpoint/2010/main" val="2506886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ntertitel 2">
            <a:extLst>
              <a:ext uri="{FF2B5EF4-FFF2-40B4-BE49-F238E27FC236}">
                <a16:creationId xmlns:a16="http://schemas.microsoft.com/office/drawing/2014/main" id="{F5906461-B31C-E6E8-7D43-A00CB5AC7E46}"/>
              </a:ext>
            </a:extLst>
          </p:cNvPr>
          <p:cNvSpPr txBox="1">
            <a:spLocks/>
          </p:cNvSpPr>
          <p:nvPr/>
        </p:nvSpPr>
        <p:spPr>
          <a:xfrm>
            <a:off x="631965" y="656507"/>
            <a:ext cx="10058400" cy="5191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de-CH" b="1" dirty="0">
                <a:solidFill>
                  <a:schemeClr val="accent1">
                    <a:lumMod val="50000"/>
                  </a:schemeClr>
                </a:solidFill>
              </a:rPr>
              <a:t>Zwischen-frage</a:t>
            </a:r>
          </a:p>
        </p:txBody>
      </p:sp>
      <p:sp>
        <p:nvSpPr>
          <p:cNvPr id="11" name="Textfeld 10">
            <a:extLst>
              <a:ext uri="{FF2B5EF4-FFF2-40B4-BE49-F238E27FC236}">
                <a16:creationId xmlns:a16="http://schemas.microsoft.com/office/drawing/2014/main" id="{E64C5AF8-5B1F-8083-7357-D4CF7AD7510A}"/>
              </a:ext>
            </a:extLst>
          </p:cNvPr>
          <p:cNvSpPr txBox="1"/>
          <p:nvPr/>
        </p:nvSpPr>
        <p:spPr>
          <a:xfrm>
            <a:off x="3070815" y="2222261"/>
            <a:ext cx="6050370" cy="461665"/>
          </a:xfrm>
          <a:prstGeom prst="rect">
            <a:avLst/>
          </a:prstGeom>
          <a:noFill/>
          <a:ln w="12700">
            <a:solidFill>
              <a:schemeClr val="accent1">
                <a:lumMod val="50000"/>
              </a:schemeClr>
            </a:solidFill>
          </a:ln>
        </p:spPr>
        <p:txBody>
          <a:bodyPr wrap="square" rtlCol="0">
            <a:spAutoFit/>
          </a:bodyPr>
          <a:lstStyle/>
          <a:p>
            <a:r>
              <a:rPr lang="de-CH" sz="2400" b="1" dirty="0"/>
              <a:t>Wer kennt mindestens eine Person, die vapt?</a:t>
            </a:r>
          </a:p>
        </p:txBody>
      </p:sp>
      <p:pic>
        <p:nvPicPr>
          <p:cNvPr id="13" name="Grafik 12" descr="Ein Bild, das Handschuhe, Hand enthält.&#10;&#10;Automatisch generierte Beschreibung">
            <a:extLst>
              <a:ext uri="{FF2B5EF4-FFF2-40B4-BE49-F238E27FC236}">
                <a16:creationId xmlns:a16="http://schemas.microsoft.com/office/drawing/2014/main" id="{24D4F5A5-E23D-ADA1-24C6-9FC63105D61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flipH="1">
            <a:off x="957887" y="3384045"/>
            <a:ext cx="1411892" cy="2044307"/>
          </a:xfrm>
          <a:prstGeom prst="rect">
            <a:avLst/>
          </a:prstGeom>
        </p:spPr>
      </p:pic>
      <p:pic>
        <p:nvPicPr>
          <p:cNvPr id="14" name="Grafik 13" descr="Ein Bild, das Handschuhe, Hand enthält.&#10;&#10;Automatisch generierte Beschreibung">
            <a:extLst>
              <a:ext uri="{FF2B5EF4-FFF2-40B4-BE49-F238E27FC236}">
                <a16:creationId xmlns:a16="http://schemas.microsoft.com/office/drawing/2014/main" id="{EAAC37C0-EA0D-0CA5-9F89-2EC0F0A28FC4}"/>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2944779" y="3177313"/>
            <a:ext cx="970671" cy="1405454"/>
          </a:xfrm>
          <a:prstGeom prst="rect">
            <a:avLst/>
          </a:prstGeom>
        </p:spPr>
      </p:pic>
      <p:pic>
        <p:nvPicPr>
          <p:cNvPr id="15" name="Grafik 14" descr="Ein Bild, das Handschuhe, Hand enthält.&#10;&#10;Automatisch generierte Beschreibung">
            <a:extLst>
              <a:ext uri="{FF2B5EF4-FFF2-40B4-BE49-F238E27FC236}">
                <a16:creationId xmlns:a16="http://schemas.microsoft.com/office/drawing/2014/main" id="{581417A8-97E5-A55D-12E9-DA4CCB4A6FC2}"/>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flipH="1">
            <a:off x="4893822" y="3778299"/>
            <a:ext cx="970430" cy="1405105"/>
          </a:xfrm>
          <a:prstGeom prst="rect">
            <a:avLst/>
          </a:prstGeom>
        </p:spPr>
      </p:pic>
      <p:pic>
        <p:nvPicPr>
          <p:cNvPr id="16" name="Grafik 15" descr="Ein Bild, das Handschuhe, Hand enthält.&#10;&#10;Automatisch generierte Beschreibung">
            <a:extLst>
              <a:ext uri="{FF2B5EF4-FFF2-40B4-BE49-F238E27FC236}">
                <a16:creationId xmlns:a16="http://schemas.microsoft.com/office/drawing/2014/main" id="{F828445A-3333-4385-5643-14BD79C3F205}"/>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6439493" y="4087928"/>
            <a:ext cx="1321820" cy="1913890"/>
          </a:xfrm>
          <a:prstGeom prst="rect">
            <a:avLst/>
          </a:prstGeom>
        </p:spPr>
      </p:pic>
      <p:pic>
        <p:nvPicPr>
          <p:cNvPr id="17" name="Grafik 16" descr="Ein Bild, das Handschuhe, Hand enthält.&#10;&#10;Automatisch generierte Beschreibung">
            <a:extLst>
              <a:ext uri="{FF2B5EF4-FFF2-40B4-BE49-F238E27FC236}">
                <a16:creationId xmlns:a16="http://schemas.microsoft.com/office/drawing/2014/main" id="{70C2761B-0705-6FB9-31E8-B9A6A45C5F2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8388295" y="3568136"/>
            <a:ext cx="887144" cy="1284514"/>
          </a:xfrm>
          <a:prstGeom prst="rect">
            <a:avLst/>
          </a:prstGeom>
        </p:spPr>
      </p:pic>
      <p:pic>
        <p:nvPicPr>
          <p:cNvPr id="2" name="Grafik 1" descr="Ein Bild, das Handschuhe, Hand enthält.&#10;&#10;Automatisch generierte Beschreibung">
            <a:extLst>
              <a:ext uri="{FF2B5EF4-FFF2-40B4-BE49-F238E27FC236}">
                <a16:creationId xmlns:a16="http://schemas.microsoft.com/office/drawing/2014/main" id="{F95C3A3C-6009-05CC-32D2-2A0EE8237FC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flipH="1">
            <a:off x="10119652" y="2753506"/>
            <a:ext cx="1141425" cy="1652692"/>
          </a:xfrm>
          <a:prstGeom prst="rect">
            <a:avLst/>
          </a:prstGeom>
        </p:spPr>
      </p:pic>
    </p:spTree>
    <p:extLst>
      <p:ext uri="{BB962C8B-B14F-4D97-AF65-F5344CB8AC3E}">
        <p14:creationId xmlns:p14="http://schemas.microsoft.com/office/powerpoint/2010/main" val="1659609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ntertitel 2">
            <a:extLst>
              <a:ext uri="{FF2B5EF4-FFF2-40B4-BE49-F238E27FC236}">
                <a16:creationId xmlns:a16="http://schemas.microsoft.com/office/drawing/2014/main" id="{F5906461-B31C-E6E8-7D43-A00CB5AC7E46}"/>
              </a:ext>
            </a:extLst>
          </p:cNvPr>
          <p:cNvSpPr txBox="1">
            <a:spLocks/>
          </p:cNvSpPr>
          <p:nvPr/>
        </p:nvSpPr>
        <p:spPr>
          <a:xfrm>
            <a:off x="631965" y="656507"/>
            <a:ext cx="10058400" cy="5191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de-CH" b="1" dirty="0">
                <a:solidFill>
                  <a:schemeClr val="accent1">
                    <a:lumMod val="50000"/>
                  </a:schemeClr>
                </a:solidFill>
              </a:rPr>
              <a:t>Risiken für JUGENDLICHE</a:t>
            </a:r>
          </a:p>
        </p:txBody>
      </p:sp>
      <p:sp>
        <p:nvSpPr>
          <p:cNvPr id="10" name="Textfeld 9">
            <a:extLst>
              <a:ext uri="{FF2B5EF4-FFF2-40B4-BE49-F238E27FC236}">
                <a16:creationId xmlns:a16="http://schemas.microsoft.com/office/drawing/2014/main" id="{CDCA0EF9-AF73-45CF-9749-59A8F586B1BA}"/>
              </a:ext>
            </a:extLst>
          </p:cNvPr>
          <p:cNvSpPr txBox="1"/>
          <p:nvPr/>
        </p:nvSpPr>
        <p:spPr>
          <a:xfrm>
            <a:off x="631965" y="1541141"/>
            <a:ext cx="7645482" cy="3785652"/>
          </a:xfrm>
          <a:prstGeom prst="rect">
            <a:avLst/>
          </a:prstGeom>
          <a:noFill/>
        </p:spPr>
        <p:txBody>
          <a:bodyPr wrap="square" rtlCol="0">
            <a:spAutoFit/>
          </a:bodyPr>
          <a:lstStyle/>
          <a:p>
            <a:pPr marL="342900" indent="-342900">
              <a:buFontTx/>
              <a:buAutoNum type="arabicParenR"/>
            </a:pPr>
            <a:r>
              <a:rPr lang="de-CH" sz="2000" b="1" dirty="0"/>
              <a:t>Industrie:</a:t>
            </a:r>
            <a:r>
              <a:rPr lang="de-CH" sz="2000" dirty="0"/>
              <a:t> spricht Jugendliche gezielt an. (Werbung in den sozialen Medien z. B. </a:t>
            </a:r>
            <a:r>
              <a:rPr lang="de-CH" sz="2000" dirty="0" err="1"/>
              <a:t>TikTok</a:t>
            </a:r>
            <a:r>
              <a:rPr lang="de-CH" sz="2000" dirty="0"/>
              <a:t>)</a:t>
            </a:r>
          </a:p>
          <a:p>
            <a:pPr marL="342900" indent="-342900">
              <a:buAutoNum type="arabicParenR"/>
            </a:pPr>
            <a:endParaRPr lang="de-CH" sz="2000" b="1" dirty="0"/>
          </a:p>
          <a:p>
            <a:pPr marL="342900" indent="-342900">
              <a:buAutoNum type="arabicParenR"/>
            </a:pPr>
            <a:r>
              <a:rPr lang="de-CH" sz="2000" b="1" dirty="0"/>
              <a:t>Aroma: </a:t>
            </a:r>
            <a:r>
              <a:rPr lang="de-CH" sz="2000" dirty="0"/>
              <a:t>Das Aroma macht </a:t>
            </a:r>
            <a:r>
              <a:rPr lang="de-CH" sz="2000" dirty="0" err="1"/>
              <a:t>Vapes</a:t>
            </a:r>
            <a:r>
              <a:rPr lang="de-CH" sz="2000" dirty="0"/>
              <a:t> unter Jugendlichen attraktiv.</a:t>
            </a:r>
          </a:p>
          <a:p>
            <a:pPr marL="342900" indent="-342900">
              <a:buAutoNum type="arabicParenR"/>
            </a:pPr>
            <a:endParaRPr lang="de-CH" sz="2000" b="1" dirty="0"/>
          </a:p>
          <a:p>
            <a:pPr marL="342900" indent="-342900">
              <a:buAutoNum type="arabicParenR"/>
            </a:pPr>
            <a:r>
              <a:rPr lang="de-CH" sz="2000" b="1" dirty="0"/>
              <a:t>Folgen von Nikotin-Konsum: </a:t>
            </a:r>
          </a:p>
          <a:p>
            <a:pPr marL="800100" lvl="1" indent="-342900">
              <a:buFont typeface="Arial" panose="020B0604020202020204" pitchFamily="34" charset="0"/>
              <a:buChar char="•"/>
            </a:pPr>
            <a:r>
              <a:rPr lang="de-CH" sz="2000" dirty="0"/>
              <a:t>Nikotin kann die Entwicklung des Gehirns beeinträchtigen.</a:t>
            </a:r>
          </a:p>
          <a:p>
            <a:pPr marL="800100" lvl="1" indent="-342900">
              <a:buFont typeface="Arial" panose="020B0604020202020204" pitchFamily="34" charset="0"/>
              <a:buChar char="•"/>
            </a:pPr>
            <a:r>
              <a:rPr lang="de-CH" sz="2000" dirty="0"/>
              <a:t>Ein früher Konsum erhöht das Risiko für eine spätere Nikotin-Abhängigkeit.</a:t>
            </a:r>
          </a:p>
          <a:p>
            <a:pPr lvl="1"/>
            <a:endParaRPr lang="de-CH" sz="2000" b="1" dirty="0"/>
          </a:p>
          <a:p>
            <a:pPr marL="342900" indent="-342900">
              <a:buAutoNum type="arabicParenR"/>
            </a:pPr>
            <a:r>
              <a:rPr lang="de-CH" sz="2000" b="1" dirty="0"/>
              <a:t>Eltern, die selbst rauchen: </a:t>
            </a:r>
            <a:r>
              <a:rPr lang="de-CH" sz="2000" dirty="0"/>
              <a:t>erhöhen das Risiko, dass ihre Kinder mit dem Rauchen oder Vapen beginnen</a:t>
            </a:r>
          </a:p>
        </p:txBody>
      </p:sp>
      <p:pic>
        <p:nvPicPr>
          <p:cNvPr id="12" name="Grafik 11" descr="Ein Bild, das Cartoon, Clipart, Schuhwerk, Darstellung enthält.&#10;&#10;Automatisch generierte Beschreibung">
            <a:extLst>
              <a:ext uri="{FF2B5EF4-FFF2-40B4-BE49-F238E27FC236}">
                <a16:creationId xmlns:a16="http://schemas.microsoft.com/office/drawing/2014/main" id="{C269CC45-D233-0B86-7E77-1BCEA702C82A}"/>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6177" b="89988" l="6056" r="93218">
                        <a14:foregroundMark x1="33064" y1="10375" x2="40937" y2="6217"/>
                        <a14:foregroundMark x1="40937" y1="6217" x2="32620" y2="11546"/>
                        <a14:foregroundMark x1="32620" y1="11546" x2="32055" y2="11465"/>
                        <a14:foregroundMark x1="87848" y1="23496" x2="88010" y2="23415"/>
                        <a14:foregroundMark x1="88252" y1="23173" x2="88090" y2="23092"/>
                        <a14:foregroundMark x1="92895" y1="22325" x2="93056" y2="22164"/>
                        <a14:foregroundMark x1="93218" y1="35285" x2="93056" y2="36294"/>
                        <a14:foregroundMark x1="10012" y1="33791" x2="9931" y2="34356"/>
                        <a14:foregroundMark x1="10174" y1="41098" x2="7348" y2="47800"/>
                        <a14:foregroundMark x1="7348" y1="47800" x2="10416" y2="41461"/>
                        <a14:foregroundMark x1="10416" y1="41461" x2="10254" y2="41098"/>
                        <a14:foregroundMark x1="7549" y1="40089" x2="7388" y2="40170"/>
                        <a14:foregroundMark x1="7549" y1="63585" x2="7549" y2="63181"/>
                        <a14:foregroundMark x1="7549" y1="63181" x2="7549" y2="63181"/>
                        <a14:foregroundMark x1="7549" y1="63181" x2="6621" y2="64635"/>
                        <a14:foregroundMark x1="6459" y1="43197" x2="6056" y2="41784"/>
                      </a14:backgroundRemoval>
                    </a14:imgEffect>
                  </a14:imgLayer>
                </a14:imgProps>
              </a:ext>
              <a:ext uri="{28A0092B-C50C-407E-A947-70E740481C1C}">
                <a14:useLocalDpi xmlns:a14="http://schemas.microsoft.com/office/drawing/2010/main" val="0"/>
              </a:ext>
            </a:extLst>
          </a:blip>
          <a:srcRect l="4988" t="4883" r="3850" b="10233"/>
          <a:stretch/>
        </p:blipFill>
        <p:spPr>
          <a:xfrm>
            <a:off x="8484781" y="1541141"/>
            <a:ext cx="3200400" cy="2979964"/>
          </a:xfrm>
          <a:prstGeom prst="rect">
            <a:avLst/>
          </a:prstGeom>
        </p:spPr>
      </p:pic>
    </p:spTree>
    <p:extLst>
      <p:ext uri="{BB962C8B-B14F-4D97-AF65-F5344CB8AC3E}">
        <p14:creationId xmlns:p14="http://schemas.microsoft.com/office/powerpoint/2010/main" val="607081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40822" y="725862"/>
            <a:ext cx="10058400" cy="547767"/>
          </a:xfrm>
        </p:spPr>
        <p:txBody>
          <a:bodyPr/>
          <a:lstStyle/>
          <a:p>
            <a:r>
              <a:rPr lang="de-CH" b="1" dirty="0" err="1">
                <a:solidFill>
                  <a:schemeClr val="accent1">
                    <a:lumMod val="50000"/>
                  </a:schemeClr>
                </a:solidFill>
              </a:rPr>
              <a:t>GEsetze</a:t>
            </a:r>
            <a:r>
              <a:rPr lang="de-CH" b="1" dirty="0">
                <a:solidFill>
                  <a:schemeClr val="accent1">
                    <a:lumMod val="50000"/>
                  </a:schemeClr>
                </a:solidFill>
              </a:rPr>
              <a:t> und Jugendschutz</a:t>
            </a:r>
          </a:p>
        </p:txBody>
      </p:sp>
      <p:sp>
        <p:nvSpPr>
          <p:cNvPr id="4" name="Textfeld 3">
            <a:extLst>
              <a:ext uri="{FF2B5EF4-FFF2-40B4-BE49-F238E27FC236}">
                <a16:creationId xmlns:a16="http://schemas.microsoft.com/office/drawing/2014/main" id="{5BB68C88-81A3-64DC-B4A0-03DE6822BAF4}"/>
              </a:ext>
            </a:extLst>
          </p:cNvPr>
          <p:cNvSpPr txBox="1"/>
          <p:nvPr/>
        </p:nvSpPr>
        <p:spPr>
          <a:xfrm>
            <a:off x="665988" y="1343080"/>
            <a:ext cx="10732721" cy="1015663"/>
          </a:xfrm>
          <a:prstGeom prst="rect">
            <a:avLst/>
          </a:prstGeom>
          <a:noFill/>
        </p:spPr>
        <p:txBody>
          <a:bodyPr wrap="square" rtlCol="0">
            <a:spAutoFit/>
          </a:bodyPr>
          <a:lstStyle/>
          <a:p>
            <a:endParaRPr lang="de-CH" sz="2000" dirty="0"/>
          </a:p>
          <a:p>
            <a:pPr marL="285750" indent="-285750">
              <a:buFont typeface="Wingdings" panose="05000000000000000000" pitchFamily="2" charset="2"/>
              <a:buChar char="à"/>
            </a:pPr>
            <a:endParaRPr lang="de-CH" sz="2000" b="1" dirty="0">
              <a:sym typeface="Wingdings" panose="05000000000000000000" pitchFamily="2" charset="2"/>
            </a:endParaRPr>
          </a:p>
          <a:p>
            <a:endParaRPr lang="de-CH" sz="2000" dirty="0"/>
          </a:p>
        </p:txBody>
      </p:sp>
      <p:sp>
        <p:nvSpPr>
          <p:cNvPr id="2" name="Textfeld 1">
            <a:extLst>
              <a:ext uri="{FF2B5EF4-FFF2-40B4-BE49-F238E27FC236}">
                <a16:creationId xmlns:a16="http://schemas.microsoft.com/office/drawing/2014/main" id="{69AB7E23-B732-4373-EBEC-DF0A887F446A}"/>
              </a:ext>
            </a:extLst>
          </p:cNvPr>
          <p:cNvSpPr txBox="1"/>
          <p:nvPr/>
        </p:nvSpPr>
        <p:spPr>
          <a:xfrm>
            <a:off x="2634613" y="1594831"/>
            <a:ext cx="6970719" cy="1092607"/>
          </a:xfrm>
          <a:prstGeom prst="rect">
            <a:avLst/>
          </a:prstGeom>
          <a:noFill/>
          <a:ln w="19050">
            <a:solidFill>
              <a:schemeClr val="accent2">
                <a:lumMod val="75000"/>
              </a:schemeClr>
            </a:solidFill>
          </a:ln>
        </p:spPr>
        <p:txBody>
          <a:bodyPr wrap="square" rtlCol="0">
            <a:spAutoFit/>
          </a:bodyPr>
          <a:lstStyle/>
          <a:p>
            <a:pPr>
              <a:spcAft>
                <a:spcPts val="600"/>
              </a:spcAft>
            </a:pPr>
            <a:r>
              <a:rPr lang="de-CH" sz="2000" dirty="0">
                <a:solidFill>
                  <a:schemeClr val="accent5">
                    <a:lumMod val="75000"/>
                  </a:schemeClr>
                </a:solidFill>
              </a:rPr>
              <a:t>In der Schweiz gilt ab dem </a:t>
            </a:r>
            <a:r>
              <a:rPr lang="de-CH" sz="2000" b="1" dirty="0">
                <a:solidFill>
                  <a:schemeClr val="accent5">
                    <a:lumMod val="75000"/>
                  </a:schemeClr>
                </a:solidFill>
              </a:rPr>
              <a:t>1. Oktober 2024</a:t>
            </a:r>
            <a:r>
              <a:rPr lang="de-CH" sz="2000" dirty="0">
                <a:solidFill>
                  <a:schemeClr val="accent5">
                    <a:lumMod val="75000"/>
                  </a:schemeClr>
                </a:solidFill>
              </a:rPr>
              <a:t> das neue Tabakproduktegesetz. </a:t>
            </a:r>
          </a:p>
          <a:p>
            <a:r>
              <a:rPr lang="de-CH" sz="2000" dirty="0">
                <a:solidFill>
                  <a:schemeClr val="accent5">
                    <a:lumMod val="75000"/>
                  </a:schemeClr>
                </a:solidFill>
              </a:rPr>
              <a:t>Dieses verbietet </a:t>
            </a:r>
            <a:r>
              <a:rPr lang="de-CH" sz="2000" b="1" dirty="0">
                <a:solidFill>
                  <a:schemeClr val="accent5">
                    <a:lumMod val="75000"/>
                  </a:schemeClr>
                </a:solidFill>
              </a:rPr>
              <a:t>Verkauf von </a:t>
            </a:r>
            <a:r>
              <a:rPr lang="de-CH" sz="2000" b="1" dirty="0" err="1">
                <a:solidFill>
                  <a:schemeClr val="accent5">
                    <a:lumMod val="75000"/>
                  </a:schemeClr>
                </a:solidFill>
              </a:rPr>
              <a:t>Vapes</a:t>
            </a:r>
            <a:r>
              <a:rPr lang="de-CH" sz="2000" b="1" dirty="0">
                <a:solidFill>
                  <a:schemeClr val="accent5">
                    <a:lumMod val="75000"/>
                  </a:schemeClr>
                </a:solidFill>
              </a:rPr>
              <a:t> an Minderjährige</a:t>
            </a:r>
            <a:r>
              <a:rPr lang="de-CH" sz="2000" dirty="0">
                <a:solidFill>
                  <a:schemeClr val="accent5">
                    <a:lumMod val="75000"/>
                  </a:schemeClr>
                </a:solidFill>
              </a:rPr>
              <a:t>.</a:t>
            </a:r>
          </a:p>
        </p:txBody>
      </p:sp>
      <p:pic>
        <p:nvPicPr>
          <p:cNvPr id="7" name="Grafik 6" descr="Ein Bild, das Text, Schrift, Screenshot, Typografie enthält.&#10;&#10;Automatisch generierte Beschreibung">
            <a:extLst>
              <a:ext uri="{FF2B5EF4-FFF2-40B4-BE49-F238E27FC236}">
                <a16:creationId xmlns:a16="http://schemas.microsoft.com/office/drawing/2014/main" id="{2EA4D4A0-10CA-1562-3B96-7CBFB7A3B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8137" y="4622841"/>
            <a:ext cx="3096057" cy="604922"/>
          </a:xfrm>
          <a:prstGeom prst="rect">
            <a:avLst/>
          </a:prstGeom>
        </p:spPr>
      </p:pic>
      <p:pic>
        <p:nvPicPr>
          <p:cNvPr id="11" name="Grafik 10" descr="Ein Bild, das Text, Screenshot, Software, Webseite enthält.">
            <a:extLst>
              <a:ext uri="{FF2B5EF4-FFF2-40B4-BE49-F238E27FC236}">
                <a16:creationId xmlns:a16="http://schemas.microsoft.com/office/drawing/2014/main" id="{E6C5A3E8-8273-09DB-ADFD-E71433419B48}"/>
              </a:ext>
            </a:extLst>
          </p:cNvPr>
          <p:cNvPicPr>
            <a:picLocks noChangeAspect="1"/>
          </p:cNvPicPr>
          <p:nvPr/>
        </p:nvPicPr>
        <p:blipFill rotWithShape="1">
          <a:blip r:embed="rId4">
            <a:extLst>
              <a:ext uri="{28A0092B-C50C-407E-A947-70E740481C1C}">
                <a14:useLocalDpi xmlns:a14="http://schemas.microsoft.com/office/drawing/2010/main" val="0"/>
              </a:ext>
            </a:extLst>
          </a:blip>
          <a:srcRect l="6384" t="18572" r="31426" b="50000"/>
          <a:stretch/>
        </p:blipFill>
        <p:spPr>
          <a:xfrm rot="21446432">
            <a:off x="233287" y="3616356"/>
            <a:ext cx="3393322" cy="1071805"/>
          </a:xfrm>
          <a:prstGeom prst="rect">
            <a:avLst/>
          </a:prstGeom>
        </p:spPr>
      </p:pic>
      <p:pic>
        <p:nvPicPr>
          <p:cNvPr id="9" name="Grafik 8" descr="Ein Bild, das Text, Software, Multimedia-Software, Computersymbol enthält.&#10;&#10;Automatisch generierte Beschreibung">
            <a:extLst>
              <a:ext uri="{FF2B5EF4-FFF2-40B4-BE49-F238E27FC236}">
                <a16:creationId xmlns:a16="http://schemas.microsoft.com/office/drawing/2014/main" id="{675F7C84-5842-8C63-2C34-7EC813422C93}"/>
              </a:ext>
            </a:extLst>
          </p:cNvPr>
          <p:cNvPicPr>
            <a:picLocks noChangeAspect="1"/>
          </p:cNvPicPr>
          <p:nvPr/>
        </p:nvPicPr>
        <p:blipFill rotWithShape="1">
          <a:blip r:embed="rId5">
            <a:extLst>
              <a:ext uri="{28A0092B-C50C-407E-A947-70E740481C1C}">
                <a14:useLocalDpi xmlns:a14="http://schemas.microsoft.com/office/drawing/2010/main" val="0"/>
              </a:ext>
            </a:extLst>
          </a:blip>
          <a:srcRect l="70475" t="12201" r="12988" b="77299"/>
          <a:stretch/>
        </p:blipFill>
        <p:spPr>
          <a:xfrm>
            <a:off x="0" y="4869397"/>
            <a:ext cx="6119973" cy="1457136"/>
          </a:xfrm>
          <a:prstGeom prst="rect">
            <a:avLst/>
          </a:prstGeom>
        </p:spPr>
      </p:pic>
      <p:pic>
        <p:nvPicPr>
          <p:cNvPr id="6" name="Grafik 5" descr="Ein Bild, das Text, Screenshot, Website, Software enthält.&#10;&#10;Automatisch generierte Beschreibung">
            <a:extLst>
              <a:ext uri="{FF2B5EF4-FFF2-40B4-BE49-F238E27FC236}">
                <a16:creationId xmlns:a16="http://schemas.microsoft.com/office/drawing/2014/main" id="{8E6EFE40-F910-6C56-4C6A-9D05632D27AC}"/>
              </a:ext>
            </a:extLst>
          </p:cNvPr>
          <p:cNvPicPr>
            <a:picLocks noChangeAspect="1"/>
          </p:cNvPicPr>
          <p:nvPr/>
        </p:nvPicPr>
        <p:blipFill rotWithShape="1">
          <a:blip r:embed="rId6">
            <a:extLst>
              <a:ext uri="{28A0092B-C50C-407E-A947-70E740481C1C}">
                <a14:useLocalDpi xmlns:a14="http://schemas.microsoft.com/office/drawing/2010/main" val="0"/>
              </a:ext>
            </a:extLst>
          </a:blip>
          <a:srcRect l="9370" t="34129" r="17869" b="48656"/>
          <a:stretch/>
        </p:blipFill>
        <p:spPr>
          <a:xfrm rot="435124">
            <a:off x="7427565" y="3899367"/>
            <a:ext cx="4416411" cy="653065"/>
          </a:xfrm>
          <a:prstGeom prst="rect">
            <a:avLst/>
          </a:prstGeom>
        </p:spPr>
      </p:pic>
      <p:pic>
        <p:nvPicPr>
          <p:cNvPr id="10" name="Grafik 9" descr="Ein Bild, das Text, Schrift, Screenshot, weiß enthält.&#10;&#10;Automatisch generierte Beschreibung">
            <a:extLst>
              <a:ext uri="{FF2B5EF4-FFF2-40B4-BE49-F238E27FC236}">
                <a16:creationId xmlns:a16="http://schemas.microsoft.com/office/drawing/2014/main" id="{4C45EA36-8567-D7E6-639E-5B8D95C6B4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5180302"/>
            <a:ext cx="5625298" cy="990738"/>
          </a:xfrm>
          <a:prstGeom prst="rect">
            <a:avLst/>
          </a:prstGeom>
        </p:spPr>
      </p:pic>
      <p:sp>
        <p:nvSpPr>
          <p:cNvPr id="13" name="Textfeld 12">
            <a:extLst>
              <a:ext uri="{FF2B5EF4-FFF2-40B4-BE49-F238E27FC236}">
                <a16:creationId xmlns:a16="http://schemas.microsoft.com/office/drawing/2014/main" id="{D02A4394-EBB9-16B6-5205-B30B9F12EE6B}"/>
              </a:ext>
            </a:extLst>
          </p:cNvPr>
          <p:cNvSpPr txBox="1"/>
          <p:nvPr/>
        </p:nvSpPr>
        <p:spPr>
          <a:xfrm>
            <a:off x="8823960" y="6459307"/>
            <a:ext cx="3368040" cy="246221"/>
          </a:xfrm>
          <a:prstGeom prst="rect">
            <a:avLst/>
          </a:prstGeom>
          <a:noFill/>
        </p:spPr>
        <p:txBody>
          <a:bodyPr wrap="square">
            <a:spAutoFit/>
          </a:bodyPr>
          <a:lstStyle/>
          <a:p>
            <a:pPr algn="r"/>
            <a:r>
              <a:rPr lang="de-CH" sz="1000" dirty="0">
                <a:solidFill>
                  <a:schemeClr val="bg1"/>
                </a:solidFill>
              </a:rPr>
              <a:t> srf.ch; euractiv.de; watson.ch; parlament.ch; bag.admin.ch</a:t>
            </a:r>
          </a:p>
        </p:txBody>
      </p:sp>
      <p:sp>
        <p:nvSpPr>
          <p:cNvPr id="14" name="Textfeld 13">
            <a:extLst>
              <a:ext uri="{FF2B5EF4-FFF2-40B4-BE49-F238E27FC236}">
                <a16:creationId xmlns:a16="http://schemas.microsoft.com/office/drawing/2014/main" id="{98A094A2-A596-7957-9007-1CA65EA4F356}"/>
              </a:ext>
            </a:extLst>
          </p:cNvPr>
          <p:cNvSpPr txBox="1"/>
          <p:nvPr/>
        </p:nvSpPr>
        <p:spPr>
          <a:xfrm>
            <a:off x="1988933" y="1676345"/>
            <a:ext cx="523677" cy="861774"/>
          </a:xfrm>
          <a:prstGeom prst="rect">
            <a:avLst/>
          </a:prstGeom>
          <a:noFill/>
        </p:spPr>
        <p:txBody>
          <a:bodyPr wrap="square" rtlCol="0">
            <a:spAutoFit/>
          </a:bodyPr>
          <a:lstStyle/>
          <a:p>
            <a:r>
              <a:rPr lang="de-CH" sz="5000" dirty="0">
                <a:solidFill>
                  <a:schemeClr val="accent5">
                    <a:lumMod val="75000"/>
                  </a:schemeClr>
                </a:solidFill>
              </a:rPr>
              <a:t>§</a:t>
            </a:r>
          </a:p>
        </p:txBody>
      </p:sp>
      <p:pic>
        <p:nvPicPr>
          <p:cNvPr id="8" name="Grafik 7" descr="Ein Bild, das Text, Elektronik, Screenshot, Software enthält.">
            <a:extLst>
              <a:ext uri="{FF2B5EF4-FFF2-40B4-BE49-F238E27FC236}">
                <a16:creationId xmlns:a16="http://schemas.microsoft.com/office/drawing/2014/main" id="{C0F1E747-3D9F-9144-CBEC-51ED1E781A12}"/>
              </a:ext>
            </a:extLst>
          </p:cNvPr>
          <p:cNvPicPr>
            <a:picLocks noChangeAspect="1"/>
          </p:cNvPicPr>
          <p:nvPr/>
        </p:nvPicPr>
        <p:blipFill rotWithShape="1">
          <a:blip r:embed="rId8">
            <a:extLst>
              <a:ext uri="{28A0092B-C50C-407E-A947-70E740481C1C}">
                <a14:useLocalDpi xmlns:a14="http://schemas.microsoft.com/office/drawing/2010/main" val="0"/>
              </a:ext>
            </a:extLst>
          </a:blip>
          <a:srcRect l="24879" t="24812" r="29034" b="50966"/>
          <a:stretch/>
        </p:blipFill>
        <p:spPr>
          <a:xfrm rot="21345998">
            <a:off x="3716784" y="3699306"/>
            <a:ext cx="3206270" cy="1053186"/>
          </a:xfrm>
          <a:prstGeom prst="rect">
            <a:avLst/>
          </a:prstGeom>
        </p:spPr>
      </p:pic>
    </p:spTree>
    <p:extLst>
      <p:ext uri="{BB962C8B-B14F-4D97-AF65-F5344CB8AC3E}">
        <p14:creationId xmlns:p14="http://schemas.microsoft.com/office/powerpoint/2010/main" val="391011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a:xfrm>
            <a:off x="190500" y="1390996"/>
            <a:ext cx="3646714" cy="2286000"/>
          </a:xfrm>
        </p:spPr>
        <p:txBody>
          <a:bodyPr/>
          <a:lstStyle/>
          <a:p>
            <a:r>
              <a:rPr lang="de-CH" b="1" dirty="0"/>
              <a:t>Wie handle ich?</a:t>
            </a:r>
          </a:p>
        </p:txBody>
      </p:sp>
      <p:sp>
        <p:nvSpPr>
          <p:cNvPr id="5" name="Textfeld 4">
            <a:extLst>
              <a:ext uri="{FF2B5EF4-FFF2-40B4-BE49-F238E27FC236}">
                <a16:creationId xmlns:a16="http://schemas.microsoft.com/office/drawing/2014/main" id="{6573F6AF-F25A-B44C-008C-55DFE2F02415}"/>
              </a:ext>
            </a:extLst>
          </p:cNvPr>
          <p:cNvSpPr txBox="1"/>
          <p:nvPr/>
        </p:nvSpPr>
        <p:spPr>
          <a:xfrm>
            <a:off x="5055606" y="1254924"/>
            <a:ext cx="5888576" cy="369331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CH" b="1" dirty="0"/>
              <a:t>Informieren</a:t>
            </a:r>
            <a:r>
              <a:rPr lang="de-CH" dirty="0"/>
              <a:t> Sie sich.</a:t>
            </a:r>
          </a:p>
          <a:p>
            <a:pPr marL="285750" indent="-285750">
              <a:lnSpc>
                <a:spcPct val="150000"/>
              </a:lnSpc>
              <a:buFont typeface="Arial" panose="020B0604020202020204" pitchFamily="34" charset="0"/>
              <a:buChar char="•"/>
            </a:pPr>
            <a:r>
              <a:rPr lang="de-CH" b="1" dirty="0"/>
              <a:t>Ruhiger Moment</a:t>
            </a:r>
            <a:r>
              <a:rPr lang="de-CH" dirty="0"/>
              <a:t>: nicht im Stress oder Streit</a:t>
            </a:r>
          </a:p>
          <a:p>
            <a:pPr marL="285750" indent="-285750">
              <a:lnSpc>
                <a:spcPct val="150000"/>
              </a:lnSpc>
              <a:buFont typeface="Arial" panose="020B0604020202020204" pitchFamily="34" charset="0"/>
              <a:buChar char="•"/>
            </a:pPr>
            <a:r>
              <a:rPr lang="de-CH" dirty="0">
                <a:sym typeface="Wingdings" panose="05000000000000000000" pitchFamily="2" charset="2"/>
              </a:rPr>
              <a:t>Stellen Sie Ihrem Kind </a:t>
            </a:r>
            <a:r>
              <a:rPr lang="de-CH" b="1" dirty="0">
                <a:sym typeface="Wingdings" panose="05000000000000000000" pitchFamily="2" charset="2"/>
              </a:rPr>
              <a:t>Fragen</a:t>
            </a:r>
            <a:r>
              <a:rPr lang="de-CH" dirty="0">
                <a:sym typeface="Wingdings" panose="05000000000000000000" pitchFamily="2" charset="2"/>
              </a:rPr>
              <a:t>. Hören Sie zu. </a:t>
            </a:r>
          </a:p>
          <a:p>
            <a:pPr marL="285750" indent="-285750">
              <a:lnSpc>
                <a:spcPct val="150000"/>
              </a:lnSpc>
              <a:buFont typeface="Arial" panose="020B0604020202020204" pitchFamily="34" charset="0"/>
              <a:buChar char="•"/>
            </a:pPr>
            <a:r>
              <a:rPr lang="de-CH" dirty="0">
                <a:sym typeface="Wingdings" panose="05000000000000000000" pitchFamily="2" charset="2"/>
              </a:rPr>
              <a:t>Halten Sie keinen Vortrag.</a:t>
            </a:r>
          </a:p>
          <a:p>
            <a:pPr marL="285750" indent="-285750">
              <a:lnSpc>
                <a:spcPct val="150000"/>
              </a:lnSpc>
              <a:buFont typeface="Arial" panose="020B0604020202020204" pitchFamily="34" charset="0"/>
              <a:buChar char="•"/>
            </a:pPr>
            <a:r>
              <a:rPr lang="de-CH" b="1" dirty="0">
                <a:sym typeface="Wingdings" panose="05000000000000000000" pitchFamily="2" charset="2"/>
              </a:rPr>
              <a:t>Vermeiden Sie Kritik </a:t>
            </a:r>
            <a:r>
              <a:rPr lang="de-CH" dirty="0">
                <a:sym typeface="Wingdings" panose="05000000000000000000" pitchFamily="2" charset="2"/>
              </a:rPr>
              <a:t>am Kind.</a:t>
            </a:r>
          </a:p>
          <a:p>
            <a:pPr marL="285750" indent="-285750">
              <a:lnSpc>
                <a:spcPct val="150000"/>
              </a:lnSpc>
              <a:buFont typeface="Arial" panose="020B0604020202020204" pitchFamily="34" charset="0"/>
              <a:buChar char="•"/>
            </a:pPr>
            <a:r>
              <a:rPr lang="de-CH" dirty="0">
                <a:sym typeface="Wingdings" panose="05000000000000000000" pitchFamily="2" charset="2"/>
              </a:rPr>
              <a:t>Stellen Sie </a:t>
            </a:r>
            <a:r>
              <a:rPr lang="de-CH" b="1" dirty="0">
                <a:sym typeface="Wingdings" panose="05000000000000000000" pitchFamily="2" charset="2"/>
              </a:rPr>
              <a:t>Regeln</a:t>
            </a:r>
            <a:r>
              <a:rPr lang="de-CH" dirty="0">
                <a:sym typeface="Wingdings" panose="05000000000000000000" pitchFamily="2" charset="2"/>
              </a:rPr>
              <a:t> auf und treffen Sie Abmachungen.</a:t>
            </a:r>
          </a:p>
          <a:p>
            <a:pPr marL="285750" indent="-285750">
              <a:lnSpc>
                <a:spcPct val="150000"/>
              </a:lnSpc>
              <a:buFont typeface="Arial" panose="020B0604020202020204" pitchFamily="34" charset="0"/>
              <a:buChar char="•"/>
            </a:pPr>
            <a:r>
              <a:rPr lang="de-CH" dirty="0">
                <a:sym typeface="Wingdings" panose="05000000000000000000" pitchFamily="2" charset="2"/>
              </a:rPr>
              <a:t>Seien Sie ein </a:t>
            </a:r>
            <a:r>
              <a:rPr lang="de-CH" b="1" dirty="0">
                <a:sym typeface="Wingdings" panose="05000000000000000000" pitchFamily="2" charset="2"/>
              </a:rPr>
              <a:t>Vorbild</a:t>
            </a:r>
            <a:r>
              <a:rPr lang="de-CH" dirty="0">
                <a:sym typeface="Wingdings" panose="05000000000000000000" pitchFamily="2" charset="2"/>
              </a:rPr>
              <a:t>.</a:t>
            </a:r>
          </a:p>
          <a:p>
            <a:pPr marL="285750" indent="-285750">
              <a:lnSpc>
                <a:spcPct val="150000"/>
              </a:lnSpc>
              <a:buFont typeface="Arial" panose="020B0604020202020204" pitchFamily="34" charset="0"/>
              <a:buChar char="•"/>
            </a:pPr>
            <a:r>
              <a:rPr lang="de-CH" dirty="0">
                <a:sym typeface="Wingdings" panose="05000000000000000000" pitchFamily="2" charset="2"/>
              </a:rPr>
              <a:t>Es geht vielen Eltern gleich.</a:t>
            </a:r>
          </a:p>
          <a:p>
            <a:r>
              <a:rPr lang="de-CH" dirty="0">
                <a:sym typeface="Wingdings" panose="05000000000000000000" pitchFamily="2" charset="2"/>
              </a:rPr>
              <a:t>      </a:t>
            </a:r>
            <a:r>
              <a:rPr lang="de-CH" b="1" dirty="0">
                <a:sym typeface="Wingdings" panose="05000000000000000000" pitchFamily="2" charset="2"/>
              </a:rPr>
              <a:t>Hilfe holen</a:t>
            </a:r>
          </a:p>
        </p:txBody>
      </p:sp>
      <p:sp>
        <p:nvSpPr>
          <p:cNvPr id="7" name="Textfeld 6">
            <a:extLst>
              <a:ext uri="{FF2B5EF4-FFF2-40B4-BE49-F238E27FC236}">
                <a16:creationId xmlns:a16="http://schemas.microsoft.com/office/drawing/2014/main" id="{82159282-2307-2CBC-0177-86763DDC8803}"/>
              </a:ext>
            </a:extLst>
          </p:cNvPr>
          <p:cNvSpPr txBox="1"/>
          <p:nvPr/>
        </p:nvSpPr>
        <p:spPr>
          <a:xfrm>
            <a:off x="4692084" y="5640929"/>
            <a:ext cx="6884582" cy="646331"/>
          </a:xfrm>
          <a:prstGeom prst="rect">
            <a:avLst/>
          </a:prstGeom>
          <a:noFill/>
          <a:ln w="19050">
            <a:solidFill>
              <a:schemeClr val="accent2">
                <a:lumMod val="50000"/>
              </a:schemeClr>
            </a:solidFill>
          </a:ln>
        </p:spPr>
        <p:txBody>
          <a:bodyPr wrap="square" rtlCol="0">
            <a:spAutoFit/>
          </a:bodyPr>
          <a:lstStyle/>
          <a:p>
            <a:r>
              <a:rPr lang="de-CH" dirty="0">
                <a:solidFill>
                  <a:schemeClr val="accent1">
                    <a:lumMod val="50000"/>
                  </a:schemeClr>
                </a:solidFill>
              </a:rPr>
              <a:t>Anlaufstellen und Informations-Plattformen finden Sie in der Broschüre und auf der Website: «</a:t>
            </a:r>
            <a:r>
              <a:rPr lang="de-CH" u="sng" dirty="0">
                <a:solidFill>
                  <a:schemeClr val="accent1">
                    <a:lumMod val="50000"/>
                  </a:schemeClr>
                </a:solidFill>
              </a:rPr>
              <a:t>VAHSK.ch</a:t>
            </a:r>
            <a:r>
              <a:rPr lang="de-CH" dirty="0">
                <a:solidFill>
                  <a:schemeClr val="accent1">
                    <a:lumMod val="50000"/>
                  </a:schemeClr>
                </a:solidFill>
              </a:rPr>
              <a:t>».</a:t>
            </a:r>
          </a:p>
        </p:txBody>
      </p:sp>
      <p:pic>
        <p:nvPicPr>
          <p:cNvPr id="3" name="Grafik 2" descr="Ein Bild, das Handschuhe, Hand enthält.&#10;&#10;Automatisch generierte Beschreibung">
            <a:extLst>
              <a:ext uri="{FF2B5EF4-FFF2-40B4-BE49-F238E27FC236}">
                <a16:creationId xmlns:a16="http://schemas.microsoft.com/office/drawing/2014/main" id="{8D69B1BC-898B-2BDA-E523-5DAD51172C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158947" y="4641875"/>
            <a:ext cx="1334387" cy="1932086"/>
          </a:xfrm>
          <a:prstGeom prst="rect">
            <a:avLst/>
          </a:prstGeom>
        </p:spPr>
      </p:pic>
      <p:sp>
        <p:nvSpPr>
          <p:cNvPr id="8" name="Textfeld 7">
            <a:extLst>
              <a:ext uri="{FF2B5EF4-FFF2-40B4-BE49-F238E27FC236}">
                <a16:creationId xmlns:a16="http://schemas.microsoft.com/office/drawing/2014/main" id="{26826598-B68A-8D0E-2B2C-5B7B202B6448}"/>
              </a:ext>
            </a:extLst>
          </p:cNvPr>
          <p:cNvSpPr txBox="1"/>
          <p:nvPr/>
        </p:nvSpPr>
        <p:spPr>
          <a:xfrm rot="14118513">
            <a:off x="413750" y="4876736"/>
            <a:ext cx="921488" cy="276999"/>
          </a:xfrm>
          <a:prstGeom prst="rect">
            <a:avLst/>
          </a:prstGeom>
          <a:solidFill>
            <a:schemeClr val="accent5">
              <a:lumMod val="60000"/>
              <a:lumOff val="40000"/>
            </a:schemeClr>
          </a:solidFill>
          <a:ln w="28575">
            <a:noFill/>
          </a:ln>
        </p:spPr>
        <p:txBody>
          <a:bodyPr wrap="square" rtlCol="0">
            <a:spAutoFit/>
          </a:bodyPr>
          <a:lstStyle/>
          <a:p>
            <a:r>
              <a:rPr lang="de-CH" sz="1200" dirty="0">
                <a:solidFill>
                  <a:schemeClr val="bg1"/>
                </a:solidFill>
              </a:rPr>
              <a:t>Informieren</a:t>
            </a:r>
          </a:p>
        </p:txBody>
      </p:sp>
      <p:sp>
        <p:nvSpPr>
          <p:cNvPr id="9" name="Textfeld 8">
            <a:extLst>
              <a:ext uri="{FF2B5EF4-FFF2-40B4-BE49-F238E27FC236}">
                <a16:creationId xmlns:a16="http://schemas.microsoft.com/office/drawing/2014/main" id="{3EB2FAA9-BF24-BB02-B54A-95C38F78C62B}"/>
              </a:ext>
            </a:extLst>
          </p:cNvPr>
          <p:cNvSpPr txBox="1"/>
          <p:nvPr/>
        </p:nvSpPr>
        <p:spPr>
          <a:xfrm rot="15848186">
            <a:off x="1003740" y="4167825"/>
            <a:ext cx="850604" cy="276999"/>
          </a:xfrm>
          <a:prstGeom prst="rect">
            <a:avLst/>
          </a:prstGeom>
          <a:solidFill>
            <a:schemeClr val="accent5">
              <a:lumMod val="60000"/>
              <a:lumOff val="40000"/>
            </a:schemeClr>
          </a:solidFill>
        </p:spPr>
        <p:txBody>
          <a:bodyPr wrap="square" rtlCol="0">
            <a:spAutoFit/>
          </a:bodyPr>
          <a:lstStyle/>
          <a:p>
            <a:r>
              <a:rPr lang="de-CH" sz="1200" dirty="0">
                <a:solidFill>
                  <a:schemeClr val="bg1"/>
                </a:solidFill>
              </a:rPr>
              <a:t>Verstehen</a:t>
            </a:r>
          </a:p>
        </p:txBody>
      </p:sp>
      <p:sp>
        <p:nvSpPr>
          <p:cNvPr id="10" name="Textfeld 9">
            <a:extLst>
              <a:ext uri="{FF2B5EF4-FFF2-40B4-BE49-F238E27FC236}">
                <a16:creationId xmlns:a16="http://schemas.microsoft.com/office/drawing/2014/main" id="{1D25E60C-F95C-09BC-D47B-081F5EE4DD16}"/>
              </a:ext>
            </a:extLst>
          </p:cNvPr>
          <p:cNvSpPr txBox="1"/>
          <p:nvPr/>
        </p:nvSpPr>
        <p:spPr>
          <a:xfrm rot="16397315">
            <a:off x="1841860" y="4238717"/>
            <a:ext cx="717962" cy="276999"/>
          </a:xfrm>
          <a:prstGeom prst="rect">
            <a:avLst/>
          </a:prstGeom>
          <a:solidFill>
            <a:schemeClr val="accent5">
              <a:lumMod val="60000"/>
              <a:lumOff val="40000"/>
            </a:schemeClr>
          </a:solidFill>
          <a:ln w="19050">
            <a:solidFill>
              <a:srgbClr val="C00000"/>
            </a:solidFill>
          </a:ln>
        </p:spPr>
        <p:txBody>
          <a:bodyPr wrap="square" rtlCol="0">
            <a:spAutoFit/>
          </a:bodyPr>
          <a:lstStyle/>
          <a:p>
            <a:r>
              <a:rPr lang="de-CH" sz="1200" dirty="0">
                <a:solidFill>
                  <a:srgbClr val="C00000"/>
                </a:solidFill>
              </a:rPr>
              <a:t>Handeln</a:t>
            </a:r>
          </a:p>
        </p:txBody>
      </p:sp>
      <p:sp>
        <p:nvSpPr>
          <p:cNvPr id="11" name="Textfeld 10">
            <a:extLst>
              <a:ext uri="{FF2B5EF4-FFF2-40B4-BE49-F238E27FC236}">
                <a16:creationId xmlns:a16="http://schemas.microsoft.com/office/drawing/2014/main" id="{F4C0664B-1EF1-E4A1-FD9E-7FAC113A9C16}"/>
              </a:ext>
            </a:extLst>
          </p:cNvPr>
          <p:cNvSpPr txBox="1"/>
          <p:nvPr/>
        </p:nvSpPr>
        <p:spPr>
          <a:xfrm rot="16835369">
            <a:off x="2101971" y="4419071"/>
            <a:ext cx="870362" cy="276999"/>
          </a:xfrm>
          <a:prstGeom prst="rect">
            <a:avLst/>
          </a:prstGeom>
          <a:solidFill>
            <a:schemeClr val="accent5">
              <a:lumMod val="60000"/>
              <a:lumOff val="40000"/>
            </a:schemeClr>
          </a:solidFill>
        </p:spPr>
        <p:txBody>
          <a:bodyPr wrap="square" rtlCol="0">
            <a:spAutoFit/>
          </a:bodyPr>
          <a:lstStyle/>
          <a:p>
            <a:r>
              <a:rPr lang="de-CH" sz="1200" dirty="0">
                <a:solidFill>
                  <a:schemeClr val="bg1"/>
                </a:solidFill>
              </a:rPr>
              <a:t>Hilfe holen</a:t>
            </a:r>
          </a:p>
        </p:txBody>
      </p:sp>
      <p:sp>
        <p:nvSpPr>
          <p:cNvPr id="12" name="Textfeld 11">
            <a:extLst>
              <a:ext uri="{FF2B5EF4-FFF2-40B4-BE49-F238E27FC236}">
                <a16:creationId xmlns:a16="http://schemas.microsoft.com/office/drawing/2014/main" id="{089DCFDF-887E-4D7E-865B-FAB23B0E9916}"/>
              </a:ext>
            </a:extLst>
          </p:cNvPr>
          <p:cNvSpPr txBox="1"/>
          <p:nvPr/>
        </p:nvSpPr>
        <p:spPr>
          <a:xfrm rot="16200000">
            <a:off x="1445347" y="4055414"/>
            <a:ext cx="811618" cy="276999"/>
          </a:xfrm>
          <a:prstGeom prst="rect">
            <a:avLst/>
          </a:prstGeom>
          <a:solidFill>
            <a:schemeClr val="accent5">
              <a:lumMod val="60000"/>
              <a:lumOff val="40000"/>
            </a:schemeClr>
          </a:solidFill>
          <a:ln w="19050">
            <a:noFill/>
          </a:ln>
        </p:spPr>
        <p:txBody>
          <a:bodyPr wrap="square" rtlCol="0">
            <a:spAutoFit/>
          </a:bodyPr>
          <a:lstStyle/>
          <a:p>
            <a:r>
              <a:rPr lang="de-CH" sz="1200" dirty="0">
                <a:solidFill>
                  <a:schemeClr val="bg1"/>
                </a:solidFill>
              </a:rPr>
              <a:t>Erkennen</a:t>
            </a:r>
          </a:p>
        </p:txBody>
      </p:sp>
      <p:sp>
        <p:nvSpPr>
          <p:cNvPr id="13" name="Untertitel 2">
            <a:extLst>
              <a:ext uri="{FF2B5EF4-FFF2-40B4-BE49-F238E27FC236}">
                <a16:creationId xmlns:a16="http://schemas.microsoft.com/office/drawing/2014/main" id="{F7031F7A-7A53-14EB-E7E7-8D2D0FA1FEEE}"/>
              </a:ext>
            </a:extLst>
          </p:cNvPr>
          <p:cNvSpPr txBox="1">
            <a:spLocks/>
          </p:cNvSpPr>
          <p:nvPr/>
        </p:nvSpPr>
        <p:spPr>
          <a:xfrm>
            <a:off x="4954013" y="600441"/>
            <a:ext cx="6360725" cy="537656"/>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de-CH" b="1" dirty="0">
                <a:solidFill>
                  <a:schemeClr val="accent1">
                    <a:lumMod val="50000"/>
                  </a:schemeClr>
                </a:solidFill>
              </a:rPr>
              <a:t>Suchen Sie das Gespräch mit Ihrem Kind</a:t>
            </a:r>
          </a:p>
        </p:txBody>
      </p:sp>
    </p:spTree>
    <p:extLst>
      <p:ext uri="{BB962C8B-B14F-4D97-AF65-F5344CB8AC3E}">
        <p14:creationId xmlns:p14="http://schemas.microsoft.com/office/powerpoint/2010/main" val="1471267045"/>
      </p:ext>
    </p:extLst>
  </p:cSld>
  <p:clrMapOvr>
    <a:masterClrMapping/>
  </p:clrMapOvr>
</p:sld>
</file>

<file path=ppt/theme/theme1.xml><?xml version="1.0" encoding="utf-8"?>
<a:theme xmlns:a="http://schemas.openxmlformats.org/drawingml/2006/main" name="Rückblick">
  <a:themeElements>
    <a:clrScheme name="Benutzerdefiniert 12">
      <a:dk1>
        <a:sysClr val="windowText" lastClr="000000"/>
      </a:dk1>
      <a:lt1>
        <a:sysClr val="window" lastClr="FFFFFF"/>
      </a:lt1>
      <a:dk2>
        <a:srgbClr val="344068"/>
      </a:dk2>
      <a:lt2>
        <a:srgbClr val="D9E0E6"/>
      </a:lt2>
      <a:accent1>
        <a:srgbClr val="1CADE4"/>
      </a:accent1>
      <a:accent2>
        <a:srgbClr val="0070C0"/>
      </a:accent2>
      <a:accent3>
        <a:srgbClr val="28C4CC"/>
      </a:accent3>
      <a:accent4>
        <a:srgbClr val="42BA97"/>
      </a:accent4>
      <a:accent5>
        <a:srgbClr val="3E8853"/>
      </a:accent5>
      <a:accent6>
        <a:srgbClr val="62A39F"/>
      </a:accent6>
      <a:hlink>
        <a:srgbClr val="6EAC1C"/>
      </a:hlink>
      <a:folHlink>
        <a:srgbClr val="B26B02"/>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Rückblick">
  <a:themeElements>
    <a:clrScheme name="Benutzerdefiniert 8">
      <a:dk1>
        <a:sysClr val="windowText" lastClr="000000"/>
      </a:dk1>
      <a:lt1>
        <a:sysClr val="window" lastClr="FFFFFF"/>
      </a:lt1>
      <a:dk2>
        <a:srgbClr val="696464"/>
      </a:dk2>
      <a:lt2>
        <a:srgbClr val="E9E5DC"/>
      </a:lt2>
      <a:accent1>
        <a:srgbClr val="EE8C69"/>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3.xml><?xml version="1.0" encoding="utf-8"?>
<a:theme xmlns:a="http://schemas.openxmlformats.org/drawingml/2006/main" name="Rückblick">
  <a:themeElements>
    <a:clrScheme name="Benutzerdefiniert 3">
      <a:dk1>
        <a:sysClr val="windowText" lastClr="000000"/>
      </a:dk1>
      <a:lt1>
        <a:sysClr val="window" lastClr="FFFFFF"/>
      </a:lt1>
      <a:dk2>
        <a:srgbClr val="335B74"/>
      </a:dk2>
      <a:lt2>
        <a:srgbClr val="DFE3E5"/>
      </a:lt2>
      <a:accent1>
        <a:srgbClr val="1CADE4"/>
      </a:accent1>
      <a:accent2>
        <a:srgbClr val="C264B2"/>
      </a:accent2>
      <a:accent3>
        <a:srgbClr val="27CED7"/>
      </a:accent3>
      <a:accent4>
        <a:srgbClr val="42BA97"/>
      </a:accent4>
      <a:accent5>
        <a:srgbClr val="3E8853"/>
      </a:accent5>
      <a:accent6>
        <a:srgbClr val="62A39F"/>
      </a:accent6>
      <a:hlink>
        <a:srgbClr val="6EAC1C"/>
      </a:hlink>
      <a:folHlink>
        <a:srgbClr val="B26B02"/>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4.xml><?xml version="1.0" encoding="utf-8"?>
<a:theme xmlns:a="http://schemas.openxmlformats.org/drawingml/2006/main" name="Rückblick">
  <a:themeElements>
    <a:clrScheme name="Benutzerdefiniert 7">
      <a:dk1>
        <a:sysClr val="windowText" lastClr="000000"/>
      </a:dk1>
      <a:lt1>
        <a:sysClr val="window" lastClr="FFFFFF"/>
      </a:lt1>
      <a:dk2>
        <a:srgbClr val="632E62"/>
      </a:dk2>
      <a:lt2>
        <a:srgbClr val="EAE5EB"/>
      </a:lt2>
      <a:accent1>
        <a:srgbClr val="92278F"/>
      </a:accent1>
      <a:accent2>
        <a:srgbClr val="4E1E76"/>
      </a:accent2>
      <a:accent3>
        <a:srgbClr val="755DD9"/>
      </a:accent3>
      <a:accent4>
        <a:srgbClr val="665EB8"/>
      </a:accent4>
      <a:accent5>
        <a:srgbClr val="45A5ED"/>
      </a:accent5>
      <a:accent6>
        <a:srgbClr val="5982DB"/>
      </a:accent6>
      <a:hlink>
        <a:srgbClr val="0066FF"/>
      </a:hlink>
      <a:folHlink>
        <a:srgbClr val="666699"/>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5.xml><?xml version="1.0" encoding="utf-8"?>
<a:theme xmlns:a="http://schemas.openxmlformats.org/drawingml/2006/main" name="Rückblick">
  <a:themeElements>
    <a:clrScheme name="Benutzerdefiniert 1">
      <a:dk1>
        <a:srgbClr val="000000"/>
      </a:dk1>
      <a:lt1>
        <a:srgbClr val="FFFFFF"/>
      </a:lt1>
      <a:dk2>
        <a:srgbClr val="44546A"/>
      </a:dk2>
      <a:lt2>
        <a:srgbClr val="E7E6E6"/>
      </a:lt2>
      <a:accent1>
        <a:srgbClr val="A22002"/>
      </a:accent1>
      <a:accent2>
        <a:srgbClr val="FF8628"/>
      </a:accent2>
      <a:accent3>
        <a:srgbClr val="692523"/>
      </a:accent3>
      <a:accent4>
        <a:srgbClr val="00936B"/>
      </a:accent4>
      <a:accent5>
        <a:srgbClr val="F8EEE0"/>
      </a:accent5>
      <a:accent6>
        <a:srgbClr val="FF8983"/>
      </a:accent6>
      <a:hlink>
        <a:srgbClr val="0563C1"/>
      </a:hlink>
      <a:folHlink>
        <a:srgbClr val="954F72"/>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6.xml><?xml version="1.0" encoding="utf-8"?>
<a:theme xmlns:a="http://schemas.openxmlformats.org/drawingml/2006/main" name="Rückblick">
  <a:themeElements>
    <a:clrScheme name="Blaugrü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7.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fcf74307-ab38-4ec6-8b23-277809490d5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2AC4CFC8BE70E40BAE8772000E553EA" ma:contentTypeVersion="13" ma:contentTypeDescription="Create a new document." ma:contentTypeScope="" ma:versionID="f97499c2458da1917d5582281e483eb6">
  <xsd:schema xmlns:xsd="http://www.w3.org/2001/XMLSchema" xmlns:xs="http://www.w3.org/2001/XMLSchema" xmlns:p="http://schemas.microsoft.com/office/2006/metadata/properties" xmlns:ns3="fcf74307-ab38-4ec6-8b23-277809490d5a" xmlns:ns4="87dd3bcb-0961-48ba-a0f8-0498d83c744c" targetNamespace="http://schemas.microsoft.com/office/2006/metadata/properties" ma:root="true" ma:fieldsID="7eb56ad8b9686a1b689860893013f3dc" ns3:_="" ns4:_="">
    <xsd:import namespace="fcf74307-ab38-4ec6-8b23-277809490d5a"/>
    <xsd:import namespace="87dd3bcb-0961-48ba-a0f8-0498d83c744c"/>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earchProperties" minOccurs="0"/>
                <xsd:element ref="ns3:MediaServiceDateTaken" minOccurs="0"/>
                <xsd:element ref="ns3:MediaServiceSystem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74307-ab38-4ec6-8b23-277809490d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dd3bcb-0961-48ba-a0f8-0498d83c744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427F87-DA76-4B31-81E2-8192152C3BAA}">
  <ds:schemaRefs>
    <ds:schemaRef ds:uri="http://purl.org/dc/terms/"/>
    <ds:schemaRef ds:uri="http://purl.org/dc/elements/1.1/"/>
    <ds:schemaRef ds:uri="http://www.w3.org/XML/1998/namespace"/>
    <ds:schemaRef ds:uri="http://schemas.openxmlformats.org/package/2006/metadata/core-properties"/>
    <ds:schemaRef ds:uri="fcf74307-ab38-4ec6-8b23-277809490d5a"/>
    <ds:schemaRef ds:uri="http://schemas.microsoft.com/office/infopath/2007/PartnerControls"/>
    <ds:schemaRef ds:uri="http://schemas.microsoft.com/office/2006/documentManagement/types"/>
    <ds:schemaRef ds:uri="87dd3bcb-0961-48ba-a0f8-0498d83c744c"/>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678C3643-E273-420F-8182-5936F381F72A}">
  <ds:schemaRefs>
    <ds:schemaRef ds:uri="http://schemas.microsoft.com/sharepoint/v3/contenttype/forms"/>
  </ds:schemaRefs>
</ds:datastoreItem>
</file>

<file path=customXml/itemProps3.xml><?xml version="1.0" encoding="utf-8"?>
<ds:datastoreItem xmlns:ds="http://schemas.openxmlformats.org/officeDocument/2006/customXml" ds:itemID="{B58227D3-501A-4334-96E2-1B2F70990A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74307-ab38-4ec6-8b23-277809490d5a"/>
    <ds:schemaRef ds:uri="87dd3bcb-0961-48ba-a0f8-0498d83c74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3778</Words>
  <Application>Microsoft Office PowerPoint</Application>
  <PresentationFormat>Breitbild</PresentationFormat>
  <Paragraphs>367</Paragraphs>
  <Slides>16</Slides>
  <Notes>16</Notes>
  <HiddenSlides>0</HiddenSlides>
  <MMClips>0</MMClips>
  <ScaleCrop>false</ScaleCrop>
  <HeadingPairs>
    <vt:vector size="6" baseType="variant">
      <vt:variant>
        <vt:lpstr>Verwendete Schriftarten</vt:lpstr>
      </vt:variant>
      <vt:variant>
        <vt:i4>7</vt:i4>
      </vt:variant>
      <vt:variant>
        <vt:lpstr>Design</vt:lpstr>
      </vt:variant>
      <vt:variant>
        <vt:i4>6</vt:i4>
      </vt:variant>
      <vt:variant>
        <vt:lpstr>Folientitel</vt:lpstr>
      </vt:variant>
      <vt:variant>
        <vt:i4>16</vt:i4>
      </vt:variant>
    </vt:vector>
  </HeadingPairs>
  <TitlesOfParts>
    <vt:vector size="29" baseType="lpstr">
      <vt:lpstr>Aptos</vt:lpstr>
      <vt:lpstr>Arial</vt:lpstr>
      <vt:lpstr>Calibri</vt:lpstr>
      <vt:lpstr>Calibri Light</vt:lpstr>
      <vt:lpstr>Symbol</vt:lpstr>
      <vt:lpstr>Times New Roman</vt:lpstr>
      <vt:lpstr>Wingdings</vt:lpstr>
      <vt:lpstr>Rückblick</vt:lpstr>
      <vt:lpstr>Rückblick</vt:lpstr>
      <vt:lpstr>Rückblick</vt:lpstr>
      <vt:lpstr>Rückblick</vt:lpstr>
      <vt:lpstr>Rückblick</vt:lpstr>
      <vt:lpstr>Rückblick</vt:lpstr>
      <vt:lpstr>VapeAware</vt:lpstr>
      <vt:lpstr>Was sind Vapes?</vt:lpstr>
      <vt:lpstr>PowerPoint-Präsentation</vt:lpstr>
      <vt:lpstr>Gesundheitliche Auswirkungen</vt:lpstr>
      <vt:lpstr>Umwelt</vt:lpstr>
      <vt:lpstr>PowerPoint-Präsentation</vt:lpstr>
      <vt:lpstr>PowerPoint-Präsentation</vt:lpstr>
      <vt:lpstr>PowerPoint-Präsentation</vt:lpstr>
      <vt:lpstr>Wie handle ich?</vt:lpstr>
      <vt:lpstr>TIPPS FÜR DAS GESPRÄCH</vt:lpstr>
      <vt:lpstr>GRUPPEN-ARBEIT</vt:lpstr>
      <vt:lpstr>Abschluss</vt:lpstr>
      <vt:lpstr>PowerPoint-Präsentation</vt:lpstr>
      <vt:lpstr>Zusatz-Informationen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Olivia Studhalter</dc:creator>
  <cp:lastModifiedBy>Olivia Studhalter</cp:lastModifiedBy>
  <cp:revision>88</cp:revision>
  <cp:lastPrinted>2024-09-08T16:07:29Z</cp:lastPrinted>
  <dcterms:created xsi:type="dcterms:W3CDTF">2024-06-27T09:03:35Z</dcterms:created>
  <dcterms:modified xsi:type="dcterms:W3CDTF">2024-10-16T14:46:41Z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0x01010012AC4CFC8BE70E40BAE8772000E553EA</vt:lpwstr>
  </property>
</Properties>
</file>