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316"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autoAdjust="0"/>
    <p:restoredTop sz="67931" autoAdjust="0"/>
  </p:normalViewPr>
  <p:slideViewPr>
    <p:cSldViewPr snapToGrid="0">
      <p:cViewPr varScale="1">
        <p:scale>
          <a:sx n="70" d="100"/>
          <a:sy n="70" d="100"/>
        </p:scale>
        <p:origin x="58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04.11.2024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Guten Tag. Ich freue mich, dass Sie heute alle hier sind. Wir sprechen über ein aktuelles und wichtiges Thema. Über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Man nennt sie auch elektronische Verdampfer oder E-Zigaretten. In den letzten Jahren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in der Schweiz immer beliebter geworden. In einigen Kantonen sind sie jedoch bereits verboten. Aber was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genau? Wie funktionieren sie? Und welche Auswirkungen haben sie auf die Gesundheit? Diese und weitere Fragen werden uns in der nächsten Stunde begleiten.</a:t>
            </a:r>
          </a:p>
          <a:p>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Das Projekt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VapeAware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wird vom Tabakpräventionsfonds und der Ernst Göhner Stiftung finanziell unterstützt. </a:t>
            </a:r>
            <a:endParaRPr lang="de-CH" sz="1800" i="1"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überlegt sich auch unterschiedliche Situationen. Was soll sie machen, wenn Kai sie anlügt und sagt, er habe noch nie gevapt?</a:t>
            </a:r>
          </a:p>
          <a:p>
            <a:endParaRPr lang="de-DE" b="1" dirty="0"/>
          </a:p>
          <a:p>
            <a:r>
              <a:rPr lang="de-DE" b="1" dirty="0"/>
              <a:t>Was tun, wenn das Kind sagt: „Es ist ja besser als Rauchen“?</a:t>
            </a:r>
            <a:br>
              <a:rPr lang="de-DE" dirty="0"/>
            </a:br>
            <a:r>
              <a:rPr lang="de-DE" dirty="0"/>
              <a:t>Es hat trotzdem auch schädliche Inhalte in </a:t>
            </a:r>
            <a:r>
              <a:rPr lang="de-DE" dirty="0" err="1"/>
              <a:t>Vapes</a:t>
            </a:r>
            <a:r>
              <a:rPr lang="de-DE" dirty="0"/>
              <a:t>. Und </a:t>
            </a:r>
            <a:r>
              <a:rPr lang="de-DE" dirty="0" err="1"/>
              <a:t>ausserdem</a:t>
            </a:r>
            <a:r>
              <a:rPr lang="de-DE" dirty="0"/>
              <a:t> hat es viel Nikotin drin. Dadurch kann eine Abhängigkeit entstehen. Es kann schwierig werden, danach noch damit aufzuhören. </a:t>
            </a:r>
          </a:p>
          <a:p>
            <a:endParaRPr lang="de-DE" b="1" dirty="0"/>
          </a:p>
          <a:p>
            <a:r>
              <a:rPr lang="de-DE" b="1" dirty="0"/>
              <a:t>Was tun, wenn mein Kind lügt oder heimlich vapt?</a:t>
            </a:r>
            <a:br>
              <a:rPr lang="de-DE" dirty="0"/>
            </a:br>
            <a:r>
              <a:rPr lang="de-DE" dirty="0"/>
              <a:t>Teilen Sie in solchen Situationen trotzdem liebevoll die Sorge um das Kind mit. Weisen Sie das Kind auf die gesundheitlichen Folgen vom Vapen hin. Nehmen Sie eine klare Haltung ein, dass Sie Vapen nicht gut finden. </a:t>
            </a:r>
          </a:p>
          <a:p>
            <a:endParaRPr lang="de-DE" b="1" dirty="0"/>
          </a:p>
          <a:p>
            <a:r>
              <a:rPr lang="de-DE" b="1" dirty="0"/>
              <a:t>Was tun, wenn ich selbst rauche?</a:t>
            </a:r>
            <a:br>
              <a:rPr lang="de-DE" dirty="0"/>
            </a:br>
            <a:r>
              <a:rPr lang="de-DE" dirty="0"/>
              <a:t>Nehmen Sie trotzdem eine klare Haltung dem Kind gegenüber ein. Kinder und Jugendliche sollen kein Nikotin konsumieren. Es kann abhängig machen. Sie können auch offen darüber sprechen, wie schwierig es für Sie ist, ist mit dem Rauchen aufzuhören.</a:t>
            </a:r>
          </a:p>
          <a:p>
            <a:endParaRPr lang="de-DE" b="1" strike="sngStrike" dirty="0">
              <a:solidFill>
                <a:srgbClr val="FF0000"/>
              </a:solidFill>
            </a:endParaRPr>
          </a:p>
          <a:p>
            <a:r>
              <a:rPr lang="de-DE" b="1" dirty="0"/>
              <a:t>Regeln?</a:t>
            </a:r>
            <a:br>
              <a:rPr lang="de-DE" dirty="0"/>
            </a:br>
            <a:r>
              <a:rPr lang="de-DE" dirty="0"/>
              <a:t>Es ist eine gute Idee, gemeinsam Abmachungen zu treffen. Sprechen Sie mit Ihrem Kind Regeln ab zum Konsum von </a:t>
            </a:r>
            <a:r>
              <a:rPr lang="de-DE" dirty="0" err="1"/>
              <a:t>Vapes</a:t>
            </a:r>
            <a:r>
              <a:rPr lang="de-DE" dirty="0"/>
              <a:t>. Zum Beispiel kann man festlegen, dass das Vapen zuhause nicht erlaubt ist. Oder, dass man nur an einem bestimmten Ort zuhause vapen darf. Man kann auch abmachen, </a:t>
            </a:r>
            <a:r>
              <a:rPr lang="de-DE" dirty="0">
                <a:solidFill>
                  <a:srgbClr val="FF0000"/>
                </a:solidFill>
              </a:rPr>
              <a:t>dass keine </a:t>
            </a:r>
            <a:r>
              <a:rPr lang="de-DE" dirty="0" err="1"/>
              <a:t>Vapes</a:t>
            </a:r>
            <a:r>
              <a:rPr lang="de-DE" dirty="0"/>
              <a:t> / Zigaretten-Schachteln herumliegen sollen. Solche </a:t>
            </a:r>
            <a:r>
              <a:rPr lang="de-DE" dirty="0">
                <a:solidFill>
                  <a:srgbClr val="FF0000"/>
                </a:solidFill>
              </a:rPr>
              <a:t>Regeln </a:t>
            </a:r>
            <a:r>
              <a:rPr lang="de-DE" dirty="0"/>
              <a:t>schaffen Klarheit und Orientierung. Sie unterstützen das Kind dabei, gesunde Entscheidungen zu treffen.</a:t>
            </a:r>
          </a:p>
          <a:p>
            <a:r>
              <a:rPr lang="de-DE" dirty="0"/>
              <a:t>Überlegen Sie sich, ob sie ihr Kind für sein gesundes Verhalten belohnen möchten. Wie könnten Sie es belohnen? Was muss es erreichen / erfüllen, um die Belohnung zu erhalten? Sprechen sie mit Ihrem Kind darüber. Treffen Sie gemeinsam eine Entscheidung.</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65516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Falls genug Zeit: Eltern Zeit geben zu überlegen und mit Ihren Sitznachbarn auszutauschen.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Besprechen Sie es danach in der gesamten Gruppe</a:t>
            </a:r>
            <a:endParaRPr lang="de-CH" dirty="0"/>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viel Nikotin. Sie können zu einer Nikotinabhängigkeit führen.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ist ungesund. Es erhöht das Risiko, später auch andere Substanzen zu konsumieren.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ist bei Kindern und Jugendlichen ganz einfach. Sie sollen kein Nikotin konsumieren. Es ist unsere </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Fürsorge-Pflicht,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sie davor zu schützen.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Kinder von rauchenden Eltern haben ein grösseres Risiko, später selbst zu rauchen.</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Nehmen Sie als Eltern eine klare Haltung ein. Seien Sie mit Ihrer Haltung konsequent. «Ich möchte nicht, dass du vapst.» «Zuhause wird nicht gevapt.» (und auch nicht geraucht).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Schliesslich ist es unsere Aufgabe, unsere Kinder zu schützen. Wir möchten nicht, dass unsere Kinder vapen. Und dadurch Nikotin-</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abhängig werden oder (giftige) Chemikalien konsumieren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r" defTabSz="914400" rtl="1" eaLnBrk="1" latinLnBrk="0" hangingPunct="1"/>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Diese Anzeichen können Eltern helfen, zu erkennen, ob ihr Kind vielleicht vapt:</a:t>
            </a:r>
          </a:p>
          <a:p>
            <a:endParaRPr lang="de-DE" b="1" dirty="0"/>
          </a:p>
          <a:p>
            <a:r>
              <a:rPr lang="de-DE" b="1" dirty="0"/>
              <a:t>Ungewohnte Gerüche</a:t>
            </a:r>
            <a:r>
              <a:rPr lang="de-DE" dirty="0"/>
              <a:t>: </a:t>
            </a:r>
            <a:r>
              <a:rPr lang="de-DE" dirty="0" err="1"/>
              <a:t>Vapes</a:t>
            </a:r>
            <a:r>
              <a:rPr lang="de-DE" dirty="0"/>
              <a:t> verwenden Aromastoffe. Diese Düfte können auffällig sein. Sie riechen angenehm und </a:t>
            </a:r>
            <a:r>
              <a:rPr lang="de-DE" dirty="0" err="1"/>
              <a:t>süss</a:t>
            </a:r>
            <a:r>
              <a:rPr lang="de-DE" dirty="0"/>
              <a:t>. Zum Beispiel nach </a:t>
            </a:r>
            <a:r>
              <a:rPr lang="de-DE" dirty="0" err="1"/>
              <a:t>Pfirisch</a:t>
            </a:r>
            <a:r>
              <a:rPr lang="de-DE" dirty="0"/>
              <a:t>, Minze, </a:t>
            </a:r>
            <a:r>
              <a:rPr lang="de-DE" dirty="0" err="1"/>
              <a:t>Süssigkeiten</a:t>
            </a:r>
            <a:r>
              <a:rPr lang="de-DE" dirty="0"/>
              <a:t>.</a:t>
            </a:r>
          </a:p>
          <a:p>
            <a:endParaRPr lang="de-DE" b="1" dirty="0"/>
          </a:p>
          <a:p>
            <a:r>
              <a:rPr lang="de-DE" b="1" dirty="0"/>
              <a:t>Verhaltens-Änderung: </a:t>
            </a:r>
            <a:r>
              <a:rPr lang="de-DE" b="0" dirty="0"/>
              <a:t>Eine Veränderung im Verhalten kann auch auf Vaping hindeuten. Wenn das Kind zum Beispiel heimlicher wird. Oder wenn es unerklärlich oft das Zimmer oder das Haus verlässt. Ein Kind kann </a:t>
            </a:r>
            <a:r>
              <a:rPr lang="de-DE" b="0" dirty="0" err="1"/>
              <a:t>vaping</a:t>
            </a:r>
            <a:r>
              <a:rPr lang="de-DE" b="0" dirty="0"/>
              <a:t> im Zimmer auf verheimlichen, indem es öfters das Fenster öffnet. Oder stark lüftet. Oder das Badezimmer ungewöhnlich oft oder lange benutzt. </a:t>
            </a:r>
          </a:p>
          <a:p>
            <a:endParaRPr lang="de-DE" b="1" dirty="0"/>
          </a:p>
          <a:p>
            <a:r>
              <a:rPr lang="de-DE" b="1" dirty="0"/>
              <a:t>Ungewohnte Gegenstände</a:t>
            </a:r>
            <a:r>
              <a:rPr lang="de-DE" dirty="0"/>
              <a:t>: Vape-Stifte und kleine Fläschchen mit Flüssigkeit sind typische Vape-Gegenstände. Diese können darauf hinweisen, dass ein Kind vapt.</a:t>
            </a:r>
          </a:p>
          <a:p>
            <a:endParaRPr lang="de-DE" b="1" dirty="0"/>
          </a:p>
          <a:p>
            <a:r>
              <a:rPr lang="de-DE" b="1" dirty="0"/>
              <a:t>Häufiger Durst oder trockener Mund</a:t>
            </a:r>
            <a:r>
              <a:rPr lang="de-DE" dirty="0"/>
              <a:t>: Das Vapen kann zu einem trockenen Mund führen. Dadurch hat das Kind öfter als gewöhnlich Durst.</a:t>
            </a:r>
          </a:p>
          <a:p>
            <a:endParaRPr lang="de-DE" b="1" dirty="0"/>
          </a:p>
          <a:p>
            <a:r>
              <a:rPr lang="de-DE" b="1" dirty="0"/>
              <a:t>Veränderungen bei der Atmung oder Ausdauer</a:t>
            </a:r>
            <a:r>
              <a:rPr lang="de-DE" dirty="0"/>
              <a:t>: Vaping kann die Atemwege reizen und zu Husten und Atem-Beschwerden führen. Das kann zu einer Verschlechterung der sportlichen Leistungs-Fähigkeit führen.</a:t>
            </a:r>
          </a:p>
          <a:p>
            <a:endParaRPr lang="de-DE" b="1" dirty="0"/>
          </a:p>
          <a:p>
            <a:r>
              <a:rPr lang="de-DE" b="1" dirty="0"/>
              <a:t>Verändertes Verhalten im Umgang mit Geld</a:t>
            </a:r>
            <a:r>
              <a:rPr lang="de-DE" dirty="0"/>
              <a:t>: Wenn das Kind plötzlich mehr Geld benötigt könnte das ein Hinweis sein. Denn Vape-Produkte sind oft relativ teuer für ein Kind oder Jugendlicher.</a:t>
            </a:r>
          </a:p>
          <a:p>
            <a:endParaRPr lang="de-DE" b="1" dirty="0"/>
          </a:p>
          <a:p>
            <a:r>
              <a:rPr lang="de-DE" b="1" dirty="0"/>
              <a:t>Reizbarkeit oder Stimmungsschwankungen</a:t>
            </a:r>
            <a:r>
              <a:rPr lang="de-DE" dirty="0"/>
              <a:t>: Wie wir gehört haben, kann auch das Vapen eine Nikotin-Abhängigkeit verursachen. Diese Abhängigkeit kann zu einer gereizten Stimmung und Stimmungs-Schwankungen führen, wenn das Kind gerade nicht vapt.</a:t>
            </a:r>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Stellen Sie sich vor: </a:t>
            </a:r>
            <a:r>
              <a:rPr lang="de-DE" sz="1800" dirty="0"/>
              <a:t>Es ist ein verregneter Abend. Mila sitzt im Wohnzimmer, in Gedanken versunken. Ihr 15-jähriger Sohn Kai ist in letzter Zeit mürrisch und verschlossener als sonst. Sie hat bemerkt, dass er sich verändert hat – er ist häufiger gereizt und verbringt mehr Zeit in seinem Zimmer. Vor ein paar Tagen hat sie einen merkwürdigen Geruch an seinen Kleidern bemerkt. Sie </a:t>
            </a:r>
            <a:r>
              <a:rPr lang="de-DE" sz="1800" dirty="0" err="1"/>
              <a:t>weiss</a:t>
            </a:r>
            <a:r>
              <a:rPr lang="de-DE" sz="1800" dirty="0"/>
              <a:t>, dass sie ein offenes Gespräch mit ihm führen muss. Nur so kann sie herausfinden, was los ist. Vielleicht können </a:t>
            </a:r>
            <a:r>
              <a:rPr lang="de-DE" sz="1800" dirty="0" err="1"/>
              <a:t>Vapes</a:t>
            </a:r>
            <a:r>
              <a:rPr lang="de-DE" sz="1800" dirty="0"/>
              <a:t> das Verhalten von Kai erklären</a:t>
            </a:r>
            <a:r>
              <a:rPr lang="de-DE" sz="1800" dirty="0">
                <a:solidFill>
                  <a:srgbClr val="FF0000"/>
                </a:solidFill>
              </a:rPr>
              <a:t>?</a:t>
            </a:r>
            <a:r>
              <a:rPr lang="de-DE" sz="1800" dirty="0"/>
              <a:t> Das denkt sich Mila. So setzt sie sich an den Computer und beginnt zu recherchieren.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Das bedeutet, dass Mila sich erst einmal informiert.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findet heraus: </a:t>
            </a:r>
          </a:p>
          <a:p>
            <a:pPr marL="285750" lvl="0" indent="-285750">
              <a:lnSpc>
                <a:spcPct val="107000"/>
              </a:lnSpc>
              <a:buFontTx/>
              <a:buChar char="-"/>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sind elektronische Geräte. </a:t>
            </a:r>
          </a:p>
          <a:p>
            <a:pPr marL="285750" lvl="0" indent="-285750">
              <a:lnSpc>
                <a:spcPct val="107000"/>
              </a:lnSpc>
              <a:buFontTx/>
              <a:buChar char="-"/>
            </a:pPr>
            <a:r>
              <a:rPr lang="de-CH" sz="1800" kern="0" dirty="0">
                <a:latin typeface="Aptos" panose="020B0004020202020204" pitchFamily="34" charset="0"/>
                <a:ea typeface="Times New Roman" panose="02020603050405020304" pitchFamily="18" charset="0"/>
                <a:cs typeface="Times New Roman" panose="02020603050405020304" pitchFamily="18" charset="0"/>
              </a:rPr>
              <a:t>Man nennt sie auch </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elektronische Verdampfer oder E-Zigaretten.</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enthalten meistens eine Flüssigkeit mit Nikotin in einer hohen Dosis.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Diese Flüssigkeit wird erhitzt und es entsteht Dampf.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Den Dampf atmet oder saugt man anschliessend durch den Mund ein.</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Weiter findet Mila heraus: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bestehen aus einer Batterie, einem Verdampfer, einem Mundstück und einem Tank für die Flüssigkeit.</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Diese Flüssigkeit wird auch E-Liquid genannt.</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 Flüssigkeit beinhaltet: Chemikalien, Aromastoffe und Nikotin. </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Das Nikotin hat meistens eine sehr hohe Dosis.</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Einige der Chemikalien sind krebserregend.</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Sie entdeckt auch: Es gibt auch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ohne Nikotin.</a:t>
            </a:r>
          </a:p>
          <a:p>
            <a:pPr marL="285750" lvl="0" indent="-285750">
              <a:lnSpc>
                <a:spcPct val="107000"/>
              </a:lnSpc>
              <a:buFontTx/>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Interaktive Demonstration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Zeigen der Einweg-E-Zigarette und wie sie funktioniert. Allen TN herumgeben, damit die Eltern daran riechen können.</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Mila geht weiter auf die Suche nach Informationen über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und findet heraus:</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sind weit verbreitet. Viele Personen vapen.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Sie sind klein. Und sie sind sofort einsatzbereit.</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einfach benutzen. Man muss sie nicht wie eine Zigarette anzünden. Stattdessen kann man jederzeit einen Zug von der Vape nehmen.</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haben fruchtige und intensive Geschmäcke. Und sie sind farbig.</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nur einmal verwenden. Das heisst bis sie leer sind.</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enthalten 600 – 10’000 Züge.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ab 7 CHF kaufen.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am Kiosk, in Einkaufsläden und Tankstellen kaufen. Man kann sie aber auch online oder in Vape-Shops kaufen. </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Ausserdem interessiert es Mila, wie sich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auf die Gesundheit auswirken. Sie weiss, dass Zigaretten sehr schädlich sind. Diese fördern Krebs. Ist das bei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auch so?</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gesundheitlichen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werden aktuell erforscht. </a:t>
            </a: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viele Risiken und gesundheitliche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Nikotinabhängigkeit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ist eine der am schnellsten abhängig machenden Substanzen. Vergleichbar mit Heroin. Beim Konsum von Nikotin wird nach wenigen Sekunden im Gehirn Dopamin ausgeschüttet. Das führt sofort zu einem Glücksgefühl. Dieser Prozess kann schnell abhängig machen. Weil das Glücksgefühl wieder vergeht, sobald die Wirkung des Nikotins nachlässt. Das Gehirn von Jugendlichen ist noch nicht vollständig entwickelt. Deshalb reagiert es anders auf Nikotin, als das Gehirn von Erwachsenen. Aus diesem Grund haben Jugendliche ein höheres Risko, nikotinabhängig zu werden.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 der Atemwege: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kann Husten, Hals-Schmerzen und Atem-Beschwerden auslösen.</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Reizungen in Mund und Rachen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Vapen kann zu Mund-Trockenheit, Zahnfleisch-Reizungen und Mund-Geschwüren führen.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Herz-Kreislauf-System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Das Nikotin führt für kurze Zeit zu einem schnelleren Puls. Und es kann zu einem erhöhten Blutdruck kommen. Es gibt ein erhöhtes Risiko für Schlaganfälle und Herzinfarkte.</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Krebsrisiko: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einige krebserregende Substanzen.</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langfristigen Folgen vom Vape-Konsum müssen noch genauer untersucht werden. Dies war bisher gar nicht möglich. Weil es diese Art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noch gar nicht so lange gibt.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Behauptung, dass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weniger schädlich sind als herkömmliche Zigaretten ist falsch. Es kann für einen erwachsenen stark Raucher eine mögliche Alternative sein. Weil er damit auf das krebserregende Teer in den Zigaretten verzichtet. Allerdings sind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für Kinder und Jugendliche ungesund und schädlich. Weil sie grosse Risiken haben und in eine Nikotin-Abhängigkeit führen können.</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erinnert sich daran, eine Vape am Strassenrand gesehen zu haben. Sie möchte mehr über die Entsorgung von </a:t>
            </a:r>
            <a:r>
              <a:rPr lang="de-CH" dirty="0" err="1"/>
              <a:t>Vapes</a:t>
            </a:r>
            <a:r>
              <a:rPr lang="de-CH" dirty="0"/>
              <a:t> erfahren. </a:t>
            </a:r>
          </a:p>
          <a:p>
            <a:endParaRPr lang="de-CH" dirty="0"/>
          </a:p>
          <a:p>
            <a:r>
              <a:rPr lang="de-CH" dirty="0"/>
              <a:t>Für die Herstellung von </a:t>
            </a:r>
            <a:r>
              <a:rPr lang="de-CH" dirty="0" err="1"/>
              <a:t>Vapes</a:t>
            </a:r>
            <a:r>
              <a:rPr lang="de-CH" dirty="0"/>
              <a:t> werden wertvolle Rohstoffe aus dem Boden gewonnen. Das Lithium. </a:t>
            </a:r>
            <a:r>
              <a:rPr lang="de-CH" dirty="0">
                <a:solidFill>
                  <a:srgbClr val="FF0000"/>
                </a:solidFill>
              </a:rPr>
              <a:t>Man braucht Lithium für Batterien und Akkus in jedem elektronischen Gerät. Vom Smartphone, über den Laptop bis zur Autobatterie.</a:t>
            </a:r>
          </a:p>
          <a:p>
            <a:r>
              <a:rPr lang="de-CH" dirty="0" err="1"/>
              <a:t>Vapes</a:t>
            </a:r>
            <a:r>
              <a:rPr lang="de-CH" dirty="0"/>
              <a:t> sind auch elektronische Geräte. Daher sollten Sie auch als elektronische Geräte entsorgt werden. Sie gehören nicht in den Alltags-Abfall. Sondern auf eine offizielle Entsorgungsstelle. Man kann leere </a:t>
            </a:r>
            <a:r>
              <a:rPr lang="de-CH" dirty="0" err="1"/>
              <a:t>Vapes</a:t>
            </a:r>
            <a:r>
              <a:rPr lang="de-CH" dirty="0"/>
              <a:t> auch in den Vape-Shop zurückbringen. Diese sollten die </a:t>
            </a:r>
            <a:r>
              <a:rPr lang="de-CH" dirty="0" err="1"/>
              <a:t>Vapes</a:t>
            </a:r>
            <a:r>
              <a:rPr lang="de-CH" dirty="0"/>
              <a:t> dann richtig entsorgen.</a:t>
            </a:r>
          </a:p>
          <a:p>
            <a:r>
              <a:rPr lang="de-CH" dirty="0"/>
              <a:t>Wenn man </a:t>
            </a:r>
            <a:r>
              <a:rPr lang="de-CH" dirty="0" err="1"/>
              <a:t>Vapes</a:t>
            </a:r>
            <a:r>
              <a:rPr lang="de-CH" dirty="0"/>
              <a:t> falsch entsorgt, gelangen schädliche Chemikalien in den Boden.</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von euch, kennt mindestens eine Person die vapt?</a:t>
            </a:r>
          </a:p>
          <a:p>
            <a:endParaRPr lang="de-CH" dirty="0"/>
          </a:p>
          <a:p>
            <a:pPr marL="171450" indent="-171450">
              <a:buFont typeface="Wingdings" panose="05000000000000000000" pitchFamily="2" charset="2"/>
              <a:buChar char="à"/>
            </a:pPr>
            <a:r>
              <a:rPr lang="de-CH" dirty="0">
                <a:sym typeface="Wingdings" panose="05000000000000000000" pitchFamily="2" charset="2"/>
              </a:rPr>
              <a:t>Etwas darauf eingehen. </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Es hat eine Umfrage in der Schweiz gegeben. Dort wurden 15-Jährige befragt, ob sie im letzten Monat gevapt haben. </a:t>
            </a:r>
          </a:p>
          <a:p>
            <a:pPr marL="171450" indent="-171450">
              <a:buFont typeface="Wingdings" panose="05000000000000000000" pitchFamily="2" charset="2"/>
              <a:buChar char="à"/>
            </a:pPr>
            <a:r>
              <a:rPr lang="de-CH" dirty="0">
                <a:sym typeface="Wingdings" panose="05000000000000000000" pitchFamily="2" charset="2"/>
              </a:rPr>
              <a:t>1 von 4 Jugendlichen hat «Ja» gesagt. (25% der befragten 15-Jährigen haben im letzten Monat gevapt.) Nicht alle Jugendlichen vapen.</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Gründe für das Vaping sind Langeweile, Stress und weil es gut schmeckt. </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sind also einige Jugendliche, die vapen. Mila fragt sich</a:t>
            </a:r>
            <a:r>
              <a:rPr lang="de-CH" kern="0" dirty="0">
                <a:latin typeface="Times New Roman" panose="02020603050405020304" pitchFamily="18" charset="0"/>
                <a:ea typeface="Times New Roman" panose="02020603050405020304" pitchFamily="18" charset="0"/>
                <a:cs typeface="Times New Roman" panose="02020603050405020304" pitchFamily="18" charset="0"/>
              </a:rPr>
              <a:t>: W</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arum vapen so viele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verschiedene Risiken für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Die Industrie spricht mit ihrem Marketing gezielt Jugendliche an. Darum kommen die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 vielen unterschiedlichen Farben daher. Und ihr Geschmack ist intensiv und vielfältig. Das ergibt ein attraktives Geschmacks-Erlebnis.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Dieses Geschmacks-Erlebnis kommt von den Aromastoffen. Die verschiedenen Aromen machen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sehr attraktiv. Etwas Ungesundes und Schädliches – das Vapen – wird mit einem supersüssen Geschmack verkauft. Kinder und Jugendliche realisieren manchmal gar nicht, dass es ungesund ist.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Das Nikotin in den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führt zu einem schnellen Glücks-Gefühl. Ein paar Züge von einer Vape kann also direkt helfen, den Gefühls-Zustand zu verbessern. Das Gehirn von Jugendlichen ist aber noch nicht fertig entwickelt. Daher ist das Vapen ein Risiko. Denn es kann die Hirnentwicklung beeinflussen. Und Jugendliche können schneller abhängig vom Nikotin werden.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Wenn Jugendliche Eltern haben, die rauchen, ist das Risiko grösser, dass sie selbst einmal rauchen. Kinder lernen so schon früh, dass das Rauchen (oder der Nikotin-Konsum) etwas Normales ist. Kinder und Jugendliche schauen sich viele Dinge von den Eltern ab. Rauchen Sie deshalb nicht vor ihrem Kind! Oder noch besser: Rauchen Sie nicht mehr. </a:t>
            </a: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Unterstützungs-Möglichkeiten für einen Rauchstopp gibt es viele. Auch in verschiedenen Sprachen: z. B. Die Rauchstopplinie, das Projekt gemeinsam rauchfrei und viele andere. Sie sind bei den Zusatz-Informationen aufgelistet.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Da </a:t>
            </a:r>
            <a:r>
              <a:rPr lang="de-CH" dirty="0" err="1"/>
              <a:t>Vapes</a:t>
            </a:r>
            <a:r>
              <a:rPr lang="de-CH" dirty="0"/>
              <a:t> so gefährlich sind für Jugendliche möchte Mila wissen, ob sie denn auch verboten </a:t>
            </a:r>
            <a:r>
              <a:rPr lang="de-CH" dirty="0">
                <a:solidFill>
                  <a:srgbClr val="FF0000"/>
                </a:solidFill>
              </a:rPr>
              <a:t>sind</a:t>
            </a:r>
            <a:r>
              <a:rPr lang="de-CH" dirty="0"/>
              <a:t>. Gibt es ein Gesetz, welches den Verkauf von </a:t>
            </a:r>
            <a:r>
              <a:rPr lang="de-CH" dirty="0" err="1"/>
              <a:t>Vapes</a:t>
            </a:r>
            <a:r>
              <a:rPr lang="de-CH" dirty="0"/>
              <a:t> einschränkt?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Gesetze und Jugendschutz</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gab es in der  Schweiz noch kein Gesetz zu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Das bedeutet, der Verkauf und die Werbung sind nicht geregelt.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konnten auch Minderjährige in der Schweiz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kaufen.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Ab dem 1. Oktober 2024 gilt aber ein neues Gesetz.</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Dieses Gesetz verbietet den Verkauf von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an unter 18-Jährige.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de-CH" sz="1200" kern="0" dirty="0">
                <a:effectLst/>
                <a:latin typeface="Times New Roman" panose="02020603050405020304" pitchFamily="18" charset="0"/>
              </a:rPr>
              <a:t>Mila hat bei der Suche im Internet gesehen, dass der Kanton Waadt bereits ein Verkaufs-Verbot an Jugendliche eingeführt hat. Der Kanton Jura verbietet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sogar ganz.. Sie möchte wissen ob es andere Länder gibt, die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bereits verboten haben. Australien, Frankreich und Belgien haben auch bereits reagiert und verbieten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a:t>
            </a:r>
          </a:p>
          <a:p>
            <a:r>
              <a:rPr lang="de-CH" sz="1200" kern="0" dirty="0">
                <a:effectLst/>
                <a:latin typeface="Times New Roman" panose="02020603050405020304" pitchFamily="18" charset="0"/>
              </a:rPr>
              <a:t>Auch der Schweizer Nationalrat diskutiert über ein allgemeines Vape-Verbot in der Schweiz. </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versteht jetzt was </a:t>
            </a:r>
            <a:r>
              <a:rPr lang="de-CH" sz="1800" kern="0" dirty="0" err="1">
                <a:effectLst/>
                <a:latin typeface="Times New Roman" panose="02020603050405020304" pitchFamily="18" charset="0"/>
                <a:ea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rPr>
              <a:t> sind. Sie weiss, dass sie schädlich sind für ihren Sohn Kai. Sie können seiner Gesundheit schaden. Und er kann abhängig von Nikotin werden. Sie entscheidet sich, mit Kai zu reden. Sie möchte gerne ein möglichst gutes Gespräch mit Kai führen. Sie überlegt sich, was sie dafür tun kann: </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de-DE" sz="1200" b="1" i="0" dirty="0">
                <a:solidFill>
                  <a:srgbClr val="242424"/>
                </a:solidFill>
                <a:effectLst/>
                <a:highlight>
                  <a:srgbClr val="FFFFFF"/>
                </a:highlight>
                <a:latin typeface="Calibri" panose="020F0502020204030204" pitchFamily="34" charset="0"/>
              </a:rPr>
              <a:t>Informieren Sie sich vor dem Gespräch: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Wenn Sie sich gut informiert haben, sind Sie im Gespräch glaubwürdig.</a:t>
            </a: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Wählen Sie einen ruhigen Moment für das Gespräch:</a:t>
            </a:r>
          </a:p>
          <a:p>
            <a:pPr algn="l">
              <a:spcAft>
                <a:spcPts val="0"/>
              </a:spcAft>
            </a:pPr>
            <a:r>
              <a:rPr lang="de-DE" sz="1200" b="0" i="0" dirty="0">
                <a:effectLst/>
                <a:highlight>
                  <a:srgbClr val="FFFFFF"/>
                </a:highlight>
                <a:latin typeface="Calibri" panose="020F0502020204030204" pitchFamily="34" charset="0"/>
              </a:rPr>
              <a:t>Wählen Sie einen </a:t>
            </a:r>
            <a:r>
              <a:rPr lang="de-DE" dirty="0">
                <a:highlight>
                  <a:srgbClr val="FFFFFF"/>
                </a:highlight>
                <a:latin typeface="Calibri" panose="020F0502020204030204" pitchFamily="34" charset="0"/>
              </a:rPr>
              <a:t>passenden</a:t>
            </a:r>
            <a:r>
              <a:rPr lang="de-DE" sz="1200" b="0" i="0" dirty="0">
                <a:effectLst/>
                <a:highlight>
                  <a:srgbClr val="FFFFFF"/>
                </a:highlight>
                <a:latin typeface="Calibri" panose="020F0502020204030204" pitchFamily="34" charset="0"/>
              </a:rPr>
              <a:t> Zeitpunkt für das Gespräch. Wenn Sie beide entspannt sind und genug Zeit haben. Sprechen Sie mit ihrem Kind nicht in einer Stress-Situation oder im Streit.</a:t>
            </a:r>
          </a:p>
          <a:p>
            <a:pPr algn="l">
              <a:spcAft>
                <a:spcPts val="0"/>
              </a:spcAft>
            </a:pPr>
            <a:r>
              <a:rPr lang="de-DE" sz="1200" b="0" i="0" dirty="0">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Stellen Sie Ihrem Kind Fragen. Und hören Sie ihm zu:</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Bereiten Sie offene Fragen vor. Das sind Fragen, die man nicht mit Ja oder Nein beantworten kann. Damit kann Ihr Kind Ihnen ausführlich antworten. Beispielhafte Fragen sind: "Warum hast du mit dem Vapen angefangen?" oder "Was gefällt dir daran?".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Hören Sie aktiv zu. Zeigen Sie Verständnis für Ihr Kind. </a:t>
            </a:r>
          </a:p>
          <a:p>
            <a:pPr marL="0" indent="0" algn="l">
              <a:spcAft>
                <a:spcPts val="0"/>
              </a:spcAft>
              <a:buFontTx/>
              <a:buNone/>
            </a:pPr>
            <a:endParaRPr lang="de-DE" sz="1200" b="0" i="0" dirty="0">
              <a:solidFill>
                <a:srgbClr val="242424"/>
              </a:solidFill>
              <a:effectLst/>
              <a:highlight>
                <a:srgbClr val="FFFFFF"/>
              </a:highlight>
              <a:latin typeface="Calibri" panose="020F0502020204030204" pitchFamily="34" charset="0"/>
            </a:endParaRPr>
          </a:p>
          <a:p>
            <a:r>
              <a:rPr lang="de-DE" b="1" dirty="0"/>
              <a:t>- Keinen Vortrag halten</a:t>
            </a:r>
            <a:r>
              <a:rPr lang="de-DE" dirty="0"/>
              <a:t>:</a:t>
            </a:r>
            <a:br>
              <a:rPr lang="de-DE" dirty="0"/>
            </a:br>
            <a:r>
              <a:rPr lang="de-DE" dirty="0"/>
              <a:t>Vermeiden Sie einen langen Vortrag. Der könnte das Kind überfordern. Lassen Sie sich stattdessen auf ein Gespräch ein. Bei dem beide Seiten ihre Gedanken und Gefühle teilen können.</a:t>
            </a:r>
          </a:p>
          <a:p>
            <a:endParaRPr lang="de-DE" b="1" dirty="0"/>
          </a:p>
          <a:p>
            <a:r>
              <a:rPr lang="de-DE" b="1" dirty="0"/>
              <a:t>- Kritik am Kind vermeiden</a:t>
            </a:r>
            <a:r>
              <a:rPr lang="de-DE" dirty="0"/>
              <a:t>:</a:t>
            </a:r>
            <a:br>
              <a:rPr lang="de-DE" dirty="0"/>
            </a:br>
            <a:r>
              <a:rPr lang="de-DE" dirty="0"/>
              <a:t>Kritisieren Sie Ihr Kind nicht. Zeigen Sie stattdessen Verständnis. Sagen Sie ihm, dass Sie es unterstützen. Stärken Sie das Vertrauen. Ermutigen Sie Ihr Kind. </a:t>
            </a:r>
          </a:p>
          <a:p>
            <a:endParaRPr lang="de-DE" b="1" dirty="0"/>
          </a:p>
          <a:p>
            <a:r>
              <a:rPr lang="de-DE" b="1" dirty="0"/>
              <a:t>- Regeln aufstellen und Abmachungen treffen</a:t>
            </a:r>
            <a:r>
              <a:rPr lang="de-DE" dirty="0"/>
              <a:t>:</a:t>
            </a:r>
            <a:br>
              <a:rPr lang="de-DE" dirty="0"/>
            </a:br>
            <a:r>
              <a:rPr lang="de-DE" dirty="0"/>
              <a:t>Legen Sie gemeinsam klare Regeln fest. Das schafft Orientierung und Sicherheit. Abmachungen können helfen, das Kind auf den richtigen Weg zu führen.</a:t>
            </a:r>
          </a:p>
          <a:p>
            <a:endParaRPr lang="de-DE" b="1" dirty="0"/>
          </a:p>
          <a:p>
            <a:r>
              <a:rPr lang="de-DE" b="1" dirty="0"/>
              <a:t>- Seien Sie ein Vorbild.</a:t>
            </a:r>
            <a:br>
              <a:rPr lang="de-DE" dirty="0"/>
            </a:br>
            <a:r>
              <a:rPr lang="de-DE" dirty="0"/>
              <a:t>Kinder orientieren sich an den Handlungen der Erwachsenen. Treffen Sie gesunde Entscheidungen und handeln Sie konsequent. Seien Sie Ihrem Kind ein starkes Vorbild, dem es folgen kann.</a:t>
            </a:r>
          </a:p>
          <a:p>
            <a:endParaRPr lang="de-DE" b="1" dirty="0"/>
          </a:p>
          <a:p>
            <a:pPr algn="l">
              <a:spcAft>
                <a:spcPts val="0"/>
              </a:spcAft>
            </a:pPr>
            <a:r>
              <a:rPr lang="de-DE" b="1" dirty="0"/>
              <a:t>Es geht vielen Eltern gleich: </a:t>
            </a:r>
          </a:p>
          <a:p>
            <a:pPr algn="l">
              <a:spcAft>
                <a:spcPts val="0"/>
              </a:spcAft>
            </a:pPr>
            <a:r>
              <a:rPr lang="de-DE" b="1" dirty="0"/>
              <a:t>Fühlen Sie sich mit der Thematik überfordert? Sie können an vielen Anlaufstellen Hilfe holen</a:t>
            </a:r>
            <a:r>
              <a:rPr lang="de-DE" dirty="0"/>
              <a:t>:</a:t>
            </a:r>
            <a:br>
              <a:rPr lang="de-DE" dirty="0"/>
            </a:br>
            <a:r>
              <a:rPr lang="de-DE" dirty="0"/>
              <a:t>Es ist völlig normal, dass man sich als Elternteil manchmal überfordert fühlt. In solchen Momenten sollte man sich Unterstützung holen. So können sie leichter den richtigen Weg zu finden. Zögern Sie nicht, diese Angebote zu nutzen. </a:t>
            </a:r>
            <a:r>
              <a:rPr lang="de-DE" sz="1200" b="0" i="0" dirty="0">
                <a:effectLst/>
                <a:highlight>
                  <a:srgbClr val="FFFFFF"/>
                </a:highlight>
                <a:latin typeface="Calibri" panose="020F0502020204030204" pitchFamily="34" charset="0"/>
              </a:rPr>
              <a:t>Der Austausch mit anderen Eltern oder das Lesen von Erfahrungsberichten kann Ihnen ebenfalls helfen. Nutzen Sie Beratungsstellen und informative Webseiten. Professionelle Beratung kann Ihnen helfen, das Thema besser zu verstehen. Und Sie können Strategien für das Gespräch entwickeln. </a:t>
            </a: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Für Unterstützungsangebote auf die Broschüre verweisen. Und die dazugehörige Folie </a:t>
            </a:r>
            <a:r>
              <a:rPr lang="de-DE" sz="1200" b="0" i="0" dirty="0">
                <a:solidFill>
                  <a:srgbClr val="242424"/>
                </a:solidFill>
                <a:effectLst/>
                <a:highlight>
                  <a:srgbClr val="FFFFFF"/>
                </a:highlight>
                <a:latin typeface="Calibri" panose="020F0502020204030204" pitchFamily="34" charset="0"/>
              </a:rPr>
              <a:t>zeigen. </a:t>
            </a: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1" y="5162475"/>
            <a:ext cx="3973103" cy="1109682"/>
          </a:xfrm>
        </p:spPr>
        <p:txBody>
          <a:bodyPr/>
          <a:lstStyle/>
          <a:p>
            <a:pPr algn="ctr"/>
            <a:r>
              <a:rPr lang="de-CH" sz="5500" dirty="0" err="1">
                <a:latin typeface="Intro rust"/>
              </a:rPr>
              <a:t>VapeAware</a:t>
            </a:r>
            <a:br>
              <a:rPr lang="de-CH" sz="5500" b="1" dirty="0">
                <a:latin typeface="Intro rust"/>
              </a:rPr>
            </a:br>
            <a:r>
              <a:rPr lang="ar-SA" sz="3600" dirty="0" err="1"/>
              <a:t>فيب</a:t>
            </a:r>
            <a:r>
              <a:rPr lang="ar-SA" sz="3600" dirty="0"/>
              <a:t> </a:t>
            </a:r>
            <a:r>
              <a:rPr lang="ar-SA" sz="3600" dirty="0" err="1"/>
              <a:t>أوير</a:t>
            </a:r>
            <a:endParaRPr lang="de-CH" sz="5500" b="1" dirty="0">
              <a:latin typeface="Intro rus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9" y="6432708"/>
            <a:ext cx="8258542" cy="425292"/>
          </a:xfrm>
        </p:spPr>
        <p:txBody>
          <a:bodyPr>
            <a:noAutofit/>
          </a:bodyPr>
          <a:lstStyle/>
          <a:p>
            <a:pPr marL="91440" indent="-91440" algn="ct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pPr>
            <a:r>
              <a:rPr lang="ar-SA" dirty="0">
                <a:solidFill>
                  <a:schemeClr val="bg1"/>
                </a:solidFill>
                <a:latin typeface="Intro rust"/>
              </a:rPr>
              <a:t>التوعية بمخاطر النيكوتين في مدارس تعليم اللغة والثقافة الأم</a:t>
            </a:r>
            <a:endParaRPr lang="de-CH" dirty="0">
              <a:solidFill>
                <a:schemeClr val="bg1"/>
              </a:solidFill>
              <a:latin typeface="Intro rust"/>
            </a:endParaRP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422969" y="128112"/>
            <a:ext cx="2677907" cy="369332"/>
          </a:xfrm>
          <a:prstGeom prst="rect">
            <a:avLst/>
          </a:prstGeom>
          <a:noFill/>
          <a:ln w="19050">
            <a:solidFill>
              <a:schemeClr val="tx1"/>
            </a:solidFill>
          </a:ln>
        </p:spPr>
        <p:txBody>
          <a:bodyPr wrap="square" rtlCol="0">
            <a:spAutoFit/>
          </a:bodyPr>
          <a:lstStyle/>
          <a:p>
            <a:pPr algn="r"/>
            <a:r>
              <a:rPr lang="ar-SA" b="1" dirty="0"/>
              <a:t>مخصصة لاجتماع أولياء الأمور</a:t>
            </a:r>
            <a:endParaRPr lang="de-CH" b="1" dirty="0"/>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4500" cy="1069200"/>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8757255" y="78990"/>
            <a:ext cx="593008"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829464" y="4128615"/>
            <a:ext cx="6009913" cy="369332"/>
          </a:xfrm>
          <a:prstGeom prst="rect">
            <a:avLst/>
          </a:prstGeom>
          <a:noFill/>
        </p:spPr>
        <p:txBody>
          <a:bodyPr wrap="square" rtlCol="0">
            <a:spAutoFit/>
          </a:bodyPr>
          <a:lstStyle/>
          <a:p>
            <a:pPr marL="0" algn="r" defTabSz="914400" rtl="1" eaLnBrk="1" latinLnBrk="0" hangingPunct="1"/>
            <a:r>
              <a:rPr lang="ar-SA" dirty="0"/>
              <a:t>يتم دعم مشروع «</a:t>
            </a:r>
            <a:r>
              <a:rPr lang="ar-SA" dirty="0" err="1"/>
              <a:t>فيب</a:t>
            </a:r>
            <a:r>
              <a:rPr lang="ar-SA" dirty="0"/>
              <a:t> </a:t>
            </a:r>
            <a:r>
              <a:rPr lang="ar-SA" dirty="0" err="1"/>
              <a:t>أوير</a:t>
            </a:r>
            <a:r>
              <a:rPr lang="ar-SA" dirty="0"/>
              <a:t> ـ </a:t>
            </a:r>
            <a:r>
              <a:rPr lang="de-CH" dirty="0"/>
              <a:t>VAHSK)</a:t>
            </a:r>
            <a:r>
              <a:rPr lang="ar-SA" dirty="0"/>
              <a:t>)</a:t>
            </a:r>
            <a:r>
              <a:rPr lang="de-CH" dirty="0"/>
              <a:t> </a:t>
            </a:r>
            <a:r>
              <a:rPr lang="en-CH" dirty="0"/>
              <a:t>«</a:t>
            </a:r>
            <a:r>
              <a:rPr lang="ar-SA" dirty="0"/>
              <a:t>ماليًا من قبل صندوق الوقاية من التبغ</a:t>
            </a:r>
            <a:r>
              <a:rPr lang="de-CH" dirty="0"/>
              <a:t>.</a:t>
            </a:r>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pPr algn="r" rtl="1"/>
            <a:r>
              <a:rPr lang="ar-SA" sz="2400" b="1" spc="300" dirty="0">
                <a:solidFill>
                  <a:schemeClr val="tx2"/>
                </a:solidFill>
                <a:cs typeface="+mn-cs"/>
              </a:rPr>
              <a:t>نصائح للحوار مع طفلك</a:t>
            </a:r>
            <a:endParaRPr lang="de-CH" sz="2400" b="1" spc="300" dirty="0">
              <a:solidFill>
                <a:schemeClr val="tx2"/>
              </a:solidFill>
              <a:cs typeface="+mn-cs"/>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63118" y="50923"/>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1525603" y="1264932"/>
            <a:ext cx="9303506" cy="3970318"/>
          </a:xfrm>
          <a:prstGeom prst="rect">
            <a:avLst/>
          </a:prstGeom>
          <a:noFill/>
        </p:spPr>
        <p:txBody>
          <a:bodyPr wrap="square" rtlCol="0">
            <a:spAutoFit/>
          </a:bodyPr>
          <a:lstStyle/>
          <a:p>
            <a:pPr marL="285750" indent="-285750" algn="r" defTabSz="914400" rtl="1" eaLnBrk="1" latinLnBrk="0" hangingPunct="1">
              <a:buFont typeface="Arial" panose="020B0604020202020204" pitchFamily="34" charset="0"/>
              <a:buChar char="•"/>
            </a:pPr>
            <a:r>
              <a:rPr lang="ar-SA" b="1" dirty="0">
                <a:sym typeface="Wingdings" panose="05000000000000000000" pitchFamily="2" charset="2"/>
              </a:rPr>
              <a:t>ماذا تفعل إذا قال طفلك: "التدخين الإلكتروني أفضل من التدخين العادي"؟</a:t>
            </a:r>
          </a:p>
          <a:p>
            <a:pPr marL="0" algn="r" defTabSz="914400" rtl="1" eaLnBrk="1" latinLnBrk="0" hangingPunct="1"/>
            <a:r>
              <a:rPr lang="ar-SA" dirty="0">
                <a:sym typeface="Wingdings" panose="05000000000000000000" pitchFamily="2" charset="2"/>
              </a:rPr>
              <a:t>يمكنك توضيح أن النيكوتين لا يزال يدخل الجسم بكمية كبيرة، مما يجعل الجسم يتعود عليه بسرعة، وبالتالي يزيد خطر الإدمان وصعوبة الإقلاع عنه لاحقًا.</a:t>
            </a:r>
          </a:p>
          <a:p>
            <a:pPr marL="0" algn="r" defTabSz="914400" rtl="1" eaLnBrk="1" latinLnBrk="0" hangingPunct="1"/>
            <a:endParaRPr lang="ar-SA" dirty="0">
              <a:sym typeface="Wingdings" panose="05000000000000000000" pitchFamily="2" charset="2"/>
            </a:endParaRPr>
          </a:p>
          <a:p>
            <a:pPr marL="285750" indent="-285750" algn="r" defTabSz="914400" rtl="1" eaLnBrk="1" latinLnBrk="0" hangingPunct="1">
              <a:buFont typeface="Arial" panose="020B0604020202020204" pitchFamily="34" charset="0"/>
              <a:buChar char="•"/>
            </a:pPr>
            <a:r>
              <a:rPr lang="ar-SA" b="1" dirty="0">
                <a:sym typeface="Wingdings" panose="05000000000000000000" pitchFamily="2" charset="2"/>
              </a:rPr>
              <a:t>ماذا تفعل إذا كان طفلك يكذب أو يستخدم </a:t>
            </a:r>
            <a:r>
              <a:rPr lang="ar-SA" b="1" dirty="0" err="1">
                <a:sym typeface="Wingdings" panose="05000000000000000000" pitchFamily="2" charset="2"/>
              </a:rPr>
              <a:t>الفيب</a:t>
            </a:r>
            <a:r>
              <a:rPr lang="ar-SA" b="1" dirty="0">
                <a:sym typeface="Wingdings" panose="05000000000000000000" pitchFamily="2" charset="2"/>
              </a:rPr>
              <a:t> سرًا؟</a:t>
            </a:r>
          </a:p>
          <a:p>
            <a:pPr marL="0" algn="r" defTabSz="914400" rtl="1" eaLnBrk="1" latinLnBrk="0" hangingPunct="1"/>
            <a:r>
              <a:rPr lang="ar-SA" dirty="0">
                <a:sym typeface="Wingdings" panose="05000000000000000000" pitchFamily="2" charset="2"/>
              </a:rPr>
              <a:t>عبر عن قلقك بطريقة مُحبة، ولفت انتباهه إلى مخاطر استخدام </a:t>
            </a:r>
            <a:r>
              <a:rPr lang="ar-SA" dirty="0" err="1">
                <a:sym typeface="Wingdings" panose="05000000000000000000" pitchFamily="2" charset="2"/>
              </a:rPr>
              <a:t>الفيب</a:t>
            </a:r>
            <a:r>
              <a:rPr lang="ar-SA" dirty="0">
                <a:sym typeface="Wingdings" panose="05000000000000000000" pitchFamily="2" charset="2"/>
              </a:rPr>
              <a:t>. قم بأخذ موقفًا واضحًا: "لا أريدك أن تستخدم </a:t>
            </a:r>
            <a:r>
              <a:rPr lang="ar-SA" dirty="0" err="1">
                <a:sym typeface="Wingdings" panose="05000000000000000000" pitchFamily="2" charset="2"/>
              </a:rPr>
              <a:t>الفيب</a:t>
            </a:r>
            <a:r>
              <a:rPr lang="ar-SA" dirty="0">
                <a:sym typeface="Wingdings" panose="05000000000000000000" pitchFamily="2" charset="2"/>
              </a:rPr>
              <a:t>."</a:t>
            </a:r>
          </a:p>
          <a:p>
            <a:pPr marL="0" algn="r" defTabSz="914400" rtl="1" eaLnBrk="1" latinLnBrk="0" hangingPunct="1"/>
            <a:endParaRPr lang="ar-SA" dirty="0">
              <a:sym typeface="Wingdings" panose="05000000000000000000" pitchFamily="2" charset="2"/>
            </a:endParaRPr>
          </a:p>
          <a:p>
            <a:pPr marL="285750" indent="-285750" algn="r" defTabSz="914400" rtl="1" eaLnBrk="1" latinLnBrk="0" hangingPunct="1">
              <a:buFont typeface="Arial" panose="020B0604020202020204" pitchFamily="34" charset="0"/>
              <a:buChar char="•"/>
            </a:pPr>
            <a:r>
              <a:rPr lang="ar-SA" b="1" dirty="0">
                <a:sym typeface="Wingdings" panose="05000000000000000000" pitchFamily="2" charset="2"/>
              </a:rPr>
              <a:t>ماذا تفعل إذا كنت تدخن بنفسك؟</a:t>
            </a:r>
          </a:p>
          <a:p>
            <a:pPr marL="0" algn="r" defTabSz="914400" rtl="1" eaLnBrk="1" latinLnBrk="0" hangingPunct="1"/>
            <a:r>
              <a:rPr lang="ar-SA" dirty="0">
                <a:sym typeface="Wingdings" panose="05000000000000000000" pitchFamily="2" charset="2"/>
              </a:rPr>
              <a:t>تبنَّ موقفًا واضحًا أيضًا: "لا أريدك أن تستخدم </a:t>
            </a:r>
            <a:r>
              <a:rPr lang="ar-SA" dirty="0" err="1">
                <a:sym typeface="Wingdings" panose="05000000000000000000" pitchFamily="2" charset="2"/>
              </a:rPr>
              <a:t>الفيب</a:t>
            </a:r>
            <a:r>
              <a:rPr lang="ar-SA" dirty="0">
                <a:sym typeface="Wingdings" panose="05000000000000000000" pitchFamily="2" charset="2"/>
              </a:rPr>
              <a:t>." أظهر لطفلك أنك تدرك صعوبة الإقلاع عنه، وأنك تعلم جيدًا أنه غير صحي. كن صارمًا في موقفك، وتجنب التدخين داخل المنزل.</a:t>
            </a:r>
          </a:p>
          <a:p>
            <a:pPr marL="0" algn="r" defTabSz="914400" rtl="1" eaLnBrk="1" latinLnBrk="0" hangingPunct="1"/>
            <a:endParaRPr lang="ar-SA" dirty="0">
              <a:sym typeface="Wingdings" panose="05000000000000000000" pitchFamily="2" charset="2"/>
            </a:endParaRPr>
          </a:p>
          <a:p>
            <a:pPr marL="285750" indent="-285750" algn="r" defTabSz="914400" rtl="1" eaLnBrk="1" latinLnBrk="0" hangingPunct="1">
              <a:buFont typeface="Arial" panose="020B0604020202020204" pitchFamily="34" charset="0"/>
              <a:buChar char="•"/>
            </a:pPr>
            <a:r>
              <a:rPr lang="ar-SA" b="1" dirty="0">
                <a:sym typeface="Wingdings" panose="05000000000000000000" pitchFamily="2" charset="2"/>
              </a:rPr>
              <a:t>وضع قواعد:</a:t>
            </a:r>
          </a:p>
          <a:p>
            <a:pPr marL="0" algn="r" defTabSz="914400" rtl="1" eaLnBrk="1" latinLnBrk="0" hangingPunct="1"/>
            <a:r>
              <a:rPr lang="ar-SA" dirty="0">
                <a:sym typeface="Wingdings" panose="05000000000000000000" pitchFamily="2" charset="2"/>
              </a:rPr>
              <a:t>من المهم التوصل إلى اتفاق بشأن استخدام </a:t>
            </a:r>
            <a:r>
              <a:rPr lang="ar-SA" dirty="0" err="1">
                <a:sym typeface="Wingdings" panose="05000000000000000000" pitchFamily="2" charset="2"/>
              </a:rPr>
              <a:t>الفيب</a:t>
            </a:r>
            <a:r>
              <a:rPr lang="ar-SA" dirty="0">
                <a:sym typeface="Wingdings" panose="05000000000000000000" pitchFamily="2" charset="2"/>
              </a:rPr>
              <a:t>، مثل وضع قواعد واضحة في المنزل. كافئ طفلك على السلوكيات الصحية لتعزيزها.</a:t>
            </a:r>
            <a:endParaRPr lang="de-CH" dirty="0">
              <a:sym typeface="Wingdings" panose="05000000000000000000" pitchFamily="2" charset="2"/>
            </a:endParaRPr>
          </a:p>
        </p:txBody>
      </p:sp>
    </p:spTree>
    <p:extLst>
      <p:ext uri="{BB962C8B-B14F-4D97-AF65-F5344CB8AC3E}">
        <p14:creationId xmlns:p14="http://schemas.microsoft.com/office/powerpoint/2010/main" val="362230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3676086" y="1335106"/>
            <a:ext cx="7153023" cy="4187787"/>
          </a:xfrm>
        </p:spPr>
        <p:txBody>
          <a:bodyPr/>
          <a:lstStyle/>
          <a:p>
            <a:pPr algn="r" rtl="1"/>
            <a:endParaRPr lang="de-CH" dirty="0"/>
          </a:p>
          <a:p>
            <a:pPr algn="r" rtl="1">
              <a:lnSpc>
                <a:spcPct val="150000"/>
              </a:lnSpc>
              <a:buClrTx/>
              <a:buFont typeface="Wingdings" panose="05000000000000000000" pitchFamily="2" charset="2"/>
              <a:buChar char="Ø"/>
            </a:pPr>
            <a:r>
              <a:rPr lang="ar-SA" dirty="0"/>
              <a:t> فكر مسبقًا فيما قد يقوله طفلك أثناء النقاش.</a:t>
            </a:r>
          </a:p>
          <a:p>
            <a:pPr algn="r" rtl="1">
              <a:lnSpc>
                <a:spcPct val="150000"/>
              </a:lnSpc>
              <a:buClrTx/>
              <a:buFont typeface="Wingdings" panose="05000000000000000000" pitchFamily="2" charset="2"/>
              <a:buChar char="Ø"/>
            </a:pPr>
            <a:r>
              <a:rPr lang="ar-SA" dirty="0"/>
              <a:t> هل تعتقد أن طفلك يستخدم </a:t>
            </a:r>
            <a:r>
              <a:rPr lang="ar-SA" dirty="0" err="1"/>
              <a:t>الفيب</a:t>
            </a:r>
            <a:r>
              <a:rPr lang="ar-SA" dirty="0"/>
              <a:t>؟</a:t>
            </a:r>
          </a:p>
          <a:p>
            <a:pPr algn="r" rtl="1">
              <a:lnSpc>
                <a:spcPct val="150000"/>
              </a:lnSpc>
              <a:buClrTx/>
              <a:buFont typeface="Wingdings" panose="05000000000000000000" pitchFamily="2" charset="2"/>
              <a:buChar char="Ø"/>
            </a:pPr>
            <a:r>
              <a:rPr lang="ar-SA" dirty="0"/>
              <a:t> ما القواعد التي يمكنك وضعها في المنزل للتعامل مع هذا الأمر؟</a:t>
            </a:r>
          </a:p>
          <a:p>
            <a:pPr algn="r" rtl="1">
              <a:lnSpc>
                <a:spcPct val="150000"/>
              </a:lnSpc>
              <a:buClrTx/>
              <a:buFont typeface="Wingdings" panose="05000000000000000000" pitchFamily="2" charset="2"/>
              <a:buChar char="Ø"/>
            </a:pPr>
            <a:r>
              <a:rPr lang="ar-SA" dirty="0"/>
              <a:t> ما المكافآت التي يمكنك تقديمها لطفلك لتعزيز السلوكيات الصحية؟</a:t>
            </a: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770709" y="4503914"/>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pPr algn="r" rtl="1"/>
            <a:r>
              <a:rPr lang="ar-SA" sz="2400" b="1" spc="300" dirty="0">
                <a:solidFill>
                  <a:schemeClr val="tx2"/>
                </a:solidFill>
              </a:rPr>
              <a:t>تمرين جماعي</a:t>
            </a:r>
            <a:endParaRPr lang="de-CH" sz="2400" b="1" spc="300" dirty="0">
              <a:solidFill>
                <a:schemeClr val="tx2"/>
              </a:solidFill>
            </a:endParaRP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31968" y="1470835"/>
            <a:ext cx="3200400" cy="4576218"/>
          </a:xfrm>
        </p:spPr>
        <p:txBody>
          <a:bodyPr>
            <a:normAutofit fontScale="90000"/>
          </a:bodyPr>
          <a:lstStyle/>
          <a:p>
            <a:pPr algn="ctr" rtl="1"/>
            <a:r>
              <a:rPr lang="ar-SA" sz="4500" b="1" dirty="0"/>
              <a:t>الخاتمة</a:t>
            </a:r>
            <a:br>
              <a:rPr lang="ar-SA" sz="4500" b="1" dirty="0"/>
            </a:br>
            <a:br>
              <a:rPr lang="ar-SA" sz="4500" b="1" dirty="0"/>
            </a:br>
            <a:br>
              <a:rPr lang="ar-SA" sz="4500" b="1" dirty="0"/>
            </a:br>
            <a:br>
              <a:rPr lang="ar-SA" sz="4500" b="1" dirty="0"/>
            </a:br>
            <a:br>
              <a:rPr lang="ar-SA" sz="4500" b="1" dirty="0"/>
            </a:br>
            <a:br>
              <a:rPr lang="ar-SA" sz="4500" b="1" dirty="0"/>
            </a:br>
            <a:br>
              <a:rPr lang="ar-SA" sz="4500" b="1" dirty="0"/>
            </a:b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3891962" y="1470835"/>
            <a:ext cx="7946002" cy="2819047"/>
          </a:xfrm>
        </p:spPr>
        <p:txBody>
          <a:bodyPr>
            <a:normAutofit/>
          </a:bodyPr>
          <a:lstStyle/>
          <a:p>
            <a:pPr algn="r" rtl="1">
              <a:buClrTx/>
              <a:buFont typeface="Wingdings" panose="05000000000000000000" pitchFamily="2" charset="2"/>
              <a:buChar char="Ø"/>
            </a:pPr>
            <a:r>
              <a:rPr lang="ar-SA" sz="1900" dirty="0">
                <a:solidFill>
                  <a:schemeClr val="tx1"/>
                </a:solidFill>
              </a:rPr>
              <a:t> تحتوي أجهزة </a:t>
            </a:r>
            <a:r>
              <a:rPr lang="ar-SA" sz="1900" dirty="0" err="1">
                <a:solidFill>
                  <a:schemeClr val="tx1"/>
                </a:solidFill>
              </a:rPr>
              <a:t>الفيب</a:t>
            </a:r>
            <a:r>
              <a:rPr lang="ar-SA" sz="1900" dirty="0">
                <a:solidFill>
                  <a:schemeClr val="tx1"/>
                </a:solidFill>
              </a:rPr>
              <a:t> على كميات كبيرة من النيكوتين، مما قد يؤدي إلى الإدمان عليه.</a:t>
            </a:r>
          </a:p>
          <a:p>
            <a:pPr algn="r" rtl="1">
              <a:buClrTx/>
              <a:buFont typeface="Wingdings" panose="05000000000000000000" pitchFamily="2" charset="2"/>
              <a:buChar char="Ø"/>
            </a:pPr>
            <a:r>
              <a:rPr lang="ar-SA" sz="1900" dirty="0">
                <a:solidFill>
                  <a:schemeClr val="tx1"/>
                </a:solidFill>
              </a:rPr>
              <a:t> </a:t>
            </a:r>
            <a:r>
              <a:rPr lang="ar-SA" sz="1900" dirty="0" err="1">
                <a:solidFill>
                  <a:schemeClr val="tx1"/>
                </a:solidFill>
              </a:rPr>
              <a:t>الفيب</a:t>
            </a:r>
            <a:r>
              <a:rPr lang="ar-SA" sz="1900" dirty="0">
                <a:solidFill>
                  <a:schemeClr val="tx1"/>
                </a:solidFill>
              </a:rPr>
              <a:t> ضار بالصحة ويزيد من احتمال تجربة مواد أخرى.</a:t>
            </a:r>
          </a:p>
          <a:p>
            <a:pPr algn="r" rtl="1">
              <a:buClrTx/>
              <a:buFont typeface="Wingdings" panose="05000000000000000000" pitchFamily="2" charset="2"/>
              <a:buChar char="Ø"/>
            </a:pPr>
            <a:r>
              <a:rPr lang="ar-SA" sz="1900" dirty="0">
                <a:solidFill>
                  <a:schemeClr val="tx1"/>
                </a:solidFill>
              </a:rPr>
              <a:t> لا ينبغي للأطفال والمراهقين استخدام </a:t>
            </a:r>
            <a:r>
              <a:rPr lang="ar-SA" sz="1900" dirty="0" err="1">
                <a:solidFill>
                  <a:schemeClr val="tx1"/>
                </a:solidFill>
              </a:rPr>
              <a:t>الفيب</a:t>
            </a:r>
            <a:r>
              <a:rPr lang="ar-SA" sz="1900" dirty="0">
                <a:solidFill>
                  <a:schemeClr val="tx1"/>
                </a:solidFill>
              </a:rPr>
              <a:t> أو استهلاك النيكوتين.</a:t>
            </a:r>
          </a:p>
          <a:p>
            <a:pPr algn="r" rtl="1">
              <a:buClrTx/>
              <a:buFont typeface="Wingdings" panose="05000000000000000000" pitchFamily="2" charset="2"/>
              <a:buChar char="Ø"/>
            </a:pPr>
            <a:r>
              <a:rPr lang="ar-SA" sz="1900" dirty="0">
                <a:solidFill>
                  <a:schemeClr val="tx1"/>
                </a:solidFill>
              </a:rPr>
              <a:t> أطفال الآباء المدخنين أكثر عرضة للتدخين في المستقبل.</a:t>
            </a:r>
          </a:p>
          <a:p>
            <a:pPr algn="r" rtl="1">
              <a:buClrTx/>
              <a:buFont typeface="Wingdings" panose="05000000000000000000" pitchFamily="2" charset="2"/>
              <a:buChar char="Ø"/>
            </a:pPr>
            <a:r>
              <a:rPr lang="ar-SA" sz="1900" dirty="0">
                <a:solidFill>
                  <a:schemeClr val="tx1"/>
                </a:solidFill>
              </a:rPr>
              <a:t> اتخذ موقفًا واضحًا: "لا أريدك أن تستخدم </a:t>
            </a:r>
            <a:r>
              <a:rPr lang="ar-SA" sz="1900" dirty="0" err="1">
                <a:solidFill>
                  <a:schemeClr val="tx1"/>
                </a:solidFill>
              </a:rPr>
              <a:t>الفيب</a:t>
            </a:r>
            <a:r>
              <a:rPr lang="ar-SA" sz="1900" dirty="0">
                <a:solidFill>
                  <a:schemeClr val="tx1"/>
                </a:solidFill>
              </a:rPr>
              <a:t>."</a:t>
            </a:r>
            <a:endParaRPr lang="de-CH" b="1" dirty="0"/>
          </a:p>
          <a:p>
            <a:pPr marL="0" indent="0">
              <a:buNone/>
            </a:pPr>
            <a:r>
              <a:rPr lang="ar-SA" dirty="0"/>
              <a:t> </a:t>
            </a: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5681234" y="4939057"/>
            <a:ext cx="5075529" cy="1107996"/>
          </a:xfrm>
          <a:prstGeom prst="rect">
            <a:avLst/>
          </a:prstGeom>
          <a:noFill/>
          <a:ln w="19050">
            <a:solidFill>
              <a:schemeClr val="accent2">
                <a:lumMod val="75000"/>
              </a:schemeClr>
            </a:solidFill>
          </a:ln>
        </p:spPr>
        <p:txBody>
          <a:bodyPr wrap="square" rtlCol="0">
            <a:spAutoFit/>
          </a:bodyPr>
          <a:lstStyle/>
          <a:p>
            <a:pPr algn="just" rtl="1"/>
            <a:r>
              <a:rPr lang="ar-SA" sz="2200" b="1" dirty="0"/>
              <a:t>الهدف.</a:t>
            </a:r>
          </a:p>
          <a:p>
            <a:pPr algn="just" rtl="1"/>
            <a:r>
              <a:rPr lang="ar-SA" sz="2200" dirty="0"/>
              <a:t>نسعى إلى حماية أطفالنا من استخدام </a:t>
            </a:r>
            <a:r>
              <a:rPr lang="ar-SA" sz="2200" dirty="0" err="1"/>
              <a:t>الفيب</a:t>
            </a:r>
            <a:r>
              <a:rPr lang="ar-SA" sz="2200" dirty="0"/>
              <a:t>، ومن واجبنا أن نوفر لهم الحماية اللازمة.</a:t>
            </a:r>
            <a:endParaRPr lang="de-CH" sz="2200" dirty="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10861091" y="4939057"/>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rtl="1"/>
            <a:r>
              <a:rPr lang="ar-SA" sz="2400" b="1" spc="300" dirty="0">
                <a:solidFill>
                  <a:schemeClr val="accent2">
                    <a:lumMod val="50000"/>
                  </a:schemeClr>
                </a:solidFill>
              </a:rPr>
              <a:t>جهات الدعم والمساعدة</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797350" y="2720453"/>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193203" y="3001228"/>
            <a:ext cx="797913" cy="276999"/>
          </a:xfrm>
          <a:prstGeom prst="rect">
            <a:avLst/>
          </a:prstGeom>
          <a:solidFill>
            <a:schemeClr val="accent5">
              <a:lumMod val="60000"/>
              <a:lumOff val="40000"/>
            </a:schemeClr>
          </a:solidFill>
          <a:ln w="28575">
            <a:noFill/>
          </a:ln>
        </p:spPr>
        <p:txBody>
          <a:bodyPr wrap="square" rtlCol="0">
            <a:spAutoFit/>
          </a:bodyPr>
          <a:lstStyle/>
          <a:p>
            <a:r>
              <a:rPr lang="ar-SA" sz="1200" dirty="0">
                <a:solidFill>
                  <a:schemeClr val="bg1"/>
                </a:solidFill>
              </a:rPr>
              <a:t>التوعية</a:t>
            </a:r>
            <a:endParaRPr lang="de-CH" sz="1200" dirty="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642143" y="2246403"/>
            <a:ext cx="850604" cy="276999"/>
          </a:xfrm>
          <a:prstGeom prst="rect">
            <a:avLst/>
          </a:prstGeom>
          <a:solidFill>
            <a:schemeClr val="accent5">
              <a:lumMod val="60000"/>
              <a:lumOff val="40000"/>
            </a:schemeClr>
          </a:solidFill>
        </p:spPr>
        <p:txBody>
          <a:bodyPr wrap="square" rtlCol="0">
            <a:spAutoFit/>
          </a:bodyPr>
          <a:lstStyle/>
          <a:p>
            <a:pPr algn="ctr"/>
            <a:r>
              <a:rPr lang="ar-SA" sz="1200" dirty="0">
                <a:solidFill>
                  <a:schemeClr val="bg1"/>
                </a:solidFill>
              </a:rPr>
              <a:t>الفهم</a:t>
            </a:r>
            <a:endParaRPr lang="de-CH" sz="1200" dirty="0">
              <a:solidFill>
                <a:schemeClr val="bg1"/>
              </a:solidFill>
            </a:endParaRP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344855" y="2173884"/>
            <a:ext cx="1005258" cy="276999"/>
          </a:xfrm>
          <a:prstGeom prst="rect">
            <a:avLst/>
          </a:prstGeom>
          <a:solidFill>
            <a:schemeClr val="accent5">
              <a:lumMod val="60000"/>
              <a:lumOff val="40000"/>
            </a:schemeClr>
          </a:solidFill>
          <a:ln w="19050">
            <a:noFill/>
          </a:ln>
        </p:spPr>
        <p:txBody>
          <a:bodyPr wrap="square" rtlCol="0">
            <a:spAutoFit/>
          </a:bodyPr>
          <a:lstStyle/>
          <a:p>
            <a:r>
              <a:rPr lang="ar-SA" sz="1200" dirty="0">
                <a:solidFill>
                  <a:schemeClr val="bg1"/>
                </a:solidFill>
              </a:rPr>
              <a:t>اتخاذ الإجراءات</a:t>
            </a:r>
            <a:endParaRPr lang="de-CH" sz="1200" dirty="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694272" y="2442130"/>
            <a:ext cx="983324" cy="276999"/>
          </a:xfrm>
          <a:prstGeom prst="rect">
            <a:avLst/>
          </a:prstGeom>
          <a:solidFill>
            <a:schemeClr val="accent5">
              <a:lumMod val="60000"/>
              <a:lumOff val="40000"/>
            </a:schemeClr>
          </a:solidFill>
          <a:ln w="19050">
            <a:solidFill>
              <a:srgbClr val="C00000"/>
            </a:solidFill>
          </a:ln>
        </p:spPr>
        <p:txBody>
          <a:bodyPr wrap="square" rtlCol="0">
            <a:spAutoFit/>
          </a:bodyPr>
          <a:lstStyle/>
          <a:p>
            <a:pPr algn="ctr"/>
            <a:r>
              <a:rPr lang="ar-SA" sz="1200" dirty="0">
                <a:solidFill>
                  <a:srgbClr val="C00000"/>
                </a:solidFill>
              </a:rPr>
              <a:t>طلب المساعدة</a:t>
            </a:r>
            <a:endParaRPr lang="de-CH" sz="1200" dirty="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083750" y="2133992"/>
            <a:ext cx="811618" cy="276999"/>
          </a:xfrm>
          <a:prstGeom prst="rect">
            <a:avLst/>
          </a:prstGeom>
          <a:solidFill>
            <a:schemeClr val="accent5">
              <a:lumMod val="60000"/>
              <a:lumOff val="40000"/>
            </a:schemeClr>
          </a:solidFill>
        </p:spPr>
        <p:txBody>
          <a:bodyPr wrap="square" rtlCol="0">
            <a:spAutoFit/>
          </a:bodyPr>
          <a:lstStyle/>
          <a:p>
            <a:pPr algn="ctr"/>
            <a:r>
              <a:rPr lang="ar-SA" sz="1200" dirty="0">
                <a:solidFill>
                  <a:schemeClr val="bg1"/>
                </a:solidFill>
              </a:rPr>
              <a:t>الإدراك</a:t>
            </a:r>
            <a:endParaRPr lang="de-CH" sz="1200" dirty="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302716"/>
          </a:xfrm>
          <a:prstGeom prst="rect">
            <a:avLst/>
          </a:prstGeom>
          <a:noFill/>
        </p:spPr>
        <p:txBody>
          <a:bodyPr wrap="square" rtlCol="0">
            <a:spAutoFit/>
          </a:bodyPr>
          <a:lstStyle/>
          <a:p>
            <a:pPr algn="r" rtl="1">
              <a:spcBef>
                <a:spcPts val="0"/>
              </a:spcBef>
              <a:spcAft>
                <a:spcPts val="0"/>
              </a:spcAft>
            </a:pPr>
            <a:r>
              <a:rPr lang="ar-SA" sz="1600" b="1" dirty="0"/>
              <a:t>مواقع إلكترونية:</a:t>
            </a:r>
          </a:p>
          <a:p>
            <a:pPr algn="r" rtl="1">
              <a:spcBef>
                <a:spcPts val="0"/>
              </a:spcBef>
              <a:spcAft>
                <a:spcPts val="0"/>
              </a:spcAft>
            </a:pPr>
            <a:r>
              <a:rPr lang="de-CH" sz="1600" dirty="0" err="1"/>
              <a:t>VAHSK.ch</a:t>
            </a:r>
            <a:endParaRPr lang="de-CH" sz="1600" dirty="0"/>
          </a:p>
          <a:p>
            <a:pPr algn="r" rtl="1">
              <a:spcBef>
                <a:spcPts val="0"/>
              </a:spcBef>
              <a:spcAft>
                <a:spcPts val="0"/>
              </a:spcAft>
            </a:pPr>
            <a:r>
              <a:rPr lang="de-CH" sz="1600" dirty="0" err="1"/>
              <a:t>Vapefree.info</a:t>
            </a:r>
            <a:endParaRPr lang="de-CH" sz="1600" dirty="0"/>
          </a:p>
          <a:p>
            <a:pPr algn="r" rtl="1">
              <a:spcBef>
                <a:spcPts val="0"/>
              </a:spcBef>
              <a:spcAft>
                <a:spcPts val="0"/>
              </a:spcAft>
            </a:pPr>
            <a:r>
              <a:rPr lang="de-CH" sz="1600" dirty="0" err="1"/>
              <a:t>feel-ok.ch</a:t>
            </a:r>
            <a:r>
              <a:rPr lang="de-CH" sz="1600" dirty="0"/>
              <a:t>/</a:t>
            </a:r>
            <a:r>
              <a:rPr lang="de-CH" sz="1600" dirty="0" err="1"/>
              <a:t>de_CH</a:t>
            </a:r>
            <a:r>
              <a:rPr lang="de-CH" sz="1600" dirty="0"/>
              <a:t>/</a:t>
            </a:r>
            <a:r>
              <a:rPr lang="de-CH" sz="1600" dirty="0" err="1"/>
              <a:t>eltern</a:t>
            </a:r>
            <a:r>
              <a:rPr lang="de-CH" sz="1600" dirty="0"/>
              <a:t>/</a:t>
            </a:r>
            <a:r>
              <a:rPr lang="de-CH" sz="1600" dirty="0" err="1"/>
              <a:t>themen</a:t>
            </a:r>
            <a:r>
              <a:rPr lang="de-CH" sz="1600" dirty="0"/>
              <a:t>/</a:t>
            </a:r>
            <a:r>
              <a:rPr lang="de-CH" sz="1600" dirty="0" err="1"/>
              <a:t>vapes</a:t>
            </a:r>
            <a:r>
              <a:rPr lang="de-CH" sz="1600" dirty="0"/>
              <a:t>/</a:t>
            </a:r>
            <a:r>
              <a:rPr lang="de-CH" sz="1600" dirty="0" err="1"/>
              <a:t>ressourcen</a:t>
            </a:r>
            <a:r>
              <a:rPr lang="de-CH" sz="1600" dirty="0"/>
              <a:t>/</a:t>
            </a:r>
            <a:r>
              <a:rPr lang="de-CH" sz="1600" dirty="0" err="1"/>
              <a:t>vapes</a:t>
            </a:r>
            <a:r>
              <a:rPr lang="de-CH" sz="1600" dirty="0"/>
              <a:t>/</a:t>
            </a:r>
            <a:r>
              <a:rPr lang="de-CH" sz="1600" dirty="0" err="1"/>
              <a:t>kind-vapes.cfm</a:t>
            </a:r>
            <a:endParaRPr lang="de-CH" sz="1600" dirty="0"/>
          </a:p>
          <a:p>
            <a:pPr algn="r" rtl="1">
              <a:spcBef>
                <a:spcPts val="0"/>
              </a:spcBef>
              <a:spcAft>
                <a:spcPts val="0"/>
              </a:spcAft>
            </a:pPr>
            <a:r>
              <a:rPr lang="de-CH" sz="1600" dirty="0" err="1"/>
              <a:t>bernergesundheit.ch</a:t>
            </a:r>
            <a:r>
              <a:rPr lang="de-CH" sz="1600" dirty="0"/>
              <a:t>/</a:t>
            </a:r>
            <a:r>
              <a:rPr lang="de-CH" sz="1600" dirty="0" err="1"/>
              <a:t>vapes</a:t>
            </a:r>
            <a:endParaRPr lang="de-CH" sz="1600" dirty="0"/>
          </a:p>
          <a:p>
            <a:pPr algn="r" rtl="1">
              <a:spcBef>
                <a:spcPts val="0"/>
              </a:spcBef>
              <a:spcAft>
                <a:spcPts val="0"/>
              </a:spcAft>
            </a:pPr>
            <a:r>
              <a:rPr lang="de-CH" sz="1600" dirty="0"/>
              <a:t>Lungenliga</a:t>
            </a:r>
          </a:p>
          <a:p>
            <a:pPr algn="r" rtl="1">
              <a:spcBef>
                <a:spcPts val="0"/>
              </a:spcBef>
              <a:spcAft>
                <a:spcPts val="0"/>
              </a:spcAft>
            </a:pPr>
            <a:r>
              <a:rPr lang="de-CH" sz="1600" dirty="0"/>
              <a:t>AT Schweiz</a:t>
            </a:r>
            <a:endParaRPr lang="ar-SA" sz="1600" dirty="0"/>
          </a:p>
          <a:p>
            <a:pPr algn="r" rtl="1">
              <a:spcBef>
                <a:spcPts val="0"/>
              </a:spcBef>
              <a:spcAft>
                <a:spcPts val="0"/>
              </a:spcAft>
            </a:pPr>
            <a:endParaRPr lang="de-CH" sz="1600" b="1" dirty="0"/>
          </a:p>
          <a:p>
            <a:pPr algn="r" rtl="1">
              <a:spcBef>
                <a:spcPts val="0"/>
              </a:spcBef>
              <a:spcAft>
                <a:spcPts val="0"/>
              </a:spcAft>
            </a:pPr>
            <a:r>
              <a:rPr lang="ar-SA" sz="1600" b="1" dirty="0"/>
              <a:t>خدمات الاستشارة:</a:t>
            </a:r>
            <a:endParaRPr lang="ar-SA" sz="1600" dirty="0"/>
          </a:p>
          <a:p>
            <a:pPr algn="r" rtl="1">
              <a:spcBef>
                <a:spcPts val="0"/>
              </a:spcBef>
              <a:spcAft>
                <a:spcPts val="0"/>
              </a:spcAft>
            </a:pPr>
            <a:r>
              <a:rPr lang="de-CH" sz="1600" dirty="0" err="1"/>
              <a:t>Suchtindex.ch</a:t>
            </a:r>
            <a:endParaRPr lang="de-CH" sz="1600" dirty="0"/>
          </a:p>
          <a:p>
            <a:pPr algn="r" rtl="1">
              <a:spcBef>
                <a:spcPts val="0"/>
              </a:spcBef>
              <a:spcAft>
                <a:spcPts val="0"/>
              </a:spcAft>
            </a:pPr>
            <a:r>
              <a:rPr lang="ar-SA" sz="1600" dirty="0"/>
              <a:t>مراكز الاستشارة للإدمان في </a:t>
            </a:r>
            <a:r>
              <a:rPr lang="ar-SA" sz="1600" dirty="0" err="1"/>
              <a:t>الكانتونات</a:t>
            </a:r>
            <a:r>
              <a:rPr lang="ar-SA" sz="1600" dirty="0"/>
              <a:t> (مثل </a:t>
            </a:r>
            <a:r>
              <a:rPr lang="de-CH" sz="1600" dirty="0" err="1"/>
              <a:t>zfps.ch</a:t>
            </a:r>
            <a:r>
              <a:rPr lang="de-CH" sz="1600" dirty="0"/>
              <a:t>/</a:t>
            </a:r>
            <a:r>
              <a:rPr lang="de-CH" sz="1600" dirty="0" err="1"/>
              <a:t>angebot</a:t>
            </a:r>
            <a:r>
              <a:rPr lang="de-CH" sz="1600" dirty="0"/>
              <a:t>/</a:t>
            </a:r>
            <a:r>
              <a:rPr lang="de-CH" sz="1600" dirty="0" err="1"/>
              <a:t>tabak</a:t>
            </a:r>
            <a:r>
              <a:rPr lang="de-CH" sz="1600" dirty="0"/>
              <a:t>/</a:t>
            </a:r>
            <a:r>
              <a:rPr lang="de-CH" sz="1600" dirty="0" err="1"/>
              <a:t>beratung</a:t>
            </a:r>
            <a:r>
              <a:rPr lang="ar-SA" sz="1600" dirty="0"/>
              <a:t> )</a:t>
            </a:r>
            <a:endParaRPr lang="de-CH" sz="1600" dirty="0"/>
          </a:p>
          <a:p>
            <a:pPr algn="r" rtl="1">
              <a:spcBef>
                <a:spcPts val="0"/>
              </a:spcBef>
              <a:spcAft>
                <a:spcPts val="0"/>
              </a:spcAft>
            </a:pPr>
            <a:r>
              <a:rPr lang="de-CH" sz="1600" dirty="0" err="1"/>
              <a:t>safezone.ch</a:t>
            </a:r>
            <a:endParaRPr lang="de-CH" sz="1600" dirty="0"/>
          </a:p>
          <a:p>
            <a:pPr algn="r" rtl="1">
              <a:spcBef>
                <a:spcPts val="0"/>
              </a:spcBef>
              <a:spcAft>
                <a:spcPts val="0"/>
              </a:spcAft>
            </a:pPr>
            <a:r>
              <a:rPr lang="de-CH" sz="1600" dirty="0" err="1"/>
              <a:t>no-zoff.ch</a:t>
            </a:r>
            <a:endParaRPr lang="de-CH" sz="1600" dirty="0"/>
          </a:p>
          <a:p>
            <a:pPr algn="r" rtl="1">
              <a:spcBef>
                <a:spcPts val="0"/>
              </a:spcBef>
              <a:spcAft>
                <a:spcPts val="0"/>
              </a:spcAft>
            </a:pPr>
            <a:r>
              <a:rPr lang="ar-SA" sz="1600" dirty="0"/>
              <a:t>خط المساعدة للإقلاع عن التدخين</a:t>
            </a:r>
          </a:p>
          <a:p>
            <a:pPr algn="r" rtl="1">
              <a:spcBef>
                <a:spcPts val="0"/>
              </a:spcBef>
              <a:spcAft>
                <a:spcPts val="0"/>
              </a:spcAft>
            </a:pPr>
            <a:endParaRPr lang="ar-SA" sz="1600" b="1" dirty="0"/>
          </a:p>
          <a:p>
            <a:pPr algn="r" rtl="1">
              <a:spcBef>
                <a:spcPts val="0"/>
              </a:spcBef>
              <a:spcAft>
                <a:spcPts val="0"/>
              </a:spcAft>
            </a:pPr>
            <a:r>
              <a:rPr lang="ar-SA" sz="1600" b="1" dirty="0"/>
              <a:t>أشخاص يمكن الاستعانة بهم:</a:t>
            </a:r>
          </a:p>
          <a:p>
            <a:pPr algn="r" rtl="1">
              <a:spcBef>
                <a:spcPts val="0"/>
              </a:spcBef>
              <a:spcAft>
                <a:spcPts val="0"/>
              </a:spcAft>
            </a:pPr>
            <a:r>
              <a:rPr lang="ar-SA" sz="1600" dirty="0"/>
              <a:t>الأقارب والأصدقاء المطلعون على موضوع </a:t>
            </a:r>
            <a:r>
              <a:rPr lang="ar-SA" sz="1600" dirty="0" err="1"/>
              <a:t>الفيب</a:t>
            </a:r>
            <a:endParaRPr lang="ar-SA" sz="1600" dirty="0"/>
          </a:p>
          <a:p>
            <a:pPr algn="r" rtl="1">
              <a:spcBef>
                <a:spcPts val="0"/>
              </a:spcBef>
              <a:spcAft>
                <a:spcPts val="0"/>
              </a:spcAft>
            </a:pPr>
            <a:r>
              <a:rPr lang="ar-SA" sz="1600" dirty="0"/>
              <a:t>الطبيب أو الطبيبة</a:t>
            </a:r>
          </a:p>
          <a:p>
            <a:pPr algn="r" rtl="1">
              <a:spcBef>
                <a:spcPts val="0"/>
              </a:spcBef>
              <a:spcAft>
                <a:spcPts val="0"/>
              </a:spcAft>
            </a:pPr>
            <a:r>
              <a:rPr lang="ar-SA" sz="1600" dirty="0"/>
              <a:t>المعلمون</a:t>
            </a:r>
            <a:endParaRPr lang="de-CH" sz="1600" dirty="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694233"/>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737461" y="75554"/>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pPr algn="r" rtl="1"/>
            <a:r>
              <a:rPr lang="ar-SA" b="1" dirty="0"/>
              <a:t>معلومات إضافية</a:t>
            </a:r>
            <a:endParaRPr lang="de-CH" b="1" dirty="0"/>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pPr algn="ctr"/>
            <a:r>
              <a:rPr lang="ar-SA" sz="1200" dirty="0">
                <a:solidFill>
                  <a:schemeClr val="bg1"/>
                </a:solidFill>
              </a:rPr>
              <a:t>التوعية</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pPr algn="ctr"/>
            <a:r>
              <a:rPr lang="ar-SA" sz="1200" dirty="0">
                <a:solidFill>
                  <a:schemeClr val="bg1"/>
                </a:solidFill>
              </a:rPr>
              <a:t>الفهم</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696327" y="4084583"/>
            <a:ext cx="1026737"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ar-SA" sz="1200" dirty="0">
                <a:solidFill>
                  <a:srgbClr val="C00000"/>
                </a:solidFill>
              </a:rPr>
              <a:t>اتخاذ الإجراءات</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ar-SA" sz="1200" dirty="0">
                <a:solidFill>
                  <a:schemeClr val="bg1"/>
                </a:solidFill>
              </a:rPr>
              <a:t>طلب المساعدة</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solidFill>
              <a:srgbClr val="C00000"/>
            </a:solidFill>
          </a:ln>
        </p:spPr>
        <p:txBody>
          <a:bodyPr wrap="square" rtlCol="0">
            <a:spAutoFit/>
          </a:bodyPr>
          <a:lstStyle/>
          <a:p>
            <a:pPr algn="ctr"/>
            <a:r>
              <a:rPr lang="ar-SA" sz="1200" dirty="0">
                <a:solidFill>
                  <a:srgbClr val="C00000"/>
                </a:solidFill>
              </a:rPr>
              <a:t>الإدراك</a:t>
            </a:r>
            <a:endParaRPr lang="de-CH" sz="1200" dirty="0">
              <a:solidFill>
                <a:srgbClr val="C00000"/>
              </a:solidFill>
            </a:endParaRP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ar-SA" b="1" dirty="0">
                <a:solidFill>
                  <a:schemeClr val="accent1">
                    <a:lumMod val="50000"/>
                  </a:schemeClr>
                </a:solidFill>
              </a:rPr>
              <a:t>كيف أكتشف أن طفلي يستخدم </a:t>
            </a:r>
            <a:r>
              <a:rPr lang="ar-SA" b="1" dirty="0" err="1">
                <a:solidFill>
                  <a:schemeClr val="accent1">
                    <a:lumMod val="50000"/>
                  </a:schemeClr>
                </a:solidFill>
              </a:rPr>
              <a:t>الفيب</a:t>
            </a:r>
            <a:r>
              <a:rPr lang="ar-SA" b="1" dirty="0">
                <a:solidFill>
                  <a:schemeClr val="accent1">
                    <a:lumMod val="50000"/>
                  </a:schemeClr>
                </a:solidFill>
              </a:rPr>
              <a:t>؟</a:t>
            </a:r>
            <a:endParaRPr lang="de-CH" b="1" dirty="0">
              <a:solidFill>
                <a:schemeClr val="accent1">
                  <a:lumMod val="50000"/>
                </a:schemeClr>
              </a:solidFill>
            </a:endParaRPr>
          </a:p>
        </p:txBody>
      </p:sp>
      <p:sp>
        <p:nvSpPr>
          <p:cNvPr id="6" name="Textfeld 5">
            <a:extLst>
              <a:ext uri="{FF2B5EF4-FFF2-40B4-BE49-F238E27FC236}">
                <a16:creationId xmlns:a16="http://schemas.microsoft.com/office/drawing/2014/main" id="{E8BAA210-4285-E665-6153-AB1B2AFAD14C}"/>
              </a:ext>
            </a:extLst>
          </p:cNvPr>
          <p:cNvSpPr txBox="1"/>
          <p:nvPr/>
        </p:nvSpPr>
        <p:spPr>
          <a:xfrm>
            <a:off x="4525900" y="1398586"/>
            <a:ext cx="6697398" cy="3276282"/>
          </a:xfrm>
          <a:prstGeom prst="rect">
            <a:avLst/>
          </a:prstGeom>
          <a:noFill/>
        </p:spPr>
        <p:txBody>
          <a:bodyPr wrap="square" rtlCol="0">
            <a:spAutoFit/>
          </a:bodyPr>
          <a:lstStyle/>
          <a:p>
            <a:pPr marL="342900" indent="-342900" algn="r" rtl="1">
              <a:lnSpc>
                <a:spcPct val="150000"/>
              </a:lnSpc>
              <a:buFont typeface="Arial" panose="020B0604020202020204" pitchFamily="34" charset="0"/>
              <a:buChar char="•"/>
            </a:pPr>
            <a:r>
              <a:rPr lang="ar-SA" sz="2000" dirty="0"/>
              <a:t>ملاحظة رائحة حلوة غير مألوفة</a:t>
            </a:r>
          </a:p>
          <a:p>
            <a:pPr marL="342900" indent="-342900" algn="r" rtl="1">
              <a:lnSpc>
                <a:spcPct val="150000"/>
              </a:lnSpc>
              <a:buFont typeface="Arial" panose="020B0604020202020204" pitchFamily="34" charset="0"/>
              <a:buChar char="•"/>
            </a:pPr>
            <a:r>
              <a:rPr lang="ar-SA" sz="2000" dirty="0"/>
              <a:t>تغييرات في السلوك</a:t>
            </a:r>
          </a:p>
          <a:p>
            <a:pPr marL="342900" indent="-342900" algn="r" rtl="1">
              <a:lnSpc>
                <a:spcPct val="150000"/>
              </a:lnSpc>
              <a:buFont typeface="Arial" panose="020B0604020202020204" pitchFamily="34" charset="0"/>
              <a:buChar char="•"/>
            </a:pPr>
            <a:r>
              <a:rPr lang="ar-SA" sz="2000" dirty="0"/>
              <a:t>ظهور أجهزة إلكترونية غير معروفة</a:t>
            </a:r>
          </a:p>
          <a:p>
            <a:pPr marL="342900" indent="-342900" algn="r" rtl="1">
              <a:lnSpc>
                <a:spcPct val="150000"/>
              </a:lnSpc>
              <a:buFont typeface="Arial" panose="020B0604020202020204" pitchFamily="34" charset="0"/>
              <a:buChar char="•"/>
            </a:pPr>
            <a:r>
              <a:rPr lang="ar-SA" sz="2000" dirty="0"/>
              <a:t>العطش المتكرر أو جفاف الفم</a:t>
            </a:r>
          </a:p>
          <a:p>
            <a:pPr marL="342900" indent="-342900" algn="r" rtl="1">
              <a:lnSpc>
                <a:spcPct val="150000"/>
              </a:lnSpc>
              <a:buFont typeface="Arial" panose="020B0604020202020204" pitchFamily="34" charset="0"/>
              <a:buChar char="•"/>
            </a:pPr>
            <a:r>
              <a:rPr lang="ar-SA" sz="2000" dirty="0"/>
              <a:t>تغير في القدرة على التحمل أو مشاكل في التنفس (مثل السعال)</a:t>
            </a:r>
          </a:p>
          <a:p>
            <a:pPr marL="342900" indent="-342900" algn="r" rtl="1">
              <a:lnSpc>
                <a:spcPct val="150000"/>
              </a:lnSpc>
              <a:buFont typeface="Arial" panose="020B0604020202020204" pitchFamily="34" charset="0"/>
              <a:buChar char="•"/>
            </a:pPr>
            <a:r>
              <a:rPr lang="ar-SA" sz="2000" dirty="0"/>
              <a:t>تغيرات في كيفية التعامل مع المال</a:t>
            </a:r>
          </a:p>
          <a:p>
            <a:pPr marL="342900" indent="-342900" algn="r" rtl="1">
              <a:lnSpc>
                <a:spcPct val="150000"/>
              </a:lnSpc>
              <a:buFont typeface="Arial" panose="020B0604020202020204" pitchFamily="34" charset="0"/>
              <a:buChar char="•"/>
            </a:pPr>
            <a:r>
              <a:rPr lang="ar-SA" sz="2000" dirty="0"/>
              <a:t>تقلبات مزاجية</a:t>
            </a:r>
            <a:endParaRPr lang="de-CH" sz="2000" dirty="0"/>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r>
              <a:rPr lang="de-CH" b="1" dirty="0"/>
              <a:t>Rückmeldung</a:t>
            </a:r>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523768"/>
          </a:xfrm>
          <a:prstGeom prst="rect">
            <a:avLst/>
          </a:prstGeom>
          <a:noFill/>
        </p:spPr>
        <p:txBody>
          <a:bodyPr wrap="square" rtlCol="0">
            <a:spAutoFit/>
          </a:bodyPr>
          <a:lstStyle/>
          <a:p>
            <a:r>
              <a:rPr lang="de-CH" sz="2000" dirty="0"/>
              <a:t>Was haben Sie heute gelernt?</a:t>
            </a:r>
          </a:p>
          <a:p>
            <a:endParaRPr lang="de-CH" sz="2000" dirty="0"/>
          </a:p>
          <a:p>
            <a:endParaRPr lang="de-CH" sz="2000" dirty="0"/>
          </a:p>
          <a:p>
            <a:r>
              <a:rPr lang="de-CH" sz="2000" dirty="0"/>
              <a:t>Über was hätten Sie gerne mehr gehört?</a:t>
            </a:r>
          </a:p>
          <a:p>
            <a:endParaRPr lang="de-CH" sz="2000" dirty="0"/>
          </a:p>
          <a:p>
            <a:endParaRPr lang="de-CH" sz="2000" dirty="0"/>
          </a:p>
          <a:p>
            <a:r>
              <a:rPr lang="de-CH" sz="2000" dirty="0"/>
              <a:t>Wie fanden Sie die Veranstaltung?</a:t>
            </a: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1585438" y="571307"/>
            <a:ext cx="9034548" cy="685801"/>
          </a:xfrm>
        </p:spPr>
        <p:txBody>
          <a:bodyPr>
            <a:normAutofit/>
          </a:bodyPr>
          <a:lstStyle/>
          <a:p>
            <a:pPr algn="r"/>
            <a:r>
              <a:rPr lang="ar-SA" sz="3000" b="1" dirty="0"/>
              <a:t>المصادر</a:t>
            </a:r>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785652"/>
          </a:xfrm>
          <a:prstGeom prst="rect">
            <a:avLst/>
          </a:prstGeom>
          <a:noFill/>
        </p:spPr>
        <p:txBody>
          <a:bodyPr wrap="square" rtlCol="0">
            <a:spAutoFit/>
          </a:bodyPr>
          <a:lstStyle/>
          <a:p>
            <a:pPr algn="r" rtl="1"/>
            <a:r>
              <a:rPr lang="ar-SA" sz="1200" dirty="0">
                <a:hlinkClick r:id="rId3">
                  <a:extLst>
                    <a:ext uri="{A12FA001-AC4F-418D-AE19-62706E023703}">
                      <ahyp:hlinkClr xmlns:ahyp="http://schemas.microsoft.com/office/drawing/2018/hyperlinkcolor" val="tx"/>
                    </a:ext>
                  </a:extLst>
                </a:hlinkClick>
              </a:rPr>
              <a:t>بدعم من المكتب المتخصص في زيورخ للوقاية من إساءة استخدام المواد المخدرة:</a:t>
            </a:r>
            <a:br>
              <a:rPr lang="ar-SA" sz="1200" dirty="0">
                <a:hlinkClick r:id="rId3">
                  <a:extLst>
                    <a:ext uri="{A12FA001-AC4F-418D-AE19-62706E023703}">
                      <ahyp:hlinkClr xmlns:ahyp="http://schemas.microsoft.com/office/drawing/2018/hyperlinkcolor" val="tx"/>
                    </a:ext>
                  </a:extLst>
                </a:hlinkClick>
              </a:rPr>
            </a:b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pPr algn="r" rtl="1"/>
            <a:r>
              <a:rPr lang="ar-SA" sz="1200" dirty="0"/>
              <a:t>جميع الأيقونات تم الحصول عليها من موقع </a:t>
            </a:r>
            <a:r>
              <a:rPr lang="de-DE" sz="1200" dirty="0" err="1"/>
              <a:t>thenounproject.com</a:t>
            </a:r>
            <a:r>
              <a:rPr lang="de-DE" sz="1200" dirty="0"/>
              <a:t>، </a:t>
            </a:r>
            <a:r>
              <a:rPr lang="ar-SA" sz="1200" dirty="0"/>
              <a:t>وجميع الرسومات تم الحصول عليها من موقع </a:t>
            </a:r>
            <a:r>
              <a:rPr lang="de-DE" sz="1200" dirty="0" err="1"/>
              <a:t>istock.com</a:t>
            </a:r>
            <a:r>
              <a:rPr lang="de-DE" sz="1200" dirty="0"/>
              <a:t> </a:t>
            </a:r>
            <a:r>
              <a:rPr lang="ar-SA" sz="1200" dirty="0"/>
              <a:t>ما لم يُذكر خلاف ذلك.</a:t>
            </a:r>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397" y="397946"/>
            <a:ext cx="4034790" cy="2286000"/>
          </a:xfrm>
        </p:spPr>
        <p:txBody>
          <a:bodyPr>
            <a:normAutofit/>
          </a:bodyPr>
          <a:lstStyle/>
          <a:p>
            <a:pPr algn="r" defTabSz="914400" rtl="1" eaLnBrk="1" latinLnBrk="0" hangingPunct="1">
              <a:lnSpc>
                <a:spcPct val="85000"/>
              </a:lnSpc>
              <a:spcBef>
                <a:spcPct val="0"/>
              </a:spcBef>
              <a:buNone/>
            </a:pPr>
            <a:r>
              <a:rPr lang="ar-SA" b="1" dirty="0"/>
              <a:t>ما هي السيجارة الالكترونية (جهاز </a:t>
            </a:r>
            <a:r>
              <a:rPr lang="ar-SA" b="1" dirty="0" err="1"/>
              <a:t>الفيب</a:t>
            </a:r>
            <a:r>
              <a:rPr lang="ar-SA" b="1" dirty="0"/>
              <a:t>)؟</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a:bodyPr>
          <a:lstStyle/>
          <a:p>
            <a:pPr algn="r" rtl="1">
              <a:lnSpc>
                <a:spcPct val="150000"/>
              </a:lnSpc>
              <a:spcBef>
                <a:spcPts val="200"/>
              </a:spcBef>
              <a:buFont typeface="Wingdings" panose="05000000000000000000" pitchFamily="2" charset="2"/>
              <a:buChar char="Ø"/>
            </a:pPr>
            <a:r>
              <a:rPr lang="de-CH" sz="1800" dirty="0"/>
              <a:t> </a:t>
            </a:r>
            <a:r>
              <a:rPr lang="ar-SA" sz="1800" dirty="0"/>
              <a:t>أجهزة </a:t>
            </a:r>
            <a:r>
              <a:rPr lang="ar-SA" sz="1800" dirty="0" err="1"/>
              <a:t>الفيب</a:t>
            </a:r>
            <a:r>
              <a:rPr lang="ar-SA" sz="1800" dirty="0"/>
              <a:t> هي أدوات إلكترونية</a:t>
            </a:r>
          </a:p>
          <a:p>
            <a:pPr algn="r" rtl="1">
              <a:lnSpc>
                <a:spcPct val="150000"/>
              </a:lnSpc>
              <a:spcBef>
                <a:spcPts val="200"/>
              </a:spcBef>
              <a:buFont typeface="Wingdings" panose="05000000000000000000" pitchFamily="2" charset="2"/>
              <a:buChar char="Ø"/>
            </a:pPr>
            <a:r>
              <a:rPr lang="ar-SA" sz="1800" dirty="0"/>
              <a:t> تحتوي عادةً على سائل نيكوتين بجرعات عالية</a:t>
            </a:r>
          </a:p>
          <a:p>
            <a:pPr algn="r" rtl="1">
              <a:lnSpc>
                <a:spcPct val="150000"/>
              </a:lnSpc>
              <a:spcBef>
                <a:spcPts val="200"/>
              </a:spcBef>
              <a:buFont typeface="Wingdings" panose="05000000000000000000" pitchFamily="2" charset="2"/>
              <a:buChar char="Ø"/>
            </a:pPr>
            <a:r>
              <a:rPr lang="ar-SA" sz="1800" dirty="0"/>
              <a:t> يتم تسخين السائل، مما يؤدي إلى تكون بخار </a:t>
            </a:r>
          </a:p>
          <a:p>
            <a:pPr algn="r" rtl="1">
              <a:lnSpc>
                <a:spcPct val="150000"/>
              </a:lnSpc>
              <a:spcBef>
                <a:spcPts val="200"/>
              </a:spcBef>
              <a:buFont typeface="Wingdings" panose="05000000000000000000" pitchFamily="2" charset="2"/>
              <a:buChar char="Ø"/>
            </a:pPr>
            <a:r>
              <a:rPr lang="ar-SA" sz="1800" dirty="0"/>
              <a:t> يتم استنشاق هذا البخار عبر الفم</a:t>
            </a:r>
          </a:p>
          <a:p>
            <a:pPr algn="r" rtl="1">
              <a:lnSpc>
                <a:spcPct val="150000"/>
              </a:lnSpc>
              <a:spcBef>
                <a:spcPts val="200"/>
              </a:spcBef>
              <a:buFont typeface="Wingdings" panose="05000000000000000000" pitchFamily="2" charset="2"/>
              <a:buChar char="Ø"/>
            </a:pPr>
            <a:r>
              <a:rPr lang="ar-SA" dirty="0"/>
              <a:t> بطريقة مشابهة للتدخين التقليدي</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marL="0" indent="0" algn="ct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None/>
            </a:pP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pPr marL="0" algn="ctr" defTabSz="914400" rtl="1" eaLnBrk="1" latinLnBrk="0" hangingPunct="1"/>
            <a:r>
              <a:rPr lang="ar-SA" sz="1200" dirty="0">
                <a:solidFill>
                  <a:srgbClr val="C00000"/>
                </a:solidFill>
              </a:rPr>
              <a:t>التوعية</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1003740" y="4167825"/>
            <a:ext cx="850604" cy="276999"/>
          </a:xfrm>
          <a:prstGeom prst="rect">
            <a:avLst/>
          </a:prstGeom>
          <a:solidFill>
            <a:schemeClr val="tx2">
              <a:lumMod val="60000"/>
              <a:lumOff val="40000"/>
            </a:schemeClr>
          </a:solidFill>
        </p:spPr>
        <p:txBody>
          <a:bodyPr wrap="square" rtlCol="0">
            <a:spAutoFit/>
          </a:bodyPr>
          <a:lstStyle/>
          <a:p>
            <a:pPr algn="ctr"/>
            <a:r>
              <a:rPr lang="ar-SA" sz="1200" dirty="0">
                <a:solidFill>
                  <a:schemeClr val="bg1"/>
                </a:solidFill>
              </a:rPr>
              <a:t>الفهم</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390844" y="4016843"/>
            <a:ext cx="941405" cy="276999"/>
          </a:xfrm>
          <a:prstGeom prst="rect">
            <a:avLst/>
          </a:prstGeom>
          <a:solidFill>
            <a:schemeClr val="tx2">
              <a:lumMod val="60000"/>
              <a:lumOff val="40000"/>
            </a:schemeClr>
          </a:solidFill>
        </p:spPr>
        <p:txBody>
          <a:bodyPr wrap="square" rtlCol="0">
            <a:spAutoFit/>
          </a:bodyPr>
          <a:lstStyle/>
          <a:p>
            <a:pPr algn="ctr"/>
            <a:r>
              <a:rPr lang="ar-SA" sz="1200" dirty="0">
                <a:solidFill>
                  <a:schemeClr val="bg1"/>
                </a:solidFill>
              </a:rPr>
              <a:t>الإدراك</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682981" y="4166164"/>
            <a:ext cx="1044058" cy="276999"/>
          </a:xfrm>
          <a:prstGeom prst="rect">
            <a:avLst/>
          </a:prstGeom>
          <a:solidFill>
            <a:schemeClr val="tx2">
              <a:lumMod val="60000"/>
              <a:lumOff val="40000"/>
            </a:schemeClr>
          </a:solidFill>
        </p:spPr>
        <p:txBody>
          <a:bodyPr wrap="square" rtlCol="0">
            <a:spAutoFit/>
          </a:bodyPr>
          <a:lstStyle/>
          <a:p>
            <a:pPr algn="ctr"/>
            <a:r>
              <a:rPr lang="ar-SA" sz="1200" dirty="0">
                <a:solidFill>
                  <a:schemeClr val="bg1"/>
                </a:solidFill>
              </a:rPr>
              <a:t>اتخاذ الإجراءات</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2101971" y="4419071"/>
            <a:ext cx="870362" cy="276999"/>
          </a:xfrm>
          <a:prstGeom prst="rect">
            <a:avLst/>
          </a:prstGeom>
          <a:solidFill>
            <a:schemeClr val="tx2">
              <a:lumMod val="60000"/>
              <a:lumOff val="40000"/>
            </a:schemeClr>
          </a:solidFill>
        </p:spPr>
        <p:txBody>
          <a:bodyPr wrap="square" rtlCol="0">
            <a:spAutoFit/>
          </a:bodyPr>
          <a:lstStyle/>
          <a:p>
            <a:r>
              <a:rPr lang="ar-SA" sz="1200" dirty="0">
                <a:solidFill>
                  <a:schemeClr val="bg1"/>
                </a:solidFill>
              </a:rPr>
              <a:t>طلب المساعدة</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pPr algn="r"/>
            <a:r>
              <a:rPr lang="ar-SA" b="1" dirty="0"/>
              <a:t>أجهزة </a:t>
            </a:r>
            <a:r>
              <a:rPr lang="ar-SA" b="1" dirty="0" err="1"/>
              <a:t>الفيب</a:t>
            </a:r>
            <a:r>
              <a:rPr lang="ar-SA" b="1" dirty="0"/>
              <a:t> ذات الاستخدام الواحد</a:t>
            </a:r>
            <a:endParaRPr lang="de-CH" b="1" dirty="0"/>
          </a:p>
        </p:txBody>
      </p:sp>
      <p:sp>
        <p:nvSpPr>
          <p:cNvPr id="4" name="Textfeld 3">
            <a:extLst>
              <a:ext uri="{FF2B5EF4-FFF2-40B4-BE49-F238E27FC236}">
                <a16:creationId xmlns:a16="http://schemas.microsoft.com/office/drawing/2014/main" id="{FF300292-99DF-60E7-62C6-019DEDBDE567}"/>
              </a:ext>
            </a:extLst>
          </p:cNvPr>
          <p:cNvSpPr txBox="1"/>
          <p:nvPr/>
        </p:nvSpPr>
        <p:spPr>
          <a:xfrm>
            <a:off x="1431683" y="1612972"/>
            <a:ext cx="3047006" cy="1477328"/>
          </a:xfrm>
          <a:prstGeom prst="rect">
            <a:avLst/>
          </a:prstGeom>
          <a:noFill/>
          <a:ln w="19050">
            <a:solidFill>
              <a:schemeClr val="accent2">
                <a:lumMod val="50000"/>
              </a:schemeClr>
            </a:solidFill>
          </a:ln>
        </p:spPr>
        <p:txBody>
          <a:bodyPr wrap="square">
            <a:spAutoFit/>
          </a:bodyPr>
          <a:lstStyle/>
          <a:p>
            <a:pPr algn="r" rtl="1"/>
            <a:r>
              <a:rPr lang="ar-SA" dirty="0"/>
              <a:t>تتكون السيجارة الالكترونية من:</a:t>
            </a:r>
            <a:endParaRPr lang="de-CH" dirty="0"/>
          </a:p>
          <a:p>
            <a:pPr marL="342900" indent="-342900" algn="r" rtl="1">
              <a:buFont typeface="Wingdings" panose="05000000000000000000" pitchFamily="2" charset="2"/>
              <a:buChar char="Ø"/>
            </a:pPr>
            <a:r>
              <a:rPr lang="ar-SA" b="1" u="sng" dirty="0"/>
              <a:t>بطارية أو شاحن</a:t>
            </a:r>
          </a:p>
          <a:p>
            <a:pPr marL="342900" indent="-342900" algn="r" rtl="1">
              <a:buFont typeface="Wingdings" panose="05000000000000000000" pitchFamily="2" charset="2"/>
              <a:buChar char="Ø"/>
            </a:pPr>
            <a:r>
              <a:rPr lang="ar-SA" b="1" u="sng" dirty="0"/>
              <a:t>مُبخر</a:t>
            </a:r>
            <a:endParaRPr lang="de-CH" b="1" u="sng" dirty="0"/>
          </a:p>
          <a:p>
            <a:pPr marL="342900" indent="-342900" algn="r" rtl="1">
              <a:buFont typeface="Wingdings" panose="05000000000000000000" pitchFamily="2" charset="2"/>
              <a:buChar char="Ø"/>
            </a:pPr>
            <a:r>
              <a:rPr lang="ar-SA" b="1" u="sng" dirty="0"/>
              <a:t>فوهة</a:t>
            </a:r>
            <a:endParaRPr lang="de-CH" b="1" u="sng" dirty="0"/>
          </a:p>
          <a:p>
            <a:pPr marL="342900" indent="-342900" algn="r" rtl="1">
              <a:buFont typeface="Wingdings" panose="05000000000000000000" pitchFamily="2" charset="2"/>
              <a:buChar char="Ø"/>
            </a:pPr>
            <a:r>
              <a:rPr lang="ar-SA" b="1" u="sng" dirty="0"/>
              <a:t>خزان للسائل</a:t>
            </a:r>
            <a:r>
              <a:rPr lang="de-CH" dirty="0"/>
              <a:t>*</a:t>
            </a:r>
          </a:p>
        </p:txBody>
      </p:sp>
      <p:sp>
        <p:nvSpPr>
          <p:cNvPr id="6" name="Textfeld 5">
            <a:extLst>
              <a:ext uri="{FF2B5EF4-FFF2-40B4-BE49-F238E27FC236}">
                <a16:creationId xmlns:a16="http://schemas.microsoft.com/office/drawing/2014/main" id="{78C0D6FE-6929-9526-EBAF-F04BAC7E0CD3}"/>
              </a:ext>
            </a:extLst>
          </p:cNvPr>
          <p:cNvSpPr txBox="1"/>
          <p:nvPr/>
        </p:nvSpPr>
        <p:spPr>
          <a:xfrm>
            <a:off x="5403647" y="3682765"/>
            <a:ext cx="5356670" cy="2308324"/>
          </a:xfrm>
          <a:prstGeom prst="rect">
            <a:avLst/>
          </a:prstGeom>
          <a:noFill/>
        </p:spPr>
        <p:txBody>
          <a:bodyPr wrap="square" rtlCol="0">
            <a:spAutoFit/>
          </a:bodyPr>
          <a:lstStyle/>
          <a:p>
            <a:pPr marL="285750" indent="-285750" algn="r" rtl="1">
              <a:buFont typeface="Arial" panose="020B0604020202020204" pitchFamily="34" charset="0"/>
              <a:buChar char="•"/>
            </a:pPr>
            <a:r>
              <a:rPr lang="ar-SA" dirty="0"/>
              <a:t>سهلة الاستعمال</a:t>
            </a:r>
            <a:endParaRPr lang="de-CH" dirty="0"/>
          </a:p>
          <a:p>
            <a:pPr marL="285750" indent="-285750" algn="r" rtl="1">
              <a:buFont typeface="Arial" panose="020B0604020202020204" pitchFamily="34" charset="0"/>
              <a:buChar char="•"/>
            </a:pPr>
            <a:r>
              <a:rPr lang="ar-SA" dirty="0"/>
              <a:t>تتوفر بنكهات فواكه حلوة مركزة</a:t>
            </a:r>
          </a:p>
          <a:p>
            <a:pPr marL="285750" indent="-285750" algn="r" rtl="1">
              <a:buFont typeface="Arial" panose="020B0604020202020204" pitchFamily="34" charset="0"/>
              <a:buChar char="•"/>
            </a:pPr>
            <a:r>
              <a:rPr lang="ar-SA" dirty="0" err="1"/>
              <a:t>تستخدام</a:t>
            </a:r>
            <a:r>
              <a:rPr lang="ar-SA" dirty="0"/>
              <a:t> لمرة واحدة فقط</a:t>
            </a:r>
          </a:p>
          <a:p>
            <a:pPr marL="285750" indent="-285750" algn="r" rtl="1">
              <a:buFont typeface="Arial" panose="020B0604020202020204" pitchFamily="34" charset="0"/>
              <a:buChar char="•"/>
            </a:pPr>
            <a:r>
              <a:rPr lang="ar-SA" dirty="0"/>
              <a:t>تحتوي على 600 إلى 5000 سحبة</a:t>
            </a:r>
          </a:p>
          <a:p>
            <a:pPr marL="285750" indent="-285750" algn="r" rtl="1">
              <a:buFont typeface="Arial" panose="020B0604020202020204" pitchFamily="34" charset="0"/>
              <a:buChar char="•"/>
            </a:pPr>
            <a:r>
              <a:rPr lang="ar-SA" dirty="0"/>
              <a:t>سعرها يبدأ من 6.90 فرنك سويسري</a:t>
            </a:r>
          </a:p>
          <a:p>
            <a:pPr marL="285750" indent="-285750" algn="r" rtl="1">
              <a:buFont typeface="Arial" panose="020B0604020202020204" pitchFamily="34" charset="0"/>
              <a:buChar char="•"/>
            </a:pPr>
            <a:r>
              <a:rPr lang="ar-SA" dirty="0"/>
              <a:t>متاحة عبر الإنترنت، وفي الأكشاك، ومحلات </a:t>
            </a:r>
            <a:r>
              <a:rPr lang="ar-SA" dirty="0" err="1"/>
              <a:t>السيجائر</a:t>
            </a:r>
            <a:r>
              <a:rPr lang="ar-SA" dirty="0"/>
              <a:t> الالكترونية والمتاجر</a:t>
            </a:r>
          </a:p>
          <a:p>
            <a:endParaRPr lang="ar-SA"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1066068" y="3682765"/>
            <a:ext cx="3531821" cy="2031325"/>
          </a:xfrm>
          <a:prstGeom prst="rect">
            <a:avLst/>
          </a:prstGeom>
          <a:noFill/>
        </p:spPr>
        <p:txBody>
          <a:bodyPr wrap="square" rtlCol="0">
            <a:spAutoFit/>
          </a:bodyPr>
          <a:lstStyle/>
          <a:p>
            <a:pPr algn="r" rtl="1"/>
            <a:r>
              <a:rPr lang="de-CH" b="1" dirty="0"/>
              <a:t>*</a:t>
            </a:r>
            <a:r>
              <a:rPr lang="ar-SA" b="1" dirty="0"/>
              <a:t>محتوى السائل</a:t>
            </a:r>
          </a:p>
          <a:p>
            <a:pPr marL="285750" indent="-285750" algn="r" rtl="1">
              <a:buFont typeface="Arial" panose="020B0604020202020204" pitchFamily="34" charset="0"/>
              <a:buChar char="•"/>
            </a:pPr>
            <a:r>
              <a:rPr lang="ar-SA" dirty="0"/>
              <a:t>مجموعة متنوعة من المواد الكيميائية</a:t>
            </a:r>
          </a:p>
          <a:p>
            <a:pPr marL="285750" indent="-285750" algn="r" rtl="1">
              <a:buFont typeface="Arial" panose="020B0604020202020204" pitchFamily="34" charset="0"/>
              <a:buChar char="•"/>
            </a:pPr>
            <a:r>
              <a:rPr lang="ar-SA" dirty="0"/>
              <a:t>نكهات</a:t>
            </a:r>
          </a:p>
          <a:p>
            <a:pPr marL="285750" indent="-285750" algn="r" rtl="1">
              <a:buFont typeface="Arial" panose="020B0604020202020204" pitchFamily="34" charset="0"/>
              <a:buChar char="•"/>
            </a:pPr>
            <a:r>
              <a:rPr lang="ar-SA" dirty="0"/>
              <a:t>جرعة عالية من النيكوتين</a:t>
            </a:r>
            <a:endParaRPr lang="de-CH" dirty="0"/>
          </a:p>
          <a:p>
            <a:pPr marL="285750" indent="-285750" algn="r" rtl="1">
              <a:buFont typeface="Wingdings" panose="05000000000000000000" pitchFamily="2" charset="2"/>
              <a:buChar char="Ø"/>
            </a:pPr>
            <a:r>
              <a:rPr lang="ar-SA" dirty="0"/>
              <a:t>توجد أيضًا أجهزة </a:t>
            </a:r>
            <a:r>
              <a:rPr lang="ar-SA" dirty="0" err="1"/>
              <a:t>فيب</a:t>
            </a:r>
            <a:r>
              <a:rPr lang="ar-SA" dirty="0"/>
              <a:t> خالية من النيكوتين، لكن بعض هذه المواد الكيميائية قد تسبب السرطان</a:t>
            </a:r>
            <a:endParaRPr lang="de-CH" dirty="0"/>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640" y="1098728"/>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6800640" y="1098728"/>
            <a:ext cx="669349" cy="338554"/>
          </a:xfrm>
          <a:prstGeom prst="rect">
            <a:avLst/>
          </a:prstGeom>
          <a:solidFill>
            <a:schemeClr val="accent4">
              <a:lumMod val="40000"/>
              <a:lumOff val="60000"/>
            </a:schemeClr>
          </a:solidFill>
        </p:spPr>
        <p:txBody>
          <a:bodyPr wrap="square" rtlCol="0">
            <a:spAutoFit/>
          </a:bodyPr>
          <a:lstStyle/>
          <a:p>
            <a:r>
              <a:rPr lang="ar-SA" sz="1600" b="1" dirty="0"/>
              <a:t>فوهة</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6800640" y="3105835"/>
            <a:ext cx="1502115" cy="323165"/>
          </a:xfrm>
          <a:prstGeom prst="rect">
            <a:avLst/>
          </a:prstGeom>
          <a:solidFill>
            <a:schemeClr val="accent4">
              <a:lumMod val="40000"/>
              <a:lumOff val="60000"/>
            </a:schemeClr>
          </a:solidFill>
        </p:spPr>
        <p:txBody>
          <a:bodyPr wrap="square" rtlCol="0">
            <a:spAutoFit/>
          </a:bodyPr>
          <a:lstStyle/>
          <a:p>
            <a:r>
              <a:rPr lang="ar-SA" sz="1500" b="1" dirty="0"/>
              <a:t>مُبخر وخزان للسائل </a:t>
            </a:r>
          </a:p>
        </p:txBody>
      </p:sp>
      <p:sp>
        <p:nvSpPr>
          <p:cNvPr id="9" name="Textfeld 8">
            <a:extLst>
              <a:ext uri="{FF2B5EF4-FFF2-40B4-BE49-F238E27FC236}">
                <a16:creationId xmlns:a16="http://schemas.microsoft.com/office/drawing/2014/main" id="{0ECA1F9B-8EF7-BE79-E9DF-60BAFC3C96DC}"/>
              </a:ext>
            </a:extLst>
          </p:cNvPr>
          <p:cNvSpPr txBox="1"/>
          <p:nvPr/>
        </p:nvSpPr>
        <p:spPr>
          <a:xfrm>
            <a:off x="9128766" y="2069850"/>
            <a:ext cx="737413" cy="338554"/>
          </a:xfrm>
          <a:prstGeom prst="rect">
            <a:avLst/>
          </a:prstGeom>
          <a:solidFill>
            <a:schemeClr val="accent4">
              <a:lumMod val="40000"/>
              <a:lumOff val="60000"/>
            </a:schemeClr>
          </a:solidFill>
        </p:spPr>
        <p:txBody>
          <a:bodyPr wrap="square" rtlCol="0">
            <a:spAutoFit/>
          </a:bodyPr>
          <a:lstStyle/>
          <a:p>
            <a:r>
              <a:rPr lang="ar-SA" sz="1600" b="1" dirty="0"/>
              <a:t>بطارية</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060974"/>
            <a:ext cx="3200400" cy="1323702"/>
          </a:xfrm>
        </p:spPr>
        <p:txBody>
          <a:bodyPr/>
          <a:lstStyle/>
          <a:p>
            <a:pPr algn="ctr"/>
            <a:r>
              <a:rPr lang="ar-SA" b="1" dirty="0"/>
              <a:t>التأثيرات الصحية</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431039" y="560804"/>
            <a:ext cx="6492240" cy="5257800"/>
          </a:xfrm>
        </p:spPr>
        <p:txBody>
          <a:bodyPr>
            <a:normAutofit/>
          </a:bodyPr>
          <a:lstStyle/>
          <a:p>
            <a:pPr marL="0" indent="0" algn="r" rtl="1">
              <a:buClrTx/>
              <a:buNone/>
            </a:pPr>
            <a:r>
              <a:rPr lang="ar-SA" b="1" dirty="0"/>
              <a:t>الإدمان على النيكوتين: </a:t>
            </a:r>
            <a:r>
              <a:rPr lang="ar-SA" dirty="0"/>
              <a:t>تحتوي معظم أجهزة </a:t>
            </a:r>
            <a:r>
              <a:rPr lang="ar-SA" dirty="0" err="1"/>
              <a:t>الفيب</a:t>
            </a:r>
            <a:r>
              <a:rPr lang="ar-SA" dirty="0"/>
              <a:t> على كميات كبيرة من النيكوتين، مما يجعل الإدمان سريعًا.</a:t>
            </a:r>
            <a:endParaRPr lang="de-CH" dirty="0"/>
          </a:p>
          <a:p>
            <a:pPr marL="0" indent="0" algn="r" rtl="1">
              <a:buClrTx/>
              <a:buNone/>
            </a:pPr>
            <a:endParaRPr lang="ar-SA" dirty="0"/>
          </a:p>
          <a:p>
            <a:pPr marL="0" indent="0" algn="r" rtl="1">
              <a:buClrTx/>
              <a:buNone/>
            </a:pPr>
            <a:r>
              <a:rPr lang="ar-SA" b="1" dirty="0"/>
              <a:t>تهيج الجهاز التنفسي: </a:t>
            </a:r>
            <a:r>
              <a:rPr lang="ar-SA" dirty="0"/>
              <a:t>السعال، ألم الحلق، وصعوبة التنفس.</a:t>
            </a:r>
          </a:p>
          <a:p>
            <a:pPr marL="0" indent="0" algn="r" rtl="1">
              <a:buClrTx/>
              <a:buNone/>
            </a:pPr>
            <a:endParaRPr lang="de-CH" dirty="0"/>
          </a:p>
          <a:p>
            <a:pPr marL="0" indent="0" algn="r" rtl="1">
              <a:buClrTx/>
              <a:buNone/>
            </a:pPr>
            <a:r>
              <a:rPr lang="ar-SA" b="1" dirty="0"/>
              <a:t>مشاكل الفم: </a:t>
            </a:r>
            <a:r>
              <a:rPr lang="ar-SA" dirty="0"/>
              <a:t>جفاف الفم، التهابات اللثة، وتقرحات.</a:t>
            </a:r>
          </a:p>
          <a:p>
            <a:pPr marL="0" indent="0" algn="r" rtl="1">
              <a:buClrTx/>
              <a:buNone/>
            </a:pPr>
            <a:endParaRPr lang="de-CH" dirty="0"/>
          </a:p>
          <a:p>
            <a:pPr marL="0" indent="0" algn="r" rtl="1">
              <a:buClrTx/>
              <a:buNone/>
            </a:pPr>
            <a:r>
              <a:rPr lang="ar-SA" b="1" dirty="0"/>
              <a:t>تأثيرات على القلب: </a:t>
            </a:r>
            <a:r>
              <a:rPr lang="ar-SA" dirty="0"/>
              <a:t>زيادة في ضربات القلب وضغط الدم، وزيادة مؤقتة في مخاطر أمراض القلب</a:t>
            </a:r>
          </a:p>
          <a:p>
            <a:pPr marL="0" indent="0" algn="r" rtl="1">
              <a:buClrTx/>
              <a:buNone/>
            </a:pPr>
            <a:endParaRPr lang="ar-SA" dirty="0"/>
          </a:p>
          <a:p>
            <a:pPr marL="0" indent="0" algn="r" rtl="1">
              <a:buClrTx/>
              <a:buNone/>
            </a:pPr>
            <a:r>
              <a:rPr lang="ar-SA" b="1" dirty="0"/>
              <a:t>خطر الإصابة بالسرطان: </a:t>
            </a:r>
            <a:r>
              <a:rPr lang="ar-SA" dirty="0"/>
              <a:t>يحتوي السائل على مواد مسرطنة.</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marL="0" indent="0" algn="ct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None/>
            </a:pP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pPr algn="ctr"/>
            <a:r>
              <a:rPr lang="ar-SA" sz="1200" dirty="0">
                <a:solidFill>
                  <a:srgbClr val="0070C0"/>
                </a:solidFill>
              </a:rPr>
              <a:t>التوعية</a:t>
            </a:r>
            <a:endParaRPr lang="de-CH" sz="1200" dirty="0">
              <a:solidFill>
                <a:srgbClr val="0070C0"/>
              </a:solidFill>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78846" y="4263517"/>
            <a:ext cx="850604" cy="276999"/>
          </a:xfrm>
          <a:prstGeom prst="rect">
            <a:avLst/>
          </a:prstGeom>
          <a:solidFill>
            <a:schemeClr val="accent2">
              <a:lumMod val="60000"/>
              <a:lumOff val="40000"/>
            </a:schemeClr>
          </a:solidFill>
          <a:ln w="28575">
            <a:noFill/>
          </a:ln>
        </p:spPr>
        <p:txBody>
          <a:bodyPr wrap="square" rtlCol="0">
            <a:spAutoFit/>
          </a:bodyPr>
          <a:lstStyle/>
          <a:p>
            <a:pPr algn="ctr"/>
            <a:r>
              <a:rPr lang="ar-SA" sz="1200" dirty="0">
                <a:solidFill>
                  <a:schemeClr val="bg1"/>
                </a:solidFill>
              </a:rPr>
              <a:t>الفهم</a:t>
            </a:r>
            <a:endParaRPr lang="de-CH" sz="1200" dirty="0">
              <a:solidFill>
                <a:schemeClr val="bg1"/>
              </a:solidFill>
            </a:endParaRP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530843" y="4177428"/>
            <a:ext cx="811618" cy="276999"/>
          </a:xfrm>
          <a:prstGeom prst="rect">
            <a:avLst/>
          </a:prstGeom>
          <a:solidFill>
            <a:schemeClr val="accent2">
              <a:lumMod val="60000"/>
              <a:lumOff val="40000"/>
            </a:schemeClr>
          </a:solidFill>
        </p:spPr>
        <p:txBody>
          <a:bodyPr wrap="square" rtlCol="0">
            <a:spAutoFit/>
          </a:bodyPr>
          <a:lstStyle/>
          <a:p>
            <a:pPr algn="ctr"/>
            <a:r>
              <a:rPr lang="ar-SA" sz="1200" dirty="0">
                <a:solidFill>
                  <a:schemeClr val="bg1"/>
                </a:solidFill>
              </a:rPr>
              <a:t>الإدراك</a:t>
            </a:r>
            <a:endParaRPr lang="de-CH" sz="1200" dirty="0">
              <a:solidFill>
                <a:schemeClr val="bg1"/>
              </a:solidFill>
            </a:endParaRP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797573" y="4288012"/>
            <a:ext cx="978921" cy="276999"/>
          </a:xfrm>
          <a:prstGeom prst="rect">
            <a:avLst/>
          </a:prstGeom>
          <a:solidFill>
            <a:schemeClr val="accent2">
              <a:lumMod val="60000"/>
              <a:lumOff val="40000"/>
            </a:schemeClr>
          </a:solidFill>
        </p:spPr>
        <p:txBody>
          <a:bodyPr wrap="square" rtlCol="0">
            <a:spAutoFit/>
          </a:bodyPr>
          <a:lstStyle/>
          <a:p>
            <a:pPr algn="ctr"/>
            <a:r>
              <a:rPr lang="ar-SA" sz="1200" dirty="0">
                <a:solidFill>
                  <a:schemeClr val="bg1"/>
                </a:solidFill>
              </a:rPr>
              <a:t>اتخاذ الإجراءات</a:t>
            </a:r>
            <a:endParaRPr lang="de-CH" sz="1200" dirty="0">
              <a:solidFill>
                <a:schemeClr val="bg1"/>
              </a:solidFill>
            </a:endParaRP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177077" y="4514763"/>
            <a:ext cx="870362" cy="276999"/>
          </a:xfrm>
          <a:prstGeom prst="rect">
            <a:avLst/>
          </a:prstGeom>
          <a:solidFill>
            <a:schemeClr val="accent2">
              <a:lumMod val="60000"/>
              <a:lumOff val="40000"/>
            </a:schemeClr>
          </a:solidFill>
        </p:spPr>
        <p:txBody>
          <a:bodyPr wrap="square" rtlCol="0">
            <a:spAutoFit/>
          </a:bodyPr>
          <a:lstStyle/>
          <a:p>
            <a:r>
              <a:rPr lang="ar-SA" sz="1200" dirty="0">
                <a:solidFill>
                  <a:schemeClr val="bg1"/>
                </a:solidFill>
              </a:rPr>
              <a:t>طلب المساعدة</a:t>
            </a:r>
            <a:endParaRPr lang="de-CH" sz="1200" dirty="0">
              <a:solidFill>
                <a:schemeClr val="bg1"/>
              </a:solidFill>
            </a:endParaRP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ar-SA" dirty="0">
                <a:solidFill>
                  <a:schemeClr val="accent2">
                    <a:lumMod val="75000"/>
                  </a:schemeClr>
                </a:solidFill>
              </a:rPr>
              <a:t>يجب إجراء المزيد من الدراسات لفهم الآثار طويلة المدى بشكل أدق</a:t>
            </a:r>
            <a:endParaRPr lang="de-CH" dirty="0">
              <a:solidFill>
                <a:schemeClr val="accent2">
                  <a:lumMod val="75000"/>
                </a:schemeClr>
              </a:solidFill>
            </a:endParaRP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11204743" y="560804"/>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11303760" y="4620342"/>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11261087" y="1649079"/>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11257476" y="3743195"/>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11257476" y="2737354"/>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lstStyle/>
          <a:p>
            <a:pPr algn="ctr"/>
            <a:r>
              <a:rPr lang="ar-SA" b="1" dirty="0"/>
              <a:t>المخاطر البيئية</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34107" y="1384812"/>
            <a:ext cx="5819047" cy="1135240"/>
          </a:xfrm>
        </p:spPr>
        <p:txBody>
          <a:bodyPr>
            <a:noAutofit/>
          </a:bodyPr>
          <a:lstStyle/>
          <a:p>
            <a:pPr marL="0" indent="0" algn="r" rtl="1">
              <a:lnSpc>
                <a:spcPct val="100000"/>
              </a:lnSpc>
              <a:spcBef>
                <a:spcPts val="0"/>
              </a:spcBef>
              <a:spcAft>
                <a:spcPts val="600"/>
              </a:spcAft>
              <a:buNone/>
            </a:pPr>
            <a:r>
              <a:rPr lang="ar-SA" dirty="0"/>
              <a:t>تحتوي بطاريات الليثيوم (بطاريات أجهزة </a:t>
            </a:r>
            <a:r>
              <a:rPr lang="ar-SA" dirty="0" err="1"/>
              <a:t>الفيب</a:t>
            </a:r>
            <a:r>
              <a:rPr lang="ar-SA" dirty="0"/>
              <a:t>) على معادن قيّمة، لكن عدم التخلص منها بشكل سليم قد يؤدي إلى أضرار بيئية جسيمة.</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pPr marL="0" indent="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None/>
            </a:pPr>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6964448" y="877794"/>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rtl="1"/>
            <a:r>
              <a:rPr lang="ar-SA" sz="2200" b="1" dirty="0">
                <a:solidFill>
                  <a:schemeClr val="accent3">
                    <a:lumMod val="75000"/>
                  </a:schemeClr>
                </a:solidFill>
                <a:latin typeface="+mj-lt"/>
              </a:rPr>
              <a:t>الاستهلاك</a:t>
            </a:r>
            <a:endParaRPr lang="de-CH" sz="2200" b="1" dirty="0">
              <a:solidFill>
                <a:schemeClr val="accent3">
                  <a:lumMod val="75000"/>
                </a:schemeClr>
              </a:solidFill>
              <a:latin typeface="+mj-lt"/>
            </a:endParaRP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8439150" y="2629891"/>
            <a:ext cx="2314004" cy="35365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r" rtl="1"/>
            <a:r>
              <a:rPr lang="ar-SA" sz="2200" b="1" dirty="0">
                <a:solidFill>
                  <a:schemeClr val="accent3">
                    <a:lumMod val="75000"/>
                  </a:schemeClr>
                </a:solidFill>
                <a:latin typeface="+mj-lt"/>
              </a:rPr>
              <a:t>التخلص من النفايات</a:t>
            </a:r>
            <a:endParaRPr lang="de-CH" sz="2200" b="1" dirty="0">
              <a:solidFill>
                <a:schemeClr val="accent3">
                  <a:lumMod val="75000"/>
                </a:schemeClr>
              </a:solidFill>
              <a:latin typeface="+mj-lt"/>
            </a:endParaRP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728028" y="3171504"/>
            <a:ext cx="6025125" cy="8680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rtl="1">
              <a:buNone/>
            </a:pPr>
            <a:r>
              <a:rPr lang="ar-SA" dirty="0"/>
              <a:t>يجب التخلص من أجهزة </a:t>
            </a:r>
            <a:r>
              <a:rPr lang="ar-SA" dirty="0" err="1"/>
              <a:t>الفيب</a:t>
            </a:r>
            <a:r>
              <a:rPr lang="ar-SA" dirty="0"/>
              <a:t> ضمن النفايات الإلكترونية، ولكن غالبًا ما ينتهي بها الأمر في النفايات العامة بطرق غير ملائمة.</a:t>
            </a: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pPr algn="ctr"/>
            <a:r>
              <a:rPr lang="ar-SA" sz="1200" dirty="0">
                <a:solidFill>
                  <a:srgbClr val="92D050"/>
                </a:solidFill>
              </a:rPr>
              <a:t>التوعية</a:t>
            </a:r>
            <a:endParaRPr lang="de-CH" sz="1200" dirty="0">
              <a:solidFill>
                <a:srgbClr val="92D050"/>
              </a:solidFill>
            </a:endParaRP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1003740" y="4167825"/>
            <a:ext cx="850604" cy="276999"/>
          </a:xfrm>
          <a:prstGeom prst="rect">
            <a:avLst/>
          </a:prstGeom>
          <a:solidFill>
            <a:schemeClr val="accent1">
              <a:lumMod val="75000"/>
            </a:schemeClr>
          </a:solidFill>
        </p:spPr>
        <p:txBody>
          <a:bodyPr wrap="square" rtlCol="0">
            <a:spAutoFit/>
          </a:bodyPr>
          <a:lstStyle/>
          <a:p>
            <a:pPr algn="ctr"/>
            <a:r>
              <a:rPr lang="ar-SA" sz="1200" dirty="0">
                <a:solidFill>
                  <a:schemeClr val="bg1"/>
                </a:solidFill>
              </a:rPr>
              <a:t>الفهم</a:t>
            </a:r>
            <a:endParaRPr lang="de-CH" sz="1200" dirty="0">
              <a:solidFill>
                <a:schemeClr val="bg1"/>
              </a:solidFill>
            </a:endParaRP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455737" y="4081736"/>
            <a:ext cx="811618" cy="276999"/>
          </a:xfrm>
          <a:prstGeom prst="rect">
            <a:avLst/>
          </a:prstGeom>
          <a:solidFill>
            <a:schemeClr val="accent1">
              <a:lumMod val="75000"/>
            </a:schemeClr>
          </a:solidFill>
        </p:spPr>
        <p:txBody>
          <a:bodyPr wrap="square" rtlCol="0">
            <a:spAutoFit/>
          </a:bodyPr>
          <a:lstStyle/>
          <a:p>
            <a:pPr algn="ctr"/>
            <a:r>
              <a:rPr lang="ar-SA" sz="1200" dirty="0">
                <a:solidFill>
                  <a:schemeClr val="bg1"/>
                </a:solidFill>
              </a:rPr>
              <a:t>الإدراك</a:t>
            </a:r>
            <a:endParaRPr lang="de-CH" sz="1200" dirty="0">
              <a:solidFill>
                <a:schemeClr val="bg1"/>
              </a:solidFill>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709684" y="4189543"/>
            <a:ext cx="987965" cy="276999"/>
          </a:xfrm>
          <a:prstGeom prst="rect">
            <a:avLst/>
          </a:prstGeom>
          <a:solidFill>
            <a:schemeClr val="accent1">
              <a:lumMod val="75000"/>
            </a:schemeClr>
          </a:solidFill>
        </p:spPr>
        <p:txBody>
          <a:bodyPr wrap="square" rtlCol="0">
            <a:spAutoFit/>
          </a:bodyPr>
          <a:lstStyle/>
          <a:p>
            <a:pPr algn="ctr"/>
            <a:r>
              <a:rPr lang="ar-SA" sz="1200" dirty="0">
                <a:solidFill>
                  <a:schemeClr val="bg1"/>
                </a:solidFill>
              </a:rPr>
              <a:t>اتخاذ الإجراءات</a:t>
            </a:r>
            <a:endParaRPr lang="de-CH" sz="1200" dirty="0">
              <a:solidFill>
                <a:schemeClr val="bg1"/>
              </a:solidFill>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2101971" y="4419071"/>
            <a:ext cx="870362" cy="276999"/>
          </a:xfrm>
          <a:prstGeom prst="rect">
            <a:avLst/>
          </a:prstGeom>
          <a:solidFill>
            <a:schemeClr val="accent1">
              <a:lumMod val="75000"/>
            </a:schemeClr>
          </a:solidFill>
        </p:spPr>
        <p:txBody>
          <a:bodyPr wrap="square" rtlCol="0">
            <a:spAutoFit/>
          </a:bodyPr>
          <a:lstStyle/>
          <a:p>
            <a:pPr marL="0" algn="r" defTabSz="914400" rtl="1" eaLnBrk="1" latinLnBrk="0" hangingPunct="1"/>
            <a:r>
              <a:rPr lang="ar-SA" sz="1200" dirty="0">
                <a:solidFill>
                  <a:schemeClr val="bg1"/>
                </a:solidFill>
              </a:rPr>
              <a:t>طلب المساعدة</a:t>
            </a:r>
            <a:endParaRPr lang="de-CH" sz="1200" dirty="0">
              <a:solidFill>
                <a:schemeClr val="bg1"/>
              </a:solidFill>
            </a:endParaRP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979662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rtl="1"/>
            <a:r>
              <a:rPr lang="ar-SA" b="1" dirty="0">
                <a:solidFill>
                  <a:schemeClr val="accent1">
                    <a:lumMod val="50000"/>
                  </a:schemeClr>
                </a:solidFill>
              </a:rPr>
              <a:t>سؤال تفاعلي</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2450400" y="1521846"/>
            <a:ext cx="7978185" cy="461665"/>
          </a:xfrm>
          <a:prstGeom prst="rect">
            <a:avLst/>
          </a:prstGeom>
          <a:noFill/>
          <a:ln w="12700">
            <a:solidFill>
              <a:schemeClr val="accent1">
                <a:lumMod val="50000"/>
              </a:schemeClr>
            </a:solidFill>
          </a:ln>
        </p:spPr>
        <p:txBody>
          <a:bodyPr wrap="square" rtlCol="0">
            <a:spAutoFit/>
          </a:bodyPr>
          <a:lstStyle/>
          <a:p>
            <a:pPr algn="r" rtl="1"/>
            <a:r>
              <a:rPr lang="ar-SA" sz="2400" b="1" dirty="0"/>
              <a:t>من منكم يعرف شخصًا واحدًا على الأقل يستخدم السجائر الإلكترونية (</a:t>
            </a:r>
            <a:r>
              <a:rPr lang="ar-SA" sz="2400" b="1" dirty="0" err="1"/>
              <a:t>الفيب</a:t>
            </a:r>
            <a:r>
              <a:rPr lang="ar-SA" sz="2400" b="1" dirty="0"/>
              <a:t>)؟</a:t>
            </a:r>
            <a:endParaRPr lang="de-CH" sz="2400" b="1" dirty="0"/>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rtl="1"/>
            <a:r>
              <a:rPr lang="ar-SA" b="1" dirty="0">
                <a:solidFill>
                  <a:schemeClr val="accent1">
                    <a:lumMod val="50000"/>
                  </a:schemeClr>
                </a:solidFill>
              </a:rPr>
              <a:t>المخاطر على اليافعين</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3044883" y="1501384"/>
            <a:ext cx="7645482" cy="3477875"/>
          </a:xfrm>
          <a:prstGeom prst="rect">
            <a:avLst/>
          </a:prstGeom>
          <a:noFill/>
        </p:spPr>
        <p:txBody>
          <a:bodyPr wrap="square" rtlCol="0">
            <a:spAutoFit/>
          </a:bodyPr>
          <a:lstStyle/>
          <a:p>
            <a:pPr marL="342900" indent="-342900" algn="r" rtl="1">
              <a:buFontTx/>
              <a:buAutoNum type="arabicParenR"/>
            </a:pPr>
            <a:r>
              <a:rPr lang="ar-SA" sz="2000" b="1" dirty="0"/>
              <a:t>التسويق: </a:t>
            </a:r>
            <a:r>
              <a:rPr lang="ar-SA" sz="2000" dirty="0"/>
              <a:t>تستهدف الصناعة فئة الشباب بشكل مباشر، مستفيدة من الإعلانات على وسائل التواصل الاجتماعي مثل </a:t>
            </a:r>
            <a:r>
              <a:rPr lang="de-CH" sz="2000" dirty="0" err="1"/>
              <a:t>TikTok</a:t>
            </a:r>
            <a:endParaRPr lang="ar-SA" sz="2000" dirty="0"/>
          </a:p>
          <a:p>
            <a:pPr marL="342900" indent="-342900" algn="r" rtl="1">
              <a:buFontTx/>
              <a:buAutoNum type="arabicParenR"/>
            </a:pPr>
            <a:endParaRPr lang="de-CH" sz="2000" b="1" dirty="0"/>
          </a:p>
          <a:p>
            <a:pPr marL="342900" indent="-342900" algn="r" rtl="1">
              <a:buAutoNum type="arabicParenR"/>
            </a:pPr>
            <a:r>
              <a:rPr lang="ar-SA" sz="2000" b="1" dirty="0"/>
              <a:t>النكهات: </a:t>
            </a:r>
            <a:r>
              <a:rPr lang="ar-SA" sz="2000" dirty="0"/>
              <a:t>تجذب النكهات المتنوعة الشباب وتزيد من شعبية أجهزة </a:t>
            </a:r>
            <a:r>
              <a:rPr lang="ar-SA" sz="2000" dirty="0" err="1"/>
              <a:t>الفيب</a:t>
            </a:r>
            <a:r>
              <a:rPr lang="ar-SA" sz="2000" dirty="0"/>
              <a:t> بينهم</a:t>
            </a:r>
            <a:br>
              <a:rPr lang="ar-SA" sz="2000" b="1" dirty="0"/>
            </a:br>
            <a:endParaRPr lang="de-CH" sz="2000" b="1" dirty="0"/>
          </a:p>
          <a:p>
            <a:pPr marL="342900" indent="-342900" algn="r" rtl="1">
              <a:buAutoNum type="arabicParenR"/>
            </a:pPr>
            <a:r>
              <a:rPr lang="ar-SA" sz="2000" b="1" dirty="0"/>
              <a:t>تأثيرات استهلاك النيكوتين:</a:t>
            </a:r>
            <a:br>
              <a:rPr lang="ar-SA" sz="2000" b="1" dirty="0"/>
            </a:br>
            <a:r>
              <a:rPr lang="ar-SA" sz="2000" dirty="0"/>
              <a:t>يمكن أن يؤثر النيكوتين على تطور الدماغ. </a:t>
            </a:r>
            <a:br>
              <a:rPr lang="ar-SA" sz="2000" dirty="0"/>
            </a:br>
            <a:r>
              <a:rPr lang="ar-SA" sz="2000" dirty="0"/>
              <a:t>البدء في استهلاكه بسن مبكر يزيد من خطر الإدمان عليه في المستقبل</a:t>
            </a:r>
            <a:r>
              <a:rPr lang="ar-SA" sz="2000" b="1" dirty="0"/>
              <a:t>.</a:t>
            </a:r>
            <a:br>
              <a:rPr lang="ar-SA" sz="2000" b="1" dirty="0"/>
            </a:br>
            <a:endParaRPr lang="ar-SA" sz="2000" b="1" dirty="0"/>
          </a:p>
          <a:p>
            <a:pPr marL="342900" indent="-342900" algn="r" rtl="1">
              <a:buAutoNum type="arabicParenR"/>
            </a:pPr>
            <a:r>
              <a:rPr lang="ar-SA" sz="2000" b="1" dirty="0"/>
              <a:t>الآباء المدخنون</a:t>
            </a:r>
            <a:r>
              <a:rPr lang="ar-SA" sz="2000" dirty="0"/>
              <a:t>: يزيد تدخين الآباء من احتمالية أن يبدأ أبناؤهم بالتدخين أو استخدام </a:t>
            </a:r>
            <a:r>
              <a:rPr lang="ar-SA" sz="2000" dirty="0" err="1"/>
              <a:t>الفيب</a:t>
            </a:r>
            <a:r>
              <a:rPr lang="ar-SA" sz="2000" dirty="0"/>
              <a:t>.</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0" y="1501384"/>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pPr algn="r" rtl="1"/>
            <a:r>
              <a:rPr lang="ar-SA" b="1" dirty="0">
                <a:solidFill>
                  <a:schemeClr val="accent1">
                    <a:lumMod val="50000"/>
                  </a:schemeClr>
                </a:solidFill>
              </a:rPr>
              <a:t>القوانين والحماية القانونية للشباب</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1392778" y="1202263"/>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971934" y="1565358"/>
            <a:ext cx="6970719" cy="707886"/>
          </a:xfrm>
          <a:prstGeom prst="rect">
            <a:avLst/>
          </a:prstGeom>
          <a:noFill/>
          <a:ln w="19050">
            <a:solidFill>
              <a:schemeClr val="accent2">
                <a:lumMod val="75000"/>
              </a:schemeClr>
            </a:solidFill>
          </a:ln>
        </p:spPr>
        <p:txBody>
          <a:bodyPr wrap="square" rtlCol="0">
            <a:spAutoFit/>
          </a:bodyPr>
          <a:lstStyle/>
          <a:p>
            <a:pPr algn="r" rtl="1">
              <a:spcAft>
                <a:spcPts val="600"/>
              </a:spcAft>
            </a:pPr>
            <a:r>
              <a:rPr lang="ar-SA" sz="2000" dirty="0">
                <a:solidFill>
                  <a:schemeClr val="accent5">
                    <a:lumMod val="75000"/>
                  </a:schemeClr>
                </a:solidFill>
              </a:rPr>
              <a:t>اعتبارًا من 1 أكتوبر 2024، دخل قانون منتجات التبغ الجديد حيز التنفيذ في سويسرا، والذي يحظر بيع أجهزة </a:t>
            </a:r>
            <a:r>
              <a:rPr lang="ar-SA" sz="2000" dirty="0" err="1">
                <a:solidFill>
                  <a:schemeClr val="accent5">
                    <a:lumMod val="75000"/>
                  </a:schemeClr>
                </a:solidFill>
              </a:rPr>
              <a:t>الفيب</a:t>
            </a:r>
            <a:r>
              <a:rPr lang="ar-SA" sz="2000" dirty="0">
                <a:solidFill>
                  <a:schemeClr val="accent5">
                    <a:lumMod val="75000"/>
                  </a:schemeClr>
                </a:solidFill>
              </a:rPr>
              <a:t> للقُصّر. </a:t>
            </a:r>
            <a:endParaRPr lang="de-CH" sz="2000" dirty="0">
              <a:solidFill>
                <a:schemeClr val="accent5">
                  <a:lumMod val="75000"/>
                </a:schemeClr>
              </a:solidFill>
            </a:endParaRP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0275545" y="1440943"/>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1799659"/>
          </a:xfrm>
        </p:spPr>
        <p:txBody>
          <a:bodyPr/>
          <a:lstStyle/>
          <a:p>
            <a:pPr algn="r" rtl="1"/>
            <a:r>
              <a:rPr lang="ar-SA" b="1" dirty="0"/>
              <a:t>كيفية التصرف كأولياء أمور؟</a:t>
            </a:r>
            <a:endParaRPr lang="de-CH" b="1" dirty="0"/>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40929"/>
            <a:ext cx="6884582" cy="369332"/>
          </a:xfrm>
          <a:prstGeom prst="rect">
            <a:avLst/>
          </a:prstGeom>
          <a:noFill/>
          <a:ln w="19050">
            <a:solidFill>
              <a:schemeClr val="accent2">
                <a:lumMod val="50000"/>
              </a:schemeClr>
            </a:solidFill>
          </a:ln>
        </p:spPr>
        <p:txBody>
          <a:bodyPr wrap="square" rtlCol="0">
            <a:spAutoFit/>
          </a:bodyPr>
          <a:lstStyle/>
          <a:p>
            <a:pPr algn="r" rtl="1"/>
            <a:r>
              <a:rPr lang="ar-SA" dirty="0">
                <a:solidFill>
                  <a:schemeClr val="accent1">
                    <a:lumMod val="50000"/>
                  </a:schemeClr>
                </a:solidFill>
              </a:rPr>
              <a:t>يمكنك العثور على موارد ومعلومات إضافية في الكتيب وعلى موقع: </a:t>
            </a:r>
            <a:r>
              <a:rPr lang="de-CH" dirty="0" err="1">
                <a:solidFill>
                  <a:schemeClr val="accent1">
                    <a:lumMod val="50000"/>
                  </a:schemeClr>
                </a:solidFill>
              </a:rPr>
              <a:t>VAHSK.ch</a:t>
            </a:r>
            <a:endParaRPr lang="de-CH" dirty="0">
              <a:solidFill>
                <a:schemeClr val="accent1">
                  <a:lumMod val="50000"/>
                </a:schemeClr>
              </a:solidFill>
            </a:endParaRP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969069"/>
            <a:ext cx="921488" cy="276999"/>
          </a:xfrm>
          <a:prstGeom prst="rect">
            <a:avLst/>
          </a:prstGeom>
          <a:solidFill>
            <a:schemeClr val="accent5">
              <a:lumMod val="60000"/>
              <a:lumOff val="40000"/>
            </a:schemeClr>
          </a:solidFill>
          <a:ln w="28575">
            <a:noFill/>
          </a:ln>
        </p:spPr>
        <p:txBody>
          <a:bodyPr wrap="square" rtlCol="0">
            <a:spAutoFit/>
          </a:bodyPr>
          <a:lstStyle/>
          <a:p>
            <a:pPr algn="ctr"/>
            <a:r>
              <a:rPr lang="ar-SA" sz="1200" dirty="0">
                <a:solidFill>
                  <a:schemeClr val="bg1"/>
                </a:solidFill>
              </a:rPr>
              <a:t>التوعية</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909136" y="4097367"/>
            <a:ext cx="995328" cy="276999"/>
          </a:xfrm>
          <a:prstGeom prst="rect">
            <a:avLst/>
          </a:prstGeom>
          <a:solidFill>
            <a:schemeClr val="accent5">
              <a:lumMod val="60000"/>
              <a:lumOff val="40000"/>
            </a:schemeClr>
          </a:solidFill>
        </p:spPr>
        <p:txBody>
          <a:bodyPr wrap="square" rtlCol="0">
            <a:spAutoFit/>
          </a:bodyPr>
          <a:lstStyle/>
          <a:p>
            <a:pPr algn="ctr"/>
            <a:r>
              <a:rPr lang="ar-SA" sz="1200" dirty="0">
                <a:solidFill>
                  <a:schemeClr val="bg1"/>
                </a:solidFill>
              </a:rPr>
              <a:t>الفهم</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679678" y="4066949"/>
            <a:ext cx="1062064" cy="276999"/>
          </a:xfrm>
          <a:prstGeom prst="rect">
            <a:avLst/>
          </a:prstGeom>
          <a:solidFill>
            <a:schemeClr val="accent5">
              <a:lumMod val="60000"/>
              <a:lumOff val="40000"/>
            </a:schemeClr>
          </a:solidFill>
          <a:ln w="19050">
            <a:solidFill>
              <a:srgbClr val="C00000"/>
            </a:solidFill>
          </a:ln>
        </p:spPr>
        <p:txBody>
          <a:bodyPr wrap="square" rtlCol="0">
            <a:spAutoFit/>
          </a:bodyPr>
          <a:lstStyle/>
          <a:p>
            <a:pPr algn="ctr" rtl="1"/>
            <a:r>
              <a:rPr lang="ar-SA" sz="1200" dirty="0">
                <a:solidFill>
                  <a:srgbClr val="C00000"/>
                </a:solidFill>
              </a:rPr>
              <a:t>اتخاذ الإجراءات</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ar-SA" sz="1200" dirty="0">
                <a:solidFill>
                  <a:schemeClr val="bg1"/>
                </a:solidFill>
              </a:rPr>
              <a:t>طلب المساعدة</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11129" y="3995035"/>
            <a:ext cx="932376" cy="276999"/>
          </a:xfrm>
          <a:prstGeom prst="rect">
            <a:avLst/>
          </a:prstGeom>
          <a:solidFill>
            <a:schemeClr val="accent5">
              <a:lumMod val="60000"/>
              <a:lumOff val="40000"/>
            </a:schemeClr>
          </a:solidFill>
          <a:ln w="19050">
            <a:noFill/>
          </a:ln>
        </p:spPr>
        <p:txBody>
          <a:bodyPr wrap="square" rtlCol="0">
            <a:spAutoFit/>
          </a:bodyPr>
          <a:lstStyle/>
          <a:p>
            <a:pPr algn="ctr"/>
            <a:r>
              <a:rPr lang="ar-SA" sz="1200" dirty="0">
                <a:solidFill>
                  <a:schemeClr val="bg1"/>
                </a:solidFill>
              </a:rPr>
              <a:t>الإدراك</a:t>
            </a:r>
            <a:endParaRPr lang="de-CH" sz="1200" dirty="0">
              <a:solidFill>
                <a:schemeClr val="bg1"/>
              </a:solidFill>
            </a:endParaRP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rtl="1"/>
            <a:r>
              <a:rPr lang="ar-SA" b="1" dirty="0">
                <a:solidFill>
                  <a:schemeClr val="accent1">
                    <a:lumMod val="50000"/>
                  </a:schemeClr>
                </a:solidFill>
              </a:rPr>
              <a:t>ابحث عن فرصة للحديث مع طفلك</a:t>
            </a:r>
            <a:endParaRPr lang="de-CH" b="1" dirty="0">
              <a:solidFill>
                <a:schemeClr val="accent1">
                  <a:lumMod val="50000"/>
                </a:schemeClr>
              </a:solidFill>
            </a:endParaRPr>
          </a:p>
        </p:txBody>
      </p:sp>
      <p:sp>
        <p:nvSpPr>
          <p:cNvPr id="6" name="Textfeld 4">
            <a:extLst>
              <a:ext uri="{FF2B5EF4-FFF2-40B4-BE49-F238E27FC236}">
                <a16:creationId xmlns:a16="http://schemas.microsoft.com/office/drawing/2014/main" id="{48EBFD9C-2A27-DBAD-22C6-4157EBEACCEB}"/>
              </a:ext>
            </a:extLst>
          </p:cNvPr>
          <p:cNvSpPr txBox="1"/>
          <p:nvPr/>
        </p:nvSpPr>
        <p:spPr>
          <a:xfrm>
            <a:off x="5426162" y="1285371"/>
            <a:ext cx="5888576" cy="3371564"/>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ar-SA" dirty="0">
                <a:sym typeface="Wingdings" panose="05000000000000000000" pitchFamily="2" charset="2"/>
              </a:rPr>
              <a:t>اطلع على المعلومات المتعلقة بالموضوع.</a:t>
            </a:r>
          </a:p>
          <a:p>
            <a:pPr marL="285750" indent="-285750" algn="r" rtl="1">
              <a:lnSpc>
                <a:spcPct val="150000"/>
              </a:lnSpc>
              <a:buFont typeface="Arial" panose="020B0604020202020204" pitchFamily="34" charset="0"/>
              <a:buChar char="•"/>
            </a:pPr>
            <a:r>
              <a:rPr lang="ar-SA" dirty="0">
                <a:sym typeface="Wingdings" panose="05000000000000000000" pitchFamily="2" charset="2"/>
              </a:rPr>
              <a:t>اختر وقتًا هادئًا بعيدًا عن التوتر أو النزاع.</a:t>
            </a:r>
          </a:p>
          <a:p>
            <a:pPr marL="285750" indent="-285750" algn="r" rtl="1">
              <a:lnSpc>
                <a:spcPct val="150000"/>
              </a:lnSpc>
              <a:buFont typeface="Arial" panose="020B0604020202020204" pitchFamily="34" charset="0"/>
              <a:buChar char="•"/>
            </a:pPr>
            <a:r>
              <a:rPr lang="ar-SA" dirty="0">
                <a:sym typeface="Wingdings" panose="05000000000000000000" pitchFamily="2" charset="2"/>
              </a:rPr>
              <a:t>اسأل طفلك أسئلة واستمع له جيدًا، وتجنب إلقاء محاضرات.</a:t>
            </a:r>
          </a:p>
          <a:p>
            <a:pPr marL="285750" indent="-285750" algn="r" rtl="1">
              <a:lnSpc>
                <a:spcPct val="150000"/>
              </a:lnSpc>
              <a:buFont typeface="Arial" panose="020B0604020202020204" pitchFamily="34" charset="0"/>
              <a:buChar char="•"/>
            </a:pPr>
            <a:r>
              <a:rPr lang="ar-SA" dirty="0">
                <a:sym typeface="Wingdings" panose="05000000000000000000" pitchFamily="2" charset="2"/>
              </a:rPr>
              <a:t>حاول تجنب توجيه النقد للطفل.</a:t>
            </a:r>
          </a:p>
          <a:p>
            <a:pPr marL="285750" indent="-285750" algn="r" rtl="1">
              <a:lnSpc>
                <a:spcPct val="150000"/>
              </a:lnSpc>
              <a:buFont typeface="Arial" panose="020B0604020202020204" pitchFamily="34" charset="0"/>
              <a:buChar char="•"/>
            </a:pPr>
            <a:r>
              <a:rPr lang="ar-SA" dirty="0">
                <a:sym typeface="Wingdings" panose="05000000000000000000" pitchFamily="2" charset="2"/>
              </a:rPr>
              <a:t>ضع قواعد واضحة واتفق على ترتيبات محددة.</a:t>
            </a:r>
          </a:p>
          <a:p>
            <a:pPr marL="285750" indent="-285750" algn="r" rtl="1">
              <a:lnSpc>
                <a:spcPct val="150000"/>
              </a:lnSpc>
              <a:buFont typeface="Arial" panose="020B0604020202020204" pitchFamily="34" charset="0"/>
              <a:buChar char="•"/>
            </a:pPr>
            <a:r>
              <a:rPr lang="ar-SA" dirty="0">
                <a:sym typeface="Wingdings" panose="05000000000000000000" pitchFamily="2" charset="2"/>
              </a:rPr>
              <a:t>كن قدوة يحتذى بها.</a:t>
            </a:r>
          </a:p>
          <a:p>
            <a:pPr marL="285750" indent="-285750" algn="r" rtl="1">
              <a:lnSpc>
                <a:spcPct val="150000"/>
              </a:lnSpc>
              <a:buFont typeface="Arial" panose="020B0604020202020204" pitchFamily="34" charset="0"/>
              <a:buChar char="•"/>
            </a:pPr>
            <a:r>
              <a:rPr lang="ar-SA" dirty="0">
                <a:sym typeface="Wingdings" panose="05000000000000000000" pitchFamily="2" charset="2"/>
              </a:rPr>
              <a:t>تذكر أن العديد من الآباء يمرون بنفس التحديات.</a:t>
            </a:r>
          </a:p>
          <a:p>
            <a:pPr marL="285750" indent="-285750" algn="r" rtl="1">
              <a:lnSpc>
                <a:spcPct val="150000"/>
              </a:lnSpc>
              <a:buFont typeface="Arial" panose="020B0604020202020204" pitchFamily="34" charset="0"/>
              <a:buChar char="•"/>
            </a:pPr>
            <a:r>
              <a:rPr lang="ar-SA" dirty="0">
                <a:sym typeface="Wingdings" panose="05000000000000000000" pitchFamily="2" charset="2"/>
              </a:rPr>
              <a:t>اطلب المساعدة</a:t>
            </a:r>
            <a:endParaRPr lang="de-CH" dirty="0">
              <a:sym typeface="Wingdings" panose="05000000000000000000" pitchFamily="2" charset="2"/>
            </a:endParaRP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3838</Words>
  <Application>Microsoft Office PowerPoint</Application>
  <PresentationFormat>Breitbild</PresentationFormat>
  <Paragraphs>349</Paragraphs>
  <Slides>16</Slides>
  <Notes>16</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16</vt:i4>
      </vt:variant>
    </vt:vector>
  </HeadingPairs>
  <TitlesOfParts>
    <vt:vector size="30" baseType="lpstr">
      <vt:lpstr>Aptos</vt:lpstr>
      <vt:lpstr>Arial</vt:lpstr>
      <vt:lpstr>Calibri</vt:lpstr>
      <vt:lpstr>Calibri Light</vt:lpstr>
      <vt:lpstr>Intro rust</vt:lpstr>
      <vt:lpstr>Symbol</vt:lpstr>
      <vt:lpstr>Times New Roman</vt:lpstr>
      <vt:lpstr>Wingdings</vt:lpstr>
      <vt:lpstr>Rückblick</vt:lpstr>
      <vt:lpstr>Rückblick</vt:lpstr>
      <vt:lpstr>Rückblick</vt:lpstr>
      <vt:lpstr>Rückblick</vt:lpstr>
      <vt:lpstr>Rückblick</vt:lpstr>
      <vt:lpstr>Rückblick</vt:lpstr>
      <vt:lpstr>VapeAware فيب أوير</vt:lpstr>
      <vt:lpstr>ما هي السيجارة الالكترونية (جهاز الفيب)؟</vt:lpstr>
      <vt:lpstr>PowerPoint-Präsentation</vt:lpstr>
      <vt:lpstr>التأثيرات الصحية</vt:lpstr>
      <vt:lpstr>المخاطر البيئية</vt:lpstr>
      <vt:lpstr>PowerPoint-Präsentation</vt:lpstr>
      <vt:lpstr>PowerPoint-Präsentation</vt:lpstr>
      <vt:lpstr>PowerPoint-Präsentation</vt:lpstr>
      <vt:lpstr>كيفية التصرف كأولياء أمور؟</vt:lpstr>
      <vt:lpstr>نصائح للحوار مع طفلك</vt:lpstr>
      <vt:lpstr>تمرين جماعي</vt:lpstr>
      <vt:lpstr>الخاتمة       </vt:lpstr>
      <vt:lpstr>PowerPoint-Präsentation</vt:lpstr>
      <vt:lpstr>معلومات إضافية</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VapeAware فيب أوير</dc:title>
  <dc:creator>Olivia Studhalter</dc:creator>
  <cp:lastModifiedBy>Olivia Studhalter</cp:lastModifiedBy>
  <cp:revision>102</cp:revision>
  <cp:lastPrinted>2024-09-08T16:07:29Z</cp:lastPrinted>
  <dcterms:created xsi:type="dcterms:W3CDTF">2024-06-27T09:03:35Z</dcterms:created>
  <dcterms:modified xsi:type="dcterms:W3CDTF">2024-11-04T10:18:46Z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