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4"/>
    <p:sldMasterId id="2147483672" r:id="rId5"/>
    <p:sldMasterId id="2147483706" r:id="rId6"/>
    <p:sldMasterId id="2147483709" r:id="rId7"/>
    <p:sldMasterId id="2147483712" r:id="rId8"/>
    <p:sldMasterId id="2147483697" r:id="rId9"/>
  </p:sldMasterIdLst>
  <p:notesMasterIdLst>
    <p:notesMasterId r:id="rId26"/>
  </p:notesMasterIdLst>
  <p:sldIdLst>
    <p:sldId id="318" r:id="rId10"/>
    <p:sldId id="319" r:id="rId11"/>
    <p:sldId id="320" r:id="rId12"/>
    <p:sldId id="321" r:id="rId13"/>
    <p:sldId id="267" r:id="rId14"/>
    <p:sldId id="323" r:id="rId15"/>
    <p:sldId id="324" r:id="rId16"/>
    <p:sldId id="325" r:id="rId17"/>
    <p:sldId id="326" r:id="rId18"/>
    <p:sldId id="327" r:id="rId19"/>
    <p:sldId id="328" r:id="rId20"/>
    <p:sldId id="329" r:id="rId21"/>
    <p:sldId id="330" r:id="rId22"/>
    <p:sldId id="331" r:id="rId23"/>
    <p:sldId id="332" r:id="rId24"/>
    <p:sldId id="294"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B0A69-E7E1-C9BB-066C-FA5A54EAC60A}" name="Olivia Studhalter" initials="OS" userId="S::olivia.studhalter@uzh.ch::59b39a87-bc4f-4a1c-9527-8499db86d2cd" providerId="AD"/>
  <p188:author id="{CD6E486E-CB09-7FF4-9380-8FB10014A759}" name="Corina Salis Gross" initials="CSG" userId="Corina Salis Gros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livia Studhalter" initials="OS" lastIdx="1" clrIdx="0">
    <p:extLst>
      <p:ext uri="{19B8F6BF-5375-455C-9EA6-DF929625EA0E}">
        <p15:presenceInfo xmlns:p15="http://schemas.microsoft.com/office/powerpoint/2012/main" userId="S::olivia.studhalter@uzh.ch::59b39a87-bc4f-4a1c-9527-8499db86d2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46" autoAdjust="0"/>
    <p:restoredTop sz="64243" autoAdjust="0"/>
  </p:normalViewPr>
  <p:slideViewPr>
    <p:cSldViewPr snapToGrid="0">
      <p:cViewPr varScale="1">
        <p:scale>
          <a:sx n="66" d="100"/>
          <a:sy n="66" d="100"/>
        </p:scale>
        <p:origin x="588" y="66"/>
      </p:cViewPr>
      <p:guideLst/>
    </p:cSldViewPr>
  </p:slideViewPr>
  <p:outlineViewPr>
    <p:cViewPr>
      <p:scale>
        <a:sx n="33" d="100"/>
        <a:sy n="33" d="100"/>
      </p:scale>
      <p:origin x="0" y="-1168"/>
    </p:cViewPr>
  </p:outlineViewPr>
  <p:notesTextViewPr>
    <p:cViewPr>
      <p:scale>
        <a:sx n="110" d="100"/>
        <a:sy n="110" d="100"/>
      </p:scale>
      <p:origin x="0" y="0"/>
    </p:cViewPr>
  </p:notesTextViewPr>
  <p:sorterViewPr>
    <p:cViewPr>
      <p:scale>
        <a:sx n="100" d="100"/>
        <a:sy n="100" d="100"/>
      </p:scale>
      <p:origin x="0" y="0"/>
    </p:cViewPr>
  </p:sorterViewPr>
  <p:notesViewPr>
    <p:cSldViewPr snapToGrid="0">
      <p:cViewPr varScale="1">
        <p:scale>
          <a:sx n="67" d="100"/>
          <a:sy n="67" d="100"/>
        </p:scale>
        <p:origin x="2829" y="2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0CC6A80-9D45-4234-82EC-800303B97362}" type="datetimeFigureOut">
              <a:rPr lang="de-CH" smtClean="0"/>
              <a:t>28.10.2024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EF143-95B9-4571-9396-B55E307319CB}" type="slidenum">
              <a:rPr lang="de-CH" smtClean="0"/>
              <a:t>‹Nr.›</a:t>
            </a:fld>
            <a:endParaRPr lang="de-CH"/>
          </a:p>
        </p:txBody>
      </p:sp>
    </p:spTree>
    <p:extLst>
      <p:ext uri="{BB962C8B-B14F-4D97-AF65-F5344CB8AC3E}">
        <p14:creationId xmlns:p14="http://schemas.microsoft.com/office/powerpoint/2010/main" val="104477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4FABF-B1F6-0ACB-6121-36B13DD13BD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1972986-86E8-3ADF-B2F8-33F5F35D80A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826DFF5-9927-D07B-34D2-91018F3232B3}"/>
              </a:ext>
            </a:extLst>
          </p:cNvPr>
          <p:cNvSpPr>
            <a:spLocks noGrp="1"/>
          </p:cNvSpPr>
          <p:nvPr>
            <p:ph type="body" idx="1"/>
          </p:nvPr>
        </p:nvSpPr>
        <p:spPr>
          <a:xfrm>
            <a:off x="685800" y="4400549"/>
            <a:ext cx="5184913" cy="4284664"/>
          </a:xfrm>
        </p:spPr>
        <p:txBody>
          <a:bodyPr/>
          <a:lstStyle/>
          <a:p>
            <a:pPr algn="l"/>
            <a:r>
              <a:rPr lang="de-CH" sz="2800" b="0" i="0" u="none" strike="noStrike" noProof="1">
                <a:solidFill>
                  <a:srgbClr val="000000"/>
                </a:solidFill>
                <a:effectLst/>
              </a:rPr>
              <a:t>Mirëdita. Jam i/e lumtur që jeni të gjithë këtu sot. </a:t>
            </a:r>
            <a:br>
              <a:rPr lang="de-CH" sz="2800" b="0" i="0" u="none" strike="noStrike" noProof="1">
                <a:solidFill>
                  <a:srgbClr val="000000"/>
                </a:solidFill>
                <a:effectLst/>
              </a:rPr>
            </a:br>
            <a:r>
              <a:rPr lang="de-CH" sz="2800" b="0" i="0" u="none" strike="noStrike" noProof="1">
                <a:solidFill>
                  <a:srgbClr val="000000"/>
                </a:solidFill>
                <a:effectLst/>
              </a:rPr>
              <a:t>Do të flasim për një temë aktuale dhe shumë të rëndësishme. Për vapes. Ato quhen gjithashtu avullues elektronikë ose cigare elektronike. </a:t>
            </a:r>
            <a:br>
              <a:rPr lang="de-CH" sz="2800" b="0" i="0" u="none" strike="noStrike" noProof="1">
                <a:solidFill>
                  <a:srgbClr val="000000"/>
                </a:solidFill>
                <a:effectLst/>
              </a:rPr>
            </a:br>
            <a:r>
              <a:rPr lang="de-CH" sz="2800" b="0" i="0" u="none" strike="noStrike" noProof="1">
                <a:solidFill>
                  <a:srgbClr val="000000"/>
                </a:solidFill>
                <a:effectLst/>
              </a:rPr>
              <a:t>Vitet e fundit, përdorimi i vapes është bërë gjithnjë e më i përhapur në Zvicër. Megjithatë, në disa kantone ato tashmë janë të ndaluara. </a:t>
            </a:r>
            <a:br>
              <a:rPr lang="de-CH" sz="2800" b="0" i="0" u="none" strike="noStrike" noProof="1">
                <a:solidFill>
                  <a:srgbClr val="000000"/>
                </a:solidFill>
                <a:effectLst/>
              </a:rPr>
            </a:br>
            <a:r>
              <a:rPr lang="de-CH" sz="2800" b="0" i="0" u="none" strike="noStrike" noProof="1">
                <a:solidFill>
                  <a:srgbClr val="000000"/>
                </a:solidFill>
                <a:effectLst/>
              </a:rPr>
              <a:t>Por çfarë janë Vapes saktësisht? Si funksionojnë ato? Dhe çfarë ndikimi kanë mbi shëndetin? Këto dhe pyetje të tjera do të na shoqërojnë gjatë orës së ardhshme.</a:t>
            </a:r>
          </a:p>
          <a:p>
            <a:pPr algn="l"/>
            <a:br>
              <a:rPr lang="de-CH" sz="2800" b="0" i="0" u="none" strike="noStrike" noProof="1">
                <a:solidFill>
                  <a:srgbClr val="000000"/>
                </a:solidFill>
                <a:effectLst/>
              </a:rPr>
            </a:br>
            <a:r>
              <a:rPr lang="de-CH" sz="2800" b="0" i="0" u="none" strike="noStrike" noProof="1">
                <a:solidFill>
                  <a:srgbClr val="000000"/>
                </a:solidFill>
                <a:effectLst/>
              </a:rPr>
              <a:t>Projekti VapeAware mbështetet financiarisht nga Fondi i Parandalimit të Duhanit dhe Fondacioni Ernst Göhner.</a:t>
            </a:r>
          </a:p>
          <a:p>
            <a:endParaRPr lang="de-CH" sz="1800" b="1" i="1" kern="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Foliennummernplatzhalter 3">
            <a:extLst>
              <a:ext uri="{FF2B5EF4-FFF2-40B4-BE49-F238E27FC236}">
                <a16:creationId xmlns:a16="http://schemas.microsoft.com/office/drawing/2014/main" id="{B69F7410-244B-18DB-61BE-AD369C2A5F36}"/>
              </a:ext>
            </a:extLst>
          </p:cNvPr>
          <p:cNvSpPr>
            <a:spLocks noGrp="1"/>
          </p:cNvSpPr>
          <p:nvPr>
            <p:ph type="sldNum" sz="quarter" idx="5"/>
          </p:nvPr>
        </p:nvSpPr>
        <p:spPr/>
        <p:txBody>
          <a:bodyPr/>
          <a:lstStyle/>
          <a:p>
            <a:fld id="{C21897CE-A906-443F-9946-3F5D776DEFD9}" type="slidenum">
              <a:rPr lang="de-CH" smtClean="0"/>
              <a:t>1</a:t>
            </a:fld>
            <a:endParaRPr lang="de-CH"/>
          </a:p>
        </p:txBody>
      </p:sp>
    </p:spTree>
    <p:extLst>
      <p:ext uri="{BB962C8B-B14F-4D97-AF65-F5344CB8AC3E}">
        <p14:creationId xmlns:p14="http://schemas.microsoft.com/office/powerpoint/2010/main" val="3234679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87381-46EA-DF51-F1A9-7120C98457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936D515-507C-BD35-09B4-FED8F6F84C8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AF42247-10F4-0ECF-DA33-2A1103500337}"/>
              </a:ext>
            </a:extLst>
          </p:cNvPr>
          <p:cNvSpPr>
            <a:spLocks noGrp="1"/>
          </p:cNvSpPr>
          <p:nvPr>
            <p:ph type="body" idx="1"/>
          </p:nvPr>
        </p:nvSpPr>
        <p:spPr/>
        <p:txBody>
          <a:bodyPr/>
          <a:lstStyle/>
          <a:p>
            <a:pPr algn="l"/>
            <a:r>
              <a:rPr lang="de-CH" b="0" i="0" u="none" strike="noStrike" noProof="1">
                <a:solidFill>
                  <a:srgbClr val="000000"/>
                </a:solidFill>
                <a:effectLst/>
                <a:latin typeface="Calibri" panose="020F0502020204030204" pitchFamily="34" charset="0"/>
                <a:cs typeface="Calibri" panose="020F0502020204030204" pitchFamily="34" charset="0"/>
              </a:rPr>
              <a:t>Arta mendon për situata të ndryshme. Çfarë duhet të bëjë ajo nëse Dritoni e gënjen dhe thotë se nuk ka përdorur kurrë vape?</a:t>
            </a:r>
            <a:br>
              <a:rPr lang="de-CH" b="0" i="0" u="none" strike="noStrike" noProof="1">
                <a:solidFill>
                  <a:srgbClr val="000000"/>
                </a:solidFill>
                <a:effectLst/>
                <a:latin typeface="Calibri" panose="020F0502020204030204" pitchFamily="34" charset="0"/>
                <a:cs typeface="Calibri" panose="020F0502020204030204" pitchFamily="34" charset="0"/>
              </a:rPr>
            </a:br>
            <a:endParaRPr lang="de-CH" b="0" i="0" u="none" strike="noStrike" noProof="1">
              <a:solidFill>
                <a:srgbClr val="000000"/>
              </a:solidFill>
              <a:effectLst/>
              <a:latin typeface="Calibri" panose="020F0502020204030204" pitchFamily="34" charset="0"/>
              <a:cs typeface="Calibri" panose="020F0502020204030204" pitchFamily="34" charset="0"/>
            </a:endParaRPr>
          </a:p>
          <a:p>
            <a:pPr algn="l"/>
            <a:r>
              <a:rPr lang="de-CH" b="1" i="0" u="none" strike="noStrike" noProof="1">
                <a:solidFill>
                  <a:srgbClr val="000000"/>
                </a:solidFill>
                <a:effectLst/>
                <a:latin typeface="Calibri" panose="020F0502020204030204" pitchFamily="34" charset="0"/>
                <a:cs typeface="Calibri" panose="020F0502020204030204" pitchFamily="34" charset="0"/>
              </a:rPr>
              <a:t>Çfarë të bëni nëse fëmija thotë: »Vapes janë më të mira se pirja e duhanit."?</a:t>
            </a:r>
            <a:br>
              <a:rPr lang="de-CH" b="0" i="0" u="none" strike="noStrike" noProof="1">
                <a:solidFill>
                  <a:srgbClr val="000000"/>
                </a:solidFill>
                <a:effectLst/>
                <a:latin typeface="Calibri" panose="020F0502020204030204" pitchFamily="34" charset="0"/>
                <a:cs typeface="Calibri" panose="020F0502020204030204" pitchFamily="34" charset="0"/>
              </a:rPr>
            </a:br>
            <a:r>
              <a:rPr lang="de-CH" b="0" i="0" u="none" strike="noStrike" noProof="1">
                <a:solidFill>
                  <a:srgbClr val="000000"/>
                </a:solidFill>
                <a:effectLst/>
                <a:latin typeface="Calibri" panose="020F0502020204030204" pitchFamily="34" charset="0"/>
                <a:cs typeface="Calibri" panose="020F0502020204030204" pitchFamily="34" charset="0"/>
              </a:rPr>
              <a:t>Edhe vapes përmbajnë përbërës të dëmshëm. Përveç kësaj, ato përmbajnë shumë nikotinë. Kjo mund të çojë në varësi. Pasi të krijohet varësia, mund të jetë e vështirë të ndalosh.</a:t>
            </a:r>
            <a:br>
              <a:rPr lang="de-CH" b="0" i="0" u="none" strike="noStrike" noProof="1">
                <a:solidFill>
                  <a:srgbClr val="000000"/>
                </a:solidFill>
                <a:effectLst/>
                <a:latin typeface="Calibri" panose="020F0502020204030204" pitchFamily="34" charset="0"/>
                <a:cs typeface="Calibri" panose="020F0502020204030204" pitchFamily="34" charset="0"/>
              </a:rPr>
            </a:br>
            <a:endParaRPr lang="de-CH" b="0" i="0" u="none" strike="noStrike" noProof="1">
              <a:solidFill>
                <a:srgbClr val="000000"/>
              </a:solidFill>
              <a:effectLst/>
              <a:latin typeface="Calibri" panose="020F0502020204030204" pitchFamily="34" charset="0"/>
              <a:cs typeface="Calibri" panose="020F0502020204030204" pitchFamily="34" charset="0"/>
            </a:endParaRPr>
          </a:p>
          <a:p>
            <a:pPr algn="l"/>
            <a:r>
              <a:rPr lang="de-CH" b="1" i="0" u="none" strike="noStrike" noProof="1">
                <a:solidFill>
                  <a:srgbClr val="000000"/>
                </a:solidFill>
                <a:effectLst/>
                <a:latin typeface="Calibri" panose="020F0502020204030204" pitchFamily="34" charset="0"/>
                <a:cs typeface="Calibri" panose="020F0502020204030204" pitchFamily="34" charset="0"/>
              </a:rPr>
              <a:t>Çfarë të bëni nëse fëmija juaj gënjen ose fshehurazi përdor vape?</a:t>
            </a:r>
            <a:br>
              <a:rPr lang="de-CH" b="0" i="0" u="none" strike="noStrike" noProof="1">
                <a:solidFill>
                  <a:srgbClr val="000000"/>
                </a:solidFill>
                <a:effectLst/>
                <a:latin typeface="Calibri" panose="020F0502020204030204" pitchFamily="34" charset="0"/>
                <a:cs typeface="Calibri" panose="020F0502020204030204" pitchFamily="34" charset="0"/>
              </a:rPr>
            </a:br>
            <a:r>
              <a:rPr lang="de-CH" b="0" i="0" u="none" strike="noStrike" noProof="1">
                <a:solidFill>
                  <a:srgbClr val="000000"/>
                </a:solidFill>
                <a:effectLst/>
                <a:latin typeface="Calibri" panose="020F0502020204030204" pitchFamily="34" charset="0"/>
                <a:cs typeface="Calibri" panose="020F0502020204030204" pitchFamily="34" charset="0"/>
              </a:rPr>
              <a:t>Në këto situata, shprehni shqetësimin tuaj me dashuri. Informojeni fëmijën për pasojat shëndetësore të përdorimit të vape. Mbani një qëndrim të qartë se nuk e miratoni përdorimin e vape-ve.</a:t>
            </a:r>
            <a:br>
              <a:rPr lang="de-CH" b="0" i="0" u="none" strike="noStrike" noProof="1">
                <a:solidFill>
                  <a:srgbClr val="000000"/>
                </a:solidFill>
                <a:effectLst/>
                <a:latin typeface="Calibri" panose="020F0502020204030204" pitchFamily="34" charset="0"/>
                <a:cs typeface="Calibri" panose="020F0502020204030204" pitchFamily="34" charset="0"/>
              </a:rPr>
            </a:br>
            <a:endParaRPr lang="de-CH" b="0" i="0" u="none" strike="noStrike" noProof="1">
              <a:solidFill>
                <a:srgbClr val="000000"/>
              </a:solidFill>
              <a:effectLst/>
              <a:latin typeface="Calibri" panose="020F0502020204030204" pitchFamily="34" charset="0"/>
              <a:cs typeface="Calibri" panose="020F0502020204030204" pitchFamily="34" charset="0"/>
            </a:endParaRPr>
          </a:p>
          <a:p>
            <a:pPr algn="l"/>
            <a:r>
              <a:rPr lang="de-CH" b="1" i="0" u="none" strike="noStrike" noProof="1">
                <a:solidFill>
                  <a:srgbClr val="000000"/>
                </a:solidFill>
                <a:effectLst/>
                <a:latin typeface="Calibri" panose="020F0502020204030204" pitchFamily="34" charset="0"/>
                <a:cs typeface="Calibri" panose="020F0502020204030204" pitchFamily="34" charset="0"/>
              </a:rPr>
              <a:t>Çfarë të bëni nëse vetë pini duhan?</a:t>
            </a:r>
            <a:br>
              <a:rPr lang="de-CH" b="0" i="0" u="none" strike="noStrike" noProof="1">
                <a:solidFill>
                  <a:srgbClr val="000000"/>
                </a:solidFill>
                <a:effectLst/>
                <a:latin typeface="Calibri" panose="020F0502020204030204" pitchFamily="34" charset="0"/>
                <a:cs typeface="Calibri" panose="020F0502020204030204" pitchFamily="34" charset="0"/>
              </a:rPr>
            </a:br>
            <a:r>
              <a:rPr lang="de-CH" b="0" i="0" u="none" strike="noStrike" noProof="1">
                <a:solidFill>
                  <a:srgbClr val="000000"/>
                </a:solidFill>
                <a:effectLst/>
                <a:latin typeface="Calibri" panose="020F0502020204030204" pitchFamily="34" charset="0"/>
                <a:cs typeface="Calibri" panose="020F0502020204030204" pitchFamily="34" charset="0"/>
              </a:rPr>
              <a:t>Edhe në këtë rast, mbani një qëndrim të qartë përballë fëmijës. Fëmijët dhe të rinjtë nuk duhet të konsumojnë nikotinë, sepse mund të krijojë varësi. Flisni hapur për vështirësitë tuaja në ndalimin e duhanit dhe tregoni se është e pashëndetshme.</a:t>
            </a:r>
            <a:br>
              <a:rPr lang="de-CH" b="0" i="0" u="none" strike="noStrike" noProof="1">
                <a:solidFill>
                  <a:srgbClr val="000000"/>
                </a:solidFill>
                <a:effectLst/>
                <a:latin typeface="Calibri" panose="020F0502020204030204" pitchFamily="34" charset="0"/>
                <a:cs typeface="Calibri" panose="020F0502020204030204" pitchFamily="34" charset="0"/>
              </a:rPr>
            </a:br>
            <a:endParaRPr lang="de-CH" b="0" i="0" u="none" strike="noStrike" noProof="1">
              <a:solidFill>
                <a:srgbClr val="000000"/>
              </a:solidFill>
              <a:effectLst/>
              <a:latin typeface="Calibri" panose="020F0502020204030204" pitchFamily="34" charset="0"/>
              <a:cs typeface="Calibri" panose="020F0502020204030204" pitchFamily="34" charset="0"/>
            </a:endParaRPr>
          </a:p>
          <a:p>
            <a:pPr algn="l"/>
            <a:r>
              <a:rPr lang="de-CH" b="1" i="0" u="none" strike="noStrike" noProof="1">
                <a:solidFill>
                  <a:srgbClr val="000000"/>
                </a:solidFill>
                <a:effectLst/>
                <a:latin typeface="Calibri" panose="020F0502020204030204" pitchFamily="34" charset="0"/>
                <a:cs typeface="Calibri" panose="020F0502020204030204" pitchFamily="34" charset="0"/>
              </a:rPr>
              <a:t>Rregullat?</a:t>
            </a:r>
            <a:br>
              <a:rPr lang="de-CH" b="0" i="0" u="none" strike="noStrike" noProof="1">
                <a:solidFill>
                  <a:srgbClr val="000000"/>
                </a:solidFill>
                <a:effectLst/>
                <a:latin typeface="Calibri" panose="020F0502020204030204" pitchFamily="34" charset="0"/>
                <a:cs typeface="Calibri" panose="020F0502020204030204" pitchFamily="34" charset="0"/>
              </a:rPr>
            </a:br>
            <a:r>
              <a:rPr lang="de-CH" b="0" i="0" u="none" strike="noStrike" noProof="1">
                <a:solidFill>
                  <a:srgbClr val="000000"/>
                </a:solidFill>
                <a:effectLst/>
                <a:latin typeface="Calibri" panose="020F0502020204030204" pitchFamily="34" charset="0"/>
                <a:cs typeface="Calibri" panose="020F0502020204030204" pitchFamily="34" charset="0"/>
              </a:rPr>
              <a:t>Është një ide e mirë të bëni marrëveshje së bashku me fëmijën. Diskutoni rregulla për përdorimin e vape-ve. Për shembull, mund të vendosni që vapen nuk lejohet në shtëpi ose të lejohet vetëm në një vend të caktuar. Mund të bëni marrëveshje që asnjë vape apo paketë cigare të mos qëndrojë e shtrirë përreth. Këto rregulla sjellin qartësi dhe orientim dhe e ndihmojnë fëmijën të marrë vendime të shëndetshme.</a:t>
            </a:r>
          </a:p>
          <a:p>
            <a:pPr algn="l"/>
            <a:r>
              <a:rPr lang="de-CH" b="0" i="0" u="none" strike="noStrike" noProof="1">
                <a:solidFill>
                  <a:srgbClr val="000000"/>
                </a:solidFill>
                <a:effectLst/>
                <a:latin typeface="Calibri" panose="020F0502020204030204" pitchFamily="34" charset="0"/>
                <a:cs typeface="Calibri" panose="020F0502020204030204" pitchFamily="34" charset="0"/>
              </a:rPr>
              <a:t>Mendoni nëse dëshironi ta shpërbleni fëmijën për sjelljen e tij të shëndetshme. Si mund ta shpërbleni? Çfarë duhet të arrijë ose përmbushë për të marrë shpërblimin? Diskutoni këto çështje me fëmijën dhe merrni një vendim së bashku.</a:t>
            </a:r>
          </a:p>
        </p:txBody>
      </p:sp>
      <p:sp>
        <p:nvSpPr>
          <p:cNvPr id="4" name="Foliennummernplatzhalter 3">
            <a:extLst>
              <a:ext uri="{FF2B5EF4-FFF2-40B4-BE49-F238E27FC236}">
                <a16:creationId xmlns:a16="http://schemas.microsoft.com/office/drawing/2014/main" id="{0A3FDF07-6B17-C89C-9A19-545B7AC152C4}"/>
              </a:ext>
            </a:extLst>
          </p:cNvPr>
          <p:cNvSpPr>
            <a:spLocks noGrp="1"/>
          </p:cNvSpPr>
          <p:nvPr>
            <p:ph type="sldNum" sz="quarter" idx="5"/>
          </p:nvPr>
        </p:nvSpPr>
        <p:spPr/>
        <p:txBody>
          <a:bodyPr/>
          <a:lstStyle/>
          <a:p>
            <a:fld id="{18CEF143-95B9-4571-9396-B55E307319CB}" type="slidenum">
              <a:rPr lang="de-CH" smtClean="0"/>
              <a:t>10</a:t>
            </a:fld>
            <a:endParaRPr lang="de-CH"/>
          </a:p>
        </p:txBody>
      </p:sp>
    </p:spTree>
    <p:extLst>
      <p:ext uri="{BB962C8B-B14F-4D97-AF65-F5344CB8AC3E}">
        <p14:creationId xmlns:p14="http://schemas.microsoft.com/office/powerpoint/2010/main" val="1159495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8934E-221A-FD83-A3A4-323C6C5B965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A225CA2-9200-F6BE-2698-BB98DE13662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8CC2260-3DA4-8670-ECDC-3D55485D34C7}"/>
              </a:ext>
            </a:extLst>
          </p:cNvPr>
          <p:cNvSpPr>
            <a:spLocks noGrp="1"/>
          </p:cNvSpPr>
          <p:nvPr>
            <p:ph type="body" idx="1"/>
          </p:nvPr>
        </p:nvSpPr>
        <p:spPr/>
        <p:txBody>
          <a:bodyPr/>
          <a:lstStyle/>
          <a:p>
            <a:pPr algn="l"/>
            <a:r>
              <a:rPr lang="de-CH" b="0" i="1" u="none" strike="noStrike" noProof="1">
                <a:solidFill>
                  <a:srgbClr val="000000"/>
                </a:solidFill>
                <a:effectLst/>
                <a:latin typeface="Calibri" panose="020F0502020204030204" pitchFamily="34" charset="0"/>
                <a:cs typeface="Calibri" panose="020F0502020204030204" pitchFamily="34" charset="0"/>
              </a:rPr>
              <a:t>Nëse ka kohë të mjaftueshme: Jepuni prindërve kohë për të menduar dhe për të diskutuar me personin pranë tyre.</a:t>
            </a:r>
            <a:br>
              <a:rPr lang="de-CH" b="0" i="1" u="none" strike="noStrike" noProof="1">
                <a:solidFill>
                  <a:srgbClr val="000000"/>
                </a:solidFill>
                <a:effectLst/>
                <a:latin typeface="Calibri" panose="020F0502020204030204" pitchFamily="34" charset="0"/>
                <a:cs typeface="Calibri" panose="020F0502020204030204" pitchFamily="34" charset="0"/>
              </a:rPr>
            </a:br>
            <a:r>
              <a:rPr lang="de-CH" b="0" i="0" u="none" strike="noStrike" noProof="1">
                <a:solidFill>
                  <a:srgbClr val="000000"/>
                </a:solidFill>
                <a:effectLst/>
                <a:latin typeface="Calibri" panose="020F0502020204030204" pitchFamily="34" charset="0"/>
                <a:cs typeface="Calibri" panose="020F0502020204030204" pitchFamily="34" charset="0"/>
              </a:rPr>
              <a:t>→ Diskutojeni më pas me të gjithë grupin.</a:t>
            </a:r>
          </a:p>
          <a:p>
            <a:endParaRPr lang="de-CH" dirty="0">
              <a:latin typeface="Calibri" panose="020F0502020204030204" pitchFamily="34" charset="0"/>
              <a:cs typeface="Calibri" panose="020F0502020204030204" pitchFamily="34" charset="0"/>
            </a:endParaRPr>
          </a:p>
        </p:txBody>
      </p:sp>
      <p:sp>
        <p:nvSpPr>
          <p:cNvPr id="4" name="Foliennummernplatzhalter 3">
            <a:extLst>
              <a:ext uri="{FF2B5EF4-FFF2-40B4-BE49-F238E27FC236}">
                <a16:creationId xmlns:a16="http://schemas.microsoft.com/office/drawing/2014/main" id="{62B9DD98-4CE8-F1D7-13C8-0EFB144E76AF}"/>
              </a:ext>
            </a:extLst>
          </p:cNvPr>
          <p:cNvSpPr>
            <a:spLocks noGrp="1"/>
          </p:cNvSpPr>
          <p:nvPr>
            <p:ph type="sldNum" sz="quarter" idx="5"/>
          </p:nvPr>
        </p:nvSpPr>
        <p:spPr/>
        <p:txBody>
          <a:bodyPr/>
          <a:lstStyle/>
          <a:p>
            <a:fld id="{18CEF143-95B9-4571-9396-B55E307319CB}" type="slidenum">
              <a:rPr lang="de-CH" smtClean="0"/>
              <a:t>11</a:t>
            </a:fld>
            <a:endParaRPr lang="de-CH"/>
          </a:p>
        </p:txBody>
      </p:sp>
    </p:spTree>
    <p:extLst>
      <p:ext uri="{BB962C8B-B14F-4D97-AF65-F5344CB8AC3E}">
        <p14:creationId xmlns:p14="http://schemas.microsoft.com/office/powerpoint/2010/main" val="1628413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AB513-D3AD-D0AF-6672-786EA7D3522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20FB0E7-93C2-43B4-552F-FC6C8B883EA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1837E45-E00F-F704-1AE9-AD2E0EABAFC3}"/>
              </a:ext>
            </a:extLst>
          </p:cNvPr>
          <p:cNvSpPr>
            <a:spLocks noGrp="1"/>
          </p:cNvSpPr>
          <p:nvPr>
            <p:ph type="body" idx="1"/>
          </p:nvPr>
        </p:nvSpPr>
        <p:spPr/>
        <p:txBody>
          <a:bodyPr/>
          <a:lstStyle/>
          <a:p>
            <a:pPr marL="457200" indent="-457200" algn="l">
              <a:buFont typeface="Wingdings" pitchFamily="2" charset="2"/>
              <a:buChar char="§"/>
            </a:pPr>
            <a:r>
              <a:rPr lang="de-CH" sz="2800" b="0" i="0" u="none" strike="noStrike" noProof="1">
                <a:solidFill>
                  <a:srgbClr val="000000"/>
                </a:solidFill>
                <a:effectLst/>
              </a:rPr>
              <a:t>Vapes përmbajnë shumë nikotinë. Ato mund të çojnë në varësi nga nikotina.</a:t>
            </a:r>
          </a:p>
          <a:p>
            <a:pPr marL="457200" indent="-457200" algn="l">
              <a:buFont typeface="Wingdings" pitchFamily="2" charset="2"/>
              <a:buChar char="§"/>
            </a:pPr>
            <a:r>
              <a:rPr lang="de-CH" sz="2800" b="0" i="0" u="none" strike="noStrike" noProof="1">
                <a:solidFill>
                  <a:srgbClr val="000000"/>
                </a:solidFill>
                <a:effectLst/>
              </a:rPr>
              <a:t>Përdorimi i vapes është i pashëndetshëm dhe rrit rrezikun që në të ardhmen të konsumohen edhe substanca të tjera.</a:t>
            </a:r>
          </a:p>
          <a:p>
            <a:pPr marL="457200" indent="-457200" algn="l">
              <a:buFont typeface="Wingdings" pitchFamily="2" charset="2"/>
              <a:buChar char="§"/>
            </a:pPr>
            <a:r>
              <a:rPr lang="de-CH" sz="2800" b="0" i="0" u="none" strike="noStrike" noProof="1">
                <a:solidFill>
                  <a:srgbClr val="000000"/>
                </a:solidFill>
                <a:effectLst/>
              </a:rPr>
              <a:t>Për fëmijët dhe të rinjtë është shumë e thjeshtë: ata nuk duhet të konsumojnë nikotinë. Është detyra jonë të kujdesemi dhe t'i mbrojmë nga kjo.</a:t>
            </a:r>
          </a:p>
          <a:p>
            <a:pPr marL="457200" indent="-457200" algn="l">
              <a:buFont typeface="Wingdings" pitchFamily="2" charset="2"/>
              <a:buChar char="§"/>
            </a:pPr>
            <a:r>
              <a:rPr lang="de-CH" sz="2800" b="0" i="0" u="none" strike="noStrike" noProof="1">
                <a:solidFill>
                  <a:srgbClr val="000000"/>
                </a:solidFill>
                <a:effectLst/>
              </a:rPr>
              <a:t>Fëmijët e prindërve që pinë duhan kanë një rrezik më të madh që edhe vetë të fillojnë të pinë duhan më vonë.</a:t>
            </a:r>
          </a:p>
          <a:p>
            <a:pPr marL="457200" indent="-457200" algn="l">
              <a:buFont typeface="Wingdings" pitchFamily="2" charset="2"/>
              <a:buChar char="§"/>
            </a:pPr>
            <a:r>
              <a:rPr lang="de-CH" sz="2800" b="0" i="0" u="none" strike="noStrike" noProof="1">
                <a:solidFill>
                  <a:srgbClr val="000000"/>
                </a:solidFill>
                <a:effectLst/>
              </a:rPr>
              <a:t>Si prindër, merrni një qëndrim të qartë dhe jini konsekuentë me qëndrimin tuaj: «Nuk dua që ti të përdorësh vape.» «Në shtëpi nuk lejohet përdorimi i vape-ve» (dhe as i duhanit).</a:t>
            </a:r>
            <a:br>
              <a:rPr lang="de-CH" sz="2800" b="0" i="0" u="none" strike="noStrike" noProof="1">
                <a:solidFill>
                  <a:srgbClr val="000000"/>
                </a:solidFill>
                <a:effectLst/>
              </a:rPr>
            </a:br>
            <a:endParaRPr lang="de-CH" sz="2800" b="0" i="0" u="none" strike="noStrike" noProof="1">
              <a:solidFill>
                <a:srgbClr val="000000"/>
              </a:solidFill>
              <a:effectLst/>
            </a:endParaRPr>
          </a:p>
          <a:p>
            <a:pPr algn="l"/>
            <a:r>
              <a:rPr lang="de-CH" sz="2800" b="0" i="0" u="none" strike="noStrike" noProof="1">
                <a:solidFill>
                  <a:srgbClr val="000000"/>
                </a:solidFill>
                <a:effectLst/>
              </a:rPr>
              <a:t>Në fund të fundit, është detyra jonë t'i mbrojmë fëmijët tanë. Ne nuk duam që fëmijët tanë të përdorin vape dhe të bëhen të varur nga nikotina apo të konsumojnë kimikate (toksike).</a:t>
            </a:r>
          </a:p>
        </p:txBody>
      </p:sp>
      <p:sp>
        <p:nvSpPr>
          <p:cNvPr id="4" name="Foliennummernplatzhalter 3">
            <a:extLst>
              <a:ext uri="{FF2B5EF4-FFF2-40B4-BE49-F238E27FC236}">
                <a16:creationId xmlns:a16="http://schemas.microsoft.com/office/drawing/2014/main" id="{D708493C-432F-3631-EB97-5D15C0DE6448}"/>
              </a:ext>
            </a:extLst>
          </p:cNvPr>
          <p:cNvSpPr>
            <a:spLocks noGrp="1"/>
          </p:cNvSpPr>
          <p:nvPr>
            <p:ph type="sldNum" sz="quarter" idx="5"/>
          </p:nvPr>
        </p:nvSpPr>
        <p:spPr/>
        <p:txBody>
          <a:bodyPr/>
          <a:lstStyle/>
          <a:p>
            <a:fld id="{C21897CE-A906-443F-9946-3F5D776DEFD9}" type="slidenum">
              <a:rPr lang="de-CH" smtClean="0"/>
              <a:t>12</a:t>
            </a:fld>
            <a:endParaRPr lang="de-CH"/>
          </a:p>
        </p:txBody>
      </p:sp>
    </p:spTree>
    <p:extLst>
      <p:ext uri="{BB962C8B-B14F-4D97-AF65-F5344CB8AC3E}">
        <p14:creationId xmlns:p14="http://schemas.microsoft.com/office/powerpoint/2010/main" val="2903441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F96F6-64A6-F010-1161-8E95078E225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FA7E6FB-D554-8B2E-9D47-FB9688F481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58A16FC-63F4-C5EA-B556-EF2F6EBBD84C}"/>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A3302BC8-38BC-0580-EA1D-E541FA098881}"/>
              </a:ext>
            </a:extLst>
          </p:cNvPr>
          <p:cNvSpPr>
            <a:spLocks noGrp="1"/>
          </p:cNvSpPr>
          <p:nvPr>
            <p:ph type="sldNum" sz="quarter" idx="5"/>
          </p:nvPr>
        </p:nvSpPr>
        <p:spPr/>
        <p:txBody>
          <a:bodyPr/>
          <a:lstStyle/>
          <a:p>
            <a:fld id="{18CEF143-95B9-4571-9396-B55E307319CB}" type="slidenum">
              <a:rPr lang="de-CH" smtClean="0"/>
              <a:t>13</a:t>
            </a:fld>
            <a:endParaRPr lang="de-CH"/>
          </a:p>
        </p:txBody>
      </p:sp>
    </p:spTree>
    <p:extLst>
      <p:ext uri="{BB962C8B-B14F-4D97-AF65-F5344CB8AC3E}">
        <p14:creationId xmlns:p14="http://schemas.microsoft.com/office/powerpoint/2010/main" val="3691075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B3369-4A96-023C-6349-A198D65BC3F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9C8DF4-1196-2F24-2F42-54110B4B30B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9E74221-9661-B0AC-A8E0-54F18B4812F0}"/>
              </a:ext>
            </a:extLst>
          </p:cNvPr>
          <p:cNvSpPr>
            <a:spLocks noGrp="1"/>
          </p:cNvSpPr>
          <p:nvPr>
            <p:ph type="body" idx="1"/>
          </p:nvPr>
        </p:nvSpPr>
        <p:spPr/>
        <p:txBody>
          <a:bodyPr/>
          <a:lstStyle/>
          <a:p>
            <a:pPr algn="l"/>
            <a:r>
              <a:rPr lang="de-CH" sz="2800" b="0" i="0" u="none" strike="noStrike" noProof="1">
                <a:solidFill>
                  <a:srgbClr val="000000"/>
                </a:solidFill>
                <a:effectLst/>
              </a:rPr>
              <a:t>Këto shenja mund t'u ndihmojnë prindërve të kuptojnë nëse fëmija i tyre mund të përdorë vape:</a:t>
            </a:r>
            <a:br>
              <a:rPr lang="de-CH" sz="2800" b="0" i="0" u="none" strike="noStrike" noProof="1">
                <a:solidFill>
                  <a:srgbClr val="000000"/>
                </a:solidFill>
                <a:effectLst/>
              </a:rPr>
            </a:br>
            <a:endParaRPr lang="de-CH" sz="2800" b="0" i="0" u="none" strike="noStrike" noProof="1">
              <a:solidFill>
                <a:srgbClr val="000000"/>
              </a:solidFill>
              <a:effectLst/>
            </a:endParaRPr>
          </a:p>
          <a:p>
            <a:pPr algn="l"/>
            <a:r>
              <a:rPr lang="de-CH" sz="2800" b="1" i="0" u="none" strike="noStrike" noProof="1">
                <a:solidFill>
                  <a:srgbClr val="000000"/>
                </a:solidFill>
                <a:effectLst/>
              </a:rPr>
              <a:t>Aroma të pazakonta:</a:t>
            </a:r>
            <a:r>
              <a:rPr lang="de-CH" sz="2800" b="0" i="0" u="none" strike="noStrike" noProof="1">
                <a:solidFill>
                  <a:srgbClr val="000000"/>
                </a:solidFill>
                <a:effectLst/>
              </a:rPr>
              <a:t> Vapes përdorin aromatizues. Këto aroma mund të jenë të dallueshme, me erë të këndshme dhe të ëmbël, si p.sh. pjeshkë, </a:t>
            </a:r>
            <a:r>
              <a:rPr lang="de-CH" sz="4000" b="0" i="0" u="none" strike="noStrike" dirty="0" err="1">
                <a:solidFill>
                  <a:srgbClr val="000000"/>
                </a:solidFill>
                <a:effectLst/>
                <a:latin typeface="-webkit-standard"/>
              </a:rPr>
              <a:t>nenexhik</a:t>
            </a:r>
            <a:r>
              <a:rPr lang="de-CH" sz="4000" b="0" i="0" u="none" strike="noStrike" dirty="0">
                <a:solidFill>
                  <a:srgbClr val="000000"/>
                </a:solidFill>
                <a:effectLst/>
                <a:latin typeface="-webkit-standard"/>
              </a:rPr>
              <a:t> </a:t>
            </a:r>
            <a:r>
              <a:rPr lang="de-CH" sz="2800" b="0" i="0" u="none" strike="noStrike" noProof="1">
                <a:solidFill>
                  <a:srgbClr val="000000"/>
                </a:solidFill>
                <a:effectLst/>
              </a:rPr>
              <a:t>(mente) ose karamele.</a:t>
            </a:r>
            <a:br>
              <a:rPr lang="de-CH" sz="2800" b="0" i="0" u="none" strike="noStrike" noProof="1">
                <a:solidFill>
                  <a:srgbClr val="000000"/>
                </a:solidFill>
                <a:effectLst/>
              </a:rPr>
            </a:br>
            <a:endParaRPr lang="de-CH" sz="2800" b="0" i="0" u="none" strike="noStrike" noProof="1">
              <a:solidFill>
                <a:srgbClr val="000000"/>
              </a:solidFill>
              <a:effectLst/>
            </a:endParaRPr>
          </a:p>
          <a:p>
            <a:pPr algn="l"/>
            <a:r>
              <a:rPr lang="de-CH" sz="2800" b="1" i="0" u="none" strike="noStrike" noProof="1">
                <a:solidFill>
                  <a:srgbClr val="000000"/>
                </a:solidFill>
                <a:effectLst/>
              </a:rPr>
              <a:t>Ndryshime në sjellje:</a:t>
            </a:r>
            <a:r>
              <a:rPr lang="de-CH" sz="2800" b="0" i="0" u="none" strike="noStrike" noProof="1">
                <a:solidFill>
                  <a:srgbClr val="000000"/>
                </a:solidFill>
                <a:effectLst/>
              </a:rPr>
              <a:t> Një ndryshim në sjellje mund të tregojë gjithashtu përdorimin e vape. Për shembull, nëse fëmija bëhet më i fshehtë ose largohet shpesh nga dhoma apo shtëpia pa arsye të qartë. Fëmija mund të fshehë përdorimin e vape në dhomën e tij duke hapur më shpesh dritaren, duke ajrosur dhomën, ose duke përdorur tualetin më shpesh ose për një kohë më të gjatë.</a:t>
            </a:r>
            <a:br>
              <a:rPr lang="de-CH" sz="2800" b="0" i="0" u="none" strike="noStrike" noProof="1">
                <a:solidFill>
                  <a:srgbClr val="000000"/>
                </a:solidFill>
                <a:effectLst/>
              </a:rPr>
            </a:br>
            <a:endParaRPr lang="de-CH" sz="2800" b="0" i="0" u="none" strike="noStrike" noProof="1">
              <a:solidFill>
                <a:srgbClr val="000000"/>
              </a:solidFill>
              <a:effectLst/>
            </a:endParaRPr>
          </a:p>
          <a:p>
            <a:pPr algn="l"/>
            <a:r>
              <a:rPr lang="de-CH" sz="2800" b="1" i="0" u="none" strike="noStrike" noProof="1">
                <a:solidFill>
                  <a:srgbClr val="000000"/>
                </a:solidFill>
                <a:effectLst/>
              </a:rPr>
              <a:t>Objekte të pazakonta:</a:t>
            </a:r>
            <a:r>
              <a:rPr lang="de-CH" sz="2800" b="0" i="0" u="none" strike="noStrike" noProof="1">
                <a:solidFill>
                  <a:srgbClr val="000000"/>
                </a:solidFill>
                <a:effectLst/>
              </a:rPr>
              <a:t> Stilolapsat vape dhe shishet e vogla me lëng janë sende tipike që tregojnë përdorimin e vape. Këto mund të jenë një shenjë që fëmija po përdor vape.</a:t>
            </a:r>
            <a:br>
              <a:rPr lang="de-CH" sz="2800" b="0" i="0" u="none" strike="noStrike" noProof="1">
                <a:solidFill>
                  <a:srgbClr val="000000"/>
                </a:solidFill>
                <a:effectLst/>
              </a:rPr>
            </a:br>
            <a:endParaRPr lang="de-CH" sz="2800" b="0" i="0" u="none" strike="noStrike" noProof="1">
              <a:solidFill>
                <a:srgbClr val="000000"/>
              </a:solidFill>
              <a:effectLst/>
            </a:endParaRPr>
          </a:p>
          <a:p>
            <a:pPr algn="l"/>
            <a:r>
              <a:rPr lang="de-CH" sz="2800" b="1" i="0" u="none" strike="noStrike" noProof="1">
                <a:solidFill>
                  <a:srgbClr val="000000"/>
                </a:solidFill>
                <a:effectLst/>
              </a:rPr>
              <a:t>Etje më e shpeshtë ose gojë e thatë:</a:t>
            </a:r>
            <a:r>
              <a:rPr lang="de-CH" sz="2800" b="0" i="0" u="none" strike="noStrike" noProof="1">
                <a:solidFill>
                  <a:srgbClr val="000000"/>
                </a:solidFill>
                <a:effectLst/>
              </a:rPr>
              <a:t> Përdorimi i vape-ve mund të shkaktojë thatësi të gojës, gjë që bën që fëmija të ketë më shpesh etje se zakonisht.</a:t>
            </a:r>
            <a:br>
              <a:rPr lang="de-CH" sz="2800" b="0" i="0" u="none" strike="noStrike" noProof="1">
                <a:solidFill>
                  <a:srgbClr val="000000"/>
                </a:solidFill>
                <a:effectLst/>
              </a:rPr>
            </a:br>
            <a:endParaRPr lang="de-CH" sz="2800" b="0" i="0" u="none" strike="noStrike" noProof="1">
              <a:solidFill>
                <a:srgbClr val="000000"/>
              </a:solidFill>
              <a:effectLst/>
            </a:endParaRPr>
          </a:p>
          <a:p>
            <a:pPr algn="l"/>
            <a:r>
              <a:rPr lang="de-CH" sz="2800" b="1" i="0" u="none" strike="noStrike" noProof="1">
                <a:solidFill>
                  <a:srgbClr val="000000"/>
                </a:solidFill>
                <a:effectLst/>
              </a:rPr>
              <a:t>Ndryshime në frymëmarrje ose qëndrueshmëri:</a:t>
            </a:r>
            <a:r>
              <a:rPr lang="de-CH" sz="2800" b="0" i="0" u="none" strike="noStrike" noProof="1">
                <a:solidFill>
                  <a:srgbClr val="000000"/>
                </a:solidFill>
                <a:effectLst/>
              </a:rPr>
              <a:t> Vapes mund të irritojnë sistemin e frymëmarrjes, duke çuar në kollë dhe vështirësi në frymëmarrje. Kjo mund të ndikojë negativisht në aftësinë sportive të fëmijës.</a:t>
            </a:r>
            <a:br>
              <a:rPr lang="de-CH" sz="2800" b="0" i="0" u="none" strike="noStrike" noProof="1">
                <a:solidFill>
                  <a:srgbClr val="000000"/>
                </a:solidFill>
                <a:effectLst/>
              </a:rPr>
            </a:br>
            <a:endParaRPr lang="de-CH" sz="2800" b="0" i="0" u="none" strike="noStrike" noProof="1">
              <a:solidFill>
                <a:srgbClr val="000000"/>
              </a:solidFill>
              <a:effectLst/>
            </a:endParaRPr>
          </a:p>
          <a:p>
            <a:pPr algn="l"/>
            <a:r>
              <a:rPr lang="de-CH" sz="2800" b="1" i="0" u="none" strike="noStrike" noProof="1">
                <a:solidFill>
                  <a:srgbClr val="000000"/>
                </a:solidFill>
                <a:effectLst/>
              </a:rPr>
              <a:t>Ndryshim në menaxhimin e parave:</a:t>
            </a:r>
            <a:r>
              <a:rPr lang="de-CH" sz="2800" b="0" i="0" u="none" strike="noStrike" noProof="1">
                <a:solidFill>
                  <a:srgbClr val="000000"/>
                </a:solidFill>
                <a:effectLst/>
              </a:rPr>
              <a:t> Nëse fëmija papritur ka nevojë për më shumë para, kjo mund të jetë një shenjë, pasi produktet e vape shpesh janë relativisht të shtrenjta për një fëmijë ose të ri.</a:t>
            </a:r>
            <a:br>
              <a:rPr lang="de-CH" sz="2800" b="0" i="0" u="none" strike="noStrike" noProof="1">
                <a:solidFill>
                  <a:srgbClr val="000000"/>
                </a:solidFill>
                <a:effectLst/>
              </a:rPr>
            </a:br>
            <a:endParaRPr lang="de-CH" sz="2800" b="0" i="0" u="none" strike="noStrike" noProof="1">
              <a:solidFill>
                <a:srgbClr val="000000"/>
              </a:solidFill>
              <a:effectLst/>
            </a:endParaRPr>
          </a:p>
          <a:p>
            <a:pPr algn="l"/>
            <a:r>
              <a:rPr lang="de-CH" sz="2800" b="1" i="0" u="none" strike="noStrike" noProof="1">
                <a:solidFill>
                  <a:srgbClr val="000000"/>
                </a:solidFill>
                <a:effectLst/>
              </a:rPr>
              <a:t>Irritueshmëri ose ndryshimet e humorit/disponimit:</a:t>
            </a:r>
            <a:r>
              <a:rPr lang="de-CH" sz="2800" b="0" i="0" u="none" strike="noStrike" noProof="1">
                <a:solidFill>
                  <a:srgbClr val="000000"/>
                </a:solidFill>
                <a:effectLst/>
              </a:rPr>
              <a:t> Siç kemi përmendur, vapes mund të shkaktojnë varësi nga nikotina. Kjo varësi mund të çojë në gjendje të irrituar ose ndryshim të humorit, veçanërisht kur fëmija nuk ka përdorur vape për një periudhë kohore.</a:t>
            </a:r>
          </a:p>
          <a:p>
            <a:endParaRPr lang="de-CH" sz="1200" b="0" i="0" noProof="1">
              <a:solidFill>
                <a:srgbClr val="242424"/>
              </a:solidFill>
              <a:effectLst/>
              <a:highlight>
                <a:srgbClr val="FFFFFF"/>
              </a:highlight>
              <a:latin typeface="Calibri" panose="020F0502020204030204" pitchFamily="34" charset="0"/>
            </a:endParaRPr>
          </a:p>
        </p:txBody>
      </p:sp>
      <p:sp>
        <p:nvSpPr>
          <p:cNvPr id="4" name="Foliennummernplatzhalter 3">
            <a:extLst>
              <a:ext uri="{FF2B5EF4-FFF2-40B4-BE49-F238E27FC236}">
                <a16:creationId xmlns:a16="http://schemas.microsoft.com/office/drawing/2014/main" id="{627A7D21-9798-99D1-4827-633E27355165}"/>
              </a:ext>
            </a:extLst>
          </p:cNvPr>
          <p:cNvSpPr>
            <a:spLocks noGrp="1"/>
          </p:cNvSpPr>
          <p:nvPr>
            <p:ph type="sldNum" sz="quarter" idx="5"/>
          </p:nvPr>
        </p:nvSpPr>
        <p:spPr/>
        <p:txBody>
          <a:bodyPr/>
          <a:lstStyle/>
          <a:p>
            <a:fld id="{18CEF143-95B9-4571-9396-B55E307319CB}" type="slidenum">
              <a:rPr lang="de-CH" smtClean="0"/>
              <a:t>14</a:t>
            </a:fld>
            <a:endParaRPr lang="de-CH"/>
          </a:p>
        </p:txBody>
      </p:sp>
    </p:spTree>
    <p:extLst>
      <p:ext uri="{BB962C8B-B14F-4D97-AF65-F5344CB8AC3E}">
        <p14:creationId xmlns:p14="http://schemas.microsoft.com/office/powerpoint/2010/main" val="865208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F27E7-347D-DC82-E7CC-F2017462A86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976CAAF-A281-2280-07B1-AF86F4B7033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2972586-D04A-670E-806D-26472559C064}"/>
              </a:ext>
            </a:extLst>
          </p:cNvPr>
          <p:cNvSpPr>
            <a:spLocks noGrp="1"/>
          </p:cNvSpPr>
          <p:nvPr>
            <p:ph type="body" idx="1"/>
          </p:nvPr>
        </p:nvSpPr>
        <p:spPr/>
        <p:txBody>
          <a:bodyPr/>
          <a:lstStyle/>
          <a:p>
            <a:pPr algn="l"/>
            <a:r>
              <a:rPr lang="de-CH" b="0" i="0" u="none" strike="noStrike" noProof="1">
                <a:solidFill>
                  <a:srgbClr val="000000"/>
                </a:solidFill>
                <a:effectLst/>
              </a:rPr>
              <a:t>Kjo slajdë u shtua pas një rikthimi të ri të mendimeve. Ajo shërben për vlerësim dhe na ndihmon të zbulojmë se çfarë prindërit vlerësojnë në këtë aktivitet dhe çfarë mund të bëhet ndryshe herën tjetër.</a:t>
            </a:r>
            <a:br>
              <a:rPr lang="de-CH" b="0" i="0" u="none" strike="noStrike" noProof="1">
                <a:solidFill>
                  <a:srgbClr val="000000"/>
                </a:solidFill>
                <a:effectLst/>
              </a:rPr>
            </a:br>
            <a:endParaRPr lang="de-CH" b="0" i="0" u="none" strike="noStrike" noProof="1">
              <a:solidFill>
                <a:srgbClr val="000000"/>
              </a:solidFill>
              <a:effectLst/>
            </a:endParaRPr>
          </a:p>
          <a:p>
            <a:pPr algn="l"/>
            <a:r>
              <a:rPr lang="de-CH" b="0" i="0" u="none" strike="noStrike" noProof="1">
                <a:solidFill>
                  <a:srgbClr val="000000"/>
                </a:solidFill>
                <a:effectLst/>
              </a:rPr>
              <a:t>Shtroni këto pyetje në grup dhe merrni përshtypje nga pjesëmarrësit.</a:t>
            </a:r>
          </a:p>
        </p:txBody>
      </p:sp>
      <p:sp>
        <p:nvSpPr>
          <p:cNvPr id="4" name="Foliennummernplatzhalter 3">
            <a:extLst>
              <a:ext uri="{FF2B5EF4-FFF2-40B4-BE49-F238E27FC236}">
                <a16:creationId xmlns:a16="http://schemas.microsoft.com/office/drawing/2014/main" id="{AF64A545-CB80-0542-DD4E-57032D4BF5C7}"/>
              </a:ext>
            </a:extLst>
          </p:cNvPr>
          <p:cNvSpPr>
            <a:spLocks noGrp="1"/>
          </p:cNvSpPr>
          <p:nvPr>
            <p:ph type="sldNum" sz="quarter" idx="5"/>
          </p:nvPr>
        </p:nvSpPr>
        <p:spPr/>
        <p:txBody>
          <a:bodyPr/>
          <a:lstStyle/>
          <a:p>
            <a:fld id="{18CEF143-95B9-4571-9396-B55E307319CB}" type="slidenum">
              <a:rPr lang="de-CH" smtClean="0"/>
              <a:t>15</a:t>
            </a:fld>
            <a:endParaRPr lang="de-CH"/>
          </a:p>
        </p:txBody>
      </p:sp>
    </p:spTree>
    <p:extLst>
      <p:ext uri="{BB962C8B-B14F-4D97-AF65-F5344CB8AC3E}">
        <p14:creationId xmlns:p14="http://schemas.microsoft.com/office/powerpoint/2010/main" val="1974629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18CEF143-95B9-4571-9396-B55E307319CB}" type="slidenum">
              <a:rPr lang="de-CH" smtClean="0"/>
              <a:t>16</a:t>
            </a:fld>
            <a:endParaRPr lang="de-CH"/>
          </a:p>
        </p:txBody>
      </p:sp>
    </p:spTree>
    <p:extLst>
      <p:ext uri="{BB962C8B-B14F-4D97-AF65-F5344CB8AC3E}">
        <p14:creationId xmlns:p14="http://schemas.microsoft.com/office/powerpoint/2010/main" val="399259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D7972-ACA9-66FE-6354-CA24CE5771F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4535915-FA0C-B459-1862-BA0D2581E30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8DF093F-9437-4A69-C6B1-AC33208DA198}"/>
              </a:ext>
            </a:extLst>
          </p:cNvPr>
          <p:cNvSpPr>
            <a:spLocks noGrp="1"/>
          </p:cNvSpPr>
          <p:nvPr>
            <p:ph type="body" idx="1"/>
          </p:nvPr>
        </p:nvSpPr>
        <p:spPr/>
        <p:txBody>
          <a:bodyPr/>
          <a:lstStyle/>
          <a:p>
            <a:pPr marL="0" lvl="0" indent="0">
              <a:lnSpc>
                <a:spcPct val="107000"/>
              </a:lnSpc>
              <a:buFont typeface="Symbol" panose="05050102010706020507" pitchFamily="18" charset="2"/>
              <a:buNone/>
            </a:pPr>
            <a:r>
              <a:rPr lang="de-DE" sz="2800" b="0" i="0" u="none" strike="noStrike" noProof="1">
                <a:solidFill>
                  <a:srgbClr val="000000"/>
                </a:solidFill>
                <a:effectLst/>
              </a:rPr>
              <a:t>Imagjinoni këtë: Është një mbrëmje me shi. Arta është ulur në dhomën e ndenjes, e zhytur në mendime. Djali i saj 15-vjeçar, Dritoni, kohët e fundit është bërë më i brengosur dhe më i mbyllur se zakonisht. Arta ka vënë re se ai ka ndryshuar – ai është më shpesh i acaruar dhe kalon më shumë kohë në dhomën e tij. Para disa ditësh, Arta vuri re një erë të çuditshme në rrobat e Dritonit. Ajo e di se duhet të bisedojë hapur me djalin e saj. Vetëm në këtë mënyrë mund të kuptojë se çfarë po ndodh. A mund të shpjegojë përdorimi i vapes sjelljen e Dritonit? Kjo është ajo që mendon Arta. Kështu ajo ulet pranë kompjuterit dhe fillon të hulumtojë.</a:t>
            </a:r>
            <a:br>
              <a:rPr lang="de-DE" sz="2800" b="0" i="0" u="none" strike="noStrike" noProof="1">
                <a:solidFill>
                  <a:srgbClr val="000000"/>
                </a:solidFill>
                <a:effectLst/>
              </a:rPr>
            </a:br>
            <a:br>
              <a:rPr lang="de-DE" sz="2800" b="0" i="0" u="none" strike="noStrike" noProof="1">
                <a:solidFill>
                  <a:srgbClr val="000000"/>
                </a:solidFill>
                <a:effectLst/>
              </a:rPr>
            </a:br>
            <a:r>
              <a:rPr lang="de-DE" sz="2800" b="0" i="0" u="none" strike="noStrike" noProof="1">
                <a:solidFill>
                  <a:srgbClr val="000000"/>
                </a:solidFill>
                <a:effectLst/>
              </a:rPr>
              <a:t>Arta fillimisht informohet.</a:t>
            </a:r>
            <a:br>
              <a:rPr lang="de-DE" sz="2800" b="0" i="0" u="none" strike="noStrike" noProof="1">
                <a:solidFill>
                  <a:srgbClr val="000000"/>
                </a:solidFill>
                <a:effectLst/>
              </a:rPr>
            </a:br>
            <a:endParaRPr lang="de-DE" sz="2800" b="0" i="0" u="none" strike="noStrike" noProof="1">
              <a:solidFill>
                <a:srgbClr val="000000"/>
              </a:solidFill>
              <a:effectLst/>
            </a:endParaRPr>
          </a:p>
          <a:p>
            <a:pPr algn="l"/>
            <a:r>
              <a:rPr lang="de-DE" sz="2800" b="0" i="0" u="none" strike="noStrike" noProof="1">
                <a:solidFill>
                  <a:srgbClr val="000000"/>
                </a:solidFill>
                <a:effectLst/>
              </a:rPr>
              <a:t>Ajo zbulon se: </a:t>
            </a:r>
            <a:br>
              <a:rPr lang="de-DE" sz="2800" b="0" i="0" u="none" strike="noStrike" noProof="1">
                <a:solidFill>
                  <a:srgbClr val="000000"/>
                </a:solidFill>
                <a:effectLst/>
              </a:rPr>
            </a:br>
            <a:r>
              <a:rPr lang="de-DE" sz="2800" b="0" i="0" u="none" strike="noStrike" noProof="1">
                <a:solidFill>
                  <a:srgbClr val="000000"/>
                </a:solidFill>
                <a:effectLst/>
              </a:rPr>
              <a:t>- Vapes janë pajisje elektronike. </a:t>
            </a:r>
            <a:br>
              <a:rPr lang="de-DE" sz="2800" b="0" i="0" u="none" strike="noStrike" noProof="1">
                <a:solidFill>
                  <a:srgbClr val="000000"/>
                </a:solidFill>
                <a:effectLst/>
              </a:rPr>
            </a:br>
            <a:r>
              <a:rPr lang="de-DE" sz="2800" b="0" i="0" u="none" strike="noStrike" noProof="1">
                <a:solidFill>
                  <a:srgbClr val="000000"/>
                </a:solidFill>
                <a:effectLst/>
              </a:rPr>
              <a:t>- Ato quhen gjithashtu avullues elektronikë ose cigare elektronike. </a:t>
            </a:r>
            <a:br>
              <a:rPr lang="de-DE" sz="2800" b="0" i="0" u="none" strike="noStrike" noProof="1">
                <a:solidFill>
                  <a:srgbClr val="000000"/>
                </a:solidFill>
                <a:effectLst/>
              </a:rPr>
            </a:br>
            <a:r>
              <a:rPr lang="de-DE" sz="2800" b="0" i="0" u="none" strike="noStrike" noProof="1">
                <a:solidFill>
                  <a:srgbClr val="000000"/>
                </a:solidFill>
                <a:effectLst/>
              </a:rPr>
              <a:t>- Zakonisht përmbajnë një lëng me nikotinë në një dozë të lartë. </a:t>
            </a:r>
            <a:br>
              <a:rPr lang="de-DE" sz="2800" b="0" i="0" u="none" strike="noStrike" noProof="1">
                <a:solidFill>
                  <a:srgbClr val="000000"/>
                </a:solidFill>
                <a:effectLst/>
              </a:rPr>
            </a:br>
            <a:r>
              <a:rPr lang="de-DE" sz="2800" b="0" i="0" u="none" strike="noStrike" noProof="1">
                <a:solidFill>
                  <a:srgbClr val="000000"/>
                </a:solidFill>
                <a:effectLst/>
              </a:rPr>
              <a:t>- Ky lëng nxehet dhe krijohet avull. </a:t>
            </a:r>
            <a:br>
              <a:rPr lang="de-DE" sz="2800" b="0" i="0" u="none" strike="noStrike" noProof="1">
                <a:solidFill>
                  <a:srgbClr val="000000"/>
                </a:solidFill>
                <a:effectLst/>
              </a:rPr>
            </a:br>
            <a:r>
              <a:rPr lang="de-DE" sz="2800" b="0" i="0" u="none" strike="noStrike" noProof="1">
                <a:solidFill>
                  <a:srgbClr val="000000"/>
                </a:solidFill>
                <a:effectLst/>
              </a:rPr>
              <a:t>Më pas avulli thithet ose fryhet nëpërmjet gojës.</a:t>
            </a:r>
          </a:p>
          <a:p>
            <a:pPr marL="285750" lvl="0" indent="-285750">
              <a:lnSpc>
                <a:spcPct val="107000"/>
              </a:lnSpc>
              <a:buFontTx/>
              <a:buChar char="-"/>
            </a:pPr>
            <a:endParaRPr lang="de-DE" sz="1800" kern="0" noProof="1">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endParaRPr lang="de-DE" sz="1800" kern="0" noProof="1">
              <a:effectLst/>
              <a:latin typeface="Aptos" panose="020B0004020202020204" pitchFamily="34" charset="0"/>
              <a:ea typeface="Times New Roman" panose="02020603050405020304" pitchFamily="18" charset="0"/>
              <a:cs typeface="Times New Roman" panose="02020603050405020304" pitchFamily="18" charset="0"/>
            </a:endParaRPr>
          </a:p>
          <a:p>
            <a:endParaRPr lang="de-DE" noProof="1"/>
          </a:p>
        </p:txBody>
      </p:sp>
      <p:sp>
        <p:nvSpPr>
          <p:cNvPr id="4" name="Foliennummernplatzhalter 3">
            <a:extLst>
              <a:ext uri="{FF2B5EF4-FFF2-40B4-BE49-F238E27FC236}">
                <a16:creationId xmlns:a16="http://schemas.microsoft.com/office/drawing/2014/main" id="{C2CDBFB6-86FC-C81B-2E56-4DB8E4C1A50D}"/>
              </a:ext>
            </a:extLst>
          </p:cNvPr>
          <p:cNvSpPr>
            <a:spLocks noGrp="1"/>
          </p:cNvSpPr>
          <p:nvPr>
            <p:ph type="sldNum" sz="quarter" idx="5"/>
          </p:nvPr>
        </p:nvSpPr>
        <p:spPr/>
        <p:txBody>
          <a:bodyPr/>
          <a:lstStyle/>
          <a:p>
            <a:fld id="{18CEF143-95B9-4571-9396-B55E307319CB}" type="slidenum">
              <a:rPr lang="de-CH" smtClean="0"/>
              <a:t>2</a:t>
            </a:fld>
            <a:endParaRPr lang="de-CH"/>
          </a:p>
        </p:txBody>
      </p:sp>
    </p:spTree>
    <p:extLst>
      <p:ext uri="{BB962C8B-B14F-4D97-AF65-F5344CB8AC3E}">
        <p14:creationId xmlns:p14="http://schemas.microsoft.com/office/powerpoint/2010/main" val="435987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899DE-178C-1736-F5B9-54A12949BE9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6391D6B-38AB-0E02-9F49-6BE71539B94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F02264E-444A-34F2-8093-4EF908A11952}"/>
              </a:ext>
            </a:extLst>
          </p:cNvPr>
          <p:cNvSpPr>
            <a:spLocks noGrp="1"/>
          </p:cNvSpPr>
          <p:nvPr>
            <p:ph type="body" idx="1"/>
          </p:nvPr>
        </p:nvSpPr>
        <p:spPr/>
        <p:txBody>
          <a:bodyPr/>
          <a:lstStyle/>
          <a:p>
            <a:pPr algn="l"/>
            <a:r>
              <a:rPr lang="de-CH" sz="2800" b="0" i="0" u="none" strike="noStrike" noProof="1">
                <a:solidFill>
                  <a:srgbClr val="000000"/>
                </a:solidFill>
                <a:effectLst/>
              </a:rPr>
              <a:t>Më tej Arta zbulon:</a:t>
            </a:r>
          </a:p>
          <a:p>
            <a:pPr algn="l"/>
            <a:r>
              <a:rPr lang="de-CH" sz="2800" b="0" i="0" u="none" strike="noStrike" noProof="1">
                <a:solidFill>
                  <a:srgbClr val="000000"/>
                </a:solidFill>
                <a:effectLst/>
              </a:rPr>
              <a:t>- Vapes përbëhen nga një bateri, një avullues, një pjesë për thithje dhe një rezervuar për lëngun.</a:t>
            </a:r>
            <a:br>
              <a:rPr lang="de-CH" sz="2800" b="0" i="0" u="none" strike="noStrike" noProof="1">
                <a:solidFill>
                  <a:srgbClr val="000000"/>
                </a:solidFill>
                <a:effectLst/>
              </a:rPr>
            </a:br>
            <a:r>
              <a:rPr lang="de-CH" sz="2800" b="0" i="0" u="none" strike="noStrike" noProof="1">
                <a:solidFill>
                  <a:srgbClr val="000000"/>
                </a:solidFill>
                <a:effectLst/>
              </a:rPr>
              <a:t>- Ky lëng quhet gjithashtu E-Liquid.</a:t>
            </a:r>
            <a:br>
              <a:rPr lang="de-CH" sz="2800" b="0" i="0" u="none" strike="noStrike" noProof="1">
                <a:solidFill>
                  <a:srgbClr val="000000"/>
                </a:solidFill>
                <a:effectLst/>
              </a:rPr>
            </a:br>
            <a:r>
              <a:rPr lang="de-CH" sz="2800" b="0" i="0" u="none" strike="noStrike" noProof="1">
                <a:solidFill>
                  <a:srgbClr val="000000"/>
                </a:solidFill>
                <a:effectLst/>
              </a:rPr>
              <a:t>- Lëngu përmban: kimikate, aromatizues dhe nikotinë.</a:t>
            </a:r>
            <a:br>
              <a:rPr lang="de-CH" sz="2800" b="0" i="0" u="none" strike="noStrike" noProof="1">
                <a:solidFill>
                  <a:srgbClr val="000000"/>
                </a:solidFill>
                <a:effectLst/>
              </a:rPr>
            </a:br>
            <a:r>
              <a:rPr lang="de-CH" sz="2800" b="0" i="0" u="none" strike="noStrike" noProof="1">
                <a:solidFill>
                  <a:srgbClr val="000000"/>
                </a:solidFill>
                <a:effectLst/>
              </a:rPr>
              <a:t>- Nikotina zakonisht ka një dozë shumë të lartë.</a:t>
            </a:r>
            <a:br>
              <a:rPr lang="de-CH" sz="2800" b="0" i="0" u="none" strike="noStrike" noProof="1">
                <a:solidFill>
                  <a:srgbClr val="000000"/>
                </a:solidFill>
                <a:effectLst/>
              </a:rPr>
            </a:br>
            <a:r>
              <a:rPr lang="de-CH" sz="2800" b="0" i="0" u="none" strike="noStrike" noProof="1">
                <a:solidFill>
                  <a:srgbClr val="000000"/>
                </a:solidFill>
                <a:effectLst/>
              </a:rPr>
              <a:t>- Disa nga kimikatet janë kancerogjene.</a:t>
            </a:r>
            <a:br>
              <a:rPr lang="de-CH" sz="2800" b="0" i="0" u="none" strike="noStrike" noProof="1">
                <a:solidFill>
                  <a:srgbClr val="000000"/>
                </a:solidFill>
                <a:effectLst/>
              </a:rPr>
            </a:br>
            <a:r>
              <a:rPr lang="de-CH" sz="2800" b="0" i="0" u="none" strike="noStrike" noProof="1">
                <a:solidFill>
                  <a:srgbClr val="000000"/>
                </a:solidFill>
                <a:effectLst/>
              </a:rPr>
              <a:t>- Arta zbulon gjithashtu se ka edhe vapes pa nikotinë.</a:t>
            </a:r>
          </a:p>
          <a:p>
            <a:pPr algn="l"/>
            <a:endParaRPr lang="de-CH" sz="2800" b="0" i="0" u="none" strike="noStrike" noProof="1">
              <a:solidFill>
                <a:srgbClr val="000000"/>
              </a:solidFill>
              <a:effectLst/>
            </a:endParaRPr>
          </a:p>
          <a:p>
            <a:pPr algn="l"/>
            <a:r>
              <a:rPr lang="de-CH" sz="2800" b="1" i="0" u="none" strike="noStrike" noProof="1">
                <a:solidFill>
                  <a:srgbClr val="000000"/>
                </a:solidFill>
                <a:effectLst/>
              </a:rPr>
              <a:t>Demonstrim interaktiv:</a:t>
            </a:r>
            <a:r>
              <a:rPr lang="de-CH" sz="2800" b="0" i="0" u="none" strike="noStrike" noProof="1">
                <a:solidFill>
                  <a:srgbClr val="000000"/>
                </a:solidFill>
                <a:effectLst/>
              </a:rPr>
              <a:t> Tregimi i cigareve elektronike njëpërdorimshe dhe shpjegimi i funksionit të tyre. Pjesëmarrësve t'u kalohen nëpër duar, në mënyrë që prindërit të kenë mundësi t'i nuhasin.</a:t>
            </a:r>
          </a:p>
          <a:p>
            <a:pPr algn="l"/>
            <a:endParaRPr lang="de-CH" sz="2800" b="0" i="0" u="none" strike="noStrike" noProof="1">
              <a:solidFill>
                <a:srgbClr val="000000"/>
              </a:solidFill>
              <a:effectLst/>
            </a:endParaRPr>
          </a:p>
          <a:p>
            <a:pPr algn="l"/>
            <a:r>
              <a:rPr lang="de-CH" sz="2800" b="0" i="0" u="none" strike="noStrike" noProof="1">
                <a:solidFill>
                  <a:srgbClr val="000000"/>
                </a:solidFill>
                <a:effectLst/>
              </a:rPr>
              <a:t>Arta vazhdon të kërkojë informacione mbi vapes dhe zbulon:</a:t>
            </a:r>
          </a:p>
          <a:p>
            <a:pPr algn="l"/>
            <a:r>
              <a:rPr lang="de-CH" sz="2800" b="0" i="0" u="none" strike="noStrike" noProof="1">
                <a:solidFill>
                  <a:srgbClr val="000000"/>
                </a:solidFill>
                <a:effectLst/>
              </a:rPr>
              <a:t>- Vapes janë shumë të përhapura. Shumë persona përdorin vape.</a:t>
            </a:r>
            <a:br>
              <a:rPr lang="de-CH" sz="2800" b="0" i="0" u="none" strike="noStrike" noProof="1">
                <a:solidFill>
                  <a:srgbClr val="000000"/>
                </a:solidFill>
                <a:effectLst/>
              </a:rPr>
            </a:br>
            <a:r>
              <a:rPr lang="de-CH" sz="2800" b="0" i="0" u="none" strike="noStrike" noProof="1">
                <a:solidFill>
                  <a:srgbClr val="000000"/>
                </a:solidFill>
                <a:effectLst/>
              </a:rPr>
              <a:t>- Ato janë të vogla dhe janë gati për përdorim menjëherë.</a:t>
            </a:r>
            <a:br>
              <a:rPr lang="de-CH" sz="2800" b="0" i="0" u="none" strike="noStrike" noProof="1">
                <a:solidFill>
                  <a:srgbClr val="000000"/>
                </a:solidFill>
                <a:effectLst/>
              </a:rPr>
            </a:br>
            <a:r>
              <a:rPr lang="de-CH" sz="2800" b="0" i="0" u="none" strike="noStrike" noProof="1">
                <a:solidFill>
                  <a:srgbClr val="000000"/>
                </a:solidFill>
                <a:effectLst/>
              </a:rPr>
              <a:t>- Përdorimi i tyre është i thjeshtë. Nuk ke nevojë t'i ndezësh si një cigare. Në vend të kësaj, mund të marrësh një thithje në çdo moment.</a:t>
            </a:r>
            <a:br>
              <a:rPr lang="de-CH" sz="2800" b="0" i="0" u="none" strike="noStrike" noProof="1">
                <a:solidFill>
                  <a:srgbClr val="000000"/>
                </a:solidFill>
                <a:effectLst/>
              </a:rPr>
            </a:br>
            <a:r>
              <a:rPr lang="de-CH" sz="2800" b="0" i="0" u="none" strike="noStrike" noProof="1">
                <a:solidFill>
                  <a:srgbClr val="000000"/>
                </a:solidFill>
                <a:effectLst/>
              </a:rPr>
              <a:t>- Vapes kanë shije frutash dhe shumë intensive. Dhe janë me ngjyra.</a:t>
            </a:r>
            <a:br>
              <a:rPr lang="de-CH" sz="2800" b="0" i="0" u="none" strike="noStrike" noProof="1">
                <a:solidFill>
                  <a:srgbClr val="000000"/>
                </a:solidFill>
                <a:effectLst/>
              </a:rPr>
            </a:br>
            <a:r>
              <a:rPr lang="de-CH" sz="2800" b="0" i="0" u="none" strike="noStrike" noProof="1">
                <a:solidFill>
                  <a:srgbClr val="000000"/>
                </a:solidFill>
                <a:effectLst/>
              </a:rPr>
              <a:t>- Vapes janë njëpërdorshëm, që do të thotë se i përdor vetëm deri sa të mbarojnë.</a:t>
            </a:r>
            <a:br>
              <a:rPr lang="de-CH" sz="2800" b="0" i="0" u="none" strike="noStrike" noProof="1">
                <a:solidFill>
                  <a:srgbClr val="000000"/>
                </a:solidFill>
                <a:effectLst/>
              </a:rPr>
            </a:br>
            <a:r>
              <a:rPr lang="de-CH" sz="2800" b="0" i="0" u="none" strike="noStrike" noProof="1">
                <a:solidFill>
                  <a:srgbClr val="000000"/>
                </a:solidFill>
                <a:effectLst/>
              </a:rPr>
              <a:t>- Vapes përmbajnë nga 600 deri në 10,000 thithje.</a:t>
            </a:r>
            <a:br>
              <a:rPr lang="de-CH" sz="2800" b="0" i="0" u="none" strike="noStrike" noProof="1">
                <a:solidFill>
                  <a:srgbClr val="000000"/>
                </a:solidFill>
                <a:effectLst/>
              </a:rPr>
            </a:br>
            <a:r>
              <a:rPr lang="de-CH" sz="2800" b="0" i="0" u="none" strike="noStrike" noProof="1">
                <a:solidFill>
                  <a:srgbClr val="000000"/>
                </a:solidFill>
                <a:effectLst/>
              </a:rPr>
              <a:t>- Ato mund të blihen nga 6.90 CHF.</a:t>
            </a:r>
            <a:br>
              <a:rPr lang="de-CH" sz="2800" b="0" i="0" u="none" strike="noStrike" noProof="1">
                <a:solidFill>
                  <a:srgbClr val="000000"/>
                </a:solidFill>
                <a:effectLst/>
              </a:rPr>
            </a:br>
            <a:r>
              <a:rPr lang="de-CH" sz="2800" b="0" i="0" u="none" strike="noStrike" noProof="1">
                <a:solidFill>
                  <a:srgbClr val="000000"/>
                </a:solidFill>
                <a:effectLst/>
              </a:rPr>
              <a:t>- Mund të blihen në kioska, dyqane dhe në pompën e benzinës. Gjithashtu, mund të blihen online ose në dyqane vape.</a:t>
            </a:r>
          </a:p>
          <a:p>
            <a:pPr marL="0" lvl="0" indent="0">
              <a:lnSpc>
                <a:spcPct val="107000"/>
              </a:lnSpc>
              <a:buFont typeface="Symbol" panose="05050102010706020507" pitchFamily="18" charset="2"/>
              <a:buNone/>
            </a:pPr>
            <a:endParaRPr lang="de-CH" sz="1800" kern="100" noProof="1">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oliennummernplatzhalter 3">
            <a:extLst>
              <a:ext uri="{FF2B5EF4-FFF2-40B4-BE49-F238E27FC236}">
                <a16:creationId xmlns:a16="http://schemas.microsoft.com/office/drawing/2014/main" id="{0D274003-F23F-1CE6-77CE-F5A2BC51CB6D}"/>
              </a:ext>
            </a:extLst>
          </p:cNvPr>
          <p:cNvSpPr>
            <a:spLocks noGrp="1"/>
          </p:cNvSpPr>
          <p:nvPr>
            <p:ph type="sldNum" sz="quarter" idx="5"/>
          </p:nvPr>
        </p:nvSpPr>
        <p:spPr/>
        <p:txBody>
          <a:bodyPr/>
          <a:lstStyle/>
          <a:p>
            <a:fld id="{18CEF143-95B9-4571-9396-B55E307319CB}" type="slidenum">
              <a:rPr lang="de-CH" smtClean="0"/>
              <a:t>3</a:t>
            </a:fld>
            <a:endParaRPr lang="de-CH"/>
          </a:p>
        </p:txBody>
      </p:sp>
    </p:spTree>
    <p:extLst>
      <p:ext uri="{BB962C8B-B14F-4D97-AF65-F5344CB8AC3E}">
        <p14:creationId xmlns:p14="http://schemas.microsoft.com/office/powerpoint/2010/main" val="2834443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7FD69-7611-24CA-CEAE-2840CCBC678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7D862AA-87B9-AFF2-E17B-E6EE47A4A45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CDFE01A-C519-89FD-CC32-3778A39F17CA}"/>
              </a:ext>
            </a:extLst>
          </p:cNvPr>
          <p:cNvSpPr>
            <a:spLocks noGrp="1"/>
          </p:cNvSpPr>
          <p:nvPr>
            <p:ph type="body" idx="1"/>
          </p:nvPr>
        </p:nvSpPr>
        <p:spPr/>
        <p:txBody>
          <a:bodyPr/>
          <a:lstStyle/>
          <a:p>
            <a:pPr algn="l"/>
            <a:r>
              <a:rPr lang="de-CH" sz="2800" b="0" i="0" u="none" strike="noStrike" noProof="1">
                <a:solidFill>
                  <a:srgbClr val="000000"/>
                </a:solidFill>
                <a:effectLst/>
              </a:rPr>
              <a:t>Arta është gjithashtu e interesuar të dijë se si ndikojnë vapes në shëndet. Ajo e di që cigaret janë shumë të dëmshme dhe nxisin kancerin. A është kështu edhe me Vapes?</a:t>
            </a:r>
          </a:p>
          <a:p>
            <a:pPr algn="l"/>
            <a:r>
              <a:rPr lang="de-CH" sz="2800" b="0" i="0" u="none" strike="noStrike" noProof="1">
                <a:solidFill>
                  <a:srgbClr val="000000"/>
                </a:solidFill>
                <a:effectLst/>
              </a:rPr>
              <a:t>Ndikimet shëndetësore të vapes po studiohen aktualisht. </a:t>
            </a:r>
          </a:p>
          <a:p>
            <a:pPr algn="l"/>
            <a:endParaRPr lang="de-CH" sz="2800" b="0" i="0" u="none" strike="noStrike" noProof="1">
              <a:solidFill>
                <a:srgbClr val="000000"/>
              </a:solidFill>
              <a:effectLst/>
            </a:endParaRPr>
          </a:p>
          <a:p>
            <a:pPr algn="l"/>
            <a:r>
              <a:rPr lang="de-CH" sz="2800" b="0" i="0" u="none" strike="noStrike" noProof="1">
                <a:solidFill>
                  <a:srgbClr val="000000"/>
                </a:solidFill>
                <a:effectLst/>
              </a:rPr>
              <a:t>Ka shumë rreziqe dhe ndikime shëndetësore që lidhen me përdorimin e tyre:</a:t>
            </a:r>
          </a:p>
          <a:p>
            <a:pPr algn="l"/>
            <a:br>
              <a:rPr lang="de-CH" sz="2800" b="1" i="0" u="none" strike="noStrike" noProof="1">
                <a:solidFill>
                  <a:srgbClr val="000000"/>
                </a:solidFill>
                <a:effectLst/>
              </a:rPr>
            </a:br>
            <a:r>
              <a:rPr lang="de-CH" sz="2800" b="1" i="0" u="none" strike="noStrike" noProof="1">
                <a:solidFill>
                  <a:srgbClr val="000000"/>
                </a:solidFill>
                <a:effectLst/>
              </a:rPr>
              <a:t>- Varësia nga nikotina:</a:t>
            </a:r>
            <a:r>
              <a:rPr lang="de-CH" sz="2800" b="0" i="0" u="none" strike="noStrike" noProof="1">
                <a:solidFill>
                  <a:srgbClr val="000000"/>
                </a:solidFill>
                <a:effectLst/>
              </a:rPr>
              <a:t> Nikotina është një nga substancat që krijon varësi më shpejt. Krahasohet me heroinën. Kur konsumohet nikotina, brenda pak sekondash truri lëshon dopaminë, gjë që shkakton një ndjenjë të menjëhershme lumturie. Ky proces mund të krijojë varësi të shpejtë, pasi ndjenja e lumturisë zhduket kur efekti i nikotinës bie. Truri i të rinjve ende nuk është zhvilluar plotësisht, ndaj ai reagon ndryshe ndaj nikotinës krahasuar me trurin e të rriturve. Për këtë arsye, të rinjtë kanë një rrezik më të madh për të krijuar varësi nga nikotina.</a:t>
            </a:r>
          </a:p>
          <a:p>
            <a:pPr algn="l"/>
            <a:br>
              <a:rPr lang="de-CH" sz="2800" b="1" i="0" u="none" strike="noStrike" noProof="1">
                <a:solidFill>
                  <a:srgbClr val="000000"/>
                </a:solidFill>
                <a:effectLst/>
              </a:rPr>
            </a:br>
            <a:r>
              <a:rPr lang="de-CH" sz="2800" b="1" i="0" u="none" strike="noStrike" noProof="1">
                <a:solidFill>
                  <a:srgbClr val="000000"/>
                </a:solidFill>
                <a:effectLst/>
              </a:rPr>
              <a:t>- Irritimi i sistemit të frymëmarrjes:</a:t>
            </a:r>
            <a:r>
              <a:rPr lang="de-CH" sz="2800" b="0" i="0" u="none" strike="noStrike" noProof="1">
                <a:solidFill>
                  <a:srgbClr val="000000"/>
                </a:solidFill>
                <a:effectLst/>
              </a:rPr>
              <a:t> Përdorimi i vapes mund të shkaktojë kollë, dhimbje fyti dhe vështirësi në frymëmarrje.</a:t>
            </a:r>
          </a:p>
          <a:p>
            <a:pPr algn="l"/>
            <a:endParaRPr lang="de-CH" sz="2800" b="1" i="0" u="none" strike="noStrike" noProof="1">
              <a:solidFill>
                <a:srgbClr val="000000"/>
              </a:solidFill>
              <a:effectLst/>
            </a:endParaRPr>
          </a:p>
          <a:p>
            <a:pPr algn="l"/>
            <a:r>
              <a:rPr lang="de-CH" sz="2800" b="1" i="0" u="none" strike="noStrike" noProof="1">
                <a:solidFill>
                  <a:srgbClr val="000000"/>
                </a:solidFill>
                <a:effectLst/>
              </a:rPr>
              <a:t>- Irritime në gojë dhe fyt:</a:t>
            </a:r>
            <a:r>
              <a:rPr lang="de-CH" sz="2800" b="0" i="0" u="none" strike="noStrike" noProof="1">
                <a:solidFill>
                  <a:srgbClr val="000000"/>
                </a:solidFill>
                <a:effectLst/>
              </a:rPr>
              <a:t> Vapes mund të çojnë në thatësi të gojës, irritim të mishit të dhëmbëve dhe plagë në gojë.</a:t>
            </a:r>
          </a:p>
          <a:p>
            <a:pPr algn="l"/>
            <a:endParaRPr lang="de-CH" sz="2800" b="1" i="0" u="none" strike="noStrike" noProof="1">
              <a:solidFill>
                <a:srgbClr val="000000"/>
              </a:solidFill>
              <a:effectLst/>
            </a:endParaRPr>
          </a:p>
          <a:p>
            <a:pPr algn="l"/>
            <a:r>
              <a:rPr lang="de-CH" sz="2800" b="1" i="0" u="none" strike="noStrike" noProof="1">
                <a:solidFill>
                  <a:srgbClr val="000000"/>
                </a:solidFill>
                <a:effectLst/>
              </a:rPr>
              <a:t>- Sistemi kardiovaskular:</a:t>
            </a:r>
            <a:r>
              <a:rPr lang="de-CH" sz="2800" b="0" i="0" u="none" strike="noStrike" noProof="1">
                <a:solidFill>
                  <a:srgbClr val="000000"/>
                </a:solidFill>
                <a:effectLst/>
              </a:rPr>
              <a:t> Nikotina çon për një kohë të shkurtër në rritjen e pulsit dhe të presionit të gjakut. Kjo rrit rrezikun e goditjeve në tru dhe infarkteve.</a:t>
            </a:r>
          </a:p>
          <a:p>
            <a:pPr algn="l"/>
            <a:endParaRPr lang="de-CH" sz="2800" b="1" i="0" u="none" strike="noStrike" noProof="1">
              <a:solidFill>
                <a:srgbClr val="000000"/>
              </a:solidFill>
              <a:effectLst/>
            </a:endParaRPr>
          </a:p>
          <a:p>
            <a:pPr algn="l"/>
            <a:r>
              <a:rPr lang="de-CH" sz="2800" b="1" i="0" u="none" strike="noStrike" noProof="1">
                <a:solidFill>
                  <a:srgbClr val="000000"/>
                </a:solidFill>
                <a:effectLst/>
              </a:rPr>
              <a:t>- Rreziku për kancer:</a:t>
            </a:r>
            <a:r>
              <a:rPr lang="de-CH" sz="2800" b="0" i="0" u="none" strike="noStrike" noProof="1">
                <a:solidFill>
                  <a:srgbClr val="000000"/>
                </a:solidFill>
                <a:effectLst/>
              </a:rPr>
              <a:t> Vapes përmbajnë disa substanca kancerogjene.</a:t>
            </a:r>
          </a:p>
          <a:p>
            <a:pPr algn="l"/>
            <a:endParaRPr lang="de-CH" sz="2800" b="1" i="0" u="none" strike="noStrike" noProof="1">
              <a:solidFill>
                <a:srgbClr val="000000"/>
              </a:solidFill>
              <a:effectLst/>
            </a:endParaRPr>
          </a:p>
          <a:p>
            <a:pPr algn="l"/>
            <a:r>
              <a:rPr lang="de-CH" sz="2800" b="1" i="0" u="none" strike="noStrike" noProof="1">
                <a:solidFill>
                  <a:srgbClr val="000000"/>
                </a:solidFill>
                <a:effectLst/>
              </a:rPr>
              <a:t>- Pasojat afatgjata të përdorimit të vapes</a:t>
            </a:r>
            <a:r>
              <a:rPr lang="de-CH" sz="2800" b="0" i="0" u="none" strike="noStrike" noProof="1">
                <a:solidFill>
                  <a:srgbClr val="000000"/>
                </a:solidFill>
                <a:effectLst/>
              </a:rPr>
              <a:t> duhet të studiohen më në detaje. Deri tani, kjo nuk ka qenë e mundur, sepse ky lloj vapes nuk ka ekzistuar prej kohësh.</a:t>
            </a:r>
          </a:p>
          <a:p>
            <a:pPr algn="l"/>
            <a:r>
              <a:rPr lang="de-CH" sz="2800" b="0" i="0" u="none" strike="noStrike" noProof="1">
                <a:solidFill>
                  <a:srgbClr val="000000"/>
                </a:solidFill>
                <a:effectLst/>
              </a:rPr>
              <a:t>Pretendimi se vapes janë më pak të dëmshme se cigaret tradicionale është i gabuar. Mund të jenë një alternativë për një të rritur që konsumon shumë cigare, pasi shmangin substancën kancerogjene të katranit që gjendet te cigaret. </a:t>
            </a:r>
          </a:p>
          <a:p>
            <a:pPr algn="l"/>
            <a:endParaRPr lang="de-CH" sz="2800" b="0" i="0" u="none" strike="noStrike" noProof="1">
              <a:solidFill>
                <a:srgbClr val="000000"/>
              </a:solidFill>
              <a:effectLst/>
            </a:endParaRPr>
          </a:p>
          <a:p>
            <a:pPr algn="l"/>
            <a:r>
              <a:rPr lang="de-CH" sz="2800" b="0" i="0" u="none" strike="noStrike" noProof="1">
                <a:solidFill>
                  <a:srgbClr val="000000"/>
                </a:solidFill>
                <a:effectLst/>
              </a:rPr>
              <a:t>Megjithatë, vapes janë të pashëndetshme dhe të dëmshme për fëmijët dhe të rinjtë, pasi ato mbartin rreziqe të mëdha dhe mund të çojnë në varësi nga nikotina.</a:t>
            </a:r>
          </a:p>
          <a:p>
            <a:pPr algn="l"/>
            <a:endParaRPr lang="de-CH" sz="2800" b="0" i="0" u="none" strike="noStrike" noProof="1">
              <a:solidFill>
                <a:srgbClr val="000000"/>
              </a:solidFill>
              <a:effectLst/>
            </a:endParaRPr>
          </a:p>
        </p:txBody>
      </p:sp>
      <p:sp>
        <p:nvSpPr>
          <p:cNvPr id="4" name="Foliennummernplatzhalter 3">
            <a:extLst>
              <a:ext uri="{FF2B5EF4-FFF2-40B4-BE49-F238E27FC236}">
                <a16:creationId xmlns:a16="http://schemas.microsoft.com/office/drawing/2014/main" id="{604D9A27-C6C4-3041-267B-021E11DDA570}"/>
              </a:ext>
            </a:extLst>
          </p:cNvPr>
          <p:cNvSpPr>
            <a:spLocks noGrp="1"/>
          </p:cNvSpPr>
          <p:nvPr>
            <p:ph type="sldNum" sz="quarter" idx="5"/>
          </p:nvPr>
        </p:nvSpPr>
        <p:spPr/>
        <p:txBody>
          <a:bodyPr/>
          <a:lstStyle/>
          <a:p>
            <a:fld id="{18CEF143-95B9-4571-9396-B55E307319CB}" type="slidenum">
              <a:rPr lang="de-CH" smtClean="0"/>
              <a:t>4</a:t>
            </a:fld>
            <a:endParaRPr lang="de-CH"/>
          </a:p>
        </p:txBody>
      </p:sp>
    </p:spTree>
    <p:extLst>
      <p:ext uri="{BB962C8B-B14F-4D97-AF65-F5344CB8AC3E}">
        <p14:creationId xmlns:p14="http://schemas.microsoft.com/office/powerpoint/2010/main" val="2770437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noProof="1"/>
              <a:t>Arta e mban mend si kishte parë një vape në anë të rrugës.</a:t>
            </a:r>
          </a:p>
          <a:p>
            <a:endParaRPr lang="de-CH" noProof="1"/>
          </a:p>
          <a:p>
            <a:pPr algn="l"/>
            <a:r>
              <a:rPr lang="de-CH" b="0" i="0" u="none" strike="noStrike" noProof="1">
                <a:solidFill>
                  <a:srgbClr val="000000"/>
                </a:solidFill>
                <a:effectLst/>
              </a:rPr>
              <a:t>Ajo dëshiron të mësojë më shumë rreth mënyrës së duhur të hedhjes së vapes.</a:t>
            </a:r>
          </a:p>
          <a:p>
            <a:endParaRPr lang="de-CH" noProof="1"/>
          </a:p>
          <a:p>
            <a:r>
              <a:rPr lang="de-CH" b="0" i="0" u="none" strike="noStrike" noProof="1">
                <a:solidFill>
                  <a:srgbClr val="000000"/>
                </a:solidFill>
                <a:effectLst/>
                <a:latin typeface="-webkit-standard"/>
              </a:rPr>
              <a:t>Për prodhimin e vapes përdoren lëndë të para të vlefshme të nxjerra nga toka, siç është litiumi. Litiumi është i nevojshëm për bateritë dhe akumulatorët në çdo pajisje elektronike, nga telefonat inteligjentë, laptopët deri te bateritë e makinave.</a:t>
            </a:r>
            <a:br>
              <a:rPr lang="de-CH" noProof="1"/>
            </a:br>
            <a:r>
              <a:rPr lang="de-CH" b="0" i="0" u="none" strike="noStrike" noProof="1">
                <a:solidFill>
                  <a:srgbClr val="000000"/>
                </a:solidFill>
                <a:effectLst/>
                <a:latin typeface="-webkit-standard"/>
              </a:rPr>
              <a:t>Vapes janë gjithashtu pajisje elektronike. Për këtë arsye, ato duhet të hidhen si pajisje elektronike. Nuk duhet të hidhen në mbeturinat e zakonshme të përditshme, por në një pikë të licencuar për hedhjen e mbetjeve elektronike.</a:t>
            </a:r>
            <a:br>
              <a:rPr lang="de-CH" noProof="1"/>
            </a:br>
            <a:r>
              <a:rPr lang="de-CH" b="0" i="0" u="none" strike="noStrike" noProof="1">
                <a:solidFill>
                  <a:srgbClr val="000000"/>
                </a:solidFill>
                <a:effectLst/>
                <a:latin typeface="-webkit-standard"/>
              </a:rPr>
              <a:t>Gjithashtu, vapes e zbrazura mund t'i ktheni në dyqanet ku shiten, dhe këto dyqane duhet t'i hedhin ato në mënyrë të duhur.</a:t>
            </a:r>
            <a:br>
              <a:rPr lang="de-CH" noProof="1"/>
            </a:br>
            <a:r>
              <a:rPr lang="de-CH" b="0" i="0" u="none" strike="noStrike" noProof="1">
                <a:solidFill>
                  <a:srgbClr val="000000"/>
                </a:solidFill>
                <a:effectLst/>
                <a:latin typeface="-webkit-standard"/>
              </a:rPr>
              <a:t>Nëse vapes hidhen gabimisht, kimikate të dëmshme mund të përfundojnë në tokë dhe të ndotin mjedisin.</a:t>
            </a:r>
          </a:p>
          <a:p>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5</a:t>
            </a:fld>
            <a:endParaRPr lang="de-CH"/>
          </a:p>
        </p:txBody>
      </p:sp>
    </p:spTree>
    <p:extLst>
      <p:ext uri="{BB962C8B-B14F-4D97-AF65-F5344CB8AC3E}">
        <p14:creationId xmlns:p14="http://schemas.microsoft.com/office/powerpoint/2010/main" val="2996272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A701D-8273-B8E8-C37F-B59E42CFCBB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BCEEA27-4026-AB01-93C5-BD91E6AA55A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119D96D-A59E-4405-DE5C-BE381E003D60}"/>
              </a:ext>
            </a:extLst>
          </p:cNvPr>
          <p:cNvSpPr>
            <a:spLocks noGrp="1"/>
          </p:cNvSpPr>
          <p:nvPr>
            <p:ph type="body" idx="1"/>
          </p:nvPr>
        </p:nvSpPr>
        <p:spPr/>
        <p:txBody>
          <a:bodyPr/>
          <a:lstStyle/>
          <a:p>
            <a:pPr algn="l"/>
            <a:r>
              <a:rPr lang="de-CH" b="0" i="0" u="none" strike="noStrike" noProof="1">
                <a:solidFill>
                  <a:srgbClr val="000000"/>
                </a:solidFill>
                <a:effectLst/>
              </a:rPr>
              <a:t>Kush prej jush njeh të paktën një person që përdor vape?</a:t>
            </a:r>
            <a:br>
              <a:rPr lang="de-CH" b="0" i="0" u="none" strike="noStrike" noProof="1">
                <a:solidFill>
                  <a:srgbClr val="000000"/>
                </a:solidFill>
                <a:effectLst/>
              </a:rPr>
            </a:br>
            <a:endParaRPr lang="de-CH" b="0" i="0" u="none" strike="noStrike" noProof="1">
              <a:solidFill>
                <a:srgbClr val="000000"/>
              </a:solidFill>
              <a:effectLst/>
            </a:endParaRPr>
          </a:p>
          <a:p>
            <a:pPr algn="l"/>
            <a:r>
              <a:rPr lang="de-CH" b="1" i="0" u="none" strike="noStrike" noProof="1">
                <a:solidFill>
                  <a:srgbClr val="000000"/>
                </a:solidFill>
                <a:effectLst/>
                <a:sym typeface="Wingdings" pitchFamily="2" charset="2"/>
              </a:rPr>
              <a:t> </a:t>
            </a:r>
            <a:r>
              <a:rPr lang="de-CH" b="1" i="0" u="none" strike="noStrike" noProof="1">
                <a:solidFill>
                  <a:srgbClr val="000000"/>
                </a:solidFill>
                <a:effectLst/>
              </a:rPr>
              <a:t>Tregoni interes </a:t>
            </a:r>
            <a:r>
              <a:rPr lang="de-CH" b="0" i="0" u="none" strike="noStrike" dirty="0" err="1">
                <a:solidFill>
                  <a:srgbClr val="000000"/>
                </a:solidFill>
                <a:effectLst/>
                <a:latin typeface="-webkit-standard"/>
              </a:rPr>
              <a:t>ndaj</a:t>
            </a:r>
            <a:r>
              <a:rPr lang="de-CH" b="0" i="0" u="none" strike="noStrike" dirty="0">
                <a:solidFill>
                  <a:srgbClr val="000000"/>
                </a:solidFill>
                <a:effectLst/>
                <a:latin typeface="-webkit-standard"/>
              </a:rPr>
              <a:t> </a:t>
            </a:r>
            <a:r>
              <a:rPr lang="de-CH" b="0" i="0" u="none" strike="noStrike" dirty="0" err="1">
                <a:solidFill>
                  <a:srgbClr val="000000"/>
                </a:solidFill>
                <a:effectLst/>
                <a:latin typeface="-webkit-standard"/>
              </a:rPr>
              <a:t>komenteve</a:t>
            </a:r>
            <a:r>
              <a:rPr lang="de-CH" b="0" i="0" u="none" strike="noStrike" dirty="0">
                <a:solidFill>
                  <a:srgbClr val="000000"/>
                </a:solidFill>
                <a:effectLst/>
                <a:latin typeface="-webkit-standard"/>
              </a:rPr>
              <a:t> </a:t>
            </a:r>
            <a:r>
              <a:rPr lang="de-CH" b="0" i="0" u="none" strike="noStrike" dirty="0" err="1">
                <a:solidFill>
                  <a:srgbClr val="000000"/>
                </a:solidFill>
                <a:effectLst/>
                <a:latin typeface="-webkit-standard"/>
              </a:rPr>
              <a:t>të</a:t>
            </a:r>
            <a:r>
              <a:rPr lang="de-CH" b="0" i="0" u="none" strike="noStrike" dirty="0">
                <a:solidFill>
                  <a:srgbClr val="000000"/>
                </a:solidFill>
                <a:effectLst/>
                <a:latin typeface="-webkit-standard"/>
              </a:rPr>
              <a:t> </a:t>
            </a:r>
            <a:r>
              <a:rPr lang="de-CH" b="0" i="0" u="none" strike="noStrike" dirty="0" err="1">
                <a:solidFill>
                  <a:srgbClr val="000000"/>
                </a:solidFill>
                <a:effectLst/>
                <a:latin typeface="-webkit-standard"/>
              </a:rPr>
              <a:t>prindërve</a:t>
            </a:r>
            <a:r>
              <a:rPr lang="de-CH" b="1" i="0" u="none" strike="noStrike" noProof="1">
                <a:solidFill>
                  <a:srgbClr val="000000"/>
                </a:solidFill>
                <a:effectLst/>
              </a:rPr>
              <a:t>:</a:t>
            </a:r>
            <a:r>
              <a:rPr lang="de-CH" b="0" i="0" u="none" strike="noStrike" noProof="1">
                <a:solidFill>
                  <a:srgbClr val="000000"/>
                </a:solidFill>
                <a:effectLst/>
              </a:rPr>
              <a:t> Shumë prej nesh mund të njohim dikë që përdor vape, veçanërisht në mesin e të rinjve, ku ky trend është bërë gjithnjë e më i përhapur.</a:t>
            </a:r>
            <a:br>
              <a:rPr lang="de-CH" b="0" i="0" u="none" strike="noStrike" noProof="1">
                <a:solidFill>
                  <a:srgbClr val="000000"/>
                </a:solidFill>
                <a:effectLst/>
              </a:rPr>
            </a:br>
            <a:endParaRPr lang="de-CH" b="0" i="0" u="none" strike="noStrike" noProof="1">
              <a:solidFill>
                <a:srgbClr val="000000"/>
              </a:solidFill>
              <a:effectLst/>
            </a:endParaRPr>
          </a:p>
          <a:p>
            <a:pPr algn="l"/>
            <a:r>
              <a:rPr lang="de-CH" b="0" i="0" u="none" strike="noStrike" noProof="1">
                <a:solidFill>
                  <a:srgbClr val="000000"/>
                </a:solidFill>
                <a:effectLst/>
              </a:rPr>
              <a:t>Në Zvicër është bërë një sondazh ku u pyetën 15-vjeçarët nëse kishin përdorur vape gjatë muajit të fundit.</a:t>
            </a:r>
            <a:br>
              <a:rPr lang="de-CH" b="0" i="0" u="none" strike="noStrike" noProof="1">
                <a:solidFill>
                  <a:srgbClr val="000000"/>
                </a:solidFill>
                <a:effectLst/>
              </a:rPr>
            </a:br>
            <a:br>
              <a:rPr lang="de-CH" b="0" i="0" u="none" strike="noStrike" noProof="1">
                <a:solidFill>
                  <a:srgbClr val="000000"/>
                </a:solidFill>
                <a:effectLst/>
              </a:rPr>
            </a:br>
            <a:r>
              <a:rPr lang="de-CH" b="1" i="0" u="none" strike="noStrike" noProof="1">
                <a:solidFill>
                  <a:srgbClr val="000000"/>
                </a:solidFill>
                <a:effectLst/>
              </a:rPr>
              <a:t>1 në 4 të rinj</a:t>
            </a:r>
            <a:r>
              <a:rPr lang="de-CH" b="0" i="0" u="none" strike="noStrike" noProof="1">
                <a:solidFill>
                  <a:srgbClr val="000000"/>
                </a:solidFill>
                <a:effectLst/>
              </a:rPr>
              <a:t> u përgjigjën "po". Pra, 25% e të pyeturve 15-vjeçarë kanë përdorur vape </a:t>
            </a:r>
            <a:r>
              <a:rPr lang="de-CH" b="0" i="0" u="none" strike="noStrike" dirty="0" err="1">
                <a:solidFill>
                  <a:srgbClr val="000000"/>
                </a:solidFill>
                <a:effectLst/>
                <a:latin typeface="-webkit-standard"/>
              </a:rPr>
              <a:t>gjatë</a:t>
            </a:r>
            <a:r>
              <a:rPr lang="de-CH" b="0" i="0" u="none" strike="noStrike" dirty="0">
                <a:solidFill>
                  <a:srgbClr val="000000"/>
                </a:solidFill>
                <a:effectLst/>
                <a:latin typeface="-webkit-standard"/>
              </a:rPr>
              <a:t> </a:t>
            </a:r>
            <a:r>
              <a:rPr lang="de-CH" b="0" i="0" u="none" strike="noStrike" dirty="0" err="1">
                <a:solidFill>
                  <a:srgbClr val="000000"/>
                </a:solidFill>
                <a:effectLst/>
                <a:latin typeface="-webkit-standard"/>
              </a:rPr>
              <a:t>muajit</a:t>
            </a:r>
            <a:r>
              <a:rPr lang="de-CH" b="0" i="0" u="none" strike="noStrike" dirty="0">
                <a:solidFill>
                  <a:srgbClr val="000000"/>
                </a:solidFill>
                <a:effectLst/>
                <a:latin typeface="-webkit-standard"/>
              </a:rPr>
              <a:t> </a:t>
            </a:r>
            <a:r>
              <a:rPr lang="de-CH" b="0" i="0" u="none" strike="noStrike" dirty="0" err="1">
                <a:solidFill>
                  <a:srgbClr val="000000"/>
                </a:solidFill>
                <a:effectLst/>
                <a:latin typeface="-webkit-standard"/>
              </a:rPr>
              <a:t>të</a:t>
            </a:r>
            <a:r>
              <a:rPr lang="de-CH" b="0" i="0" u="none" strike="noStrike" dirty="0">
                <a:solidFill>
                  <a:srgbClr val="000000"/>
                </a:solidFill>
                <a:effectLst/>
                <a:latin typeface="-webkit-standard"/>
              </a:rPr>
              <a:t> </a:t>
            </a:r>
            <a:r>
              <a:rPr lang="de-CH" b="0" i="0" u="none" strike="noStrike" dirty="0" err="1">
                <a:solidFill>
                  <a:srgbClr val="000000"/>
                </a:solidFill>
                <a:effectLst/>
                <a:latin typeface="-webkit-standard"/>
              </a:rPr>
              <a:t>fundit</a:t>
            </a:r>
            <a:r>
              <a:rPr lang="de-CH" b="0" i="0" u="none" strike="noStrike" noProof="1">
                <a:solidFill>
                  <a:srgbClr val="000000"/>
                </a:solidFill>
                <a:effectLst/>
              </a:rPr>
              <a:t>.</a:t>
            </a:r>
            <a:br>
              <a:rPr lang="de-CH" b="0" i="0" u="none" strike="noStrike" noProof="1">
                <a:solidFill>
                  <a:srgbClr val="000000"/>
                </a:solidFill>
                <a:effectLst/>
              </a:rPr>
            </a:br>
            <a:r>
              <a:rPr lang="de-CH" b="0" i="0" u="none" strike="noStrike" noProof="1">
                <a:solidFill>
                  <a:srgbClr val="000000"/>
                </a:solidFill>
                <a:effectLst/>
              </a:rPr>
              <a:t>Megjithatë, jo të gjithë të rinjtë përdorin vape.</a:t>
            </a:r>
            <a:br>
              <a:rPr lang="de-CH" b="0" i="0" u="none" strike="noStrike" noProof="1">
                <a:solidFill>
                  <a:srgbClr val="000000"/>
                </a:solidFill>
                <a:effectLst/>
              </a:rPr>
            </a:br>
            <a:endParaRPr lang="de-CH" b="0" i="0" u="none" strike="noStrike" noProof="1">
              <a:solidFill>
                <a:srgbClr val="000000"/>
              </a:solidFill>
              <a:effectLst/>
            </a:endParaRPr>
          </a:p>
          <a:p>
            <a:pPr algn="l"/>
            <a:r>
              <a:rPr lang="de-CH" b="0" i="0" u="none" strike="noStrike" noProof="1">
                <a:solidFill>
                  <a:srgbClr val="000000"/>
                </a:solidFill>
                <a:effectLst/>
              </a:rPr>
              <a:t>Arsyet që të rinjtë japin për përdorimin e vape-ve përfshijnë:</a:t>
            </a:r>
          </a:p>
          <a:p>
            <a:pPr algn="l">
              <a:buFont typeface="Arial" panose="020B0604020202020204" pitchFamily="34" charset="0"/>
              <a:buChar char="•"/>
            </a:pPr>
            <a:r>
              <a:rPr lang="de-CH" b="0" i="0" u="none" strike="noStrike" noProof="1">
                <a:solidFill>
                  <a:srgbClr val="000000"/>
                </a:solidFill>
                <a:effectLst/>
              </a:rPr>
              <a:t> Mërzinë (Langeweile),</a:t>
            </a:r>
          </a:p>
          <a:p>
            <a:pPr algn="l">
              <a:buFont typeface="Arial" panose="020B0604020202020204" pitchFamily="34" charset="0"/>
              <a:buChar char="•"/>
            </a:pPr>
            <a:r>
              <a:rPr lang="de-CH" b="0" i="0" u="none" strike="noStrike" noProof="1">
                <a:solidFill>
                  <a:srgbClr val="000000"/>
                </a:solidFill>
                <a:effectLst/>
              </a:rPr>
              <a:t> Stresin,</a:t>
            </a:r>
          </a:p>
          <a:p>
            <a:pPr algn="l">
              <a:buFont typeface="Arial" panose="020B0604020202020204" pitchFamily="34" charset="0"/>
              <a:buChar char="•"/>
            </a:pPr>
            <a:r>
              <a:rPr lang="de-CH" b="0" i="0" u="none" strike="noStrike" noProof="1">
                <a:solidFill>
                  <a:srgbClr val="000000"/>
                </a:solidFill>
                <a:effectLst/>
              </a:rPr>
              <a:t> Dhe faktin që shijet e vape-ve janë të këndshme.</a:t>
            </a:r>
          </a:p>
        </p:txBody>
      </p:sp>
      <p:sp>
        <p:nvSpPr>
          <p:cNvPr id="4" name="Foliennummernplatzhalter 3">
            <a:extLst>
              <a:ext uri="{FF2B5EF4-FFF2-40B4-BE49-F238E27FC236}">
                <a16:creationId xmlns:a16="http://schemas.microsoft.com/office/drawing/2014/main" id="{5662C215-6ECD-BC28-C938-34C612B8E99C}"/>
              </a:ext>
            </a:extLst>
          </p:cNvPr>
          <p:cNvSpPr>
            <a:spLocks noGrp="1"/>
          </p:cNvSpPr>
          <p:nvPr>
            <p:ph type="sldNum" sz="quarter" idx="5"/>
          </p:nvPr>
        </p:nvSpPr>
        <p:spPr/>
        <p:txBody>
          <a:bodyPr/>
          <a:lstStyle/>
          <a:p>
            <a:fld id="{C21897CE-A906-443F-9946-3F5D776DEFD9}" type="slidenum">
              <a:rPr lang="de-CH" smtClean="0"/>
              <a:t>6</a:t>
            </a:fld>
            <a:endParaRPr lang="de-CH"/>
          </a:p>
        </p:txBody>
      </p:sp>
    </p:spTree>
    <p:extLst>
      <p:ext uri="{BB962C8B-B14F-4D97-AF65-F5344CB8AC3E}">
        <p14:creationId xmlns:p14="http://schemas.microsoft.com/office/powerpoint/2010/main" val="2970891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BBD90-2501-2A31-B093-52F0E0152C6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5CC18E0-109A-0D4F-E03C-CAB54D9B0D9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12F9016-EB70-3ABD-6481-9968BE0C5EC5}"/>
              </a:ext>
            </a:extLst>
          </p:cNvPr>
          <p:cNvSpPr>
            <a:spLocks noGrp="1"/>
          </p:cNvSpPr>
          <p:nvPr>
            <p:ph type="body" idx="1"/>
          </p:nvPr>
        </p:nvSpPr>
        <p:spPr/>
        <p:txBody>
          <a:bodyPr/>
          <a:lstStyle/>
          <a:p>
            <a:pPr algn="l"/>
            <a:r>
              <a:rPr lang="de-CH" b="0" i="0" u="none" strike="noStrike" noProof="1">
                <a:solidFill>
                  <a:srgbClr val="000000"/>
                </a:solidFill>
                <a:effectLst/>
              </a:rPr>
              <a:t>Pra, disa të rinj përdorin vape. Arta pyet veten: Pse kaq shumë të rinj përdorin vape?</a:t>
            </a:r>
            <a:br>
              <a:rPr lang="de-CH" b="0" i="0" u="none" strike="noStrike" noProof="1">
                <a:solidFill>
                  <a:srgbClr val="000000"/>
                </a:solidFill>
                <a:effectLst/>
              </a:rPr>
            </a:br>
            <a:endParaRPr lang="de-CH" b="0" i="0" u="none" strike="noStrike" noProof="1">
              <a:solidFill>
                <a:srgbClr val="000000"/>
              </a:solidFill>
              <a:effectLst/>
            </a:endParaRPr>
          </a:p>
          <a:p>
            <a:pPr algn="l"/>
            <a:r>
              <a:rPr lang="de-CH" b="0" i="0" u="none" strike="noStrike" noProof="1">
                <a:solidFill>
                  <a:srgbClr val="000000"/>
                </a:solidFill>
                <a:effectLst/>
              </a:rPr>
              <a:t>Ekzistojnë disa rreziqe për të rinjtë:</a:t>
            </a:r>
          </a:p>
          <a:p>
            <a:pPr algn="l">
              <a:buFont typeface="+mj-lt"/>
              <a:buAutoNum type="arabicPeriod"/>
            </a:pPr>
            <a:r>
              <a:rPr lang="de-CH" b="1" i="0" u="none" strike="noStrike" noProof="1">
                <a:solidFill>
                  <a:srgbClr val="000000"/>
                </a:solidFill>
                <a:effectLst/>
              </a:rPr>
              <a:t> Industria</a:t>
            </a:r>
            <a:r>
              <a:rPr lang="de-CH" b="0" i="0" u="none" strike="noStrike" noProof="1">
                <a:solidFill>
                  <a:srgbClr val="000000"/>
                </a:solidFill>
                <a:effectLst/>
              </a:rPr>
              <a:t> i drejtohet me qëllim të rinjve përmes marketingut të saj. Për këtë arsye, vapes vijnë në shumë ngjyra të ndryshme dhe kanë një shije intensive dhe të larmishme. Kjo krijon një përvojë tërheqëse të shijes.</a:t>
            </a:r>
          </a:p>
          <a:p>
            <a:pPr algn="l">
              <a:buFont typeface="+mj-lt"/>
              <a:buAutoNum type="arabicPeriod"/>
            </a:pPr>
            <a:endParaRPr lang="de-CH" b="0" i="0" u="none" strike="noStrike" noProof="1">
              <a:solidFill>
                <a:srgbClr val="000000"/>
              </a:solidFill>
              <a:effectLst/>
            </a:endParaRPr>
          </a:p>
          <a:p>
            <a:pPr algn="l">
              <a:buFont typeface="+mj-lt"/>
              <a:buAutoNum type="arabicPeriod"/>
            </a:pPr>
            <a:r>
              <a:rPr lang="de-CH" b="1" i="0" u="none" strike="noStrike" noProof="1">
                <a:solidFill>
                  <a:srgbClr val="000000"/>
                </a:solidFill>
                <a:effectLst/>
              </a:rPr>
              <a:t> Kjo përvojë shijeje</a:t>
            </a:r>
            <a:r>
              <a:rPr lang="de-CH" b="0" i="0" u="none" strike="noStrike" noProof="1">
                <a:solidFill>
                  <a:srgbClr val="000000"/>
                </a:solidFill>
                <a:effectLst/>
              </a:rPr>
              <a:t> vjen nga aromatizuesit. Aromat e ndryshme e bëjnë përdorimin e Vapes shumë tërheqës. Diçka e pashëndetshme dhe e dëmshme – përdorimi i vape – shitet me një shije shumë të ëmbël. Fëmijët dhe të rinjtë ndonjëherë nuk e kuptojnë që është e dëmshme për shëndetin.</a:t>
            </a:r>
          </a:p>
          <a:p>
            <a:pPr algn="l">
              <a:buFont typeface="+mj-lt"/>
              <a:buAutoNum type="arabicPeriod"/>
            </a:pPr>
            <a:endParaRPr lang="de-CH" b="0" i="0" u="none" strike="noStrike" noProof="1">
              <a:solidFill>
                <a:srgbClr val="000000"/>
              </a:solidFill>
              <a:effectLst/>
            </a:endParaRPr>
          </a:p>
          <a:p>
            <a:pPr algn="l">
              <a:buFont typeface="+mj-lt"/>
              <a:buAutoNum type="arabicPeriod"/>
            </a:pPr>
            <a:r>
              <a:rPr lang="de-CH" b="1" i="0" u="none" strike="noStrike" noProof="1">
                <a:solidFill>
                  <a:srgbClr val="000000"/>
                </a:solidFill>
                <a:effectLst/>
              </a:rPr>
              <a:t> Nikotinën</a:t>
            </a:r>
            <a:r>
              <a:rPr lang="de-CH" b="0" i="0" u="none" strike="noStrike" noProof="1">
                <a:solidFill>
                  <a:srgbClr val="000000"/>
                </a:solidFill>
                <a:effectLst/>
              </a:rPr>
              <a:t> në vapes çon në një ndjenjë të shpejtë lumturie. Disa thithje nga një vape mund të ndihmojnë menjëherë në përmirësimin e gjendjes emocionale. Megjithatë, truri i të rinjve ende nuk është plotësisht i zhvilluar. Prandaj, përdorimi i vapes është një rrezik, pasi mund të ndikojë në zhvillimin e trurit dhe të çojë në varësi më të shpejtë nga nikotina.</a:t>
            </a:r>
          </a:p>
          <a:p>
            <a:pPr algn="l">
              <a:buFont typeface="+mj-lt"/>
              <a:buAutoNum type="arabicPeriod"/>
            </a:pPr>
            <a:endParaRPr lang="de-CH" b="0" i="0" u="none" strike="noStrike" noProof="1">
              <a:solidFill>
                <a:srgbClr val="000000"/>
              </a:solidFill>
              <a:effectLst/>
            </a:endParaRPr>
          </a:p>
          <a:p>
            <a:pPr algn="l">
              <a:buFont typeface="+mj-lt"/>
              <a:buAutoNum type="arabicPeriod"/>
            </a:pPr>
            <a:r>
              <a:rPr lang="de-CH" b="1" i="0" u="none" strike="noStrike" noProof="1">
                <a:solidFill>
                  <a:srgbClr val="000000"/>
                </a:solidFill>
                <a:effectLst/>
              </a:rPr>
              <a:t> Nëse të rinjtë kanë prindër që pinë duhan</a:t>
            </a:r>
            <a:r>
              <a:rPr lang="de-CH" b="0" i="0" u="none" strike="noStrike" noProof="1">
                <a:solidFill>
                  <a:srgbClr val="000000"/>
                </a:solidFill>
                <a:effectLst/>
              </a:rPr>
              <a:t>, ata kanë më shumë rrezik që edhe vetë të fillojnë të pinë. Fëmijët mësojnë herët se pirja e duhanit (ose konsumimi i nikotinës) është diçka normale. Fëmijët dhe të rinjtë shpesh kopjojnë sjelljet e prindërve të tyre. Prandaj, mos pini duhan para fëmijës tuaj! Akoma më mirë: ndaloni duhanpirjen fare.</a:t>
            </a:r>
          </a:p>
          <a:p>
            <a:pPr algn="l"/>
            <a:endParaRPr lang="de-CH" b="0" i="0" u="none" strike="noStrike" noProof="1">
              <a:solidFill>
                <a:srgbClr val="000000"/>
              </a:solidFill>
              <a:effectLst/>
            </a:endParaRPr>
          </a:p>
          <a:p>
            <a:pPr algn="l"/>
            <a:r>
              <a:rPr lang="de-CH" b="0" i="0" u="none" strike="noStrike" noProof="1">
                <a:solidFill>
                  <a:srgbClr val="000000"/>
                </a:solidFill>
                <a:effectLst/>
              </a:rPr>
              <a:t>Ka shumë mundësi mbështetjeje për ndalimin e duhanit. Ato ofrohen në disa gjuhë: për shembull, linja e ndalimit të duhanit, projekti "Së bashku pa duhan" dhe shumë të tjera. Ato janë të listuara në informacionet shtesë.</a:t>
            </a:r>
          </a:p>
        </p:txBody>
      </p:sp>
      <p:sp>
        <p:nvSpPr>
          <p:cNvPr id="4" name="Foliennummernplatzhalter 3">
            <a:extLst>
              <a:ext uri="{FF2B5EF4-FFF2-40B4-BE49-F238E27FC236}">
                <a16:creationId xmlns:a16="http://schemas.microsoft.com/office/drawing/2014/main" id="{B79CC002-9595-6C65-8B8E-82EC6733DBDE}"/>
              </a:ext>
            </a:extLst>
          </p:cNvPr>
          <p:cNvSpPr>
            <a:spLocks noGrp="1"/>
          </p:cNvSpPr>
          <p:nvPr>
            <p:ph type="sldNum" sz="quarter" idx="5"/>
          </p:nvPr>
        </p:nvSpPr>
        <p:spPr/>
        <p:txBody>
          <a:bodyPr/>
          <a:lstStyle/>
          <a:p>
            <a:fld id="{C21897CE-A906-443F-9946-3F5D776DEFD9}" type="slidenum">
              <a:rPr lang="de-CH" smtClean="0"/>
              <a:t>7</a:t>
            </a:fld>
            <a:endParaRPr lang="de-CH" dirty="0"/>
          </a:p>
        </p:txBody>
      </p:sp>
    </p:spTree>
    <p:extLst>
      <p:ext uri="{BB962C8B-B14F-4D97-AF65-F5344CB8AC3E}">
        <p14:creationId xmlns:p14="http://schemas.microsoft.com/office/powerpoint/2010/main" val="1642604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1FFE5-D209-6999-2476-C6386C63B5E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8ACA476-BDA7-B024-3B23-A4B775AAFC9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5D08491-28D1-EA6C-B329-A2A7BC68DB12}"/>
              </a:ext>
            </a:extLst>
          </p:cNvPr>
          <p:cNvSpPr>
            <a:spLocks noGrp="1"/>
          </p:cNvSpPr>
          <p:nvPr>
            <p:ph type="body" idx="1"/>
          </p:nvPr>
        </p:nvSpPr>
        <p:spPr/>
        <p:txBody>
          <a:bodyPr/>
          <a:lstStyle/>
          <a:p>
            <a:pPr algn="l"/>
            <a:r>
              <a:rPr lang="de-DE" sz="1200" b="0" i="0" u="none" strike="noStrike" noProof="1">
                <a:solidFill>
                  <a:srgbClr val="000000"/>
                </a:solidFill>
                <a:effectLst/>
                <a:latin typeface="Calibri" panose="020F0502020204030204" pitchFamily="34" charset="0"/>
                <a:cs typeface="Calibri" panose="020F0502020204030204" pitchFamily="34" charset="0"/>
              </a:rPr>
              <a:t>Duke qenë se vapes janë kaq të rrezikshme për të rinjtë, Arta dëshiron të dijë nëse ato janë të ndaluara. </a:t>
            </a:r>
          </a:p>
          <a:p>
            <a:pPr algn="l"/>
            <a:r>
              <a:rPr lang="de-DE" sz="1200" b="0" i="0" u="none" strike="noStrike" noProof="1">
                <a:solidFill>
                  <a:srgbClr val="000000"/>
                </a:solidFill>
                <a:effectLst/>
                <a:latin typeface="Calibri" panose="020F0502020204030204" pitchFamily="34" charset="0"/>
                <a:cs typeface="Calibri" panose="020F0502020204030204" pitchFamily="34" charset="0"/>
              </a:rPr>
              <a:t>A ka ndonjë ligj që kufizon shitjen e vapes?</a:t>
            </a:r>
          </a:p>
          <a:p>
            <a:pPr algn="l"/>
            <a:endParaRPr lang="de-DE" sz="1200" b="0" i="0" u="none" strike="noStrike" noProof="1">
              <a:solidFill>
                <a:srgbClr val="000000"/>
              </a:solidFill>
              <a:effectLst/>
              <a:latin typeface="Calibri" panose="020F0502020204030204" pitchFamily="34" charset="0"/>
              <a:cs typeface="Calibri" panose="020F0502020204030204" pitchFamily="34" charset="0"/>
            </a:endParaRPr>
          </a:p>
          <a:p>
            <a:pPr algn="l"/>
            <a:r>
              <a:rPr lang="de-DE" sz="1200" b="1" i="0" u="none" strike="noStrike" noProof="1">
                <a:solidFill>
                  <a:srgbClr val="000000"/>
                </a:solidFill>
                <a:effectLst/>
                <a:latin typeface="Calibri" panose="020F0502020204030204" pitchFamily="34" charset="0"/>
                <a:cs typeface="Calibri" panose="020F0502020204030204" pitchFamily="34" charset="0"/>
              </a:rPr>
              <a:t>Ligjet dhe mbrojtja e të rinjve</a:t>
            </a:r>
          </a:p>
          <a:p>
            <a:r>
              <a:rPr lang="de-DE" sz="1200" kern="100" noProof="1">
                <a:effectLst/>
                <a:latin typeface="Calibri" panose="020F0502020204030204" pitchFamily="34" charset="0"/>
                <a:ea typeface="Calibri" panose="020F0502020204030204" pitchFamily="34" charset="0"/>
                <a:cs typeface="Calibri" panose="020F0502020204030204" pitchFamily="34" charset="0"/>
              </a:rPr>
              <a:t>- Deri më 1 tetor 2024, në Zvicër nuk ka pasur ndonjë ligj specifik për vapes. Kjo do të thotë se shitja dhe reklamat për to nuk ishin të rregulluara. </a:t>
            </a:r>
          </a:p>
          <a:p>
            <a:r>
              <a:rPr lang="de-DE" sz="1200" kern="100" noProof="1">
                <a:effectLst/>
                <a:latin typeface="Calibri" panose="020F0502020204030204" pitchFamily="34" charset="0"/>
                <a:ea typeface="Calibri" panose="020F0502020204030204" pitchFamily="34" charset="0"/>
                <a:cs typeface="Calibri" panose="020F0502020204030204" pitchFamily="34" charset="0"/>
              </a:rPr>
              <a:t>- Të miturit kanë mundur të blejnë vapes pa asnjë problem në Zvicër.</a:t>
            </a:r>
            <a:br>
              <a:rPr lang="de-DE" sz="1200" kern="100" noProof="1">
                <a:effectLst/>
                <a:latin typeface="Calibri" panose="020F0502020204030204" pitchFamily="34" charset="0"/>
                <a:ea typeface="Calibri" panose="020F0502020204030204" pitchFamily="34" charset="0"/>
                <a:cs typeface="Calibri" panose="020F0502020204030204" pitchFamily="34" charset="0"/>
              </a:rPr>
            </a:br>
            <a:r>
              <a:rPr lang="de-DE" sz="1200" kern="100" noProof="1">
                <a:effectLst/>
                <a:latin typeface="Calibri" panose="020F0502020204030204" pitchFamily="34" charset="0"/>
                <a:ea typeface="Calibri" panose="020F0502020204030204" pitchFamily="34" charset="0"/>
                <a:cs typeface="Calibri" panose="020F0502020204030204" pitchFamily="34" charset="0"/>
              </a:rPr>
              <a:t>- Megjithatë, nga 1 tetori 2024, hyri në fuqi një ligj i ri. </a:t>
            </a:r>
          </a:p>
          <a:p>
            <a:r>
              <a:rPr lang="de-DE" sz="1200" kern="100" noProof="1">
                <a:effectLst/>
                <a:latin typeface="Calibri" panose="020F0502020204030204" pitchFamily="34" charset="0"/>
                <a:ea typeface="Calibri" panose="020F0502020204030204" pitchFamily="34" charset="0"/>
                <a:cs typeface="Calibri" panose="020F0502020204030204" pitchFamily="34" charset="0"/>
              </a:rPr>
              <a:t>- Ky ligj ndalon shitjen e vapes për personat nën 18 vjeç.</a:t>
            </a:r>
          </a:p>
          <a:p>
            <a:pPr algn="l"/>
            <a:endParaRPr lang="de-DE" sz="1200" b="0" i="0" u="none" strike="noStrike" noProof="1">
              <a:solidFill>
                <a:srgbClr val="000000"/>
              </a:solidFill>
              <a:effectLst/>
              <a:latin typeface="Calibri" panose="020F0502020204030204" pitchFamily="34" charset="0"/>
              <a:cs typeface="Calibri" panose="020F0502020204030204" pitchFamily="34" charset="0"/>
            </a:endParaRPr>
          </a:p>
          <a:p>
            <a:pPr algn="l"/>
            <a:r>
              <a:rPr lang="de-DE" sz="1200" b="0" i="0" u="none" strike="noStrike" noProof="1">
                <a:solidFill>
                  <a:srgbClr val="000000"/>
                </a:solidFill>
                <a:effectLst/>
                <a:latin typeface="Calibri" panose="020F0502020204030204" pitchFamily="34" charset="0"/>
                <a:cs typeface="Calibri" panose="020F0502020204030204" pitchFamily="34" charset="0"/>
              </a:rPr>
              <a:t>Arta, duke kërkuar në internet, pa që kantoni Vaud tashmë ka futur një ndalim të shitjes së Vapes për të rinjtë. Kanton Jura madje ndalon tërësisht Vapes njëpërdorimshe. Arta dëshiron të dijë nëse ka vende të tjera që tashmë i kanë ndaluar Vapes. Australia, Franca dhe Belgjika kanë reaguar gjithashtu dhe kanë ndaluar vapes njëpërdorimshe.</a:t>
            </a:r>
            <a:br>
              <a:rPr lang="de-DE" sz="1200" b="0" i="0" u="none" strike="noStrike" noProof="1">
                <a:solidFill>
                  <a:srgbClr val="000000"/>
                </a:solidFill>
                <a:effectLst/>
                <a:latin typeface="Calibri" panose="020F0502020204030204" pitchFamily="34" charset="0"/>
                <a:cs typeface="Calibri" panose="020F0502020204030204" pitchFamily="34" charset="0"/>
              </a:rPr>
            </a:br>
            <a:r>
              <a:rPr lang="de-DE" sz="1200" b="0" i="0" u="none" strike="noStrike" noProof="1">
                <a:solidFill>
                  <a:srgbClr val="000000"/>
                </a:solidFill>
                <a:effectLst/>
                <a:latin typeface="Calibri" panose="020F0502020204030204" pitchFamily="34" charset="0"/>
                <a:cs typeface="Calibri" panose="020F0502020204030204" pitchFamily="34" charset="0"/>
              </a:rPr>
              <a:t>Edhe Këshilli Kombëtar i Zvicrës po diskuton për një ndalim të përgjithshëm të vapes në Zvicër.</a:t>
            </a:r>
          </a:p>
        </p:txBody>
      </p:sp>
      <p:sp>
        <p:nvSpPr>
          <p:cNvPr id="4" name="Foliennummernplatzhalter 3">
            <a:extLst>
              <a:ext uri="{FF2B5EF4-FFF2-40B4-BE49-F238E27FC236}">
                <a16:creationId xmlns:a16="http://schemas.microsoft.com/office/drawing/2014/main" id="{9C6EE73C-E518-15AE-0F39-94720F7F6140}"/>
              </a:ext>
            </a:extLst>
          </p:cNvPr>
          <p:cNvSpPr>
            <a:spLocks noGrp="1"/>
          </p:cNvSpPr>
          <p:nvPr>
            <p:ph type="sldNum" sz="quarter" idx="5"/>
          </p:nvPr>
        </p:nvSpPr>
        <p:spPr/>
        <p:txBody>
          <a:bodyPr/>
          <a:lstStyle/>
          <a:p>
            <a:fld id="{C21897CE-A906-443F-9946-3F5D776DEFD9}" type="slidenum">
              <a:rPr lang="de-CH" smtClean="0"/>
              <a:t>8</a:t>
            </a:fld>
            <a:endParaRPr lang="de-CH"/>
          </a:p>
        </p:txBody>
      </p:sp>
    </p:spTree>
    <p:extLst>
      <p:ext uri="{BB962C8B-B14F-4D97-AF65-F5344CB8AC3E}">
        <p14:creationId xmlns:p14="http://schemas.microsoft.com/office/powerpoint/2010/main" val="1697547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5B602-0E90-E490-C265-590240CFF3F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EFBAC16-9BAB-7BDC-8B2A-E23005A6A36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1EC01AC-A60D-E021-1F3C-E57C467D720F}"/>
              </a:ext>
            </a:extLst>
          </p:cNvPr>
          <p:cNvSpPr>
            <a:spLocks noGrp="1"/>
          </p:cNvSpPr>
          <p:nvPr>
            <p:ph type="body" idx="1"/>
          </p:nvPr>
        </p:nvSpPr>
        <p:spPr/>
        <p:txBody>
          <a:bodyPr/>
          <a:lstStyle/>
          <a:p>
            <a:pPr algn="l"/>
            <a:r>
              <a:rPr lang="de-DE" b="0" i="0" u="none" strike="noStrike" noProof="1">
                <a:solidFill>
                  <a:srgbClr val="000000"/>
                </a:solidFill>
                <a:effectLst/>
              </a:rPr>
              <a:t>Arta e kupton tani se çfarë janë vapes. Ajo e di që janë të dëmshme për djalin e saj, Dritonin. Vapes mund t’i dëmtojnë shëndetin dhe ta bëjnë të varur nga nikotina. Ajo vendos të bisedojë me Dritonin dhe dëshiron të ketë një bisedë sa më të mirë. Ja çfarë ajo mendon se mund të bëjë:</a:t>
            </a:r>
            <a:br>
              <a:rPr lang="de-DE" b="0" i="0" u="none" strike="noStrike" noProof="1">
                <a:solidFill>
                  <a:srgbClr val="000000"/>
                </a:solidFill>
                <a:effectLst/>
              </a:rPr>
            </a:br>
            <a:endParaRPr lang="de-DE" b="0" i="0" u="none" strike="noStrike" noProof="1">
              <a:solidFill>
                <a:srgbClr val="000000"/>
              </a:solidFill>
              <a:effectLst/>
            </a:endParaRPr>
          </a:p>
          <a:p>
            <a:pPr algn="l"/>
            <a:r>
              <a:rPr lang="de-DE" b="1" i="0" u="none" strike="noStrike" noProof="1">
                <a:solidFill>
                  <a:srgbClr val="000000"/>
                </a:solidFill>
                <a:effectLst/>
              </a:rPr>
              <a:t>Informohuni para bisedës:</a:t>
            </a:r>
            <a:br>
              <a:rPr lang="de-DE" b="0" i="0" u="none" strike="noStrike" noProof="1">
                <a:solidFill>
                  <a:srgbClr val="000000"/>
                </a:solidFill>
                <a:effectLst/>
              </a:rPr>
            </a:br>
            <a:r>
              <a:rPr lang="de-DE" b="0" i="0" u="none" strike="noStrike" noProof="1">
                <a:solidFill>
                  <a:srgbClr val="000000"/>
                </a:solidFill>
                <a:effectLst/>
              </a:rPr>
              <a:t>Nëse jeni të informuar mirë, do të jeni më të besueshëm gjatë bisedës.</a:t>
            </a:r>
            <a:br>
              <a:rPr lang="de-DE" b="0" i="0" u="none" strike="noStrike" noProof="1">
                <a:solidFill>
                  <a:srgbClr val="000000"/>
                </a:solidFill>
                <a:effectLst/>
              </a:rPr>
            </a:br>
            <a:endParaRPr lang="de-DE" b="0" i="0" u="none" strike="noStrike" noProof="1">
              <a:solidFill>
                <a:srgbClr val="000000"/>
              </a:solidFill>
              <a:effectLst/>
            </a:endParaRPr>
          </a:p>
          <a:p>
            <a:pPr algn="l"/>
            <a:r>
              <a:rPr lang="de-DE" b="1" i="0" u="none" strike="noStrike" noProof="1">
                <a:solidFill>
                  <a:srgbClr val="000000"/>
                </a:solidFill>
                <a:effectLst/>
              </a:rPr>
              <a:t>Zgjidhni një moment të qetë për bisedën:</a:t>
            </a:r>
            <a:br>
              <a:rPr lang="de-DE" b="0" i="0" u="none" strike="noStrike" noProof="1">
                <a:solidFill>
                  <a:srgbClr val="000000"/>
                </a:solidFill>
                <a:effectLst/>
              </a:rPr>
            </a:br>
            <a:r>
              <a:rPr lang="de-DE" b="0" i="0" u="none" strike="noStrike" noProof="1">
                <a:solidFill>
                  <a:srgbClr val="000000"/>
                </a:solidFill>
                <a:effectLst/>
              </a:rPr>
              <a:t>Zgjidhni kohën e duhur për bisedën, kur të dy jeni të qetë dhe keni kohë të mjaftueshme. Mos flisni me fëmijën tuaj gjatë një momenti stresi ose zënke.</a:t>
            </a:r>
            <a:br>
              <a:rPr lang="de-DE" b="0" i="0" u="none" strike="noStrike" noProof="1">
                <a:solidFill>
                  <a:srgbClr val="000000"/>
                </a:solidFill>
                <a:effectLst/>
              </a:rPr>
            </a:br>
            <a:endParaRPr lang="de-DE" b="0" i="0" u="none" strike="noStrike" noProof="1">
              <a:solidFill>
                <a:srgbClr val="000000"/>
              </a:solidFill>
              <a:effectLst/>
            </a:endParaRPr>
          </a:p>
          <a:p>
            <a:pPr algn="l"/>
            <a:r>
              <a:rPr lang="de-DE" b="1" i="0" u="none" strike="noStrike" noProof="1">
                <a:solidFill>
                  <a:srgbClr val="000000"/>
                </a:solidFill>
                <a:effectLst/>
              </a:rPr>
              <a:t>Bëni pyetje dhe dëgjoni me kujdes:</a:t>
            </a:r>
            <a:br>
              <a:rPr lang="de-DE" b="0" i="0" u="none" strike="noStrike" noProof="1">
                <a:solidFill>
                  <a:srgbClr val="000000"/>
                </a:solidFill>
                <a:effectLst/>
              </a:rPr>
            </a:br>
            <a:r>
              <a:rPr lang="de-DE" b="0" i="0" u="none" strike="noStrike" noProof="1">
                <a:solidFill>
                  <a:srgbClr val="000000"/>
                </a:solidFill>
                <a:effectLst/>
              </a:rPr>
              <a:t>Përgatitni pyetje të hapura, që nuk mund të përgjigjen thjesht me "po" ose "jo". Kështu, fëmija juaj mund t'ju japë përgjigje të detajuara. Pyetje shembull mund të jenë: "Pse fillove të përdorësh vape?" ose "Çfarë të pëlqen tek vape?"</a:t>
            </a:r>
            <a:br>
              <a:rPr lang="de-DE" b="0" i="0" u="none" strike="noStrike" noProof="1">
                <a:solidFill>
                  <a:srgbClr val="000000"/>
                </a:solidFill>
                <a:effectLst/>
              </a:rPr>
            </a:br>
            <a:r>
              <a:rPr lang="de-DE" b="0" i="0" u="none" strike="noStrike" noProof="1">
                <a:solidFill>
                  <a:srgbClr val="000000"/>
                </a:solidFill>
                <a:effectLst/>
              </a:rPr>
              <a:t>Dëgjoni në mënyrë aktive dhe tregoni mirëkuptim për fëmijën tuaj.</a:t>
            </a:r>
            <a:br>
              <a:rPr lang="de-DE" b="0" i="0" u="none" strike="noStrike" noProof="1">
                <a:solidFill>
                  <a:srgbClr val="000000"/>
                </a:solidFill>
                <a:effectLst/>
              </a:rPr>
            </a:br>
            <a:endParaRPr lang="de-DE" b="0" i="0" u="none" strike="noStrike" noProof="1">
              <a:solidFill>
                <a:srgbClr val="000000"/>
              </a:solidFill>
              <a:effectLst/>
            </a:endParaRPr>
          </a:p>
          <a:p>
            <a:pPr algn="l"/>
            <a:r>
              <a:rPr lang="de-DE" b="1" i="0" u="none" strike="noStrike" noProof="1">
                <a:solidFill>
                  <a:srgbClr val="000000"/>
                </a:solidFill>
                <a:effectLst/>
              </a:rPr>
              <a:t>Mos mbani fjalime të gjata:</a:t>
            </a:r>
            <a:br>
              <a:rPr lang="de-DE" b="0" i="0" u="none" strike="noStrike" noProof="1">
                <a:solidFill>
                  <a:srgbClr val="000000"/>
                </a:solidFill>
                <a:effectLst/>
              </a:rPr>
            </a:br>
            <a:r>
              <a:rPr lang="de-DE" b="0" i="0" u="none" strike="noStrike" noProof="1">
                <a:solidFill>
                  <a:srgbClr val="000000"/>
                </a:solidFill>
                <a:effectLst/>
              </a:rPr>
              <a:t>Shmangni fjalime të gjata që mund ta mbingarkojnë fëmijën. Angazhohuni në një bisedë ku të dy palët ndajnë mendimet dhe ndjenjat e tyre.</a:t>
            </a:r>
            <a:br>
              <a:rPr lang="de-DE" b="0" i="0" u="none" strike="noStrike" noProof="1">
                <a:solidFill>
                  <a:srgbClr val="000000"/>
                </a:solidFill>
                <a:effectLst/>
              </a:rPr>
            </a:br>
            <a:endParaRPr lang="de-DE" b="0" i="0" u="none" strike="noStrike" noProof="1">
              <a:solidFill>
                <a:srgbClr val="000000"/>
              </a:solidFill>
              <a:effectLst/>
            </a:endParaRPr>
          </a:p>
          <a:p>
            <a:pPr algn="l"/>
            <a:r>
              <a:rPr lang="de-DE" b="1" i="0" u="none" strike="noStrike" noProof="1">
                <a:solidFill>
                  <a:srgbClr val="000000"/>
                </a:solidFill>
                <a:effectLst/>
              </a:rPr>
              <a:t>Shmangni kritikën ndaj fëmijës:</a:t>
            </a:r>
            <a:br>
              <a:rPr lang="de-DE" b="0" i="0" u="none" strike="noStrike" noProof="1">
                <a:solidFill>
                  <a:srgbClr val="000000"/>
                </a:solidFill>
                <a:effectLst/>
              </a:rPr>
            </a:br>
            <a:r>
              <a:rPr lang="de-DE" b="0" i="0" u="none" strike="noStrike" noProof="1">
                <a:solidFill>
                  <a:srgbClr val="000000"/>
                </a:solidFill>
                <a:effectLst/>
              </a:rPr>
              <a:t>Mos e kritikoni fëmijën tuaj. Në vend të kësaj, tregoni mirëkuptim dhe ofroni mbështetje. Forconi besimin dhe inkurajoni fëmijën tuaj.</a:t>
            </a:r>
            <a:br>
              <a:rPr lang="de-DE" b="0" i="0" u="none" strike="noStrike" noProof="1">
                <a:solidFill>
                  <a:srgbClr val="000000"/>
                </a:solidFill>
                <a:effectLst/>
              </a:rPr>
            </a:br>
            <a:endParaRPr lang="de-DE" b="0" i="0" u="none" strike="noStrike" noProof="1">
              <a:solidFill>
                <a:srgbClr val="000000"/>
              </a:solidFill>
              <a:effectLst/>
            </a:endParaRPr>
          </a:p>
          <a:p>
            <a:pPr algn="l"/>
            <a:r>
              <a:rPr lang="de-DE" b="1" i="0" u="none" strike="noStrike" noProof="1">
                <a:solidFill>
                  <a:srgbClr val="000000"/>
                </a:solidFill>
                <a:effectLst/>
              </a:rPr>
              <a:t>Vendosni rregulla dhe bëni marrëveshje:</a:t>
            </a:r>
            <a:br>
              <a:rPr lang="de-DE" b="0" i="0" u="none" strike="noStrike" noProof="1">
                <a:solidFill>
                  <a:srgbClr val="000000"/>
                </a:solidFill>
                <a:effectLst/>
              </a:rPr>
            </a:br>
            <a:r>
              <a:rPr lang="de-DE" b="0" i="0" u="none" strike="noStrike" noProof="1">
                <a:solidFill>
                  <a:srgbClr val="000000"/>
                </a:solidFill>
                <a:effectLst/>
              </a:rPr>
              <a:t>Përcaktoni rregulla të qarta së bashku. Kjo i jep fëmijës orientim dhe siguri. Marrëveshjet mund të ndihmojnë në udhëheqjen e fëmijës në rrugën e duhur.</a:t>
            </a:r>
            <a:br>
              <a:rPr lang="de-DE" b="0" i="0" u="none" strike="noStrike" noProof="1">
                <a:solidFill>
                  <a:srgbClr val="000000"/>
                </a:solidFill>
                <a:effectLst/>
              </a:rPr>
            </a:br>
            <a:endParaRPr lang="de-DE" b="0" i="0" u="none" strike="noStrike" noProof="1">
              <a:solidFill>
                <a:srgbClr val="000000"/>
              </a:solidFill>
              <a:effectLst/>
            </a:endParaRPr>
          </a:p>
          <a:p>
            <a:pPr algn="l"/>
            <a:r>
              <a:rPr lang="de-DE" b="1" i="0" u="none" strike="noStrike" noProof="1">
                <a:solidFill>
                  <a:srgbClr val="000000"/>
                </a:solidFill>
                <a:effectLst/>
              </a:rPr>
              <a:t>Bëhuni një shembull i mirë:</a:t>
            </a:r>
            <a:br>
              <a:rPr lang="de-DE" b="0" i="0" u="none" strike="noStrike" noProof="1">
                <a:solidFill>
                  <a:srgbClr val="000000"/>
                </a:solidFill>
                <a:effectLst/>
              </a:rPr>
            </a:br>
            <a:r>
              <a:rPr lang="de-DE" b="0" i="0" u="none" strike="noStrike" noProof="1">
                <a:solidFill>
                  <a:srgbClr val="000000"/>
                </a:solidFill>
                <a:effectLst/>
              </a:rPr>
              <a:t>Fëmijët ndjekin veprimet e të rriturve. Bëni zgjedhje të shëndetshme dhe veproni me konsekuencë. Bëhuni një shembull i fortë për fëmijën tuaj.</a:t>
            </a:r>
            <a:br>
              <a:rPr lang="de-DE" b="0" i="0" u="none" strike="noStrike" noProof="1">
                <a:solidFill>
                  <a:srgbClr val="000000"/>
                </a:solidFill>
                <a:effectLst/>
              </a:rPr>
            </a:br>
            <a:endParaRPr lang="de-DE" b="0" i="0" u="none" strike="noStrike" noProof="1">
              <a:solidFill>
                <a:srgbClr val="000000"/>
              </a:solidFill>
              <a:effectLst/>
            </a:endParaRPr>
          </a:p>
          <a:p>
            <a:pPr algn="l"/>
            <a:r>
              <a:rPr lang="de-CH" b="1" i="0" u="none" strike="noStrike" noProof="1">
                <a:solidFill>
                  <a:srgbClr val="000000"/>
                </a:solidFill>
                <a:effectLst/>
              </a:rPr>
              <a:t>Shumë prindër përjetojnë një situatë të ngjashme</a:t>
            </a:r>
            <a:r>
              <a:rPr lang="de-DE" b="1" i="0" u="none" strike="noStrike" noProof="1">
                <a:solidFill>
                  <a:srgbClr val="000000"/>
                </a:solidFill>
                <a:effectLst/>
              </a:rPr>
              <a:t>:</a:t>
            </a:r>
            <a:br>
              <a:rPr lang="de-DE" b="0" i="0" u="none" strike="noStrike" noProof="1">
                <a:solidFill>
                  <a:srgbClr val="000000"/>
                </a:solidFill>
                <a:effectLst/>
              </a:rPr>
            </a:br>
            <a:r>
              <a:rPr lang="de-DE" b="0" i="0" u="none" strike="noStrike" noProof="1">
                <a:solidFill>
                  <a:srgbClr val="000000"/>
                </a:solidFill>
                <a:effectLst/>
              </a:rPr>
              <a:t>A ndiheni të mbingarkuar me këtë temë? Ekzistojnë shumë burime për ndihmë:</a:t>
            </a:r>
            <a:br>
              <a:rPr lang="de-DE" b="0" i="0" u="none" strike="noStrike" noProof="1">
                <a:solidFill>
                  <a:srgbClr val="000000"/>
                </a:solidFill>
                <a:effectLst/>
              </a:rPr>
            </a:br>
            <a:r>
              <a:rPr lang="de-DE" b="0" i="0" u="none" strike="noStrike" noProof="1">
                <a:solidFill>
                  <a:srgbClr val="000000"/>
                </a:solidFill>
                <a:effectLst/>
              </a:rPr>
              <a:t>Është krejtësisht normale të ndiheni të mbingarkuar si prind. Në këto momente, kërkoni ndihmë. Kjo do t'ju ndihmojë të gjeni rrugën e duhur më lehtë. Mos hezitoni të përfitoni nga këto shërbime. Shkëmbimi me prindër të tjerë ose leximi i përvojave të tyre mund t'ju ndihmojë gjithashtu. Përdorni qendrat këshilluese dhe faqet informuese. Këshillimi profesional mund t'ju ndihmojë ta kuptoni më mirë temën dhe t'ju ofrojë strategji për bisedën.</a:t>
            </a:r>
            <a:br>
              <a:rPr lang="de-DE" b="0" i="0" u="none" strike="noStrike" noProof="1">
                <a:solidFill>
                  <a:srgbClr val="000000"/>
                </a:solidFill>
                <a:effectLst/>
              </a:rPr>
            </a:br>
            <a:endParaRPr lang="de-DE" b="0" i="0" u="none" strike="noStrike" noProof="1">
              <a:solidFill>
                <a:srgbClr val="000000"/>
              </a:solidFill>
              <a:effectLst/>
            </a:endParaRPr>
          </a:p>
          <a:p>
            <a:pPr algn="l"/>
            <a:r>
              <a:rPr lang="de-DE" b="0" i="1" u="none" strike="noStrike" noProof="1">
                <a:solidFill>
                  <a:srgbClr val="000000"/>
                </a:solidFill>
                <a:effectLst/>
              </a:rPr>
              <a:t>Referojuni broshurës për ofertat e mbështetjes dhe tregoni slajdin përkatës.</a:t>
            </a:r>
          </a:p>
          <a:p>
            <a:pPr algn="l">
              <a:spcAft>
                <a:spcPts val="0"/>
              </a:spcAft>
            </a:pPr>
            <a:r>
              <a:rPr lang="de-DE" sz="1200" b="0" i="0" noProof="1">
                <a:solidFill>
                  <a:srgbClr val="242424"/>
                </a:solidFill>
                <a:effectLst/>
                <a:highlight>
                  <a:srgbClr val="FFFFFF"/>
                </a:highlight>
                <a:latin typeface="Calibri" panose="020F0502020204030204" pitchFamily="34" charset="0"/>
              </a:rPr>
              <a:t> </a:t>
            </a:r>
          </a:p>
        </p:txBody>
      </p:sp>
      <p:sp>
        <p:nvSpPr>
          <p:cNvPr id="4" name="Foliennummernplatzhalter 3">
            <a:extLst>
              <a:ext uri="{FF2B5EF4-FFF2-40B4-BE49-F238E27FC236}">
                <a16:creationId xmlns:a16="http://schemas.microsoft.com/office/drawing/2014/main" id="{C1F1B2CF-9CBB-FB02-EB75-0CD942AFC29D}"/>
              </a:ext>
            </a:extLst>
          </p:cNvPr>
          <p:cNvSpPr>
            <a:spLocks noGrp="1"/>
          </p:cNvSpPr>
          <p:nvPr>
            <p:ph type="sldNum" sz="quarter" idx="5"/>
          </p:nvPr>
        </p:nvSpPr>
        <p:spPr/>
        <p:txBody>
          <a:bodyPr/>
          <a:lstStyle/>
          <a:p>
            <a:fld id="{18CEF143-95B9-4571-9396-B55E307319CB}" type="slidenum">
              <a:rPr lang="de-CH" smtClean="0"/>
              <a:t>9</a:t>
            </a:fld>
            <a:endParaRPr lang="de-CH"/>
          </a:p>
        </p:txBody>
      </p:sp>
    </p:spTree>
    <p:extLst>
      <p:ext uri="{BB962C8B-B14F-4D97-AF65-F5344CB8AC3E}">
        <p14:creationId xmlns:p14="http://schemas.microsoft.com/office/powerpoint/2010/main" val="3717963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10/28/2024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1938671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dirty="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10/28/2024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6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10/28/2024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1544515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40822" y="725862"/>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402584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02303"/>
          </a:xfrm>
        </p:spPr>
        <p:txBody>
          <a:bodyPr/>
          <a:lstStyle/>
          <a:p>
            <a:r>
              <a:rPr lang="de-DE"/>
              <a:t>Mastertitelformat bearbeiten</a:t>
            </a:r>
            <a:endParaRPr lang="en-US" dirty="0"/>
          </a:p>
        </p:txBody>
      </p:sp>
      <p:sp>
        <p:nvSpPr>
          <p:cNvPr id="3" name="Content Placeholder 2"/>
          <p:cNvSpPr>
            <a:spLocks noGrp="1"/>
          </p:cNvSpPr>
          <p:nvPr>
            <p:ph idx="1"/>
          </p:nvPr>
        </p:nvSpPr>
        <p:spPr>
          <a:xfrm>
            <a:off x="1097280" y="2177142"/>
            <a:ext cx="10058400" cy="369195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03945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dirty="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47923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10/28/2024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10/28/2024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95251" y="634735"/>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10/28/2024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1" y="4936671"/>
            <a:ext cx="12188825" cy="30462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4798448"/>
            <a:ext cx="12188825" cy="138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15" y="0"/>
            <a:ext cx="12191985" cy="2737671"/>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smtClean="0"/>
              <a:t>10/28/2024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6406337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10/28/2024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112965"/>
      </p:ext>
    </p:extLst>
  </p:cSld>
  <p:clrMap bg1="lt1" tx1="dk1" bg2="lt2" tx2="dk2" accent1="accent1" accent2="accent2" accent3="accent3" accent4="accent4" accent5="accent5" accent6="accent6" hlink="hlink" folHlink="folHlink"/>
  <p:sldLayoutIdLst>
    <p:sldLayoutId id="2147483716" r:id="rId1"/>
    <p:sldLayoutId id="2147483699" r:id="rId2"/>
    <p:sldLayoutId id="2147483717"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10/28/2024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680" r:id="rId1"/>
    <p:sldLayoutId id="214748367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10/28/2024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08" r:id="rId1"/>
    <p:sldLayoutId id="2147483707"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10/28/2024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1" r:id="rId1"/>
    <p:sldLayoutId id="2147483681" r:id="rId2"/>
    <p:sldLayoutId id="2147483710"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10/28/2024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4" r:id="rId1"/>
    <p:sldLayoutId id="214748371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10/28/2024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604686"/>
      </p:ext>
    </p:extLst>
  </p:cSld>
  <p:clrMap bg1="lt1" tx1="dk1" bg2="lt2" tx2="dk2" accent1="accent1" accent2="accent2" accent3="accent3" accent4="accent4" accent5="accent5" accent6="accent6" hlink="hlink" folHlink="folHlink"/>
  <p:sldLayoutIdLst>
    <p:sldLayoutId id="2147483705" r:id="rId1"/>
    <p:sldLayoutId id="2147483698"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tm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www.srf.ch/news/schweiz/gesetze-gegen-vapes-australien-verbietet-die-einfuhr-von-einweg-e-zigaretten" TargetMode="External"/><Relationship Id="rId3" Type="http://schemas.openxmlformats.org/officeDocument/2006/relationships/hyperlink" Target="https://www.zfps.ch/" TargetMode="External"/><Relationship Id="rId7" Type="http://schemas.openxmlformats.org/officeDocument/2006/relationships/hyperlink" Target="https://www.parlament.ch/de/services/news/Seiten/2024/20240612192750721194158159026_bsd176.aspx#:~:text=(sda)%20Der%20Nationalrat%20will%20elektronische,Stimmen%20bei%20vier%20Enthaltungen%20angenommen." TargetMode="External"/><Relationship Id="rId12" Type="http://schemas.openxmlformats.org/officeDocument/2006/relationships/hyperlink" Target="https://www.bag.admin.ch/bag/de/home/gesund-leben/sucht-und-gesundheit/tabak/e-zigaretten.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www.watson.ch/schweiz/waadt/587637012-e-zigaretten-waadt-verbietet-verkauf-an-minderjaehrige" TargetMode="External"/><Relationship Id="rId11" Type="http://schemas.openxmlformats.org/officeDocument/2006/relationships/hyperlink" Target="https://www.srf.ch/news/schweiz/alle-altersgruppen-im-kanton-jura-wird-der-verkauf-von-wegwerf-vapes-verboten#:~:text=Elektronische%20Einwegzigaretten%20sollen%20im%20Kanton,als%20%C2%ABgesundheitspolitischer%20Irrweg%C2%BB%20bezeichnet." TargetMode="External"/><Relationship Id="rId5" Type="http://schemas.openxmlformats.org/officeDocument/2006/relationships/hyperlink" Target="https://www.suchtschweiz.ch/zahlen-und-fakten/neue-nikotinhaltige-produkte/neue-nikotinhaltige-produkte-konsum/#Infografiken" TargetMode="External"/><Relationship Id="rId10" Type="http://schemas.openxmlformats.org/officeDocument/2006/relationships/hyperlink" Target="https://www.euractiv.de/section/gesundheit/news/frankreich-verbietet-e-zigaretten/" TargetMode="External"/><Relationship Id="rId4" Type="http://schemas.openxmlformats.org/officeDocument/2006/relationships/hyperlink" Target="https://www.at-schweiz.ch/de/wissen/produkte/e-zigaretten/" TargetMode="External"/><Relationship Id="rId9" Type="http://schemas.openxmlformats.org/officeDocument/2006/relationships/hyperlink" Target="https://www.euractiv.de/section/gesundheit/news/verbot-von-einweg-e-zigaretten-in-belgien-eu-kommission-gibt-gruenes-lich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4554B-AB54-9EF6-D7FF-81E1C17F33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8312D87-6795-9D2D-18FF-C49D35BD463B}"/>
              </a:ext>
            </a:extLst>
          </p:cNvPr>
          <p:cNvSpPr>
            <a:spLocks noGrp="1"/>
          </p:cNvSpPr>
          <p:nvPr>
            <p:ph type="title"/>
          </p:nvPr>
        </p:nvSpPr>
        <p:spPr>
          <a:xfrm>
            <a:off x="4211892" y="5449197"/>
            <a:ext cx="3768214" cy="822960"/>
          </a:xfrm>
        </p:spPr>
        <p:txBody>
          <a:bodyPr/>
          <a:lstStyle/>
          <a:p>
            <a:pPr algn="ctr"/>
            <a:r>
              <a:rPr lang="de-CH" sz="5500" b="1" dirty="0" err="1">
                <a:latin typeface="+mn-lt"/>
              </a:rPr>
              <a:t>VapeAware</a:t>
            </a:r>
            <a:endParaRPr lang="de-CH" sz="5500" b="1" dirty="0">
              <a:latin typeface="+mn-lt"/>
            </a:endParaRPr>
          </a:p>
        </p:txBody>
      </p:sp>
      <p:sp>
        <p:nvSpPr>
          <p:cNvPr id="4" name="Textplatzhalter 3">
            <a:extLst>
              <a:ext uri="{FF2B5EF4-FFF2-40B4-BE49-F238E27FC236}">
                <a16:creationId xmlns:a16="http://schemas.microsoft.com/office/drawing/2014/main" id="{87E94A15-4331-969C-ED2B-788DE5817ACC}"/>
              </a:ext>
            </a:extLst>
          </p:cNvPr>
          <p:cNvSpPr>
            <a:spLocks noGrp="1"/>
          </p:cNvSpPr>
          <p:nvPr>
            <p:ph type="body" sz="half" idx="4294967295"/>
          </p:nvPr>
        </p:nvSpPr>
        <p:spPr>
          <a:xfrm>
            <a:off x="1146629" y="6320203"/>
            <a:ext cx="10116457" cy="594360"/>
          </a:xfrm>
        </p:spPr>
        <p:txBody>
          <a:bodyPr>
            <a:noAutofit/>
          </a:bodyPr>
          <a:lstStyle/>
          <a:p>
            <a:pPr algn="ctr"/>
            <a:r>
              <a:rPr lang="de-CH" b="0" i="0" u="none" strike="noStrike" dirty="0" err="1">
                <a:solidFill>
                  <a:schemeClr val="bg1"/>
                </a:solidFill>
                <a:effectLst/>
                <a:latin typeface="-webkit-standard"/>
              </a:rPr>
              <a:t>Parandalimi</a:t>
            </a:r>
            <a:r>
              <a:rPr lang="de-CH" b="0" i="0" u="none" strike="noStrike" dirty="0">
                <a:solidFill>
                  <a:schemeClr val="bg1"/>
                </a:solidFill>
                <a:effectLst/>
                <a:latin typeface="-webkit-standard"/>
              </a:rPr>
              <a:t> i </a:t>
            </a:r>
            <a:r>
              <a:rPr lang="de-CH" b="0" i="0" u="none" strike="noStrike" dirty="0" err="1">
                <a:solidFill>
                  <a:schemeClr val="bg1"/>
                </a:solidFill>
                <a:effectLst/>
                <a:latin typeface="-webkit-standard"/>
              </a:rPr>
              <a:t>përdorimit</a:t>
            </a:r>
            <a:r>
              <a:rPr lang="de-CH" b="0" i="0" u="none" strike="noStrike" dirty="0">
                <a:solidFill>
                  <a:schemeClr val="bg1"/>
                </a:solidFill>
                <a:effectLst/>
                <a:latin typeface="-webkit-standard"/>
              </a:rPr>
              <a:t> </a:t>
            </a:r>
            <a:r>
              <a:rPr lang="de-CH" b="0" i="0" u="none" strike="noStrike" dirty="0" err="1">
                <a:solidFill>
                  <a:schemeClr val="bg1"/>
                </a:solidFill>
                <a:effectLst/>
                <a:latin typeface="-webkit-standard"/>
              </a:rPr>
              <a:t>të</a:t>
            </a:r>
            <a:r>
              <a:rPr lang="de-CH" b="0" i="0" u="none" strike="noStrike" dirty="0">
                <a:solidFill>
                  <a:schemeClr val="bg1"/>
                </a:solidFill>
                <a:effectLst/>
                <a:latin typeface="-webkit-standard"/>
              </a:rPr>
              <a:t> </a:t>
            </a:r>
            <a:r>
              <a:rPr lang="de-CH" b="0" i="0" u="none" strike="noStrike" dirty="0" err="1">
                <a:solidFill>
                  <a:schemeClr val="bg1"/>
                </a:solidFill>
                <a:effectLst/>
                <a:latin typeface="-webkit-standard"/>
              </a:rPr>
              <a:t>nikotinës</a:t>
            </a:r>
            <a:r>
              <a:rPr lang="de-CH" b="0" i="0" u="none" strike="noStrike" dirty="0">
                <a:solidFill>
                  <a:schemeClr val="bg1"/>
                </a:solidFill>
                <a:effectLst/>
                <a:latin typeface="-webkit-standard"/>
              </a:rPr>
              <a:t> </a:t>
            </a:r>
            <a:r>
              <a:rPr lang="de-CH" b="0" i="0" u="none" strike="noStrike" dirty="0" err="1">
                <a:solidFill>
                  <a:schemeClr val="bg1"/>
                </a:solidFill>
                <a:effectLst/>
                <a:latin typeface="-webkit-standard"/>
              </a:rPr>
              <a:t>në</a:t>
            </a:r>
            <a:r>
              <a:rPr lang="de-CH" b="0" i="0" u="none" strike="noStrike" dirty="0">
                <a:solidFill>
                  <a:schemeClr val="bg1"/>
                </a:solidFill>
                <a:effectLst/>
                <a:latin typeface="-webkit-standard"/>
              </a:rPr>
              <a:t> </a:t>
            </a:r>
            <a:r>
              <a:rPr lang="de-CH" b="0" i="0" u="none" strike="noStrike" dirty="0" err="1">
                <a:solidFill>
                  <a:schemeClr val="bg1"/>
                </a:solidFill>
                <a:effectLst/>
                <a:latin typeface="-webkit-standard"/>
              </a:rPr>
              <a:t>shkollat</a:t>
            </a:r>
            <a:r>
              <a:rPr lang="de-CH" b="0" i="0" u="none" strike="noStrike" dirty="0">
                <a:solidFill>
                  <a:schemeClr val="bg1"/>
                </a:solidFill>
                <a:effectLst/>
                <a:latin typeface="-webkit-standard"/>
              </a:rPr>
              <a:t> </a:t>
            </a:r>
            <a:r>
              <a:rPr lang="de-CH" b="0" i="0" u="none" strike="noStrike" dirty="0" err="1">
                <a:solidFill>
                  <a:schemeClr val="bg1"/>
                </a:solidFill>
                <a:effectLst/>
                <a:latin typeface="-webkit-standard"/>
              </a:rPr>
              <a:t>e</a:t>
            </a:r>
            <a:r>
              <a:rPr lang="de-CH" b="0" i="0" u="none" strike="noStrike" dirty="0">
                <a:solidFill>
                  <a:schemeClr val="bg1"/>
                </a:solidFill>
                <a:effectLst/>
                <a:latin typeface="-webkit-standard"/>
              </a:rPr>
              <a:t> </a:t>
            </a:r>
            <a:r>
              <a:rPr lang="de-CH" b="0" i="0" u="none" strike="noStrike" dirty="0" err="1">
                <a:solidFill>
                  <a:schemeClr val="bg1"/>
                </a:solidFill>
                <a:effectLst/>
                <a:latin typeface="-webkit-standard"/>
              </a:rPr>
              <a:t>mësimit</a:t>
            </a:r>
            <a:r>
              <a:rPr lang="de-CH" b="0" i="0" u="none" strike="noStrike" dirty="0">
                <a:solidFill>
                  <a:schemeClr val="bg1"/>
                </a:solidFill>
                <a:effectLst/>
                <a:latin typeface="-webkit-standard"/>
              </a:rPr>
              <a:t> </a:t>
            </a:r>
            <a:r>
              <a:rPr lang="de-CH" b="0" i="0" u="none" strike="noStrike" dirty="0" err="1">
                <a:solidFill>
                  <a:schemeClr val="bg1"/>
                </a:solidFill>
                <a:effectLst/>
                <a:latin typeface="-webkit-standard"/>
              </a:rPr>
              <a:t>të</a:t>
            </a:r>
            <a:r>
              <a:rPr lang="de-CH" b="0" i="0" u="none" strike="noStrike" dirty="0">
                <a:solidFill>
                  <a:schemeClr val="bg1"/>
                </a:solidFill>
                <a:effectLst/>
                <a:latin typeface="-webkit-standard"/>
              </a:rPr>
              <a:t> </a:t>
            </a:r>
            <a:r>
              <a:rPr lang="de-CH" b="0" i="0" u="none" strike="noStrike" dirty="0" err="1">
                <a:solidFill>
                  <a:schemeClr val="bg1"/>
                </a:solidFill>
                <a:effectLst/>
                <a:latin typeface="-webkit-standard"/>
              </a:rPr>
              <a:t>gjuhës</a:t>
            </a:r>
            <a:r>
              <a:rPr lang="de-CH" b="0" i="0" u="none" strike="noStrike" dirty="0">
                <a:solidFill>
                  <a:schemeClr val="bg1"/>
                </a:solidFill>
                <a:effectLst/>
                <a:latin typeface="-webkit-standard"/>
              </a:rPr>
              <a:t> </a:t>
            </a:r>
            <a:r>
              <a:rPr lang="de-CH" b="0" i="0" u="none" strike="noStrike" dirty="0" err="1">
                <a:solidFill>
                  <a:schemeClr val="bg1"/>
                </a:solidFill>
                <a:effectLst/>
                <a:latin typeface="-webkit-standard"/>
              </a:rPr>
              <a:t>dhe</a:t>
            </a:r>
            <a:r>
              <a:rPr lang="de-CH" b="0" i="0" u="none" strike="noStrike" dirty="0">
                <a:solidFill>
                  <a:schemeClr val="bg1"/>
                </a:solidFill>
                <a:effectLst/>
                <a:latin typeface="-webkit-standard"/>
              </a:rPr>
              <a:t> </a:t>
            </a:r>
            <a:r>
              <a:rPr lang="de-CH" b="0" i="0" u="none" strike="noStrike" dirty="0" err="1">
                <a:solidFill>
                  <a:schemeClr val="bg1"/>
                </a:solidFill>
                <a:effectLst/>
                <a:latin typeface="-webkit-standard"/>
              </a:rPr>
              <a:t>kulturës</a:t>
            </a:r>
            <a:r>
              <a:rPr lang="de-CH" b="0" i="0" u="none" strike="noStrike" dirty="0">
                <a:solidFill>
                  <a:schemeClr val="bg1"/>
                </a:solidFill>
                <a:effectLst/>
                <a:latin typeface="-webkit-standard"/>
              </a:rPr>
              <a:t> </a:t>
            </a:r>
            <a:r>
              <a:rPr lang="de-CH" b="0" i="0" u="none" strike="noStrike" dirty="0" err="1">
                <a:solidFill>
                  <a:schemeClr val="bg1"/>
                </a:solidFill>
                <a:effectLst/>
                <a:latin typeface="-webkit-standard"/>
              </a:rPr>
              <a:t>amtare</a:t>
            </a:r>
            <a:endParaRPr lang="de-CH" dirty="0">
              <a:solidFill>
                <a:schemeClr val="bg1"/>
              </a:solidFill>
            </a:endParaRPr>
          </a:p>
        </p:txBody>
      </p:sp>
      <p:pic>
        <p:nvPicPr>
          <p:cNvPr id="5" name="Grafik 4">
            <a:extLst>
              <a:ext uri="{FF2B5EF4-FFF2-40B4-BE49-F238E27FC236}">
                <a16:creationId xmlns:a16="http://schemas.microsoft.com/office/drawing/2014/main" id="{16143CC5-9D5B-6033-A360-33B716E4AB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15342" y="779773"/>
            <a:ext cx="2961313" cy="2961313"/>
          </a:xfrm>
          <a:prstGeom prst="rect">
            <a:avLst/>
          </a:prstGeom>
        </p:spPr>
      </p:pic>
      <p:pic>
        <p:nvPicPr>
          <p:cNvPr id="6" name="Grafik 5">
            <a:extLst>
              <a:ext uri="{FF2B5EF4-FFF2-40B4-BE49-F238E27FC236}">
                <a16:creationId xmlns:a16="http://schemas.microsoft.com/office/drawing/2014/main" id="{5A13FB50-B899-FC18-0D34-2CFD084915C9}"/>
              </a:ext>
            </a:extLst>
          </p:cNvPr>
          <p:cNvPicPr>
            <a:picLocks noChangeAspect="1"/>
          </p:cNvPicPr>
          <p:nvPr/>
        </p:nvPicPr>
        <p:blipFill rotWithShape="1">
          <a:blip r:embed="rId4">
            <a:extLst>
              <a:ext uri="{28A0092B-C50C-407E-A947-70E740481C1C}">
                <a14:useLocalDpi xmlns:a14="http://schemas.microsoft.com/office/drawing/2010/main" val="0"/>
              </a:ext>
            </a:extLst>
          </a:blip>
          <a:srcRect l="34872" t="21671" r="58230" b="73550"/>
          <a:stretch/>
        </p:blipFill>
        <p:spPr>
          <a:xfrm>
            <a:off x="229147" y="3883675"/>
            <a:ext cx="1875604" cy="812122"/>
          </a:xfrm>
          <a:prstGeom prst="rect">
            <a:avLst/>
          </a:prstGeom>
        </p:spPr>
      </p:pic>
      <p:sp>
        <p:nvSpPr>
          <p:cNvPr id="7" name="Textfeld 6">
            <a:extLst>
              <a:ext uri="{FF2B5EF4-FFF2-40B4-BE49-F238E27FC236}">
                <a16:creationId xmlns:a16="http://schemas.microsoft.com/office/drawing/2014/main" id="{73388D37-D4B3-7EC4-4A1F-C8D8EADF5F6F}"/>
              </a:ext>
            </a:extLst>
          </p:cNvPr>
          <p:cNvSpPr txBox="1"/>
          <p:nvPr/>
        </p:nvSpPr>
        <p:spPr>
          <a:xfrm>
            <a:off x="9139564" y="128112"/>
            <a:ext cx="2961313" cy="369332"/>
          </a:xfrm>
          <a:prstGeom prst="rect">
            <a:avLst/>
          </a:prstGeom>
          <a:noFill/>
          <a:ln w="19050">
            <a:solidFill>
              <a:schemeClr val="tx1"/>
            </a:solidFill>
          </a:ln>
        </p:spPr>
        <p:txBody>
          <a:bodyPr wrap="square" rtlCol="0">
            <a:spAutoFit/>
          </a:bodyPr>
          <a:lstStyle/>
          <a:p>
            <a:r>
              <a:rPr lang="de-CH" b="1" i="0" u="none" strike="noStrike" dirty="0" err="1">
                <a:solidFill>
                  <a:srgbClr val="000000"/>
                </a:solidFill>
                <a:effectLst/>
                <a:latin typeface="-webkit-standard"/>
              </a:rPr>
              <a:t>Për</a:t>
            </a:r>
            <a:r>
              <a:rPr lang="de-CH" b="1" i="0" u="none" strike="noStrike" dirty="0">
                <a:solidFill>
                  <a:srgbClr val="000000"/>
                </a:solidFill>
                <a:effectLst/>
                <a:latin typeface="-webkit-standard"/>
              </a:rPr>
              <a:t> </a:t>
            </a:r>
            <a:r>
              <a:rPr lang="de-CH" b="1" i="0" u="none" strike="noStrike" dirty="0" err="1">
                <a:solidFill>
                  <a:srgbClr val="000000"/>
                </a:solidFill>
                <a:effectLst/>
                <a:latin typeface="-webkit-standard"/>
              </a:rPr>
              <a:t>mbledhjen</a:t>
            </a:r>
            <a:r>
              <a:rPr lang="de-CH" b="1" i="0" u="none" strike="noStrike" dirty="0">
                <a:solidFill>
                  <a:srgbClr val="000000"/>
                </a:solidFill>
                <a:effectLst/>
                <a:latin typeface="-webkit-standard"/>
              </a:rPr>
              <a:t> </a:t>
            </a:r>
            <a:r>
              <a:rPr lang="de-CH" b="1" i="0" u="none" strike="noStrike" dirty="0" err="1">
                <a:solidFill>
                  <a:srgbClr val="000000"/>
                </a:solidFill>
                <a:effectLst/>
                <a:latin typeface="-webkit-standard"/>
              </a:rPr>
              <a:t>e</a:t>
            </a:r>
            <a:r>
              <a:rPr lang="de-CH" b="1" i="0" u="none" strike="noStrike" dirty="0">
                <a:solidFill>
                  <a:srgbClr val="000000"/>
                </a:solidFill>
                <a:effectLst/>
                <a:latin typeface="-webkit-standard"/>
              </a:rPr>
              <a:t> </a:t>
            </a:r>
            <a:r>
              <a:rPr lang="de-CH" b="1" i="0" u="none" strike="noStrike" dirty="0" err="1">
                <a:solidFill>
                  <a:srgbClr val="000000"/>
                </a:solidFill>
                <a:effectLst/>
                <a:latin typeface="-webkit-standard"/>
              </a:rPr>
              <a:t>prindërve</a:t>
            </a:r>
            <a:endParaRPr lang="de-CH" b="1" dirty="0"/>
          </a:p>
        </p:txBody>
      </p:sp>
      <p:pic>
        <p:nvPicPr>
          <p:cNvPr id="10" name="Grafik 9" descr="Ein Bild, das Text, Schrift, weiß, Grafiken enthält.&#10;&#10;Automatisch generierte Beschreibung">
            <a:extLst>
              <a:ext uri="{FF2B5EF4-FFF2-40B4-BE49-F238E27FC236}">
                <a16:creationId xmlns:a16="http://schemas.microsoft.com/office/drawing/2014/main" id="{BBC641FA-9036-C315-E7E1-E77B951B1B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3759" y="3625678"/>
            <a:ext cx="3047117" cy="1070119"/>
          </a:xfrm>
          <a:prstGeom prst="rect">
            <a:avLst/>
          </a:prstGeom>
        </p:spPr>
      </p:pic>
      <p:pic>
        <p:nvPicPr>
          <p:cNvPr id="3" name="Grafik 2" descr="Ein Bild, das Schwarz, Dunkelheit enthält.&#10;&#10;Automatisch generierte Beschreibung">
            <a:extLst>
              <a:ext uri="{FF2B5EF4-FFF2-40B4-BE49-F238E27FC236}">
                <a16:creationId xmlns:a16="http://schemas.microsoft.com/office/drawing/2014/main" id="{8ECC1E8E-6AF6-A8E5-CC5C-77DC17542A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43" r="5213" b="12992"/>
          <a:stretch/>
        </p:blipFill>
        <p:spPr>
          <a:xfrm>
            <a:off x="8555498" y="128112"/>
            <a:ext cx="498261" cy="483076"/>
          </a:xfrm>
          <a:prstGeom prst="rect">
            <a:avLst/>
          </a:prstGeom>
        </p:spPr>
      </p:pic>
      <p:sp>
        <p:nvSpPr>
          <p:cNvPr id="8" name="Textfeld 7">
            <a:extLst>
              <a:ext uri="{FF2B5EF4-FFF2-40B4-BE49-F238E27FC236}">
                <a16:creationId xmlns:a16="http://schemas.microsoft.com/office/drawing/2014/main" id="{A4F17F50-2677-5417-2C51-74F198917A71}"/>
              </a:ext>
            </a:extLst>
          </p:cNvPr>
          <p:cNvSpPr txBox="1"/>
          <p:nvPr/>
        </p:nvSpPr>
        <p:spPr>
          <a:xfrm>
            <a:off x="2430754" y="4160737"/>
            <a:ext cx="6708809" cy="584775"/>
          </a:xfrm>
          <a:prstGeom prst="rect">
            <a:avLst/>
          </a:prstGeom>
          <a:noFill/>
        </p:spPr>
        <p:txBody>
          <a:bodyPr wrap="square" rtlCol="0">
            <a:spAutoFit/>
          </a:bodyPr>
          <a:lstStyle/>
          <a:p>
            <a:r>
              <a:rPr lang="de-CH" sz="1600" b="0" i="0" u="none" strike="noStrike" dirty="0" err="1">
                <a:solidFill>
                  <a:srgbClr val="000000"/>
                </a:solidFill>
                <a:effectLst/>
                <a:latin typeface="-webkit-standard"/>
              </a:rPr>
              <a:t>Projekti</a:t>
            </a:r>
            <a:r>
              <a:rPr lang="de-CH" sz="1600" b="0" i="0" u="none" strike="noStrike" dirty="0">
                <a:solidFill>
                  <a:srgbClr val="000000"/>
                </a:solidFill>
                <a:effectLst/>
                <a:latin typeface="-webkit-standard"/>
              </a:rPr>
              <a:t> </a:t>
            </a:r>
            <a:r>
              <a:rPr lang="de-CH" sz="1600" dirty="0">
                <a:effectLst/>
                <a:ea typeface="Aptos" panose="020B0004020202020204" pitchFamily="34" charset="0"/>
                <a:cs typeface="Aptos" panose="020B0004020202020204" pitchFamily="34" charset="0"/>
              </a:rPr>
              <a:t>HSK-Schulen (VAHSK) </a:t>
            </a:r>
            <a:r>
              <a:rPr lang="de-CH" sz="1600" b="0" i="0" u="none" strike="noStrike" dirty="0" err="1">
                <a:solidFill>
                  <a:srgbClr val="000000"/>
                </a:solidFill>
                <a:effectLst/>
                <a:latin typeface="-webkit-standard"/>
              </a:rPr>
              <a:t>mbështetet</a:t>
            </a:r>
            <a:r>
              <a:rPr lang="de-CH" sz="1600" b="0" i="0" u="none" strike="noStrike" dirty="0">
                <a:solidFill>
                  <a:srgbClr val="000000"/>
                </a:solidFill>
                <a:effectLst/>
                <a:latin typeface="-webkit-standard"/>
              </a:rPr>
              <a:t> </a:t>
            </a:r>
            <a:r>
              <a:rPr lang="de-CH" sz="1600" b="0" i="0" u="none" strike="noStrike" dirty="0" err="1">
                <a:solidFill>
                  <a:srgbClr val="000000"/>
                </a:solidFill>
                <a:effectLst/>
                <a:latin typeface="-webkit-standard"/>
              </a:rPr>
              <a:t>financiarisht</a:t>
            </a:r>
            <a:r>
              <a:rPr lang="de-CH" sz="1600" b="0" i="0" u="none" strike="noStrike" dirty="0">
                <a:solidFill>
                  <a:srgbClr val="000000"/>
                </a:solidFill>
                <a:effectLst/>
                <a:latin typeface="-webkit-standard"/>
              </a:rPr>
              <a:t> </a:t>
            </a:r>
            <a:br>
              <a:rPr lang="de-CH" sz="1600" b="0" i="0" u="none" strike="noStrike" dirty="0">
                <a:solidFill>
                  <a:srgbClr val="000000"/>
                </a:solidFill>
                <a:effectLst/>
                <a:latin typeface="-webkit-standard"/>
              </a:rPr>
            </a:br>
            <a:r>
              <a:rPr lang="de-CH" sz="1600" b="0" i="0" u="none" strike="noStrike" dirty="0" err="1">
                <a:solidFill>
                  <a:srgbClr val="000000"/>
                </a:solidFill>
                <a:effectLst/>
                <a:latin typeface="-webkit-standard"/>
              </a:rPr>
              <a:t>nga</a:t>
            </a:r>
            <a:r>
              <a:rPr lang="de-CH" sz="1600" b="0" i="0" u="none" strike="noStrike" dirty="0">
                <a:solidFill>
                  <a:srgbClr val="000000"/>
                </a:solidFill>
                <a:effectLst/>
                <a:latin typeface="-webkit-standard"/>
              </a:rPr>
              <a:t> </a:t>
            </a:r>
            <a:r>
              <a:rPr lang="de-CH" sz="1600" b="0" i="0" u="none" strike="noStrike" dirty="0" err="1">
                <a:solidFill>
                  <a:srgbClr val="000000"/>
                </a:solidFill>
                <a:effectLst/>
                <a:latin typeface="-webkit-standard"/>
              </a:rPr>
              <a:t>Fondi</a:t>
            </a:r>
            <a:r>
              <a:rPr lang="de-CH" sz="1600" b="0" i="0" u="none" strike="noStrike" dirty="0">
                <a:solidFill>
                  <a:srgbClr val="000000"/>
                </a:solidFill>
                <a:effectLst/>
                <a:latin typeface="-webkit-standard"/>
              </a:rPr>
              <a:t> i </a:t>
            </a:r>
            <a:r>
              <a:rPr lang="de-CH" sz="1600" b="0" i="0" u="none" strike="noStrike" dirty="0" err="1">
                <a:solidFill>
                  <a:srgbClr val="000000"/>
                </a:solidFill>
                <a:effectLst/>
                <a:latin typeface="-webkit-standard"/>
              </a:rPr>
              <a:t>Parandalimit</a:t>
            </a:r>
            <a:r>
              <a:rPr lang="de-CH" sz="1600" b="0" i="0" u="none" strike="noStrike" dirty="0">
                <a:solidFill>
                  <a:srgbClr val="000000"/>
                </a:solidFill>
                <a:effectLst/>
                <a:latin typeface="-webkit-standard"/>
              </a:rPr>
              <a:t> </a:t>
            </a:r>
            <a:r>
              <a:rPr lang="de-CH" sz="1600" b="0" i="0" u="none" strike="noStrike" dirty="0" err="1">
                <a:solidFill>
                  <a:srgbClr val="000000"/>
                </a:solidFill>
                <a:effectLst/>
                <a:latin typeface="-webkit-standard"/>
              </a:rPr>
              <a:t>të</a:t>
            </a:r>
            <a:r>
              <a:rPr lang="de-CH" sz="1600" b="0" i="0" u="none" strike="noStrike" dirty="0">
                <a:solidFill>
                  <a:srgbClr val="000000"/>
                </a:solidFill>
                <a:effectLst/>
                <a:latin typeface="-webkit-standard"/>
              </a:rPr>
              <a:t> </a:t>
            </a:r>
            <a:r>
              <a:rPr lang="de-CH" sz="1600" b="0" i="0" u="none" strike="noStrike" dirty="0" err="1">
                <a:solidFill>
                  <a:srgbClr val="000000"/>
                </a:solidFill>
                <a:effectLst/>
                <a:latin typeface="-webkit-standard"/>
              </a:rPr>
              <a:t>Duhanit</a:t>
            </a:r>
            <a:r>
              <a:rPr lang="de-CH" sz="1600" b="0" i="0" u="none" strike="noStrike" dirty="0">
                <a:solidFill>
                  <a:srgbClr val="000000"/>
                </a:solidFill>
                <a:effectLst/>
                <a:latin typeface="-webkit-standard"/>
              </a:rPr>
              <a:t>.</a:t>
            </a:r>
            <a:endParaRPr lang="de-CH" dirty="0"/>
          </a:p>
        </p:txBody>
      </p:sp>
    </p:spTree>
    <p:extLst>
      <p:ext uri="{BB962C8B-B14F-4D97-AF65-F5344CB8AC3E}">
        <p14:creationId xmlns:p14="http://schemas.microsoft.com/office/powerpoint/2010/main" val="2474631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B1F43-AB1D-497F-C9DD-EBF5E4ED43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D7DBF7-78FE-0EE8-4303-6BA679AE990B}"/>
              </a:ext>
            </a:extLst>
          </p:cNvPr>
          <p:cNvSpPr>
            <a:spLocks noGrp="1"/>
          </p:cNvSpPr>
          <p:nvPr>
            <p:ph type="title"/>
          </p:nvPr>
        </p:nvSpPr>
        <p:spPr>
          <a:xfrm>
            <a:off x="770709" y="524395"/>
            <a:ext cx="10058400" cy="464511"/>
          </a:xfrm>
        </p:spPr>
        <p:txBody>
          <a:bodyPr>
            <a:normAutofit/>
          </a:bodyPr>
          <a:lstStyle/>
          <a:p>
            <a:r>
              <a:rPr lang="de-CH" sz="2400" b="1" spc="300" dirty="0">
                <a:solidFill>
                  <a:schemeClr val="tx2"/>
                </a:solidFill>
              </a:rPr>
              <a:t>KËSHILLA PËR BISEDËN</a:t>
            </a:r>
          </a:p>
        </p:txBody>
      </p:sp>
      <p:pic>
        <p:nvPicPr>
          <p:cNvPr id="3" name="Grafik 2" descr="Ein Bild, das Schwarz, Dunkelheit enthält.&#10;&#10;Automatisch generierte Beschreibung">
            <a:extLst>
              <a:ext uri="{FF2B5EF4-FFF2-40B4-BE49-F238E27FC236}">
                <a16:creationId xmlns:a16="http://schemas.microsoft.com/office/drawing/2014/main" id="{4CFC6252-A393-7B83-BDBB-EA8EC98FABC4}"/>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10330004" y="444382"/>
            <a:ext cx="1215181" cy="946943"/>
          </a:xfrm>
          <a:prstGeom prst="rect">
            <a:avLst/>
          </a:prstGeom>
        </p:spPr>
      </p:pic>
      <p:sp>
        <p:nvSpPr>
          <p:cNvPr id="14" name="Textfeld 13">
            <a:extLst>
              <a:ext uri="{FF2B5EF4-FFF2-40B4-BE49-F238E27FC236}">
                <a16:creationId xmlns:a16="http://schemas.microsoft.com/office/drawing/2014/main" id="{8B64600D-8D89-6411-7E5F-800BB1DDBAA8}"/>
              </a:ext>
            </a:extLst>
          </p:cNvPr>
          <p:cNvSpPr txBox="1"/>
          <p:nvPr/>
        </p:nvSpPr>
        <p:spPr>
          <a:xfrm>
            <a:off x="770709" y="1471338"/>
            <a:ext cx="10774476" cy="4524315"/>
          </a:xfrm>
          <a:prstGeom prst="rect">
            <a:avLst/>
          </a:prstGeom>
          <a:noFill/>
        </p:spPr>
        <p:txBody>
          <a:bodyPr wrap="square" rtlCol="0">
            <a:spAutoFit/>
          </a:bodyPr>
          <a:lstStyle/>
          <a:p>
            <a:r>
              <a:rPr lang="de-CH" b="1" i="0" u="none" strike="noStrike" noProof="1">
                <a:solidFill>
                  <a:srgbClr val="000000"/>
                </a:solidFill>
                <a:effectLst/>
              </a:rPr>
              <a:t>Çfarë të bëni kur fëmija thotë: «Vapes janë më të mira se pirja e duhanit.»?</a:t>
            </a:r>
            <a:endParaRPr lang="de-CH" noProof="1">
              <a:solidFill>
                <a:srgbClr val="000000"/>
              </a:solidFill>
            </a:endParaRPr>
          </a:p>
          <a:p>
            <a:pPr marL="285750" indent="-285750">
              <a:buFont typeface="Arial" panose="020B0604020202020204" pitchFamily="34" charset="0"/>
              <a:buChar char="•"/>
            </a:pPr>
            <a:r>
              <a:rPr lang="de-CH" noProof="1"/>
              <a:t>Ti prapë po merr shumë nikotinë. Trupi yt mësohet me të dhe shpejt mund të bëhesh e/i varur prej saj. </a:t>
            </a:r>
            <a:br>
              <a:rPr lang="de-CH" noProof="1"/>
            </a:br>
            <a:r>
              <a:rPr lang="de-CH" noProof="1">
                <a:sym typeface="Wingdings" pitchFamily="2" charset="2"/>
              </a:rPr>
              <a:t></a:t>
            </a:r>
            <a:r>
              <a:rPr lang="de-CH" noProof="1"/>
              <a:t> </a:t>
            </a:r>
            <a:r>
              <a:rPr lang="de-CH" b="0" i="0" u="none" strike="noStrike" noProof="1">
                <a:solidFill>
                  <a:srgbClr val="000000"/>
                </a:solidFill>
                <a:effectLst/>
                <a:latin typeface="-webkit-standard"/>
              </a:rPr>
              <a:t>Më pas do ta kesh më të vështirë të ndalosh</a:t>
            </a:r>
            <a:r>
              <a:rPr lang="de-CH" noProof="1">
                <a:solidFill>
                  <a:srgbClr val="000000"/>
                </a:solidFill>
                <a:latin typeface="-webkit-standard"/>
              </a:rPr>
              <a:t>.</a:t>
            </a:r>
            <a:br>
              <a:rPr lang="de-CH" noProof="1"/>
            </a:br>
            <a:endParaRPr lang="de-CH" noProof="1"/>
          </a:p>
          <a:p>
            <a:pPr algn="l"/>
            <a:r>
              <a:rPr lang="de-CH" b="1" i="0" u="none" strike="noStrike" noProof="1">
                <a:solidFill>
                  <a:srgbClr val="000000"/>
                </a:solidFill>
                <a:effectLst/>
              </a:rPr>
              <a:t>Çfarë të bëj nëse fëmija im gënjen ose fshehurazi përdor vape?</a:t>
            </a:r>
            <a:endParaRPr lang="de-CH" noProof="1">
              <a:solidFill>
                <a:srgbClr val="000000"/>
              </a:solidFill>
            </a:endParaRPr>
          </a:p>
          <a:p>
            <a:pPr marL="285750" indent="-285750" algn="l">
              <a:buFont typeface="Arial" panose="020B0604020202020204" pitchFamily="34" charset="0"/>
              <a:buChar char="•"/>
            </a:pPr>
            <a:r>
              <a:rPr lang="de-CH" noProof="1"/>
              <a:t>Shprehni me dashuri shqetësimin tuaj për fëmijën. Bëni të qartë rreziqet e përdorimit të cigareve elektronike.</a:t>
            </a:r>
          </a:p>
          <a:p>
            <a:pPr marL="285750" indent="-285750" algn="l">
              <a:buFont typeface="Arial" panose="020B0604020202020204" pitchFamily="34" charset="0"/>
              <a:buChar char="•"/>
            </a:pPr>
            <a:r>
              <a:rPr lang="de-CH" noProof="1"/>
              <a:t>Merrni një qëndrim të qartë: «</a:t>
            </a:r>
            <a:r>
              <a:rPr lang="de-CH" b="0" i="0" u="none" strike="noStrike" noProof="1">
                <a:solidFill>
                  <a:srgbClr val="000000"/>
                </a:solidFill>
                <a:effectLst/>
                <a:latin typeface="-webkit-standard"/>
              </a:rPr>
              <a:t>Nuk dua që ti të përdorësh vape</a:t>
            </a:r>
            <a:r>
              <a:rPr lang="de-CH" noProof="1"/>
              <a:t>.»</a:t>
            </a:r>
          </a:p>
          <a:p>
            <a:pPr algn="l"/>
            <a:endParaRPr lang="de-CH" b="0" i="0" u="none" strike="noStrike" noProof="1">
              <a:solidFill>
                <a:srgbClr val="000000"/>
              </a:solidFill>
              <a:effectLst/>
            </a:endParaRPr>
          </a:p>
          <a:p>
            <a:pPr algn="l"/>
            <a:r>
              <a:rPr lang="de-CH" b="1" i="0" u="none" strike="noStrike" noProof="1">
                <a:solidFill>
                  <a:srgbClr val="000000"/>
                </a:solidFill>
                <a:effectLst/>
              </a:rPr>
              <a:t>Çfarë të bëj nëse vetë pi duhan?</a:t>
            </a:r>
            <a:endParaRPr lang="de-CH" noProof="1">
              <a:solidFill>
                <a:srgbClr val="000000"/>
              </a:solidFill>
            </a:endParaRPr>
          </a:p>
          <a:p>
            <a:pPr marL="285750" indent="-285750" algn="l">
              <a:buFont typeface="Arial" panose="020B0604020202020204" pitchFamily="34" charset="0"/>
              <a:buChar char="•"/>
            </a:pPr>
            <a:r>
              <a:rPr lang="de-CH" b="0" i="0" u="none" strike="noStrike" noProof="1">
                <a:solidFill>
                  <a:srgbClr val="000000"/>
                </a:solidFill>
                <a:effectLst/>
              </a:rPr>
              <a:t>Merrni gjithashtu një qëndrim të qartë: «</a:t>
            </a:r>
            <a:r>
              <a:rPr lang="de-CH" b="0" i="0" u="none" strike="noStrike" noProof="1">
                <a:solidFill>
                  <a:srgbClr val="000000"/>
                </a:solidFill>
                <a:effectLst/>
                <a:latin typeface="-webkit-standard"/>
              </a:rPr>
              <a:t>Nuk dua që ti të përdorësh vape</a:t>
            </a:r>
            <a:r>
              <a:rPr lang="de-CH" b="0" i="0" u="none" strike="noStrike" noProof="1">
                <a:solidFill>
                  <a:srgbClr val="000000"/>
                </a:solidFill>
                <a:effectLst/>
              </a:rPr>
              <a:t>.»</a:t>
            </a:r>
          </a:p>
          <a:p>
            <a:pPr marL="285750" indent="-285750" algn="l">
              <a:buFont typeface="Arial" panose="020B0604020202020204" pitchFamily="34" charset="0"/>
              <a:buChar char="•"/>
            </a:pPr>
            <a:r>
              <a:rPr lang="de-CH" b="0" i="0" u="none" strike="noStrike" noProof="1">
                <a:solidFill>
                  <a:srgbClr val="000000"/>
                </a:solidFill>
                <a:effectLst/>
              </a:rPr>
              <a:t>Lëreni fëmijën të kuptojë se e keni të vështirë të ndaloni. Thuajini se është e pashëndetshme.</a:t>
            </a:r>
          </a:p>
          <a:p>
            <a:pPr marL="285750" indent="-285750" algn="l">
              <a:buFont typeface="Arial" panose="020B0604020202020204" pitchFamily="34" charset="0"/>
              <a:buChar char="•"/>
            </a:pPr>
            <a:r>
              <a:rPr lang="de-CH" b="0" i="0" u="none" strike="noStrike" noProof="1">
                <a:solidFill>
                  <a:srgbClr val="000000"/>
                </a:solidFill>
                <a:effectLst/>
              </a:rPr>
              <a:t>Jini të qëndrueshëm. Mos pini duhan në shtëpi.</a:t>
            </a:r>
          </a:p>
          <a:p>
            <a:pPr algn="l"/>
            <a:endParaRPr lang="de-CH" b="1" i="0" u="none" strike="noStrike" noProof="1">
              <a:solidFill>
                <a:srgbClr val="000000"/>
              </a:solidFill>
              <a:effectLst/>
            </a:endParaRPr>
          </a:p>
          <a:p>
            <a:pPr algn="l"/>
            <a:r>
              <a:rPr lang="de-CH" b="1" i="0" u="none" strike="noStrike" noProof="1">
                <a:solidFill>
                  <a:srgbClr val="000000"/>
                </a:solidFill>
                <a:effectLst/>
              </a:rPr>
              <a:t>Rregullat?</a:t>
            </a:r>
            <a:endParaRPr lang="de-CH" noProof="1">
              <a:solidFill>
                <a:srgbClr val="000000"/>
              </a:solidFill>
            </a:endParaRPr>
          </a:p>
          <a:p>
            <a:pPr marL="285750" indent="-285750" algn="l">
              <a:buFont typeface="Arial" panose="020B0604020202020204" pitchFamily="34" charset="0"/>
              <a:buChar char="•"/>
            </a:pPr>
            <a:r>
              <a:rPr lang="de-CH" b="0" i="0" u="none" strike="noStrike" noProof="1">
                <a:solidFill>
                  <a:srgbClr val="000000"/>
                </a:solidFill>
                <a:effectLst/>
              </a:rPr>
              <a:t>Është e rëndësishme të bëni një marrëveshje për përdorimin e </a:t>
            </a:r>
            <a:r>
              <a:rPr lang="de-CH" noProof="1"/>
              <a:t>vapes </a:t>
            </a:r>
            <a:r>
              <a:rPr lang="de-CH" b="0" i="0" u="none" strike="noStrike" noProof="1">
                <a:solidFill>
                  <a:srgbClr val="000000"/>
                </a:solidFill>
                <a:effectLst/>
              </a:rPr>
              <a:t>(p.sh., në shtëpi).</a:t>
            </a:r>
          </a:p>
          <a:p>
            <a:pPr marL="285750" indent="-285750" algn="l">
              <a:buFont typeface="Arial" panose="020B0604020202020204" pitchFamily="34" charset="0"/>
              <a:buChar char="•"/>
            </a:pPr>
            <a:r>
              <a:rPr lang="de-CH" b="0" i="0" u="none" strike="noStrike" noProof="1">
                <a:solidFill>
                  <a:srgbClr val="000000"/>
                </a:solidFill>
                <a:effectLst/>
              </a:rPr>
              <a:t>Shpërblejeni fëmijën tuaj për sjellje të shëndetshme.</a:t>
            </a:r>
          </a:p>
        </p:txBody>
      </p:sp>
    </p:spTree>
    <p:extLst>
      <p:ext uri="{BB962C8B-B14F-4D97-AF65-F5344CB8AC3E}">
        <p14:creationId xmlns:p14="http://schemas.microsoft.com/office/powerpoint/2010/main" val="1315232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938AC-B4BD-B4A5-EE0D-DE571DA1137B}"/>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520E5EE-58BD-2F5A-F539-78940E7FE407}"/>
              </a:ext>
            </a:extLst>
          </p:cNvPr>
          <p:cNvSpPr>
            <a:spLocks noGrp="1"/>
          </p:cNvSpPr>
          <p:nvPr>
            <p:ph idx="1"/>
          </p:nvPr>
        </p:nvSpPr>
        <p:spPr>
          <a:xfrm>
            <a:off x="1097280" y="1367624"/>
            <a:ext cx="10058400" cy="4501469"/>
          </a:xfrm>
        </p:spPr>
        <p:txBody>
          <a:bodyPr/>
          <a:lstStyle/>
          <a:p>
            <a:endParaRPr lang="de-CH" dirty="0"/>
          </a:p>
          <a:p>
            <a:pPr>
              <a:lnSpc>
                <a:spcPct val="150000"/>
              </a:lnSpc>
              <a:buClrTx/>
              <a:buFont typeface="Wingdings" panose="05000000000000000000" pitchFamily="2" charset="2"/>
              <a:buChar char="Ø"/>
            </a:pPr>
            <a:r>
              <a:rPr lang="de-CH" noProof="1"/>
              <a:t> Mendoni se çfarë mund t'ju thotë fëmija juaj gjatë bisedës.</a:t>
            </a:r>
          </a:p>
          <a:p>
            <a:pPr>
              <a:lnSpc>
                <a:spcPct val="150000"/>
              </a:lnSpc>
              <a:buClrTx/>
              <a:buFont typeface="Wingdings" panose="05000000000000000000" pitchFamily="2" charset="2"/>
              <a:buChar char="Ø"/>
            </a:pPr>
            <a:r>
              <a:rPr lang="de-CH" noProof="1"/>
              <a:t> A mendoni se fëmija juaj përdor cigare elektronike (vape)?</a:t>
            </a:r>
          </a:p>
          <a:p>
            <a:pPr>
              <a:lnSpc>
                <a:spcPct val="150000"/>
              </a:lnSpc>
              <a:buClrTx/>
              <a:buFont typeface="Wingdings" panose="05000000000000000000" pitchFamily="2" charset="2"/>
              <a:buChar char="Ø"/>
            </a:pPr>
            <a:r>
              <a:rPr lang="de-CH" noProof="1"/>
              <a:t> Çfarë rregulla mund të vendosni në shtëpi?</a:t>
            </a:r>
          </a:p>
          <a:p>
            <a:pPr>
              <a:lnSpc>
                <a:spcPct val="150000"/>
              </a:lnSpc>
              <a:buClrTx/>
              <a:buFont typeface="Wingdings" panose="05000000000000000000" pitchFamily="2" charset="2"/>
              <a:buChar char="Ø"/>
            </a:pPr>
            <a:r>
              <a:rPr lang="de-CH" noProof="1"/>
              <a:t> Çfarë shpërblimi mund t'i ofroni fëmijës tuaj?</a:t>
            </a:r>
          </a:p>
          <a:p>
            <a:pPr marL="0" indent="0" algn="l">
              <a:buNone/>
            </a:pPr>
            <a:endParaRPr lang="de-CH" b="0" i="0" u="none" strike="noStrike" dirty="0">
              <a:solidFill>
                <a:srgbClr val="000000"/>
              </a:solidFill>
              <a:effectLst/>
            </a:endParaRPr>
          </a:p>
        </p:txBody>
      </p:sp>
      <p:pic>
        <p:nvPicPr>
          <p:cNvPr id="4" name="Grafik 3" descr="Ein Bild, das Schwarz, Dunkelheit enthält.&#10;&#10;Automatisch generierte Beschreibung">
            <a:extLst>
              <a:ext uri="{FF2B5EF4-FFF2-40B4-BE49-F238E27FC236}">
                <a16:creationId xmlns:a16="http://schemas.microsoft.com/office/drawing/2014/main" id="{629317AA-71EF-C9E7-20AD-A76BD74F2D0A}"/>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9348277" y="4418120"/>
            <a:ext cx="2347983" cy="1829691"/>
          </a:xfrm>
          <a:prstGeom prst="rect">
            <a:avLst/>
          </a:prstGeom>
        </p:spPr>
      </p:pic>
      <p:sp>
        <p:nvSpPr>
          <p:cNvPr id="7" name="Titel 1">
            <a:extLst>
              <a:ext uri="{FF2B5EF4-FFF2-40B4-BE49-F238E27FC236}">
                <a16:creationId xmlns:a16="http://schemas.microsoft.com/office/drawing/2014/main" id="{F94395B0-E1A0-37F2-D317-F751D62CEE2E}"/>
              </a:ext>
            </a:extLst>
          </p:cNvPr>
          <p:cNvSpPr>
            <a:spLocks noGrp="1"/>
          </p:cNvSpPr>
          <p:nvPr>
            <p:ph type="title"/>
          </p:nvPr>
        </p:nvSpPr>
        <p:spPr>
          <a:xfrm>
            <a:off x="770709" y="524395"/>
            <a:ext cx="10058400" cy="464511"/>
          </a:xfrm>
        </p:spPr>
        <p:txBody>
          <a:bodyPr>
            <a:normAutofit/>
          </a:bodyPr>
          <a:lstStyle/>
          <a:p>
            <a:r>
              <a:rPr lang="de-CH" sz="2400" b="1" spc="300" dirty="0">
                <a:solidFill>
                  <a:schemeClr val="tx2"/>
                </a:solidFill>
              </a:rPr>
              <a:t>DISKUTIM NË GRUPE</a:t>
            </a:r>
          </a:p>
        </p:txBody>
      </p:sp>
    </p:spTree>
    <p:extLst>
      <p:ext uri="{BB962C8B-B14F-4D97-AF65-F5344CB8AC3E}">
        <p14:creationId xmlns:p14="http://schemas.microsoft.com/office/powerpoint/2010/main" val="3167777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DD521-FFEA-AC92-9EE5-A89370832E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83189AA-D8C7-869F-5028-DDD7822F9588}"/>
              </a:ext>
            </a:extLst>
          </p:cNvPr>
          <p:cNvSpPr>
            <a:spLocks noGrp="1"/>
          </p:cNvSpPr>
          <p:nvPr>
            <p:ph type="title"/>
          </p:nvPr>
        </p:nvSpPr>
        <p:spPr/>
        <p:txBody>
          <a:bodyPr>
            <a:normAutofit/>
          </a:bodyPr>
          <a:lstStyle/>
          <a:p>
            <a:r>
              <a:rPr lang="de-CH" sz="4500" b="1" dirty="0" err="1"/>
              <a:t>Përfundimi</a:t>
            </a:r>
            <a:endParaRPr lang="de-CH" sz="4500" b="1" dirty="0"/>
          </a:p>
        </p:txBody>
      </p:sp>
      <p:sp>
        <p:nvSpPr>
          <p:cNvPr id="3" name="Inhaltsplatzhalter 2">
            <a:extLst>
              <a:ext uri="{FF2B5EF4-FFF2-40B4-BE49-F238E27FC236}">
                <a16:creationId xmlns:a16="http://schemas.microsoft.com/office/drawing/2014/main" id="{B1570A75-994A-96B1-FBAF-5D252733E858}"/>
              </a:ext>
            </a:extLst>
          </p:cNvPr>
          <p:cNvSpPr>
            <a:spLocks noGrp="1"/>
          </p:cNvSpPr>
          <p:nvPr>
            <p:ph idx="1"/>
          </p:nvPr>
        </p:nvSpPr>
        <p:spPr>
          <a:xfrm>
            <a:off x="4247121" y="1470835"/>
            <a:ext cx="7778102" cy="2819047"/>
          </a:xfrm>
        </p:spPr>
        <p:txBody>
          <a:bodyPr>
            <a:normAutofit fontScale="92500"/>
          </a:bodyPr>
          <a:lstStyle/>
          <a:p>
            <a:pPr marL="401638" indent="-311150">
              <a:buClrTx/>
              <a:buFont typeface="Wingdings" panose="05000000000000000000" pitchFamily="2" charset="2"/>
              <a:buChar char="Ø"/>
            </a:pPr>
            <a:r>
              <a:rPr lang="de-CH" sz="1900" noProof="1">
                <a:solidFill>
                  <a:schemeClr val="tx1"/>
                </a:solidFill>
              </a:rPr>
              <a:t>Vapes përmbajnë shumë nikotinë. Ato mund të çojnë në varësi nga nikotina.</a:t>
            </a:r>
          </a:p>
          <a:p>
            <a:pPr marL="401638" indent="-311150">
              <a:buClrTx/>
              <a:buFont typeface="Wingdings" panose="05000000000000000000" pitchFamily="2" charset="2"/>
              <a:buChar char="Ø"/>
            </a:pPr>
            <a:r>
              <a:rPr lang="de-CH" sz="1900" noProof="1">
                <a:solidFill>
                  <a:schemeClr val="tx1"/>
                </a:solidFill>
              </a:rPr>
              <a:t>Përdorimi i vapes është i pashëndetshëm dhe rrit rrezikun e konsumimit të substancave të tjera.</a:t>
            </a:r>
          </a:p>
          <a:p>
            <a:pPr marL="401638" indent="-311150">
              <a:buClrTx/>
              <a:buFont typeface="Wingdings" panose="05000000000000000000" pitchFamily="2" charset="2"/>
              <a:buChar char="Ø"/>
            </a:pPr>
            <a:r>
              <a:rPr lang="de-CH" sz="1900" b="1" noProof="1">
                <a:solidFill>
                  <a:schemeClr val="tx1"/>
                </a:solidFill>
              </a:rPr>
              <a:t>Fëmijët dhe të rinjtë nuk duhet të përdorin vapes dhe të mos konsumojnë nikotinë.</a:t>
            </a:r>
          </a:p>
          <a:p>
            <a:pPr marL="401638" indent="-311150">
              <a:buClrTx/>
              <a:buFont typeface="Wingdings" panose="05000000000000000000" pitchFamily="2" charset="2"/>
              <a:buChar char="Ø"/>
            </a:pPr>
            <a:r>
              <a:rPr lang="de-CH" sz="1900" noProof="1">
                <a:solidFill>
                  <a:schemeClr val="tx1"/>
                </a:solidFill>
              </a:rPr>
              <a:t>Fëmijët e prindërve që pinë duhan kanë një rrezik më të madh që edhe vetë të fillojnë të pinë duhan më vonë.</a:t>
            </a:r>
          </a:p>
          <a:p>
            <a:pPr marL="401638" indent="-311150">
              <a:buClrTx/>
              <a:buFont typeface="Wingdings" panose="05000000000000000000" pitchFamily="2" charset="2"/>
              <a:buChar char="Ø"/>
            </a:pPr>
            <a:r>
              <a:rPr lang="de-CH" sz="1900" noProof="1">
                <a:solidFill>
                  <a:schemeClr val="tx1"/>
                </a:solidFill>
              </a:rPr>
              <a:t>Mbani një qëndrim të qartë: «Nuk dua që ti të përdorësh vape.»</a:t>
            </a:r>
          </a:p>
          <a:p>
            <a:pPr marL="0" indent="0">
              <a:buNone/>
            </a:pPr>
            <a:endParaRPr lang="de-CH" dirty="0"/>
          </a:p>
          <a:p>
            <a:pPr marL="0" indent="0">
              <a:buNone/>
            </a:pPr>
            <a:endParaRPr lang="de-CH" dirty="0">
              <a:solidFill>
                <a:schemeClr val="tx1">
                  <a:lumMod val="85000"/>
                  <a:lumOff val="15000"/>
                </a:schemeClr>
              </a:solidFill>
            </a:endParaRPr>
          </a:p>
          <a:p>
            <a:pPr marL="0" indent="0" algn="ctr">
              <a:spcBef>
                <a:spcPts val="0"/>
              </a:spcBef>
              <a:buNone/>
            </a:pPr>
            <a:endParaRPr lang="de-CH" dirty="0"/>
          </a:p>
          <a:p>
            <a:pPr marL="0" indent="0" algn="ctr">
              <a:spcBef>
                <a:spcPts val="0"/>
              </a:spcBef>
              <a:buNone/>
            </a:pPr>
            <a:endParaRPr lang="de-CH" dirty="0"/>
          </a:p>
        </p:txBody>
      </p:sp>
      <p:sp>
        <p:nvSpPr>
          <p:cNvPr id="4" name="Textfeld 3">
            <a:extLst>
              <a:ext uri="{FF2B5EF4-FFF2-40B4-BE49-F238E27FC236}">
                <a16:creationId xmlns:a16="http://schemas.microsoft.com/office/drawing/2014/main" id="{F27009A8-2EA4-11FB-DCA3-5219FF8F4841}"/>
              </a:ext>
            </a:extLst>
          </p:cNvPr>
          <p:cNvSpPr txBox="1"/>
          <p:nvPr/>
        </p:nvSpPr>
        <p:spPr>
          <a:xfrm>
            <a:off x="6518774" y="4943655"/>
            <a:ext cx="5437252" cy="1107996"/>
          </a:xfrm>
          <a:prstGeom prst="rect">
            <a:avLst/>
          </a:prstGeom>
          <a:noFill/>
          <a:ln w="19050">
            <a:solidFill>
              <a:schemeClr val="accent2">
                <a:lumMod val="75000"/>
              </a:schemeClr>
            </a:solidFill>
          </a:ln>
        </p:spPr>
        <p:txBody>
          <a:bodyPr wrap="square" rtlCol="0">
            <a:spAutoFit/>
          </a:bodyPr>
          <a:lstStyle/>
          <a:p>
            <a:r>
              <a:rPr lang="de-CH" sz="2200" b="1" i="0" u="none" strike="noStrike" noProof="1">
                <a:solidFill>
                  <a:srgbClr val="000000"/>
                </a:solidFill>
                <a:effectLst/>
              </a:rPr>
              <a:t>Qëllimi ynë</a:t>
            </a:r>
            <a:br>
              <a:rPr lang="de-CH" sz="2200" noProof="1"/>
            </a:br>
            <a:r>
              <a:rPr lang="de-CH" sz="2200" b="0" i="0" u="none" strike="noStrike" noProof="1">
                <a:solidFill>
                  <a:srgbClr val="000000"/>
                </a:solidFill>
                <a:effectLst/>
              </a:rPr>
              <a:t>Ne nuk duam që fëmijët tanë të përdorin </a:t>
            </a:r>
            <a:r>
              <a:rPr lang="de-CH" sz="2200" b="0" i="0" u="none" strike="noStrike" noProof="1">
                <a:effectLst/>
              </a:rPr>
              <a:t>vapes</a:t>
            </a:r>
            <a:r>
              <a:rPr lang="de-CH" sz="2200" noProof="1">
                <a:solidFill>
                  <a:schemeClr val="tx1"/>
                </a:solidFill>
              </a:rPr>
              <a:t>.</a:t>
            </a:r>
            <a:r>
              <a:rPr lang="de-CH" sz="2200" b="0" i="0" u="none" strike="noStrike" noProof="1">
                <a:solidFill>
                  <a:srgbClr val="000000"/>
                </a:solidFill>
                <a:effectLst/>
              </a:rPr>
              <a:t> Dhe është detyra jonë t'i mbrojmë ata.</a:t>
            </a:r>
            <a:endParaRPr lang="de-CH" sz="2200" noProof="1"/>
          </a:p>
        </p:txBody>
      </p:sp>
      <p:pic>
        <p:nvPicPr>
          <p:cNvPr id="6" name="Grafik 5" descr="Ein Bild, das Schwarz, Dunkelheit enthält.&#10;&#10;Automatisch generierte Beschreibung">
            <a:extLst>
              <a:ext uri="{FF2B5EF4-FFF2-40B4-BE49-F238E27FC236}">
                <a16:creationId xmlns:a16="http://schemas.microsoft.com/office/drawing/2014/main" id="{EC68DDA0-233A-5A65-5190-97E067F7BBB1}"/>
              </a:ext>
            </a:extLst>
          </p:cNvPr>
          <p:cNvPicPr>
            <a:picLocks noChangeAspect="1"/>
          </p:cNvPicPr>
          <p:nvPr/>
        </p:nvPicPr>
        <p:blipFill rotWithShape="1">
          <a:blip r:embed="rId3">
            <a:extLst>
              <a:ext uri="{28A0092B-C50C-407E-A947-70E740481C1C}">
                <a14:useLocalDpi xmlns:a14="http://schemas.microsoft.com/office/drawing/2010/main" val="0"/>
              </a:ext>
            </a:extLst>
          </a:blip>
          <a:srcRect l="17257" t="3180" r="15954" b="16819"/>
          <a:stretch/>
        </p:blipFill>
        <p:spPr>
          <a:xfrm>
            <a:off x="7864963" y="259343"/>
            <a:ext cx="708072" cy="848130"/>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62660D03-A490-19A8-4250-68668C6C11A8}"/>
              </a:ext>
            </a:extLst>
          </p:cNvPr>
          <p:cNvPicPr>
            <a:picLocks noChangeAspect="1"/>
          </p:cNvPicPr>
          <p:nvPr/>
        </p:nvPicPr>
        <p:blipFill rotWithShape="1">
          <a:blip r:embed="rId4">
            <a:extLst>
              <a:ext uri="{28A0092B-C50C-407E-A947-70E740481C1C}">
                <a14:useLocalDpi xmlns:a14="http://schemas.microsoft.com/office/drawing/2010/main" val="0"/>
              </a:ext>
            </a:extLst>
          </a:blip>
          <a:srcRect l="5502" t="-548" r="7179" b="14110"/>
          <a:stretch/>
        </p:blipFill>
        <p:spPr>
          <a:xfrm>
            <a:off x="5315455" y="5192511"/>
            <a:ext cx="998289" cy="988220"/>
          </a:xfrm>
          <a:prstGeom prst="rect">
            <a:avLst/>
          </a:prstGeom>
        </p:spPr>
      </p:pic>
    </p:spTree>
    <p:extLst>
      <p:ext uri="{BB962C8B-B14F-4D97-AF65-F5344CB8AC3E}">
        <p14:creationId xmlns:p14="http://schemas.microsoft.com/office/powerpoint/2010/main" val="3097194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ED5DB-DCB5-5DC0-C01F-9025C874F834}"/>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F3A1A074-6973-3A05-FD29-C6EC771ED4EB}"/>
              </a:ext>
            </a:extLst>
          </p:cNvPr>
          <p:cNvSpPr txBox="1">
            <a:spLocks/>
          </p:cNvSpPr>
          <p:nvPr/>
        </p:nvSpPr>
        <p:spPr>
          <a:xfrm>
            <a:off x="770709" y="524395"/>
            <a:ext cx="10058400" cy="46451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e-CH" sz="2400" b="1" spc="300" noProof="1">
                <a:solidFill>
                  <a:schemeClr val="accent2">
                    <a:lumMod val="50000"/>
                  </a:schemeClr>
                </a:solidFill>
              </a:rPr>
              <a:t>SHËRBIME KËSHILLIMI</a:t>
            </a:r>
            <a:endParaRPr lang="de-CH" sz="2400" b="1" spc="300" dirty="0">
              <a:solidFill>
                <a:schemeClr val="accent2">
                  <a:lumMod val="50000"/>
                </a:schemeClr>
              </a:solidFill>
            </a:endParaRPr>
          </a:p>
        </p:txBody>
      </p:sp>
      <p:sp>
        <p:nvSpPr>
          <p:cNvPr id="11" name="Inhaltsplatzhalter 10">
            <a:extLst>
              <a:ext uri="{FF2B5EF4-FFF2-40B4-BE49-F238E27FC236}">
                <a16:creationId xmlns:a16="http://schemas.microsoft.com/office/drawing/2014/main" id="{BFBDDCEC-3889-4D6C-7BD3-73DEE99AFEF2}"/>
              </a:ext>
            </a:extLst>
          </p:cNvPr>
          <p:cNvSpPr txBox="1">
            <a:spLocks noGrp="1"/>
          </p:cNvSpPr>
          <p:nvPr>
            <p:ph idx="1"/>
          </p:nvPr>
        </p:nvSpPr>
        <p:spPr>
          <a:xfrm>
            <a:off x="4805552" y="1611339"/>
            <a:ext cx="6275388" cy="4302716"/>
          </a:xfrm>
          <a:prstGeom prst="rect">
            <a:avLst/>
          </a:prstGeom>
          <a:noFill/>
        </p:spPr>
        <p:txBody>
          <a:bodyPr wrap="square" rtlCol="0">
            <a:spAutoFit/>
          </a:bodyPr>
          <a:lstStyle/>
          <a:p>
            <a:pPr>
              <a:spcBef>
                <a:spcPts val="0"/>
              </a:spcBef>
              <a:spcAft>
                <a:spcPts val="0"/>
              </a:spcAft>
            </a:pPr>
            <a:r>
              <a:rPr lang="de-CH" sz="1600" b="1" noProof="1"/>
              <a:t>Faqet e internetit</a:t>
            </a:r>
          </a:p>
          <a:p>
            <a:pPr>
              <a:spcBef>
                <a:spcPts val="0"/>
              </a:spcBef>
              <a:spcAft>
                <a:spcPts val="0"/>
              </a:spcAft>
            </a:pPr>
            <a:r>
              <a:rPr lang="de-CH" sz="1600" noProof="1"/>
              <a:t>VAHSK.ch</a:t>
            </a:r>
          </a:p>
          <a:p>
            <a:pPr>
              <a:spcBef>
                <a:spcPts val="0"/>
              </a:spcBef>
              <a:spcAft>
                <a:spcPts val="0"/>
              </a:spcAft>
            </a:pPr>
            <a:r>
              <a:rPr lang="de-CH" sz="1600" noProof="1"/>
              <a:t>Vapefree.info</a:t>
            </a:r>
          </a:p>
          <a:p>
            <a:pPr>
              <a:spcBef>
                <a:spcPts val="0"/>
              </a:spcBef>
              <a:spcAft>
                <a:spcPts val="0"/>
              </a:spcAft>
            </a:pPr>
            <a:r>
              <a:rPr lang="de-CH" sz="1600" noProof="1"/>
              <a:t>feel-ok.ch/de_CH/eltern/themen/vapes/ressourcen/vapes/kind-vapes.cfm</a:t>
            </a:r>
          </a:p>
          <a:p>
            <a:pPr>
              <a:spcBef>
                <a:spcPts val="0"/>
              </a:spcBef>
              <a:spcAft>
                <a:spcPts val="0"/>
              </a:spcAft>
            </a:pPr>
            <a:r>
              <a:rPr lang="de-CH" sz="1600" noProof="1"/>
              <a:t>bernergesundheit.ch/vapes </a:t>
            </a:r>
          </a:p>
          <a:p>
            <a:pPr>
              <a:spcBef>
                <a:spcPts val="0"/>
              </a:spcBef>
              <a:spcAft>
                <a:spcPts val="0"/>
              </a:spcAft>
            </a:pPr>
            <a:r>
              <a:rPr lang="de-CH" sz="1600" noProof="1"/>
              <a:t>Lungenliga</a:t>
            </a:r>
          </a:p>
          <a:p>
            <a:pPr>
              <a:spcBef>
                <a:spcPts val="0"/>
              </a:spcBef>
              <a:spcAft>
                <a:spcPts val="0"/>
              </a:spcAft>
            </a:pPr>
            <a:r>
              <a:rPr lang="de-CH" sz="1600" noProof="1"/>
              <a:t>At Schweiz</a:t>
            </a:r>
          </a:p>
          <a:p>
            <a:pPr>
              <a:spcBef>
                <a:spcPts val="0"/>
              </a:spcBef>
              <a:spcAft>
                <a:spcPts val="0"/>
              </a:spcAft>
            </a:pPr>
            <a:endParaRPr lang="de-CH" sz="1600" noProof="1"/>
          </a:p>
          <a:p>
            <a:pPr>
              <a:spcBef>
                <a:spcPts val="0"/>
              </a:spcBef>
              <a:spcAft>
                <a:spcPts val="0"/>
              </a:spcAft>
            </a:pPr>
            <a:r>
              <a:rPr lang="de-CH" sz="1600" b="1" noProof="1"/>
              <a:t>Këshillimi</a:t>
            </a:r>
          </a:p>
          <a:p>
            <a:pPr>
              <a:spcBef>
                <a:spcPts val="0"/>
              </a:spcBef>
              <a:spcAft>
                <a:spcPts val="0"/>
              </a:spcAft>
            </a:pPr>
            <a:r>
              <a:rPr lang="de-CH" sz="1600" u="sng" noProof="1"/>
              <a:t>Suchtindex.ch</a:t>
            </a:r>
          </a:p>
          <a:p>
            <a:pPr>
              <a:spcBef>
                <a:spcPts val="0"/>
              </a:spcBef>
              <a:spcAft>
                <a:spcPts val="0"/>
              </a:spcAft>
            </a:pPr>
            <a:r>
              <a:rPr lang="de-CH" sz="1600" noProof="1"/>
              <a:t>Kantonale Suchtberatungsstelle (z. B.: zfps.ch/angebot/tabak/beratung)</a:t>
            </a:r>
          </a:p>
          <a:p>
            <a:pPr>
              <a:spcBef>
                <a:spcPts val="0"/>
              </a:spcBef>
              <a:spcAft>
                <a:spcPts val="0"/>
              </a:spcAft>
            </a:pPr>
            <a:r>
              <a:rPr lang="de-CH" sz="1600" noProof="1"/>
              <a:t>safezone.ch</a:t>
            </a:r>
          </a:p>
          <a:p>
            <a:pPr>
              <a:spcBef>
                <a:spcPts val="0"/>
              </a:spcBef>
              <a:spcAft>
                <a:spcPts val="0"/>
              </a:spcAft>
            </a:pPr>
            <a:r>
              <a:rPr lang="de-CH" sz="1600" noProof="1"/>
              <a:t>no-zoff.ch</a:t>
            </a:r>
          </a:p>
          <a:p>
            <a:pPr>
              <a:spcBef>
                <a:spcPts val="0"/>
              </a:spcBef>
              <a:spcAft>
                <a:spcPts val="0"/>
              </a:spcAft>
            </a:pPr>
            <a:r>
              <a:rPr lang="de-CH" sz="1600" noProof="1"/>
              <a:t>Rauchstopplinie</a:t>
            </a:r>
          </a:p>
          <a:p>
            <a:pPr>
              <a:spcBef>
                <a:spcPts val="0"/>
              </a:spcBef>
              <a:spcAft>
                <a:spcPts val="0"/>
              </a:spcAft>
            </a:pPr>
            <a:endParaRPr lang="de-CH" sz="1600" b="1" noProof="1"/>
          </a:p>
          <a:p>
            <a:pPr>
              <a:spcBef>
                <a:spcPts val="0"/>
              </a:spcBef>
              <a:spcAft>
                <a:spcPts val="0"/>
              </a:spcAft>
            </a:pPr>
            <a:r>
              <a:rPr lang="de-CH" sz="1600" b="1" noProof="1"/>
              <a:t>Persona</a:t>
            </a:r>
            <a:br>
              <a:rPr lang="de-CH" sz="1600" noProof="1"/>
            </a:br>
            <a:r>
              <a:rPr lang="de-CH" sz="1600" noProof="1"/>
              <a:t>Të afërm dhe miq që kanë njohuri për Vapes</a:t>
            </a:r>
            <a:br>
              <a:rPr lang="de-CH" sz="1600" noProof="1"/>
            </a:br>
            <a:r>
              <a:rPr lang="de-CH" sz="1600" noProof="1"/>
              <a:t>Mjeku ose mjekja</a:t>
            </a:r>
            <a:br>
              <a:rPr lang="de-CH" sz="1600" noProof="1"/>
            </a:br>
            <a:r>
              <a:rPr lang="de-CH" sz="1600" noProof="1"/>
              <a:t>Mësues dhe mësuese</a:t>
            </a:r>
          </a:p>
        </p:txBody>
      </p:sp>
      <p:pic>
        <p:nvPicPr>
          <p:cNvPr id="3" name="Grafik 2">
            <a:extLst>
              <a:ext uri="{FF2B5EF4-FFF2-40B4-BE49-F238E27FC236}">
                <a16:creationId xmlns:a16="http://schemas.microsoft.com/office/drawing/2014/main" id="{C2311104-EB49-5AB5-AF0E-5C18ED08CD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0957" y="5595259"/>
            <a:ext cx="959503" cy="959503"/>
          </a:xfrm>
          <a:prstGeom prst="rect">
            <a:avLst/>
          </a:prstGeom>
        </p:spPr>
      </p:pic>
      <p:pic>
        <p:nvPicPr>
          <p:cNvPr id="12" name="Grafik 11" descr="Ein Bild, das Schwarz, Dunkelheit enthält.&#10;&#10;Automatisch generierte Beschreibung">
            <a:extLst>
              <a:ext uri="{FF2B5EF4-FFF2-40B4-BE49-F238E27FC236}">
                <a16:creationId xmlns:a16="http://schemas.microsoft.com/office/drawing/2014/main" id="{C125BDA0-CC28-1825-9F53-26B55C6FE5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26368">
            <a:off x="10506070" y="13875"/>
            <a:ext cx="1485549" cy="1485549"/>
          </a:xfrm>
          <a:prstGeom prst="rect">
            <a:avLst/>
          </a:prstGeom>
        </p:spPr>
      </p:pic>
      <p:pic>
        <p:nvPicPr>
          <p:cNvPr id="2" name="Grafik 1" descr="Ein Bild, das Handschuhe, Hand enthält.&#10;&#10;Automatisch generierte Beschreibung">
            <a:extLst>
              <a:ext uri="{FF2B5EF4-FFF2-40B4-BE49-F238E27FC236}">
                <a16:creationId xmlns:a16="http://schemas.microsoft.com/office/drawing/2014/main" id="{06D132C1-574D-14CE-35BA-B6521DBD225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rot="5079785">
            <a:off x="1467779" y="2866698"/>
            <a:ext cx="1334387" cy="1932086"/>
          </a:xfrm>
          <a:prstGeom prst="rect">
            <a:avLst/>
          </a:prstGeom>
        </p:spPr>
      </p:pic>
      <p:sp>
        <p:nvSpPr>
          <p:cNvPr id="13" name="Textfeld 12">
            <a:extLst>
              <a:ext uri="{FF2B5EF4-FFF2-40B4-BE49-F238E27FC236}">
                <a16:creationId xmlns:a16="http://schemas.microsoft.com/office/drawing/2014/main" id="{46B8CDE0-4EA1-D9AA-A9AA-AFB4C58C7BE8}"/>
              </a:ext>
            </a:extLst>
          </p:cNvPr>
          <p:cNvSpPr txBox="1"/>
          <p:nvPr/>
        </p:nvSpPr>
        <p:spPr>
          <a:xfrm>
            <a:off x="2134972" y="2736743"/>
            <a:ext cx="1116865" cy="276999"/>
          </a:xfrm>
          <a:prstGeom prst="rect">
            <a:avLst/>
          </a:prstGeom>
          <a:solidFill>
            <a:schemeClr val="accent5">
              <a:lumMod val="60000"/>
              <a:lumOff val="40000"/>
            </a:schemeClr>
          </a:solidFill>
          <a:ln w="28575">
            <a:noFill/>
          </a:ln>
        </p:spPr>
        <p:txBody>
          <a:bodyPr wrap="square" rtlCol="0">
            <a:spAutoFit/>
          </a:bodyPr>
          <a:lstStyle/>
          <a:p>
            <a:pPr algn="ctr"/>
            <a:r>
              <a:rPr lang="de-CH" sz="1200" i="0" u="none" strike="noStrike" dirty="0" err="1">
                <a:solidFill>
                  <a:schemeClr val="bg1"/>
                </a:solidFill>
                <a:effectLst/>
                <a:latin typeface="Calibri" panose="020F0502020204030204" pitchFamily="34" charset="0"/>
                <a:cs typeface="Calibri" panose="020F0502020204030204" pitchFamily="34" charset="0"/>
              </a:rPr>
              <a:t>Informohuni</a:t>
            </a:r>
            <a:endParaRPr lang="de-CH" sz="1200" dirty="0">
              <a:solidFill>
                <a:schemeClr val="bg1"/>
              </a:solidFill>
              <a:latin typeface="Calibri" panose="020F0502020204030204" pitchFamily="34" charset="0"/>
              <a:cs typeface="Calibri" panose="020F0502020204030204" pitchFamily="34" charset="0"/>
            </a:endParaRPr>
          </a:p>
        </p:txBody>
      </p:sp>
      <p:sp>
        <p:nvSpPr>
          <p:cNvPr id="14" name="Textfeld 13">
            <a:extLst>
              <a:ext uri="{FF2B5EF4-FFF2-40B4-BE49-F238E27FC236}">
                <a16:creationId xmlns:a16="http://schemas.microsoft.com/office/drawing/2014/main" id="{1E3AF312-E04F-95F0-77F3-8AF0D4315DC3}"/>
              </a:ext>
            </a:extLst>
          </p:cNvPr>
          <p:cNvSpPr txBox="1"/>
          <p:nvPr/>
        </p:nvSpPr>
        <p:spPr>
          <a:xfrm>
            <a:off x="2919590" y="3151305"/>
            <a:ext cx="1212630" cy="276999"/>
          </a:xfrm>
          <a:prstGeom prst="rect">
            <a:avLst/>
          </a:prstGeom>
          <a:solidFill>
            <a:schemeClr val="accent5">
              <a:lumMod val="60000"/>
              <a:lumOff val="40000"/>
            </a:schemeClr>
          </a:solidFill>
          <a:ln w="28575">
            <a:noFill/>
          </a:ln>
        </p:spPr>
        <p:txBody>
          <a:bodyPr wrap="square" rtlCol="0">
            <a:spAutoFit/>
          </a:bodyPr>
          <a:lstStyle/>
          <a:p>
            <a:pPr algn="ctr"/>
            <a:r>
              <a:rPr lang="de-CH" sz="1200" i="0" u="none" strike="noStrike" dirty="0" err="1">
                <a:solidFill>
                  <a:schemeClr val="bg1"/>
                </a:solidFill>
                <a:effectLst/>
              </a:rPr>
              <a:t>Kuptoni</a:t>
            </a:r>
            <a:endParaRPr lang="de-CH" sz="1200" dirty="0">
              <a:solidFill>
                <a:schemeClr val="bg1"/>
              </a:solidFill>
            </a:endParaRPr>
          </a:p>
        </p:txBody>
      </p:sp>
      <p:sp>
        <p:nvSpPr>
          <p:cNvPr id="15" name="Textfeld 14">
            <a:extLst>
              <a:ext uri="{FF2B5EF4-FFF2-40B4-BE49-F238E27FC236}">
                <a16:creationId xmlns:a16="http://schemas.microsoft.com/office/drawing/2014/main" id="{810905B1-5DA9-1C12-F727-DD218BF88B2D}"/>
              </a:ext>
            </a:extLst>
          </p:cNvPr>
          <p:cNvSpPr txBox="1"/>
          <p:nvPr/>
        </p:nvSpPr>
        <p:spPr>
          <a:xfrm>
            <a:off x="3096444" y="3565867"/>
            <a:ext cx="1213324" cy="276999"/>
          </a:xfrm>
          <a:prstGeom prst="rect">
            <a:avLst/>
          </a:prstGeom>
          <a:solidFill>
            <a:schemeClr val="accent5">
              <a:lumMod val="60000"/>
              <a:lumOff val="40000"/>
            </a:schemeClr>
          </a:solidFill>
        </p:spPr>
        <p:txBody>
          <a:bodyPr wrap="square" rtlCol="0">
            <a:spAutoFit/>
          </a:bodyPr>
          <a:lstStyle/>
          <a:p>
            <a:pPr algn="ctr"/>
            <a:r>
              <a:rPr lang="de-CH" sz="1200" dirty="0" err="1">
                <a:solidFill>
                  <a:schemeClr val="bg1"/>
                </a:solidFill>
              </a:rPr>
              <a:t>Njihni</a:t>
            </a:r>
            <a:endParaRPr lang="de-CH" sz="1200" dirty="0">
              <a:solidFill>
                <a:schemeClr val="bg1"/>
              </a:solidFill>
            </a:endParaRPr>
          </a:p>
        </p:txBody>
      </p:sp>
      <p:sp>
        <p:nvSpPr>
          <p:cNvPr id="16" name="Textfeld 15">
            <a:extLst>
              <a:ext uri="{FF2B5EF4-FFF2-40B4-BE49-F238E27FC236}">
                <a16:creationId xmlns:a16="http://schemas.microsoft.com/office/drawing/2014/main" id="{D3AAEA0E-BE42-F8AD-49B8-3A8073156948}"/>
              </a:ext>
            </a:extLst>
          </p:cNvPr>
          <p:cNvSpPr txBox="1"/>
          <p:nvPr/>
        </p:nvSpPr>
        <p:spPr>
          <a:xfrm>
            <a:off x="3095299" y="3980429"/>
            <a:ext cx="1215615" cy="276999"/>
          </a:xfrm>
          <a:prstGeom prst="rect">
            <a:avLst/>
          </a:prstGeom>
          <a:solidFill>
            <a:schemeClr val="accent5">
              <a:lumMod val="60000"/>
              <a:lumOff val="40000"/>
            </a:schemeClr>
          </a:solidFill>
        </p:spPr>
        <p:txBody>
          <a:bodyPr wrap="square" rtlCol="0">
            <a:spAutoFit/>
          </a:bodyPr>
          <a:lstStyle/>
          <a:p>
            <a:pPr algn="ctr"/>
            <a:r>
              <a:rPr lang="de-CH" sz="1200" dirty="0" err="1">
                <a:solidFill>
                  <a:schemeClr val="bg1"/>
                </a:solidFill>
              </a:rPr>
              <a:t>Veproni</a:t>
            </a:r>
            <a:endParaRPr lang="de-CH" sz="1200" dirty="0">
              <a:solidFill>
                <a:schemeClr val="bg1"/>
              </a:solidFill>
            </a:endParaRPr>
          </a:p>
        </p:txBody>
      </p:sp>
      <p:sp>
        <p:nvSpPr>
          <p:cNvPr id="17" name="Textfeld 16">
            <a:extLst>
              <a:ext uri="{FF2B5EF4-FFF2-40B4-BE49-F238E27FC236}">
                <a16:creationId xmlns:a16="http://schemas.microsoft.com/office/drawing/2014/main" id="{9B4846A8-3D34-7578-AD00-26D50E90F318}"/>
              </a:ext>
            </a:extLst>
          </p:cNvPr>
          <p:cNvSpPr txBox="1"/>
          <p:nvPr/>
        </p:nvSpPr>
        <p:spPr>
          <a:xfrm>
            <a:off x="2919590" y="4394991"/>
            <a:ext cx="1202936" cy="276999"/>
          </a:xfrm>
          <a:prstGeom prst="rect">
            <a:avLst/>
          </a:prstGeom>
          <a:solidFill>
            <a:schemeClr val="accent5">
              <a:lumMod val="60000"/>
              <a:lumOff val="40000"/>
            </a:schemeClr>
          </a:solidFill>
          <a:ln w="19050">
            <a:solidFill>
              <a:srgbClr val="C00000"/>
            </a:solidFill>
          </a:ln>
        </p:spPr>
        <p:txBody>
          <a:bodyPr wrap="square" rtlCol="0">
            <a:spAutoFit/>
          </a:bodyPr>
          <a:lstStyle/>
          <a:p>
            <a:pPr algn="ctr"/>
            <a:r>
              <a:rPr lang="de-CH" sz="1200" dirty="0" err="1">
                <a:solidFill>
                  <a:srgbClr val="C00000"/>
                </a:solidFill>
                <a:latin typeface="Calibri" panose="020F0502020204030204" pitchFamily="34" charset="0"/>
                <a:cs typeface="Calibri" panose="020F0502020204030204" pitchFamily="34" charset="0"/>
              </a:rPr>
              <a:t>Kërkoni</a:t>
            </a:r>
            <a:r>
              <a:rPr lang="de-CH" sz="1200" dirty="0">
                <a:solidFill>
                  <a:srgbClr val="C00000"/>
                </a:solidFill>
                <a:latin typeface="Calibri" panose="020F0502020204030204" pitchFamily="34" charset="0"/>
                <a:cs typeface="Calibri" panose="020F0502020204030204" pitchFamily="34" charset="0"/>
              </a:rPr>
              <a:t> </a:t>
            </a:r>
            <a:r>
              <a:rPr lang="de-CH" sz="1200" dirty="0" err="1">
                <a:solidFill>
                  <a:srgbClr val="C00000"/>
                </a:solidFill>
                <a:latin typeface="Calibri" panose="020F0502020204030204" pitchFamily="34" charset="0"/>
                <a:cs typeface="Calibri" panose="020F0502020204030204" pitchFamily="34" charset="0"/>
              </a:rPr>
              <a:t>ndihmë</a:t>
            </a:r>
            <a:endParaRPr lang="de-CH" sz="12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9077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5030C-17DC-BC93-3A58-50F43ED489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4EA98D-25F6-C249-0151-804C5A2F46BE}"/>
              </a:ext>
            </a:extLst>
          </p:cNvPr>
          <p:cNvSpPr>
            <a:spLocks noGrp="1"/>
          </p:cNvSpPr>
          <p:nvPr>
            <p:ph type="title"/>
          </p:nvPr>
        </p:nvSpPr>
        <p:spPr>
          <a:xfrm>
            <a:off x="218619" y="1508760"/>
            <a:ext cx="3646714" cy="1243914"/>
          </a:xfrm>
        </p:spPr>
        <p:txBody>
          <a:bodyPr/>
          <a:lstStyle/>
          <a:p>
            <a:r>
              <a:rPr lang="de-CH" b="0" i="0" u="none" strike="noStrike" dirty="0" err="1">
                <a:solidFill>
                  <a:schemeClr val="bg1"/>
                </a:solidFill>
                <a:effectLst/>
                <a:latin typeface="-webkit-standard"/>
              </a:rPr>
              <a:t>Informacione</a:t>
            </a:r>
            <a:r>
              <a:rPr lang="de-CH" b="0" i="0" u="none" strike="noStrike" dirty="0">
                <a:solidFill>
                  <a:schemeClr val="bg1"/>
                </a:solidFill>
                <a:effectLst/>
                <a:latin typeface="-webkit-standard"/>
              </a:rPr>
              <a:t> </a:t>
            </a:r>
            <a:r>
              <a:rPr lang="de-CH" b="0" i="0" u="none" strike="noStrike" dirty="0" err="1">
                <a:solidFill>
                  <a:schemeClr val="bg1"/>
                </a:solidFill>
                <a:effectLst/>
                <a:latin typeface="-webkit-standard"/>
              </a:rPr>
              <a:t>shtesë</a:t>
            </a:r>
            <a:endParaRPr lang="de-CH" b="1" dirty="0">
              <a:solidFill>
                <a:schemeClr val="bg1"/>
              </a:solidFill>
            </a:endParaRPr>
          </a:p>
        </p:txBody>
      </p:sp>
      <p:sp>
        <p:nvSpPr>
          <p:cNvPr id="4" name="Untertitel 2">
            <a:extLst>
              <a:ext uri="{FF2B5EF4-FFF2-40B4-BE49-F238E27FC236}">
                <a16:creationId xmlns:a16="http://schemas.microsoft.com/office/drawing/2014/main" id="{D0D88C0D-A1EA-16F9-80FB-6CA554A17F8E}"/>
              </a:ext>
            </a:extLst>
          </p:cNvPr>
          <p:cNvSpPr txBox="1">
            <a:spLocks/>
          </p:cNvSpPr>
          <p:nvPr/>
        </p:nvSpPr>
        <p:spPr>
          <a:xfrm>
            <a:off x="4862573" y="847437"/>
            <a:ext cx="6360725" cy="5376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b="1" dirty="0">
                <a:solidFill>
                  <a:schemeClr val="accent1">
                    <a:lumMod val="50000"/>
                  </a:schemeClr>
                </a:solidFill>
              </a:rPr>
              <a:t>Si </a:t>
            </a:r>
            <a:r>
              <a:rPr lang="de-CH" b="1" dirty="0" err="1">
                <a:solidFill>
                  <a:schemeClr val="accent1">
                    <a:lumMod val="50000"/>
                  </a:schemeClr>
                </a:solidFill>
              </a:rPr>
              <a:t>ta</a:t>
            </a:r>
            <a:r>
              <a:rPr lang="de-CH" b="1" dirty="0">
                <a:solidFill>
                  <a:schemeClr val="accent1">
                    <a:lumMod val="50000"/>
                  </a:schemeClr>
                </a:solidFill>
              </a:rPr>
              <a:t> di </a:t>
            </a:r>
            <a:r>
              <a:rPr lang="de-CH" b="1" dirty="0" err="1">
                <a:solidFill>
                  <a:schemeClr val="accent1">
                    <a:lumMod val="50000"/>
                  </a:schemeClr>
                </a:solidFill>
              </a:rPr>
              <a:t>nëse</a:t>
            </a:r>
            <a:r>
              <a:rPr lang="de-CH" b="1" dirty="0">
                <a:solidFill>
                  <a:schemeClr val="accent1">
                    <a:lumMod val="50000"/>
                  </a:schemeClr>
                </a:solidFill>
              </a:rPr>
              <a:t> </a:t>
            </a:r>
            <a:r>
              <a:rPr lang="de-CH" b="1" dirty="0" err="1">
                <a:solidFill>
                  <a:schemeClr val="accent1">
                    <a:lumMod val="50000"/>
                  </a:schemeClr>
                </a:solidFill>
              </a:rPr>
              <a:t>fëmija</a:t>
            </a:r>
            <a:r>
              <a:rPr lang="de-CH" b="1" dirty="0">
                <a:solidFill>
                  <a:schemeClr val="accent1">
                    <a:lumMod val="50000"/>
                  </a:schemeClr>
                </a:solidFill>
              </a:rPr>
              <a:t> im </a:t>
            </a:r>
            <a:r>
              <a:rPr lang="de-CH" b="1" dirty="0" err="1">
                <a:solidFill>
                  <a:schemeClr val="accent1">
                    <a:lumMod val="50000"/>
                  </a:schemeClr>
                </a:solidFill>
              </a:rPr>
              <a:t>përdor</a:t>
            </a:r>
            <a:r>
              <a:rPr lang="de-CH" b="1" dirty="0">
                <a:solidFill>
                  <a:schemeClr val="accent1">
                    <a:lumMod val="50000"/>
                  </a:schemeClr>
                </a:solidFill>
              </a:rPr>
              <a:t> vape?</a:t>
            </a:r>
          </a:p>
        </p:txBody>
      </p:sp>
      <p:sp>
        <p:nvSpPr>
          <p:cNvPr id="6" name="Textfeld 5">
            <a:extLst>
              <a:ext uri="{FF2B5EF4-FFF2-40B4-BE49-F238E27FC236}">
                <a16:creationId xmlns:a16="http://schemas.microsoft.com/office/drawing/2014/main" id="{313EC69E-2B13-CF30-32E8-22F4B87A1C32}"/>
              </a:ext>
            </a:extLst>
          </p:cNvPr>
          <p:cNvSpPr txBox="1"/>
          <p:nvPr/>
        </p:nvSpPr>
        <p:spPr>
          <a:xfrm>
            <a:off x="4965443" y="1385093"/>
            <a:ext cx="7748809" cy="327628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de-CH" sz="2000" b="1" dirty="0" err="1"/>
              <a:t>Aromë</a:t>
            </a:r>
            <a:r>
              <a:rPr lang="de-CH" sz="2000" dirty="0"/>
              <a:t> </a:t>
            </a:r>
            <a:r>
              <a:rPr lang="de-CH" sz="2000" dirty="0" err="1"/>
              <a:t>e</a:t>
            </a:r>
            <a:r>
              <a:rPr lang="de-CH" sz="2000" dirty="0"/>
              <a:t> </a:t>
            </a:r>
            <a:r>
              <a:rPr lang="de-CH" sz="2000" dirty="0" err="1"/>
              <a:t>pazakontë</a:t>
            </a:r>
            <a:r>
              <a:rPr lang="de-CH" sz="2000" dirty="0"/>
              <a:t> </a:t>
            </a:r>
            <a:r>
              <a:rPr lang="de-CH" sz="2000" dirty="0" err="1"/>
              <a:t>e</a:t>
            </a:r>
            <a:r>
              <a:rPr lang="de-CH" sz="2000" dirty="0"/>
              <a:t> </a:t>
            </a:r>
            <a:r>
              <a:rPr lang="de-CH" sz="2000" b="1" dirty="0" err="1"/>
              <a:t>ëmbël</a:t>
            </a:r>
            <a:endParaRPr lang="de-CH" sz="2000" b="1" dirty="0"/>
          </a:p>
          <a:p>
            <a:pPr marL="342900" indent="-342900">
              <a:lnSpc>
                <a:spcPct val="150000"/>
              </a:lnSpc>
              <a:buFont typeface="Arial" panose="020B0604020202020204" pitchFamily="34" charset="0"/>
              <a:buChar char="•"/>
            </a:pPr>
            <a:r>
              <a:rPr lang="de-CH" sz="2000" b="1" dirty="0" err="1"/>
              <a:t>Ndryshimi</a:t>
            </a:r>
            <a:r>
              <a:rPr lang="de-CH" sz="2000" b="1" dirty="0"/>
              <a:t> i </a:t>
            </a:r>
            <a:r>
              <a:rPr lang="de-CH" sz="2000" b="1" dirty="0" err="1"/>
              <a:t>sjelljes</a:t>
            </a:r>
            <a:endParaRPr lang="de-CH" sz="2000" b="1" dirty="0"/>
          </a:p>
          <a:p>
            <a:pPr marL="342900" indent="-342900">
              <a:lnSpc>
                <a:spcPct val="150000"/>
              </a:lnSpc>
              <a:buFont typeface="Arial" panose="020B0604020202020204" pitchFamily="34" charset="0"/>
              <a:buChar char="•"/>
            </a:pPr>
            <a:r>
              <a:rPr lang="de-CH" sz="2000" dirty="0" err="1"/>
              <a:t>Pajisje</a:t>
            </a:r>
            <a:r>
              <a:rPr lang="de-CH" sz="2000" dirty="0"/>
              <a:t> </a:t>
            </a:r>
            <a:r>
              <a:rPr lang="de-CH" sz="2000" dirty="0" err="1"/>
              <a:t>elektronike</a:t>
            </a:r>
            <a:r>
              <a:rPr lang="de-CH" sz="2000" dirty="0"/>
              <a:t> </a:t>
            </a:r>
            <a:r>
              <a:rPr lang="de-CH" sz="2000" dirty="0" err="1"/>
              <a:t>të</a:t>
            </a:r>
            <a:r>
              <a:rPr lang="de-CH" sz="2000" dirty="0"/>
              <a:t> </a:t>
            </a:r>
            <a:r>
              <a:rPr lang="de-CH" sz="2000" dirty="0" err="1"/>
              <a:t>panjohura</a:t>
            </a:r>
            <a:endParaRPr lang="de-CH" sz="2000" dirty="0"/>
          </a:p>
          <a:p>
            <a:pPr marL="342900" indent="-342900">
              <a:lnSpc>
                <a:spcPct val="150000"/>
              </a:lnSpc>
              <a:buFont typeface="Arial" panose="020B0604020202020204" pitchFamily="34" charset="0"/>
              <a:buChar char="•"/>
            </a:pPr>
            <a:r>
              <a:rPr lang="de-CH" sz="2000" b="1" dirty="0" err="1"/>
              <a:t>Etje</a:t>
            </a:r>
            <a:r>
              <a:rPr lang="de-CH" sz="2000" dirty="0"/>
              <a:t> </a:t>
            </a:r>
            <a:r>
              <a:rPr lang="de-CH" sz="2000" dirty="0" err="1"/>
              <a:t>më</a:t>
            </a:r>
            <a:r>
              <a:rPr lang="de-CH" sz="2000" dirty="0"/>
              <a:t> </a:t>
            </a:r>
            <a:r>
              <a:rPr lang="de-CH" sz="2000" dirty="0" err="1"/>
              <a:t>e</a:t>
            </a:r>
            <a:r>
              <a:rPr lang="de-CH" sz="2000" dirty="0"/>
              <a:t> </a:t>
            </a:r>
            <a:r>
              <a:rPr lang="de-CH" sz="2000" dirty="0" err="1"/>
              <a:t>shpeshtë</a:t>
            </a:r>
            <a:r>
              <a:rPr lang="de-CH" sz="2000" dirty="0"/>
              <a:t> </a:t>
            </a:r>
            <a:r>
              <a:rPr lang="de-CH" sz="2000" dirty="0" err="1"/>
              <a:t>ose</a:t>
            </a:r>
            <a:r>
              <a:rPr lang="de-CH" sz="2000" dirty="0"/>
              <a:t> </a:t>
            </a:r>
            <a:r>
              <a:rPr lang="de-CH" sz="2000" dirty="0" err="1"/>
              <a:t>tharje</a:t>
            </a:r>
            <a:r>
              <a:rPr lang="de-CH" sz="2000" dirty="0"/>
              <a:t> </a:t>
            </a:r>
            <a:r>
              <a:rPr lang="de-CH" sz="2000" dirty="0" err="1"/>
              <a:t>e</a:t>
            </a:r>
            <a:r>
              <a:rPr lang="de-CH" sz="2000" dirty="0"/>
              <a:t> </a:t>
            </a:r>
            <a:r>
              <a:rPr lang="de-CH" sz="2000" dirty="0" err="1"/>
              <a:t>gojës</a:t>
            </a:r>
            <a:endParaRPr lang="de-CH" sz="2000" dirty="0"/>
          </a:p>
          <a:p>
            <a:pPr marL="342900" indent="-342900">
              <a:lnSpc>
                <a:spcPct val="150000"/>
              </a:lnSpc>
              <a:buFont typeface="Arial" panose="020B0604020202020204" pitchFamily="34" charset="0"/>
              <a:buChar char="•"/>
            </a:pPr>
            <a:r>
              <a:rPr lang="de-CH" sz="2000" b="1" dirty="0" err="1"/>
              <a:t>Ndryshim</a:t>
            </a:r>
            <a:r>
              <a:rPr lang="de-CH" sz="2000" b="1" dirty="0"/>
              <a:t> </a:t>
            </a:r>
            <a:r>
              <a:rPr lang="de-CH" sz="2000" b="1" dirty="0" err="1"/>
              <a:t>në</a:t>
            </a:r>
            <a:r>
              <a:rPr lang="de-CH" sz="2000" b="1" dirty="0"/>
              <a:t> </a:t>
            </a:r>
            <a:r>
              <a:rPr lang="de-CH" sz="2000" b="1" dirty="0" err="1"/>
              <a:t>qëndrueshmëri</a:t>
            </a:r>
            <a:r>
              <a:rPr lang="de-CH" sz="2000" b="1" dirty="0"/>
              <a:t> </a:t>
            </a:r>
            <a:r>
              <a:rPr lang="de-CH" sz="2000" dirty="0" err="1"/>
              <a:t>ose</a:t>
            </a:r>
            <a:r>
              <a:rPr lang="de-CH" sz="2000" dirty="0"/>
              <a:t> </a:t>
            </a:r>
            <a:r>
              <a:rPr lang="de-CH" sz="2000" b="1" dirty="0" err="1"/>
              <a:t>frymëmarrje</a:t>
            </a:r>
            <a:r>
              <a:rPr lang="de-CH" sz="2000" dirty="0"/>
              <a:t> (</a:t>
            </a:r>
            <a:r>
              <a:rPr lang="de-CH" sz="2000" dirty="0" err="1"/>
              <a:t>kollë</a:t>
            </a:r>
            <a:r>
              <a:rPr lang="de-CH" sz="2000" dirty="0"/>
              <a:t>)</a:t>
            </a:r>
          </a:p>
          <a:p>
            <a:pPr marL="342900" indent="-342900">
              <a:lnSpc>
                <a:spcPct val="150000"/>
              </a:lnSpc>
              <a:buFont typeface="Arial" panose="020B0604020202020204" pitchFamily="34" charset="0"/>
              <a:buChar char="•"/>
            </a:pPr>
            <a:r>
              <a:rPr lang="de-CH" sz="2000" dirty="0" err="1"/>
              <a:t>Ndryshimi</a:t>
            </a:r>
            <a:r>
              <a:rPr lang="de-CH" sz="2000" dirty="0"/>
              <a:t> </a:t>
            </a:r>
            <a:r>
              <a:rPr lang="de-CH" sz="2000" dirty="0" err="1"/>
              <a:t>në</a:t>
            </a:r>
            <a:r>
              <a:rPr lang="de-CH" sz="2000" dirty="0"/>
              <a:t> </a:t>
            </a:r>
            <a:r>
              <a:rPr lang="de-CH" sz="2000" dirty="0" err="1"/>
              <a:t>mënyrën</a:t>
            </a:r>
            <a:r>
              <a:rPr lang="de-CH" sz="2000" dirty="0"/>
              <a:t> </a:t>
            </a:r>
            <a:r>
              <a:rPr lang="de-CH" sz="2000" dirty="0" err="1"/>
              <a:t>e</a:t>
            </a:r>
            <a:r>
              <a:rPr lang="de-CH" sz="2000" dirty="0"/>
              <a:t> </a:t>
            </a:r>
            <a:r>
              <a:rPr lang="de-CH" sz="2000" dirty="0" err="1"/>
              <a:t>trajtimit</a:t>
            </a:r>
            <a:r>
              <a:rPr lang="de-CH" sz="2000" dirty="0"/>
              <a:t> </a:t>
            </a:r>
            <a:r>
              <a:rPr lang="de-CH" sz="2000" dirty="0" err="1"/>
              <a:t>të</a:t>
            </a:r>
            <a:r>
              <a:rPr lang="de-CH" sz="2000" dirty="0"/>
              <a:t> </a:t>
            </a:r>
            <a:r>
              <a:rPr lang="de-CH" sz="2000" dirty="0" err="1"/>
              <a:t>parave</a:t>
            </a:r>
            <a:endParaRPr lang="de-CH" sz="2000" dirty="0"/>
          </a:p>
          <a:p>
            <a:pPr marL="342900" indent="-342900">
              <a:lnSpc>
                <a:spcPct val="150000"/>
              </a:lnSpc>
              <a:buFont typeface="Arial" panose="020B0604020202020204" pitchFamily="34" charset="0"/>
              <a:buChar char="•"/>
            </a:pPr>
            <a:r>
              <a:rPr lang="de-CH" sz="2000" dirty="0" err="1"/>
              <a:t>Ndryshimet</a:t>
            </a:r>
            <a:r>
              <a:rPr lang="de-CH" sz="2000" dirty="0"/>
              <a:t> </a:t>
            </a:r>
            <a:r>
              <a:rPr lang="de-CH" sz="2000" dirty="0" err="1"/>
              <a:t>e</a:t>
            </a:r>
            <a:r>
              <a:rPr lang="de-CH" sz="2000" dirty="0"/>
              <a:t> </a:t>
            </a:r>
            <a:r>
              <a:rPr lang="de-CH" sz="2000" dirty="0" err="1"/>
              <a:t>humorit</a:t>
            </a:r>
            <a:r>
              <a:rPr lang="de-CH" sz="2000" dirty="0"/>
              <a:t>/</a:t>
            </a:r>
            <a:r>
              <a:rPr lang="de-CH" sz="2000" dirty="0" err="1"/>
              <a:t>disponimit</a:t>
            </a:r>
            <a:endParaRPr lang="de-CH" sz="2000" dirty="0"/>
          </a:p>
        </p:txBody>
      </p:sp>
      <p:pic>
        <p:nvPicPr>
          <p:cNvPr id="16" name="Grafik 15" descr="Ein Bild, das Handschuhe, Hand enthält.&#10;&#10;Automatisch generierte Beschreibung">
            <a:extLst>
              <a:ext uri="{FF2B5EF4-FFF2-40B4-BE49-F238E27FC236}">
                <a16:creationId xmlns:a16="http://schemas.microsoft.com/office/drawing/2014/main" id="{608F6C84-181C-DB85-C0F1-13F4F6B819B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rot="5079785">
            <a:off x="687212" y="3910181"/>
            <a:ext cx="1334387" cy="1932086"/>
          </a:xfrm>
          <a:prstGeom prst="rect">
            <a:avLst/>
          </a:prstGeom>
        </p:spPr>
      </p:pic>
      <p:sp>
        <p:nvSpPr>
          <p:cNvPr id="17" name="Textfeld 16">
            <a:extLst>
              <a:ext uri="{FF2B5EF4-FFF2-40B4-BE49-F238E27FC236}">
                <a16:creationId xmlns:a16="http://schemas.microsoft.com/office/drawing/2014/main" id="{D0EA865D-62BD-95A2-6141-5D9F26ED79FC}"/>
              </a:ext>
            </a:extLst>
          </p:cNvPr>
          <p:cNvSpPr txBox="1"/>
          <p:nvPr/>
        </p:nvSpPr>
        <p:spPr>
          <a:xfrm>
            <a:off x="1354405" y="3780226"/>
            <a:ext cx="1116865" cy="276999"/>
          </a:xfrm>
          <a:prstGeom prst="rect">
            <a:avLst/>
          </a:prstGeom>
          <a:solidFill>
            <a:schemeClr val="accent5">
              <a:lumMod val="60000"/>
              <a:lumOff val="40000"/>
            </a:schemeClr>
          </a:solidFill>
          <a:ln w="28575">
            <a:noFill/>
          </a:ln>
        </p:spPr>
        <p:txBody>
          <a:bodyPr wrap="square" rtlCol="0">
            <a:spAutoFit/>
          </a:bodyPr>
          <a:lstStyle/>
          <a:p>
            <a:pPr algn="ctr"/>
            <a:r>
              <a:rPr lang="de-CH" sz="1200" i="0" u="none" strike="noStrike" dirty="0" err="1">
                <a:solidFill>
                  <a:schemeClr val="bg1"/>
                </a:solidFill>
                <a:effectLst/>
              </a:rPr>
              <a:t>Informohuni</a:t>
            </a:r>
            <a:endParaRPr lang="de-CH" sz="1200" dirty="0">
              <a:solidFill>
                <a:schemeClr val="bg1"/>
              </a:solidFill>
            </a:endParaRPr>
          </a:p>
        </p:txBody>
      </p:sp>
      <p:sp>
        <p:nvSpPr>
          <p:cNvPr id="18" name="Textfeld 17">
            <a:extLst>
              <a:ext uri="{FF2B5EF4-FFF2-40B4-BE49-F238E27FC236}">
                <a16:creationId xmlns:a16="http://schemas.microsoft.com/office/drawing/2014/main" id="{B9F7BC79-92D3-0901-40BA-A46E91E70713}"/>
              </a:ext>
            </a:extLst>
          </p:cNvPr>
          <p:cNvSpPr txBox="1"/>
          <p:nvPr/>
        </p:nvSpPr>
        <p:spPr>
          <a:xfrm>
            <a:off x="2139023" y="4194788"/>
            <a:ext cx="1212630" cy="276999"/>
          </a:xfrm>
          <a:prstGeom prst="rect">
            <a:avLst/>
          </a:prstGeom>
          <a:solidFill>
            <a:schemeClr val="accent5">
              <a:lumMod val="60000"/>
              <a:lumOff val="40000"/>
            </a:schemeClr>
          </a:solidFill>
          <a:ln w="28575">
            <a:noFill/>
          </a:ln>
        </p:spPr>
        <p:txBody>
          <a:bodyPr wrap="square" rtlCol="0">
            <a:spAutoFit/>
          </a:bodyPr>
          <a:lstStyle/>
          <a:p>
            <a:pPr algn="ctr"/>
            <a:r>
              <a:rPr lang="de-CH" sz="1200" i="0" u="none" strike="noStrike" dirty="0" err="1">
                <a:solidFill>
                  <a:schemeClr val="bg1"/>
                </a:solidFill>
                <a:effectLst/>
              </a:rPr>
              <a:t>Kuptoni</a:t>
            </a:r>
            <a:endParaRPr lang="de-CH" sz="1200" dirty="0">
              <a:solidFill>
                <a:schemeClr val="bg1"/>
              </a:solidFill>
            </a:endParaRPr>
          </a:p>
        </p:txBody>
      </p:sp>
      <p:sp>
        <p:nvSpPr>
          <p:cNvPr id="19" name="Textfeld 18">
            <a:extLst>
              <a:ext uri="{FF2B5EF4-FFF2-40B4-BE49-F238E27FC236}">
                <a16:creationId xmlns:a16="http://schemas.microsoft.com/office/drawing/2014/main" id="{D1141433-F652-EAD4-E0BE-07305286FF4C}"/>
              </a:ext>
            </a:extLst>
          </p:cNvPr>
          <p:cNvSpPr txBox="1"/>
          <p:nvPr/>
        </p:nvSpPr>
        <p:spPr>
          <a:xfrm>
            <a:off x="2315877" y="4609350"/>
            <a:ext cx="1213324" cy="276999"/>
          </a:xfrm>
          <a:prstGeom prst="rect">
            <a:avLst/>
          </a:prstGeom>
          <a:solidFill>
            <a:schemeClr val="accent5">
              <a:lumMod val="60000"/>
              <a:lumOff val="40000"/>
            </a:schemeClr>
          </a:solidFill>
          <a:ln>
            <a:solidFill>
              <a:srgbClr val="C00000"/>
            </a:solidFill>
          </a:ln>
        </p:spPr>
        <p:txBody>
          <a:bodyPr wrap="square" rtlCol="0">
            <a:spAutoFit/>
          </a:bodyPr>
          <a:lstStyle/>
          <a:p>
            <a:pPr algn="ctr"/>
            <a:r>
              <a:rPr lang="de-CH" sz="1200" dirty="0" err="1">
                <a:solidFill>
                  <a:srgbClr val="C00000"/>
                </a:solidFill>
                <a:latin typeface="Calibri" panose="020F0502020204030204" pitchFamily="34" charset="0"/>
                <a:cs typeface="Calibri" panose="020F0502020204030204" pitchFamily="34" charset="0"/>
              </a:rPr>
              <a:t>Njihni</a:t>
            </a:r>
            <a:endParaRPr lang="de-CH" sz="1200" dirty="0">
              <a:solidFill>
                <a:srgbClr val="C00000"/>
              </a:solidFill>
              <a:latin typeface="Calibri" panose="020F0502020204030204" pitchFamily="34" charset="0"/>
              <a:cs typeface="Calibri" panose="020F0502020204030204" pitchFamily="34" charset="0"/>
            </a:endParaRPr>
          </a:p>
        </p:txBody>
      </p:sp>
      <p:sp>
        <p:nvSpPr>
          <p:cNvPr id="20" name="Textfeld 19">
            <a:extLst>
              <a:ext uri="{FF2B5EF4-FFF2-40B4-BE49-F238E27FC236}">
                <a16:creationId xmlns:a16="http://schemas.microsoft.com/office/drawing/2014/main" id="{D2EA0FFB-DF6D-5C95-9AAF-5D5D7200B9DE}"/>
              </a:ext>
            </a:extLst>
          </p:cNvPr>
          <p:cNvSpPr txBox="1"/>
          <p:nvPr/>
        </p:nvSpPr>
        <p:spPr>
          <a:xfrm>
            <a:off x="2314732" y="5023912"/>
            <a:ext cx="1215615" cy="276999"/>
          </a:xfrm>
          <a:prstGeom prst="rect">
            <a:avLst/>
          </a:prstGeom>
          <a:solidFill>
            <a:schemeClr val="accent5">
              <a:lumMod val="60000"/>
              <a:lumOff val="40000"/>
            </a:schemeClr>
          </a:solidFill>
          <a:ln>
            <a:solidFill>
              <a:srgbClr val="C00000"/>
            </a:solidFill>
          </a:ln>
        </p:spPr>
        <p:txBody>
          <a:bodyPr wrap="square" rtlCol="0">
            <a:spAutoFit/>
          </a:bodyPr>
          <a:lstStyle/>
          <a:p>
            <a:pPr algn="ctr"/>
            <a:r>
              <a:rPr lang="de-CH" sz="1200" dirty="0" err="1">
                <a:solidFill>
                  <a:srgbClr val="C00000"/>
                </a:solidFill>
                <a:latin typeface="Calibri" panose="020F0502020204030204" pitchFamily="34" charset="0"/>
                <a:cs typeface="Calibri" panose="020F0502020204030204" pitchFamily="34" charset="0"/>
              </a:rPr>
              <a:t>Veproni</a:t>
            </a:r>
            <a:endParaRPr lang="de-CH" sz="1200" dirty="0">
              <a:solidFill>
                <a:srgbClr val="C00000"/>
              </a:solidFill>
              <a:latin typeface="Calibri" panose="020F0502020204030204" pitchFamily="34" charset="0"/>
              <a:cs typeface="Calibri" panose="020F0502020204030204" pitchFamily="34" charset="0"/>
            </a:endParaRPr>
          </a:p>
        </p:txBody>
      </p:sp>
      <p:sp>
        <p:nvSpPr>
          <p:cNvPr id="21" name="Textfeld 20">
            <a:extLst>
              <a:ext uri="{FF2B5EF4-FFF2-40B4-BE49-F238E27FC236}">
                <a16:creationId xmlns:a16="http://schemas.microsoft.com/office/drawing/2014/main" id="{A245F0BF-9634-063F-6E9C-24ED2304CE25}"/>
              </a:ext>
            </a:extLst>
          </p:cNvPr>
          <p:cNvSpPr txBox="1"/>
          <p:nvPr/>
        </p:nvSpPr>
        <p:spPr>
          <a:xfrm>
            <a:off x="2139023" y="5438474"/>
            <a:ext cx="1202936" cy="276999"/>
          </a:xfrm>
          <a:prstGeom prst="rect">
            <a:avLst/>
          </a:prstGeom>
          <a:solidFill>
            <a:schemeClr val="accent5">
              <a:lumMod val="60000"/>
              <a:lumOff val="40000"/>
            </a:schemeClr>
          </a:solidFill>
          <a:ln w="19050">
            <a:noFill/>
          </a:ln>
        </p:spPr>
        <p:txBody>
          <a:bodyPr wrap="square" rtlCol="0">
            <a:spAutoFit/>
          </a:bodyPr>
          <a:lstStyle/>
          <a:p>
            <a:pPr algn="ctr"/>
            <a:r>
              <a:rPr lang="de-CH" sz="1200" dirty="0" err="1">
                <a:solidFill>
                  <a:schemeClr val="bg1"/>
                </a:solidFill>
              </a:rPr>
              <a:t>Kërkoni</a:t>
            </a:r>
            <a:r>
              <a:rPr lang="de-CH" sz="1200" dirty="0">
                <a:solidFill>
                  <a:schemeClr val="bg1"/>
                </a:solidFill>
              </a:rPr>
              <a:t> </a:t>
            </a:r>
            <a:r>
              <a:rPr lang="de-CH" sz="1200" dirty="0" err="1">
                <a:solidFill>
                  <a:schemeClr val="bg1"/>
                </a:solidFill>
              </a:rPr>
              <a:t>ndihmë</a:t>
            </a:r>
            <a:endParaRPr lang="de-CH" sz="1200" dirty="0">
              <a:solidFill>
                <a:schemeClr val="bg1"/>
              </a:solidFill>
            </a:endParaRPr>
          </a:p>
        </p:txBody>
      </p:sp>
    </p:spTree>
    <p:extLst>
      <p:ext uri="{BB962C8B-B14F-4D97-AF65-F5344CB8AC3E}">
        <p14:creationId xmlns:p14="http://schemas.microsoft.com/office/powerpoint/2010/main" val="3067275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5488B-6599-5A02-2CCF-7D0CFC9111C5}"/>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746EA1E5-A096-2B03-305C-9DD290F8AD13}"/>
              </a:ext>
            </a:extLst>
          </p:cNvPr>
          <p:cNvSpPr>
            <a:spLocks noGrp="1"/>
          </p:cNvSpPr>
          <p:nvPr>
            <p:ph type="subTitle" idx="1"/>
          </p:nvPr>
        </p:nvSpPr>
        <p:spPr>
          <a:xfrm>
            <a:off x="745209" y="620600"/>
            <a:ext cx="2516606" cy="443925"/>
          </a:xfrm>
        </p:spPr>
        <p:txBody>
          <a:bodyPr/>
          <a:lstStyle/>
          <a:p>
            <a:r>
              <a:rPr lang="de-CH" b="0" i="0" u="none" strike="noStrike" noProof="1">
                <a:solidFill>
                  <a:srgbClr val="000000"/>
                </a:solidFill>
                <a:effectLst/>
                <a:latin typeface="-webkit-standard"/>
              </a:rPr>
              <a:t>Përshtypje</a:t>
            </a:r>
            <a:endParaRPr lang="de-CH" b="1" dirty="0"/>
          </a:p>
        </p:txBody>
      </p:sp>
      <p:sp>
        <p:nvSpPr>
          <p:cNvPr id="4" name="Textfeld 3">
            <a:extLst>
              <a:ext uri="{FF2B5EF4-FFF2-40B4-BE49-F238E27FC236}">
                <a16:creationId xmlns:a16="http://schemas.microsoft.com/office/drawing/2014/main" id="{DF71B854-D86D-DC63-AF82-28EFBC7C4546}"/>
              </a:ext>
            </a:extLst>
          </p:cNvPr>
          <p:cNvSpPr txBox="1"/>
          <p:nvPr/>
        </p:nvSpPr>
        <p:spPr>
          <a:xfrm>
            <a:off x="1224951" y="1915064"/>
            <a:ext cx="8885208" cy="1631216"/>
          </a:xfrm>
          <a:prstGeom prst="rect">
            <a:avLst/>
          </a:prstGeom>
          <a:noFill/>
        </p:spPr>
        <p:txBody>
          <a:bodyPr wrap="square" rtlCol="0">
            <a:spAutoFit/>
          </a:bodyPr>
          <a:lstStyle/>
          <a:p>
            <a:pPr algn="l"/>
            <a:r>
              <a:rPr lang="de-CH" sz="2000" b="0" i="0" u="none" strike="noStrike" noProof="1">
                <a:solidFill>
                  <a:srgbClr val="000000"/>
                </a:solidFill>
                <a:effectLst/>
              </a:rPr>
              <a:t>Çfarë keni mësuar sot?</a:t>
            </a:r>
            <a:br>
              <a:rPr lang="de-CH" sz="2000" b="0" i="0" u="none" strike="noStrike" noProof="1">
                <a:solidFill>
                  <a:srgbClr val="000000"/>
                </a:solidFill>
                <a:effectLst/>
              </a:rPr>
            </a:br>
            <a:endParaRPr lang="de-CH" sz="2000" b="0" i="0" u="none" strike="noStrike" noProof="1">
              <a:solidFill>
                <a:srgbClr val="000000"/>
              </a:solidFill>
              <a:effectLst/>
            </a:endParaRPr>
          </a:p>
          <a:p>
            <a:pPr algn="l"/>
            <a:r>
              <a:rPr lang="de-CH" sz="2000" b="0" i="0" u="none" strike="noStrike" noProof="1">
                <a:solidFill>
                  <a:srgbClr val="000000"/>
                </a:solidFill>
                <a:effectLst/>
              </a:rPr>
              <a:t>Për çfarë do të dëshironit të dëgjonit më shumë?</a:t>
            </a:r>
            <a:br>
              <a:rPr lang="de-CH" sz="2000" b="0" i="0" u="none" strike="noStrike" noProof="1">
                <a:solidFill>
                  <a:srgbClr val="000000"/>
                </a:solidFill>
                <a:effectLst/>
              </a:rPr>
            </a:br>
            <a:endParaRPr lang="de-CH" sz="2000" b="0" i="0" u="none" strike="noStrike" noProof="1">
              <a:solidFill>
                <a:srgbClr val="000000"/>
              </a:solidFill>
              <a:effectLst/>
            </a:endParaRPr>
          </a:p>
          <a:p>
            <a:pPr algn="l"/>
            <a:r>
              <a:rPr lang="de-CH" sz="2000" b="0" i="0" u="none" strike="noStrike" noProof="1">
                <a:solidFill>
                  <a:srgbClr val="000000"/>
                </a:solidFill>
                <a:effectLst/>
              </a:rPr>
              <a:t>Si ju duk aktiviteti i sotëm?</a:t>
            </a:r>
          </a:p>
        </p:txBody>
      </p:sp>
      <p:pic>
        <p:nvPicPr>
          <p:cNvPr id="6" name="Grafik 5" descr="Ein Bild, das Schwarz, Dunkelheit enthält.&#10;&#10;Automatisch generierte Beschreibung">
            <a:extLst>
              <a:ext uri="{FF2B5EF4-FFF2-40B4-BE49-F238E27FC236}">
                <a16:creationId xmlns:a16="http://schemas.microsoft.com/office/drawing/2014/main" id="{E2DE6E89-048E-1B5E-0946-ABF406561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4372" y="2893137"/>
            <a:ext cx="2424706" cy="2424706"/>
          </a:xfrm>
          <a:prstGeom prst="rect">
            <a:avLst/>
          </a:prstGeom>
        </p:spPr>
      </p:pic>
    </p:spTree>
    <p:extLst>
      <p:ext uri="{BB962C8B-B14F-4D97-AF65-F5344CB8AC3E}">
        <p14:creationId xmlns:p14="http://schemas.microsoft.com/office/powerpoint/2010/main" val="923990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de-CH" sz="3000" b="1" dirty="0" err="1"/>
              <a:t>Burimet</a:t>
            </a:r>
            <a:endParaRPr lang="de-CH" sz="3000" b="1" dirty="0"/>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939091" y="1729272"/>
            <a:ext cx="601374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de-CH" sz="2600" dirty="0"/>
          </a:p>
          <a:p>
            <a:pPr marL="0" indent="0">
              <a:buNone/>
            </a:pPr>
            <a:endParaRPr lang="de-CH" sz="2600" dirty="0"/>
          </a:p>
        </p:txBody>
      </p:sp>
      <p:sp>
        <p:nvSpPr>
          <p:cNvPr id="2" name="Textfeld 1">
            <a:extLst>
              <a:ext uri="{FF2B5EF4-FFF2-40B4-BE49-F238E27FC236}">
                <a16:creationId xmlns:a16="http://schemas.microsoft.com/office/drawing/2014/main" id="{1B89B82F-9799-7D9A-2F4D-CD26F3809A18}"/>
              </a:ext>
            </a:extLst>
          </p:cNvPr>
          <p:cNvSpPr txBox="1"/>
          <p:nvPr/>
        </p:nvSpPr>
        <p:spPr>
          <a:xfrm>
            <a:off x="939091" y="1257108"/>
            <a:ext cx="9680895" cy="3970318"/>
          </a:xfrm>
          <a:prstGeom prst="rect">
            <a:avLst/>
          </a:prstGeom>
          <a:noFill/>
        </p:spPr>
        <p:txBody>
          <a:bodyPr wrap="square" rtlCol="0">
            <a:spAutoFit/>
          </a:bodyPr>
          <a:lstStyle/>
          <a:p>
            <a:r>
              <a:rPr lang="de-DE" sz="1200" dirty="0">
                <a:hlinkClick r:id="rId3">
                  <a:extLst>
                    <a:ext uri="{A12FA001-AC4F-418D-AE19-62706E023703}">
                      <ahyp:hlinkClr xmlns:ahyp="http://schemas.microsoft.com/office/drawing/2018/hyperlinkcolor" val="tx"/>
                    </a:ext>
                  </a:extLst>
                </a:hlinkClick>
              </a:rPr>
              <a:t>Mit Unterstützung der Zürcher Fachstelle zur Prävention des Suchtmittelmissbrauchs: </a:t>
            </a:r>
            <a:r>
              <a:rPr lang="de-DE" sz="1200" dirty="0">
                <a:solidFill>
                  <a:srgbClr val="0066FF"/>
                </a:solidFill>
                <a:hlinkClick r:id="rId3">
                  <a:extLst>
                    <a:ext uri="{A12FA001-AC4F-418D-AE19-62706E023703}">
                      <ahyp:hlinkClr xmlns:ahyp="http://schemas.microsoft.com/office/drawing/2018/hyperlinkcolor" val="tx"/>
                    </a:ext>
                  </a:extLst>
                </a:hlinkClick>
              </a:rPr>
              <a:t>Home - ZFPS – Zürcher Fachstelle zur Prävention des Suchtmittelmissbrauchs</a:t>
            </a:r>
            <a:endParaRPr lang="de-DE" sz="1200" dirty="0"/>
          </a:p>
          <a:p>
            <a:r>
              <a:rPr lang="de-DE" sz="1200" dirty="0">
                <a:hlinkClick r:id="rId4"/>
              </a:rPr>
              <a:t>E-Zigaretten bei AT Schweiz - AT Schweiz (at-schweiz.ch)</a:t>
            </a:r>
            <a:endParaRPr lang="de-DE" sz="1200" dirty="0"/>
          </a:p>
          <a:p>
            <a:r>
              <a:rPr lang="de-DE" sz="1200" dirty="0">
                <a:hlinkClick r:id="rId5"/>
              </a:rPr>
              <a:t>Neue nikotinhaltige Produkte - Konsum - Sucht Schweiz</a:t>
            </a:r>
            <a:endParaRPr lang="de-DE" sz="1200" dirty="0"/>
          </a:p>
          <a:p>
            <a:endParaRPr lang="de-DE" sz="1200" dirty="0"/>
          </a:p>
          <a:p>
            <a:r>
              <a:rPr lang="de-DE" sz="1200" dirty="0">
                <a:hlinkClick r:id="rId6"/>
              </a:rPr>
              <a:t>E-Zigaretten: Waadt verbietet Verkauf an Minderjährige (watson.ch)</a:t>
            </a:r>
            <a:endParaRPr lang="de-DE" sz="1200" dirty="0"/>
          </a:p>
          <a:p>
            <a:r>
              <a:rPr lang="de-DE" sz="1200" dirty="0">
                <a:hlinkClick r:id="rId7"/>
              </a:rPr>
              <a:t>Nationalrat will elektronische Einwegzigaretten verbieten (parlament.ch)</a:t>
            </a:r>
            <a:endParaRPr lang="de-DE" sz="1200" dirty="0"/>
          </a:p>
          <a:p>
            <a:r>
              <a:rPr lang="de-DE" sz="1200" dirty="0">
                <a:hlinkClick r:id="rId8"/>
              </a:rPr>
              <a:t>https://www.srf.ch/news/schweiz/gesetze-gegen-vapes-australien-verbietet-die-einfuhr-von-einweg-e-zigaretten</a:t>
            </a:r>
            <a:endParaRPr lang="de-DE" sz="1200" dirty="0"/>
          </a:p>
          <a:p>
            <a:r>
              <a:rPr lang="de-DE" sz="1200" dirty="0">
                <a:hlinkClick r:id="rId9"/>
              </a:rPr>
              <a:t>Verbot von Einweg-E-Zigaretten in Belgien: EU-Kommission gibt grünes Licht – </a:t>
            </a:r>
            <a:r>
              <a:rPr lang="de-DE" sz="1200" dirty="0" err="1">
                <a:hlinkClick r:id="rId9"/>
              </a:rPr>
              <a:t>Euractiv</a:t>
            </a:r>
            <a:r>
              <a:rPr lang="de-DE" sz="1200" dirty="0">
                <a:hlinkClick r:id="rId9"/>
              </a:rPr>
              <a:t> DE</a:t>
            </a:r>
            <a:endParaRPr lang="de-CH" sz="1200" dirty="0"/>
          </a:p>
          <a:p>
            <a:r>
              <a:rPr lang="de-DE" sz="1200" dirty="0">
                <a:hlinkClick r:id="rId10"/>
              </a:rPr>
              <a:t>Frankreich verbietet E-Zigaretten – </a:t>
            </a:r>
            <a:r>
              <a:rPr lang="de-DE" sz="1200" dirty="0" err="1">
                <a:hlinkClick r:id="rId10"/>
              </a:rPr>
              <a:t>Euractiv</a:t>
            </a:r>
            <a:r>
              <a:rPr lang="de-DE" sz="1200" dirty="0">
                <a:hlinkClick r:id="rId10"/>
              </a:rPr>
              <a:t> DE</a:t>
            </a:r>
            <a:endParaRPr lang="de-DE" sz="1200" dirty="0"/>
          </a:p>
          <a:p>
            <a:r>
              <a:rPr lang="de-DE" sz="1200" dirty="0">
                <a:hlinkClick r:id="rId11"/>
              </a:rPr>
              <a:t>Im Jura soll der Verkauf von Wegwerf-</a:t>
            </a:r>
            <a:r>
              <a:rPr lang="de-DE" sz="1200" dirty="0" err="1">
                <a:hlinkClick r:id="rId11"/>
              </a:rPr>
              <a:t>Vapes</a:t>
            </a:r>
            <a:r>
              <a:rPr lang="de-DE" sz="1200" dirty="0">
                <a:hlinkClick r:id="rId11"/>
              </a:rPr>
              <a:t> verboten werden - News - SRF</a:t>
            </a:r>
            <a:endParaRPr lang="de-DE" sz="1200" dirty="0"/>
          </a:p>
          <a:p>
            <a:endParaRPr lang="de-DE" sz="1200" dirty="0"/>
          </a:p>
          <a:p>
            <a:r>
              <a:rPr lang="de-CH" sz="1200" dirty="0">
                <a:hlinkClick r:id="rId12"/>
              </a:rPr>
              <a:t>E-Zigaretten (admin.ch)</a:t>
            </a:r>
            <a:endParaRPr lang="de-CH" sz="1200" dirty="0"/>
          </a:p>
          <a:p>
            <a:endParaRPr lang="de-DE" sz="1200" dirty="0"/>
          </a:p>
          <a:p>
            <a:endParaRPr lang="de-DE" sz="1200" dirty="0"/>
          </a:p>
          <a:p>
            <a:r>
              <a:rPr lang="de-DE" sz="1200" b="0" i="0" u="none" strike="noStrike" noProof="1">
                <a:solidFill>
                  <a:srgbClr val="000000"/>
                </a:solidFill>
                <a:effectLst/>
                <a:latin typeface="-webkit-standard"/>
              </a:rPr>
              <a:t>Të gjitha ikonat janë marrë nga thenounproject.com.</a:t>
            </a:r>
            <a:br>
              <a:rPr lang="de-DE" sz="1200" noProof="1"/>
            </a:br>
            <a:r>
              <a:rPr lang="de-DE" sz="1200" b="0" i="0" u="none" strike="noStrike" noProof="1">
                <a:solidFill>
                  <a:srgbClr val="000000"/>
                </a:solidFill>
                <a:effectLst/>
                <a:latin typeface="-webkit-standard"/>
              </a:rPr>
              <a:t>Të gjitha grafikët, përveç nëse përmendet ndryshe, janë marrë nga istock.com.</a:t>
            </a:r>
            <a:endParaRPr lang="de-DE" sz="1200" noProof="1"/>
          </a:p>
          <a:p>
            <a:endParaRPr lang="de-DE" sz="1200" dirty="0"/>
          </a:p>
          <a:p>
            <a:endParaRPr lang="de-DE" sz="1200" dirty="0"/>
          </a:p>
          <a:p>
            <a:endParaRPr lang="de-DE" sz="1200" dirty="0"/>
          </a:p>
          <a:p>
            <a:endParaRPr lang="de-DE" sz="1200" dirty="0"/>
          </a:p>
        </p:txBody>
      </p:sp>
    </p:spTree>
    <p:extLst>
      <p:ext uri="{BB962C8B-B14F-4D97-AF65-F5344CB8AC3E}">
        <p14:creationId xmlns:p14="http://schemas.microsoft.com/office/powerpoint/2010/main" val="3193765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8FE52-C15E-6DB8-C33D-5118F3D05FF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8A7FDE4-B3A2-AA4B-4E54-35C0FEC75842}"/>
              </a:ext>
            </a:extLst>
          </p:cNvPr>
          <p:cNvSpPr>
            <a:spLocks noGrp="1"/>
          </p:cNvSpPr>
          <p:nvPr>
            <p:ph type="title"/>
          </p:nvPr>
        </p:nvSpPr>
        <p:spPr/>
        <p:txBody>
          <a:bodyPr>
            <a:normAutofit/>
          </a:bodyPr>
          <a:lstStyle/>
          <a:p>
            <a:r>
              <a:rPr lang="de-CH" b="1" dirty="0" err="1"/>
              <a:t>Çfarë</a:t>
            </a:r>
            <a:r>
              <a:rPr lang="de-CH" b="1" dirty="0"/>
              <a:t> </a:t>
            </a:r>
            <a:r>
              <a:rPr lang="de-CH" b="1" dirty="0" err="1"/>
              <a:t>janë</a:t>
            </a:r>
            <a:r>
              <a:rPr lang="de-CH" b="1" dirty="0"/>
              <a:t> </a:t>
            </a:r>
            <a:r>
              <a:rPr lang="de-CH" b="1" dirty="0" err="1"/>
              <a:t>vapes</a:t>
            </a:r>
            <a:r>
              <a:rPr lang="de-CH" b="1" dirty="0"/>
              <a:t>?</a:t>
            </a:r>
          </a:p>
        </p:txBody>
      </p:sp>
      <p:sp>
        <p:nvSpPr>
          <p:cNvPr id="3" name="Inhaltsplatzhalter 2">
            <a:extLst>
              <a:ext uri="{FF2B5EF4-FFF2-40B4-BE49-F238E27FC236}">
                <a16:creationId xmlns:a16="http://schemas.microsoft.com/office/drawing/2014/main" id="{354FF12E-EF89-A0F3-3AA0-440FBBEA1362}"/>
              </a:ext>
            </a:extLst>
          </p:cNvPr>
          <p:cNvSpPr>
            <a:spLocks noGrp="1"/>
          </p:cNvSpPr>
          <p:nvPr>
            <p:ph idx="1"/>
          </p:nvPr>
        </p:nvSpPr>
        <p:spPr>
          <a:xfrm>
            <a:off x="4715877" y="3961848"/>
            <a:ext cx="7018923" cy="2364354"/>
          </a:xfrm>
        </p:spPr>
        <p:txBody>
          <a:bodyPr>
            <a:normAutofit/>
          </a:bodyPr>
          <a:lstStyle/>
          <a:p>
            <a:pPr>
              <a:lnSpc>
                <a:spcPct val="150000"/>
              </a:lnSpc>
              <a:spcBef>
                <a:spcPts val="200"/>
              </a:spcBef>
              <a:buFont typeface="Wingdings" panose="05000000000000000000" pitchFamily="2" charset="2"/>
              <a:buChar char="Ø"/>
            </a:pPr>
            <a:r>
              <a:rPr lang="de-CH" sz="1800" dirty="0"/>
              <a:t> </a:t>
            </a:r>
            <a:r>
              <a:rPr lang="de-CH" sz="1800" b="0" i="0" u="none" strike="noStrike" dirty="0" err="1">
                <a:solidFill>
                  <a:srgbClr val="000000"/>
                </a:solidFill>
                <a:effectLst/>
              </a:rPr>
              <a:t>Vapes</a:t>
            </a:r>
            <a:r>
              <a:rPr lang="de-CH" sz="1800" b="0" i="0" u="none" strike="noStrike" dirty="0">
                <a:solidFill>
                  <a:srgbClr val="000000"/>
                </a:solidFill>
                <a:effectLst/>
              </a:rPr>
              <a:t> </a:t>
            </a:r>
            <a:r>
              <a:rPr lang="de-CH" sz="1800" b="0" i="0" u="none" strike="noStrike" dirty="0" err="1">
                <a:solidFill>
                  <a:srgbClr val="000000"/>
                </a:solidFill>
                <a:effectLst/>
              </a:rPr>
              <a:t>janë</a:t>
            </a:r>
            <a:r>
              <a:rPr lang="de-CH" sz="1800" b="0" i="0" u="none" strike="noStrike" dirty="0">
                <a:solidFill>
                  <a:srgbClr val="000000"/>
                </a:solidFill>
                <a:effectLst/>
              </a:rPr>
              <a:t> </a:t>
            </a:r>
            <a:r>
              <a:rPr lang="de-CH" sz="1800" b="0" i="0" u="none" strike="noStrike" dirty="0" err="1">
                <a:solidFill>
                  <a:srgbClr val="000000"/>
                </a:solidFill>
                <a:effectLst/>
              </a:rPr>
              <a:t>pajisje</a:t>
            </a:r>
            <a:r>
              <a:rPr lang="de-CH" sz="1800" b="0" i="0" u="none" strike="noStrike" dirty="0">
                <a:solidFill>
                  <a:srgbClr val="000000"/>
                </a:solidFill>
                <a:effectLst/>
              </a:rPr>
              <a:t> </a:t>
            </a:r>
            <a:r>
              <a:rPr lang="de-CH" sz="1800" b="0" i="0" u="none" strike="noStrike" dirty="0" err="1">
                <a:solidFill>
                  <a:srgbClr val="000000"/>
                </a:solidFill>
                <a:effectLst/>
              </a:rPr>
              <a:t>elektronike</a:t>
            </a:r>
            <a:r>
              <a:rPr lang="de-CH" sz="1800" b="0" i="0" u="none" strike="noStrike" dirty="0">
                <a:solidFill>
                  <a:srgbClr val="000000"/>
                </a:solidFill>
                <a:effectLst/>
              </a:rPr>
              <a:t>.</a:t>
            </a:r>
          </a:p>
          <a:p>
            <a:pPr>
              <a:lnSpc>
                <a:spcPct val="150000"/>
              </a:lnSpc>
              <a:spcBef>
                <a:spcPts val="200"/>
              </a:spcBef>
              <a:buFont typeface="Wingdings" panose="05000000000000000000" pitchFamily="2" charset="2"/>
              <a:buChar char="Ø"/>
            </a:pPr>
            <a:r>
              <a:rPr lang="de-CH" sz="1800" dirty="0">
                <a:solidFill>
                  <a:srgbClr val="000000"/>
                </a:solidFill>
              </a:rPr>
              <a:t> </a:t>
            </a:r>
            <a:r>
              <a:rPr lang="de-CH" sz="1800" b="0" i="0" u="none" strike="noStrike" dirty="0" err="1">
                <a:solidFill>
                  <a:srgbClr val="000000"/>
                </a:solidFill>
                <a:effectLst/>
              </a:rPr>
              <a:t>Ato</a:t>
            </a:r>
            <a:r>
              <a:rPr lang="de-CH" sz="1800" b="0" i="0" u="none" strike="noStrike" dirty="0">
                <a:solidFill>
                  <a:srgbClr val="000000"/>
                </a:solidFill>
                <a:effectLst/>
              </a:rPr>
              <a:t> </a:t>
            </a:r>
            <a:r>
              <a:rPr lang="de-CH" sz="1800" b="0" i="0" u="none" strike="noStrike" dirty="0" err="1">
                <a:solidFill>
                  <a:srgbClr val="000000"/>
                </a:solidFill>
                <a:effectLst/>
              </a:rPr>
              <a:t>zakonisht</a:t>
            </a:r>
            <a:r>
              <a:rPr lang="de-CH" sz="1800" b="0" i="0" u="none" strike="noStrike" dirty="0">
                <a:solidFill>
                  <a:srgbClr val="000000"/>
                </a:solidFill>
                <a:effectLst/>
              </a:rPr>
              <a:t> </a:t>
            </a:r>
            <a:r>
              <a:rPr lang="de-CH" sz="1800" b="0" i="0" u="none" strike="noStrike" dirty="0" err="1">
                <a:solidFill>
                  <a:srgbClr val="000000"/>
                </a:solidFill>
                <a:effectLst/>
              </a:rPr>
              <a:t>përmbajnë</a:t>
            </a:r>
            <a:r>
              <a:rPr lang="de-CH" sz="1800" b="0" i="0" u="none" strike="noStrike" dirty="0">
                <a:solidFill>
                  <a:srgbClr val="000000"/>
                </a:solidFill>
                <a:effectLst/>
              </a:rPr>
              <a:t> </a:t>
            </a:r>
            <a:r>
              <a:rPr lang="de-CH" sz="1800" b="0" i="0" u="none" strike="noStrike" dirty="0" err="1">
                <a:solidFill>
                  <a:srgbClr val="000000"/>
                </a:solidFill>
                <a:effectLst/>
              </a:rPr>
              <a:t>një</a:t>
            </a:r>
            <a:r>
              <a:rPr lang="de-CH" sz="1800" b="0" i="0" u="none" strike="noStrike" dirty="0">
                <a:solidFill>
                  <a:srgbClr val="000000"/>
                </a:solidFill>
                <a:effectLst/>
              </a:rPr>
              <a:t> </a:t>
            </a:r>
            <a:r>
              <a:rPr lang="de-CH" sz="1800" b="0" i="0" u="none" strike="noStrike" dirty="0" err="1">
                <a:solidFill>
                  <a:srgbClr val="000000"/>
                </a:solidFill>
                <a:effectLst/>
              </a:rPr>
              <a:t>lëng</a:t>
            </a:r>
            <a:r>
              <a:rPr lang="de-CH" sz="1800" b="0" i="0" u="none" strike="noStrike" dirty="0">
                <a:solidFill>
                  <a:srgbClr val="000000"/>
                </a:solidFill>
                <a:effectLst/>
              </a:rPr>
              <a:t> </a:t>
            </a:r>
            <a:r>
              <a:rPr lang="de-CH" sz="1800" b="0" i="0" u="none" strike="noStrike" dirty="0" err="1">
                <a:solidFill>
                  <a:srgbClr val="000000"/>
                </a:solidFill>
                <a:effectLst/>
              </a:rPr>
              <a:t>me</a:t>
            </a:r>
            <a:r>
              <a:rPr lang="de-CH" sz="1800" b="0" i="0" u="none" strike="noStrike" dirty="0">
                <a:solidFill>
                  <a:srgbClr val="000000"/>
                </a:solidFill>
                <a:effectLst/>
              </a:rPr>
              <a:t> </a:t>
            </a:r>
            <a:r>
              <a:rPr lang="de-CH" sz="1800" b="0" i="0" u="none" strike="noStrike" dirty="0" err="1">
                <a:solidFill>
                  <a:srgbClr val="000000"/>
                </a:solidFill>
                <a:effectLst/>
              </a:rPr>
              <a:t>nikotinë</a:t>
            </a:r>
            <a:r>
              <a:rPr lang="de-CH" sz="1800" b="0" i="0" u="none" strike="noStrike" dirty="0">
                <a:solidFill>
                  <a:srgbClr val="000000"/>
                </a:solidFill>
                <a:effectLst/>
              </a:rPr>
              <a:t> </a:t>
            </a:r>
            <a:r>
              <a:rPr lang="de-CH" sz="1800" b="0" i="0" u="none" strike="noStrike" dirty="0" err="1">
                <a:solidFill>
                  <a:srgbClr val="000000"/>
                </a:solidFill>
                <a:effectLst/>
              </a:rPr>
              <a:t>në</a:t>
            </a:r>
            <a:r>
              <a:rPr lang="de-CH" sz="1800" b="0" i="0" u="none" strike="noStrike" dirty="0">
                <a:solidFill>
                  <a:srgbClr val="000000"/>
                </a:solidFill>
                <a:effectLst/>
              </a:rPr>
              <a:t> </a:t>
            </a:r>
            <a:r>
              <a:rPr lang="de-CH" sz="1800" b="0" i="0" u="none" strike="noStrike" dirty="0" err="1">
                <a:solidFill>
                  <a:srgbClr val="000000"/>
                </a:solidFill>
                <a:effectLst/>
              </a:rPr>
              <a:t>një</a:t>
            </a:r>
            <a:r>
              <a:rPr lang="de-CH" sz="1800" b="0" i="0" u="none" strike="noStrike" dirty="0">
                <a:solidFill>
                  <a:srgbClr val="000000"/>
                </a:solidFill>
                <a:effectLst/>
              </a:rPr>
              <a:t> </a:t>
            </a:r>
            <a:r>
              <a:rPr lang="de-CH" sz="1800" b="0" i="0" u="none" strike="noStrike" dirty="0" err="1">
                <a:solidFill>
                  <a:srgbClr val="000000"/>
                </a:solidFill>
                <a:effectLst/>
              </a:rPr>
              <a:t>dozë</a:t>
            </a:r>
            <a:r>
              <a:rPr lang="de-CH" sz="1800" b="0" i="0" u="none" strike="noStrike" dirty="0">
                <a:solidFill>
                  <a:srgbClr val="000000"/>
                </a:solidFill>
                <a:effectLst/>
              </a:rPr>
              <a:t> </a:t>
            </a:r>
            <a:r>
              <a:rPr lang="de-CH" sz="1800" b="0" i="0" u="none" strike="noStrike" dirty="0" err="1">
                <a:solidFill>
                  <a:srgbClr val="000000"/>
                </a:solidFill>
                <a:effectLst/>
              </a:rPr>
              <a:t>të</a:t>
            </a:r>
            <a:r>
              <a:rPr lang="de-CH" sz="1800" b="0" i="0" u="none" strike="noStrike" dirty="0">
                <a:solidFill>
                  <a:srgbClr val="000000"/>
                </a:solidFill>
                <a:effectLst/>
              </a:rPr>
              <a:t> </a:t>
            </a:r>
            <a:r>
              <a:rPr lang="de-CH" sz="1800" b="0" i="0" u="none" strike="noStrike" dirty="0" err="1">
                <a:solidFill>
                  <a:srgbClr val="000000"/>
                </a:solidFill>
                <a:effectLst/>
              </a:rPr>
              <a:t>lartë</a:t>
            </a:r>
            <a:r>
              <a:rPr lang="de-CH" sz="1800" b="0" i="0" u="none" strike="noStrike" dirty="0">
                <a:solidFill>
                  <a:srgbClr val="000000"/>
                </a:solidFill>
                <a:effectLst/>
              </a:rPr>
              <a:t>.</a:t>
            </a:r>
          </a:p>
          <a:p>
            <a:pPr>
              <a:lnSpc>
                <a:spcPct val="150000"/>
              </a:lnSpc>
              <a:spcBef>
                <a:spcPts val="200"/>
              </a:spcBef>
              <a:buFont typeface="Wingdings" panose="05000000000000000000" pitchFamily="2" charset="2"/>
              <a:buChar char="Ø"/>
            </a:pPr>
            <a:r>
              <a:rPr lang="de-CH" sz="1800" dirty="0">
                <a:solidFill>
                  <a:srgbClr val="000000"/>
                </a:solidFill>
              </a:rPr>
              <a:t> </a:t>
            </a:r>
            <a:r>
              <a:rPr lang="de-CH" sz="1800" b="0" i="0" u="none" strike="noStrike" dirty="0" err="1">
                <a:solidFill>
                  <a:srgbClr val="000000"/>
                </a:solidFill>
                <a:effectLst/>
              </a:rPr>
              <a:t>Lëngu</a:t>
            </a:r>
            <a:r>
              <a:rPr lang="de-CH" sz="1800" b="0" i="0" u="none" strike="noStrike" dirty="0">
                <a:solidFill>
                  <a:srgbClr val="000000"/>
                </a:solidFill>
                <a:effectLst/>
              </a:rPr>
              <a:t> </a:t>
            </a:r>
            <a:r>
              <a:rPr lang="de-CH" sz="1800" b="0" i="0" u="none" strike="noStrike" dirty="0" err="1">
                <a:solidFill>
                  <a:srgbClr val="000000"/>
                </a:solidFill>
                <a:effectLst/>
              </a:rPr>
              <a:t>nxehet</a:t>
            </a:r>
            <a:r>
              <a:rPr lang="de-CH" sz="1800" b="0" i="0" u="none" strike="noStrike" dirty="0">
                <a:solidFill>
                  <a:srgbClr val="000000"/>
                </a:solidFill>
                <a:effectLst/>
              </a:rPr>
              <a:t> </a:t>
            </a:r>
            <a:r>
              <a:rPr lang="de-CH" sz="1800" b="0" i="0" u="none" strike="noStrike" dirty="0" err="1">
                <a:solidFill>
                  <a:srgbClr val="000000"/>
                </a:solidFill>
                <a:effectLst/>
              </a:rPr>
              <a:t>dhe</a:t>
            </a:r>
            <a:r>
              <a:rPr lang="de-CH" sz="1800" b="0" i="0" u="none" strike="noStrike" dirty="0">
                <a:solidFill>
                  <a:srgbClr val="000000"/>
                </a:solidFill>
                <a:effectLst/>
              </a:rPr>
              <a:t> </a:t>
            </a:r>
            <a:r>
              <a:rPr lang="de-CH" sz="1800" b="0" i="0" u="none" strike="noStrike" dirty="0" err="1">
                <a:solidFill>
                  <a:srgbClr val="000000"/>
                </a:solidFill>
                <a:effectLst/>
              </a:rPr>
              <a:t>krijohn</a:t>
            </a:r>
            <a:r>
              <a:rPr lang="de-CH" sz="1800" b="0" i="0" u="none" strike="noStrike" dirty="0">
                <a:solidFill>
                  <a:srgbClr val="000000"/>
                </a:solidFill>
                <a:effectLst/>
              </a:rPr>
              <a:t> </a:t>
            </a:r>
            <a:r>
              <a:rPr lang="de-CH" sz="1800" b="0" i="0" u="none" strike="noStrike" dirty="0" err="1">
                <a:solidFill>
                  <a:srgbClr val="000000"/>
                </a:solidFill>
                <a:effectLst/>
              </a:rPr>
              <a:t>avull</a:t>
            </a:r>
            <a:r>
              <a:rPr lang="de-CH" sz="1800" b="0" i="0" u="none" strike="noStrike" dirty="0">
                <a:solidFill>
                  <a:srgbClr val="000000"/>
                </a:solidFill>
                <a:effectLst/>
              </a:rPr>
              <a:t>.</a:t>
            </a:r>
          </a:p>
          <a:p>
            <a:pPr>
              <a:lnSpc>
                <a:spcPct val="150000"/>
              </a:lnSpc>
              <a:spcBef>
                <a:spcPts val="200"/>
              </a:spcBef>
              <a:buFont typeface="Wingdings" panose="05000000000000000000" pitchFamily="2" charset="2"/>
              <a:buChar char="Ø"/>
            </a:pPr>
            <a:r>
              <a:rPr lang="de-CH" sz="1800" b="0" i="0" u="none" strike="noStrike" dirty="0">
                <a:solidFill>
                  <a:srgbClr val="000000"/>
                </a:solidFill>
                <a:effectLst/>
              </a:rPr>
              <a:t> Ky </a:t>
            </a:r>
            <a:r>
              <a:rPr lang="de-CH" sz="1800" b="0" i="0" u="none" strike="noStrike" dirty="0" err="1">
                <a:solidFill>
                  <a:srgbClr val="000000"/>
                </a:solidFill>
                <a:effectLst/>
              </a:rPr>
              <a:t>avull</a:t>
            </a:r>
            <a:r>
              <a:rPr lang="de-CH" sz="1800" b="0" i="0" u="none" strike="noStrike" dirty="0">
                <a:solidFill>
                  <a:srgbClr val="000000"/>
                </a:solidFill>
                <a:effectLst/>
              </a:rPr>
              <a:t> </a:t>
            </a:r>
            <a:r>
              <a:rPr lang="de-CH" sz="1800" b="0" i="0" u="none" strike="noStrike" dirty="0" err="1">
                <a:solidFill>
                  <a:srgbClr val="000000"/>
                </a:solidFill>
                <a:effectLst/>
              </a:rPr>
              <a:t>thithet</a:t>
            </a:r>
            <a:r>
              <a:rPr lang="de-CH" sz="1800" b="0" i="0" u="none" strike="noStrike" dirty="0">
                <a:solidFill>
                  <a:srgbClr val="000000"/>
                </a:solidFill>
                <a:effectLst/>
              </a:rPr>
              <a:t> </a:t>
            </a:r>
            <a:r>
              <a:rPr lang="de-CH" sz="1800" b="0" i="0" u="none" strike="noStrike" dirty="0" err="1">
                <a:solidFill>
                  <a:srgbClr val="000000"/>
                </a:solidFill>
                <a:effectLst/>
              </a:rPr>
              <a:t>me</a:t>
            </a:r>
            <a:r>
              <a:rPr lang="de-CH" sz="1800" b="0" i="0" u="none" strike="noStrike" dirty="0">
                <a:solidFill>
                  <a:srgbClr val="000000"/>
                </a:solidFill>
                <a:effectLst/>
              </a:rPr>
              <a:t> </a:t>
            </a:r>
            <a:r>
              <a:rPr lang="de-CH" sz="1800" b="0" i="0" u="none" strike="noStrike" dirty="0" err="1">
                <a:solidFill>
                  <a:srgbClr val="000000"/>
                </a:solidFill>
                <a:effectLst/>
              </a:rPr>
              <a:t>gojë</a:t>
            </a:r>
            <a:r>
              <a:rPr lang="de-CH" sz="1800" b="0" i="0" u="none" strike="noStrike" dirty="0">
                <a:solidFill>
                  <a:srgbClr val="000000"/>
                </a:solidFill>
                <a:effectLst/>
              </a:rPr>
              <a:t>.</a:t>
            </a:r>
          </a:p>
          <a:p>
            <a:pPr>
              <a:lnSpc>
                <a:spcPct val="150000"/>
              </a:lnSpc>
              <a:spcBef>
                <a:spcPts val="200"/>
              </a:spcBef>
              <a:buFont typeface="Wingdings" panose="05000000000000000000" pitchFamily="2" charset="2"/>
              <a:buChar char="Ø"/>
            </a:pPr>
            <a:r>
              <a:rPr lang="de-CH" sz="1800" b="0" i="0" u="none" strike="noStrike" dirty="0">
                <a:solidFill>
                  <a:srgbClr val="000000"/>
                </a:solidFill>
                <a:effectLst/>
              </a:rPr>
              <a:t> </a:t>
            </a:r>
            <a:r>
              <a:rPr lang="de-CH" sz="1800" b="0" i="0" u="none" strike="noStrike" dirty="0" err="1">
                <a:solidFill>
                  <a:srgbClr val="000000"/>
                </a:solidFill>
                <a:effectLst/>
              </a:rPr>
              <a:t>Ngjashëm</a:t>
            </a:r>
            <a:r>
              <a:rPr lang="de-CH" sz="1800" b="0" i="0" u="none" strike="noStrike" dirty="0">
                <a:solidFill>
                  <a:srgbClr val="000000"/>
                </a:solidFill>
                <a:effectLst/>
              </a:rPr>
              <a:t> </a:t>
            </a:r>
            <a:r>
              <a:rPr lang="de-CH" sz="1800" b="0" i="0" u="none" strike="noStrike" dirty="0" err="1">
                <a:solidFill>
                  <a:srgbClr val="000000"/>
                </a:solidFill>
                <a:effectLst/>
              </a:rPr>
              <a:t>me</a:t>
            </a:r>
            <a:r>
              <a:rPr lang="de-CH" sz="1800" b="0" i="0" u="none" strike="noStrike" dirty="0">
                <a:solidFill>
                  <a:srgbClr val="000000"/>
                </a:solidFill>
                <a:effectLst/>
              </a:rPr>
              <a:t> </a:t>
            </a:r>
            <a:r>
              <a:rPr lang="de-CH" sz="1800" b="0" i="0" u="none" strike="noStrike" dirty="0" err="1">
                <a:solidFill>
                  <a:srgbClr val="000000"/>
                </a:solidFill>
                <a:effectLst/>
              </a:rPr>
              <a:t>një</a:t>
            </a:r>
            <a:r>
              <a:rPr lang="de-CH" sz="1800" b="0" i="0" u="none" strike="noStrike" dirty="0">
                <a:solidFill>
                  <a:srgbClr val="000000"/>
                </a:solidFill>
                <a:effectLst/>
              </a:rPr>
              <a:t> </a:t>
            </a:r>
            <a:r>
              <a:rPr lang="de-CH" sz="1800" b="0" i="0" u="none" strike="noStrike" dirty="0" err="1">
                <a:solidFill>
                  <a:srgbClr val="000000"/>
                </a:solidFill>
                <a:effectLst/>
              </a:rPr>
              <a:t>cigare</a:t>
            </a:r>
            <a:r>
              <a:rPr lang="de-CH" sz="1800" b="0" i="0" u="none" strike="noStrike" dirty="0">
                <a:solidFill>
                  <a:srgbClr val="000000"/>
                </a:solidFill>
                <a:effectLst/>
              </a:rPr>
              <a:t>.</a:t>
            </a:r>
            <a:endParaRPr lang="de-CH" sz="1800" dirty="0"/>
          </a:p>
        </p:txBody>
      </p:sp>
      <p:pic>
        <p:nvPicPr>
          <p:cNvPr id="14" name="Grafik 13" descr="Ein Bild, das Zylinder, Kosmetik, Schreibwaren, Stift enthält.&#10;&#10;Automatisch generierte Beschreibung">
            <a:extLst>
              <a:ext uri="{FF2B5EF4-FFF2-40B4-BE49-F238E27FC236}">
                <a16:creationId xmlns:a16="http://schemas.microsoft.com/office/drawing/2014/main" id="{83251E80-6C0C-C007-A7BE-ECEA6FFFAC5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6572" y1="41946" x2="14120" y2="57004"/>
                        <a14:foregroundMark x1="14120" y1="57004" x2="14524" y2="73476"/>
                        <a14:foregroundMark x1="14524" y1="73476" x2="22096" y2="62616"/>
                        <a14:foregroundMark x1="22096" y1="62616" x2="20022" y2="34518"/>
                        <a14:foregroundMark x1="20022" y1="34518" x2="17662" y2="38750"/>
                        <a14:foregroundMark x1="59930" y1="27735" x2="59607" y2="73476"/>
                        <a14:foregroundMark x1="64208" y1="81195" x2="66128" y2="84417"/>
                        <a14:foregroundMark x1="59607" y1="73476" x2="63817" y2="80539"/>
                        <a14:foregroundMark x1="66128" y1="84417" x2="69577" y2="68793"/>
                        <a14:foregroundMark x1="69577" y1="68793" x2="69712" y2="52321"/>
                        <a14:foregroundMark x1="65795" y1="42596" x2="60119" y2="28502"/>
                        <a14:foregroundMark x1="69712" y1="52321" x2="65871" y2="42785"/>
                        <a14:foregroundMark x1="76637" y1="34316" x2="72945" y2="50303"/>
                        <a14:foregroundMark x1="72945" y1="50303" x2="72352" y2="65442"/>
                        <a14:foregroundMark x1="72352" y1="65442" x2="75802" y2="51433"/>
                        <a14:foregroundMark x1="75802" y1="51433" x2="75532" y2="36455"/>
                        <a14:foregroundMark x1="81946" y1="38434" x2="80032" y2="71538"/>
                        <a14:foregroundMark x1="80032" y1="71538" x2="84182" y2="56157"/>
                        <a14:foregroundMark x1="84182" y1="56157" x2="82242" y2="39806"/>
                        <a14:foregroundMark x1="36163" y1="32338" x2="28079" y2="41017"/>
                        <a14:foregroundMark x1="28079" y1="41017" x2="25384" y2="54824"/>
                        <a14:foregroundMark x1="25384" y1="54824" x2="25842" y2="72911"/>
                        <a14:foregroundMark x1="25842" y1="72911" x2="34007" y2="64110"/>
                        <a14:foregroundMark x1="34007" y1="64110" x2="36055" y2="31853"/>
                        <a14:foregroundMark x1="36271" y1="31692" x2="36863" y2="54461"/>
                        <a14:foregroundMark x1="41876" y1="42390" x2="42387" y2="58135"/>
                        <a14:foregroundMark x1="64511" y1="32943" x2="65535" y2="42874"/>
                        <a14:foregroundMark x1="77242" y1="45127" x2="77257" y2="45297"/>
                        <a14:foregroundMark x1="76341" y1="34598" x2="76865" y2="40716"/>
                        <a14:backgroundMark x1="16977" y1="40129" x2="16896" y2="39201"/>
                        <a14:backgroundMark x1="17489" y1="40129" x2="17084" y2="39362"/>
                        <a14:backgroundMark x1="17192" y1="38878" x2="17381" y2="40412"/>
                        <a14:backgroundMark x1="31070" y1="84255" x2="34330" y2="69964"/>
                        <a14:backgroundMark x1="34330" y1="69964" x2="37780" y2="83488"/>
                        <a14:backgroundMark x1="37780" y1="83488" x2="50121" y2="85507"/>
                        <a14:backgroundMark x1="64214" y1="81833" x2="64214" y2="81227"/>
                        <a14:backgroundMark x1="64403" y1="81348" x2="64511" y2="80904"/>
                        <a14:backgroundMark x1="64214" y1="82277" x2="63891" y2="80743"/>
                        <a14:backgroundMark x1="77661" y1="46992" x2="77041" y2="41502"/>
                      </a14:backgroundRemoval>
                    </a14:imgEffect>
                  </a14:imgLayer>
                </a14:imgProps>
              </a:ext>
              <a:ext uri="{28A0092B-C50C-407E-A947-70E740481C1C}">
                <a14:useLocalDpi xmlns:a14="http://schemas.microsoft.com/office/drawing/2010/main" val="0"/>
              </a:ext>
            </a:extLst>
          </a:blip>
          <a:stretch>
            <a:fillRect/>
          </a:stretch>
        </p:blipFill>
        <p:spPr>
          <a:xfrm>
            <a:off x="5905490" y="829122"/>
            <a:ext cx="4766301" cy="3181759"/>
          </a:xfrm>
          <a:prstGeom prst="rect">
            <a:avLst/>
          </a:prstGeom>
        </p:spPr>
      </p:pic>
      <p:pic>
        <p:nvPicPr>
          <p:cNvPr id="19" name="Grafik 18" descr="Ein Bild, das Handschuhe, Hand enthält.&#10;&#10;Automatisch generierte Beschreibung">
            <a:extLst>
              <a:ext uri="{FF2B5EF4-FFF2-40B4-BE49-F238E27FC236}">
                <a16:creationId xmlns:a16="http://schemas.microsoft.com/office/drawing/2014/main" id="{1426EAAB-78E3-6C35-1370-FFA035F8D6C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rot="5079785">
            <a:off x="436012" y="4403555"/>
            <a:ext cx="1334387" cy="1932086"/>
          </a:xfrm>
          <a:prstGeom prst="rect">
            <a:avLst/>
          </a:prstGeom>
        </p:spPr>
      </p:pic>
      <p:sp>
        <p:nvSpPr>
          <p:cNvPr id="20" name="Textfeld 19">
            <a:extLst>
              <a:ext uri="{FF2B5EF4-FFF2-40B4-BE49-F238E27FC236}">
                <a16:creationId xmlns:a16="http://schemas.microsoft.com/office/drawing/2014/main" id="{861476AC-FCA4-B001-B17E-BF17A6F5722A}"/>
              </a:ext>
            </a:extLst>
          </p:cNvPr>
          <p:cNvSpPr txBox="1"/>
          <p:nvPr/>
        </p:nvSpPr>
        <p:spPr>
          <a:xfrm>
            <a:off x="1103205" y="4273600"/>
            <a:ext cx="1116865" cy="276999"/>
          </a:xfrm>
          <a:prstGeom prst="rect">
            <a:avLst/>
          </a:prstGeom>
          <a:solidFill>
            <a:schemeClr val="tx2">
              <a:lumMod val="60000"/>
              <a:lumOff val="40000"/>
            </a:schemeClr>
          </a:solidFill>
          <a:ln w="28575">
            <a:solidFill>
              <a:srgbClr val="C00000"/>
            </a:solidFill>
          </a:ln>
        </p:spPr>
        <p:txBody>
          <a:bodyPr wrap="square" rtlCol="0">
            <a:spAutoFit/>
          </a:bodyPr>
          <a:lstStyle/>
          <a:p>
            <a:pPr algn="ctr"/>
            <a:r>
              <a:rPr lang="de-CH" sz="1200" dirty="0" err="1">
                <a:solidFill>
                  <a:srgbClr val="C00000"/>
                </a:solidFill>
              </a:rPr>
              <a:t>Informohuni</a:t>
            </a:r>
            <a:endParaRPr lang="de-CH" sz="1200" dirty="0">
              <a:solidFill>
                <a:srgbClr val="C00000"/>
              </a:solidFill>
            </a:endParaRPr>
          </a:p>
        </p:txBody>
      </p:sp>
      <p:sp>
        <p:nvSpPr>
          <p:cNvPr id="21" name="Textfeld 20">
            <a:extLst>
              <a:ext uri="{FF2B5EF4-FFF2-40B4-BE49-F238E27FC236}">
                <a16:creationId xmlns:a16="http://schemas.microsoft.com/office/drawing/2014/main" id="{1BE2BE38-28C5-E425-D1B3-3A75A12A83D4}"/>
              </a:ext>
            </a:extLst>
          </p:cNvPr>
          <p:cNvSpPr txBox="1"/>
          <p:nvPr/>
        </p:nvSpPr>
        <p:spPr>
          <a:xfrm>
            <a:off x="1887823" y="4688162"/>
            <a:ext cx="1212630" cy="276999"/>
          </a:xfrm>
          <a:prstGeom prst="rect">
            <a:avLst/>
          </a:prstGeom>
          <a:solidFill>
            <a:schemeClr val="tx2">
              <a:lumMod val="60000"/>
              <a:lumOff val="40000"/>
            </a:schemeClr>
          </a:solidFill>
          <a:ln w="28575">
            <a:noFill/>
          </a:ln>
        </p:spPr>
        <p:txBody>
          <a:bodyPr wrap="square" rtlCol="0">
            <a:spAutoFit/>
          </a:bodyPr>
          <a:lstStyle/>
          <a:p>
            <a:pPr algn="ctr"/>
            <a:r>
              <a:rPr lang="de-CH" sz="1200" b="0" i="0" u="none" strike="noStrike" dirty="0" err="1">
                <a:solidFill>
                  <a:schemeClr val="bg1"/>
                </a:solidFill>
                <a:effectLst/>
              </a:rPr>
              <a:t>Kuptoni</a:t>
            </a:r>
            <a:endParaRPr lang="de-CH" sz="1200" dirty="0">
              <a:solidFill>
                <a:schemeClr val="bg1"/>
              </a:solidFill>
            </a:endParaRPr>
          </a:p>
        </p:txBody>
      </p:sp>
      <p:sp>
        <p:nvSpPr>
          <p:cNvPr id="22" name="Textfeld 21">
            <a:extLst>
              <a:ext uri="{FF2B5EF4-FFF2-40B4-BE49-F238E27FC236}">
                <a16:creationId xmlns:a16="http://schemas.microsoft.com/office/drawing/2014/main" id="{CB911B1B-8E75-DEA4-FB89-E62A9731B1DC}"/>
              </a:ext>
            </a:extLst>
          </p:cNvPr>
          <p:cNvSpPr txBox="1"/>
          <p:nvPr/>
        </p:nvSpPr>
        <p:spPr>
          <a:xfrm>
            <a:off x="2064677" y="5102724"/>
            <a:ext cx="1213324" cy="276999"/>
          </a:xfrm>
          <a:prstGeom prst="rect">
            <a:avLst/>
          </a:prstGeom>
          <a:solidFill>
            <a:schemeClr val="tx2">
              <a:lumMod val="60000"/>
              <a:lumOff val="40000"/>
            </a:schemeClr>
          </a:solidFill>
        </p:spPr>
        <p:txBody>
          <a:bodyPr wrap="square" rtlCol="0">
            <a:spAutoFit/>
          </a:bodyPr>
          <a:lstStyle/>
          <a:p>
            <a:pPr algn="ctr"/>
            <a:r>
              <a:rPr lang="de-CH" sz="1200" dirty="0" err="1">
                <a:solidFill>
                  <a:schemeClr val="bg1"/>
                </a:solidFill>
              </a:rPr>
              <a:t>Njihni</a:t>
            </a:r>
            <a:endParaRPr lang="de-CH" sz="1200" dirty="0">
              <a:solidFill>
                <a:schemeClr val="bg1"/>
              </a:solidFill>
            </a:endParaRPr>
          </a:p>
        </p:txBody>
      </p:sp>
      <p:sp>
        <p:nvSpPr>
          <p:cNvPr id="23" name="Textfeld 22">
            <a:extLst>
              <a:ext uri="{FF2B5EF4-FFF2-40B4-BE49-F238E27FC236}">
                <a16:creationId xmlns:a16="http://schemas.microsoft.com/office/drawing/2014/main" id="{ABB9F961-D243-6FD8-7055-674F6B0FF460}"/>
              </a:ext>
            </a:extLst>
          </p:cNvPr>
          <p:cNvSpPr txBox="1"/>
          <p:nvPr/>
        </p:nvSpPr>
        <p:spPr>
          <a:xfrm>
            <a:off x="2063532" y="5517286"/>
            <a:ext cx="1215615" cy="276999"/>
          </a:xfrm>
          <a:prstGeom prst="rect">
            <a:avLst/>
          </a:prstGeom>
          <a:solidFill>
            <a:schemeClr val="tx2">
              <a:lumMod val="60000"/>
              <a:lumOff val="40000"/>
            </a:schemeClr>
          </a:solidFill>
        </p:spPr>
        <p:txBody>
          <a:bodyPr wrap="square" rtlCol="0">
            <a:spAutoFit/>
          </a:bodyPr>
          <a:lstStyle/>
          <a:p>
            <a:pPr algn="ctr"/>
            <a:r>
              <a:rPr lang="de-CH" sz="1200" dirty="0" err="1">
                <a:solidFill>
                  <a:schemeClr val="bg1"/>
                </a:solidFill>
              </a:rPr>
              <a:t>Veproni</a:t>
            </a:r>
            <a:endParaRPr lang="de-CH" sz="1200" dirty="0">
              <a:solidFill>
                <a:schemeClr val="bg1"/>
              </a:solidFill>
            </a:endParaRPr>
          </a:p>
        </p:txBody>
      </p:sp>
      <p:sp>
        <p:nvSpPr>
          <p:cNvPr id="24" name="Textfeld 23">
            <a:extLst>
              <a:ext uri="{FF2B5EF4-FFF2-40B4-BE49-F238E27FC236}">
                <a16:creationId xmlns:a16="http://schemas.microsoft.com/office/drawing/2014/main" id="{09B466ED-53C4-7A90-FCDA-C7FC4D62C553}"/>
              </a:ext>
            </a:extLst>
          </p:cNvPr>
          <p:cNvSpPr txBox="1"/>
          <p:nvPr/>
        </p:nvSpPr>
        <p:spPr>
          <a:xfrm>
            <a:off x="1887823" y="5931848"/>
            <a:ext cx="1202936" cy="276999"/>
          </a:xfrm>
          <a:prstGeom prst="rect">
            <a:avLst/>
          </a:prstGeom>
          <a:solidFill>
            <a:schemeClr val="tx2">
              <a:lumMod val="60000"/>
              <a:lumOff val="40000"/>
            </a:schemeClr>
          </a:solidFill>
        </p:spPr>
        <p:txBody>
          <a:bodyPr wrap="square" rtlCol="0">
            <a:spAutoFit/>
          </a:bodyPr>
          <a:lstStyle/>
          <a:p>
            <a:pPr algn="ctr"/>
            <a:r>
              <a:rPr lang="de-CH" sz="1200" dirty="0" err="1">
                <a:solidFill>
                  <a:schemeClr val="bg1"/>
                </a:solidFill>
              </a:rPr>
              <a:t>Kërkoni</a:t>
            </a:r>
            <a:r>
              <a:rPr lang="de-CH" sz="1200" dirty="0">
                <a:solidFill>
                  <a:schemeClr val="bg1"/>
                </a:solidFill>
              </a:rPr>
              <a:t> </a:t>
            </a:r>
            <a:r>
              <a:rPr lang="de-CH" sz="1200" dirty="0" err="1">
                <a:solidFill>
                  <a:schemeClr val="bg1"/>
                </a:solidFill>
              </a:rPr>
              <a:t>ndihmë</a:t>
            </a:r>
            <a:endParaRPr lang="de-CH" sz="1200" dirty="0">
              <a:solidFill>
                <a:schemeClr val="bg1"/>
              </a:solidFill>
            </a:endParaRPr>
          </a:p>
        </p:txBody>
      </p:sp>
    </p:spTree>
    <p:extLst>
      <p:ext uri="{BB962C8B-B14F-4D97-AF65-F5344CB8AC3E}">
        <p14:creationId xmlns:p14="http://schemas.microsoft.com/office/powerpoint/2010/main" val="3254734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A19E8-27E9-48B7-D03B-A055180B114D}"/>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6BE5EC3F-517A-4EF1-1D44-25879240154E}"/>
              </a:ext>
            </a:extLst>
          </p:cNvPr>
          <p:cNvSpPr>
            <a:spLocks noGrp="1"/>
          </p:cNvSpPr>
          <p:nvPr>
            <p:ph type="subTitle" idx="1"/>
          </p:nvPr>
        </p:nvSpPr>
        <p:spPr>
          <a:xfrm>
            <a:off x="701917" y="414271"/>
            <a:ext cx="10058400" cy="606237"/>
          </a:xfrm>
        </p:spPr>
        <p:txBody>
          <a:bodyPr/>
          <a:lstStyle/>
          <a:p>
            <a:r>
              <a:rPr lang="de-CH" b="1" dirty="0" err="1"/>
              <a:t>Vapes</a:t>
            </a:r>
            <a:r>
              <a:rPr lang="de-CH" b="1" dirty="0"/>
              <a:t> </a:t>
            </a:r>
            <a:r>
              <a:rPr lang="de-CH" b="1" dirty="0" err="1"/>
              <a:t>Të</a:t>
            </a:r>
            <a:r>
              <a:rPr lang="de-CH" b="1" dirty="0"/>
              <a:t> </a:t>
            </a:r>
            <a:r>
              <a:rPr lang="de-CH" b="1" dirty="0" err="1"/>
              <a:t>njëpërdorshëm</a:t>
            </a:r>
            <a:endParaRPr lang="de-CH" b="1" dirty="0"/>
          </a:p>
        </p:txBody>
      </p:sp>
      <p:sp>
        <p:nvSpPr>
          <p:cNvPr id="4" name="Textfeld 3">
            <a:extLst>
              <a:ext uri="{FF2B5EF4-FFF2-40B4-BE49-F238E27FC236}">
                <a16:creationId xmlns:a16="http://schemas.microsoft.com/office/drawing/2014/main" id="{5E0BDF37-B648-C284-4DC1-5460C8FF7B9A}"/>
              </a:ext>
            </a:extLst>
          </p:cNvPr>
          <p:cNvSpPr txBox="1"/>
          <p:nvPr/>
        </p:nvSpPr>
        <p:spPr>
          <a:xfrm>
            <a:off x="6324265" y="1514638"/>
            <a:ext cx="3047006" cy="1477328"/>
          </a:xfrm>
          <a:prstGeom prst="rect">
            <a:avLst/>
          </a:prstGeom>
          <a:noFill/>
          <a:ln w="19050">
            <a:solidFill>
              <a:schemeClr val="accent2">
                <a:lumMod val="50000"/>
              </a:schemeClr>
            </a:solidFill>
          </a:ln>
        </p:spPr>
        <p:txBody>
          <a:bodyPr wrap="square">
            <a:spAutoFit/>
          </a:bodyPr>
          <a:lstStyle/>
          <a:p>
            <a:r>
              <a:rPr lang="de-CH" i="0" u="none" strike="noStrike" dirty="0" err="1">
                <a:solidFill>
                  <a:srgbClr val="000000"/>
                </a:solidFill>
                <a:effectLst/>
              </a:rPr>
              <a:t>Vapes</a:t>
            </a:r>
            <a:r>
              <a:rPr lang="de-CH" i="0" u="none" strike="noStrike" dirty="0">
                <a:solidFill>
                  <a:srgbClr val="000000"/>
                </a:solidFill>
                <a:effectLst/>
              </a:rPr>
              <a:t> </a:t>
            </a:r>
            <a:r>
              <a:rPr lang="de-CH" i="0" u="none" strike="noStrike" dirty="0" err="1">
                <a:solidFill>
                  <a:srgbClr val="000000"/>
                </a:solidFill>
                <a:effectLst/>
              </a:rPr>
              <a:t>përbëhen</a:t>
            </a:r>
            <a:r>
              <a:rPr lang="de-CH" i="0" u="none" strike="noStrike" dirty="0">
                <a:solidFill>
                  <a:srgbClr val="000000"/>
                </a:solidFill>
                <a:effectLst/>
              </a:rPr>
              <a:t> </a:t>
            </a:r>
            <a:r>
              <a:rPr lang="de-CH" i="0" u="none" strike="noStrike" dirty="0" err="1">
                <a:solidFill>
                  <a:srgbClr val="000000"/>
                </a:solidFill>
                <a:effectLst/>
              </a:rPr>
              <a:t>nga</a:t>
            </a:r>
            <a:endParaRPr lang="de-CH" dirty="0">
              <a:solidFill>
                <a:srgbClr val="000000"/>
              </a:solidFill>
            </a:endParaRPr>
          </a:p>
          <a:p>
            <a:pPr marL="342900" indent="-342900">
              <a:buFont typeface="Wingdings" panose="05000000000000000000" pitchFamily="2" charset="2"/>
              <a:buChar char="Ø"/>
            </a:pPr>
            <a:r>
              <a:rPr lang="de-CH" b="1" u="sng" dirty="0" err="1"/>
              <a:t>bateri</a:t>
            </a:r>
            <a:r>
              <a:rPr lang="de-CH" dirty="0"/>
              <a:t> </a:t>
            </a:r>
            <a:r>
              <a:rPr lang="de-CH" dirty="0" err="1"/>
              <a:t>ose</a:t>
            </a:r>
            <a:r>
              <a:rPr lang="de-CH" dirty="0"/>
              <a:t> </a:t>
            </a:r>
            <a:r>
              <a:rPr lang="de-CH" b="1" u="sng" dirty="0" err="1"/>
              <a:t>akumulator</a:t>
            </a:r>
            <a:endParaRPr lang="de-CH" b="1" u="sng" dirty="0"/>
          </a:p>
          <a:p>
            <a:pPr marL="342900" indent="-342900">
              <a:buFont typeface="Wingdings" panose="05000000000000000000" pitchFamily="2" charset="2"/>
              <a:buChar char="Ø"/>
            </a:pPr>
            <a:r>
              <a:rPr lang="de-CH" b="1" u="sng" dirty="0" err="1"/>
              <a:t>avullues</a:t>
            </a:r>
            <a:endParaRPr lang="de-CH" b="1" u="sng" dirty="0"/>
          </a:p>
          <a:p>
            <a:pPr marL="342900" indent="-342900">
              <a:buFont typeface="Wingdings" panose="05000000000000000000" pitchFamily="2" charset="2"/>
              <a:buChar char="Ø"/>
            </a:pPr>
            <a:r>
              <a:rPr lang="de-CH" b="1" u="sng" dirty="0" err="1"/>
              <a:t>pjesa</a:t>
            </a:r>
            <a:r>
              <a:rPr lang="de-CH" b="1" u="sng" dirty="0"/>
              <a:t> </a:t>
            </a:r>
            <a:r>
              <a:rPr lang="de-CH" b="1" u="sng" dirty="0" err="1"/>
              <a:t>e</a:t>
            </a:r>
            <a:r>
              <a:rPr lang="de-CH" b="1" u="sng" dirty="0"/>
              <a:t> </a:t>
            </a:r>
            <a:r>
              <a:rPr lang="de-CH" b="1" u="sng" dirty="0" err="1"/>
              <a:t>thithjes</a:t>
            </a:r>
            <a:endParaRPr lang="de-CH" b="1" u="sng" dirty="0"/>
          </a:p>
          <a:p>
            <a:pPr marL="342900" indent="-342900">
              <a:buFont typeface="Wingdings" panose="05000000000000000000" pitchFamily="2" charset="2"/>
              <a:buChar char="Ø"/>
            </a:pPr>
            <a:r>
              <a:rPr lang="de-CH" b="1" u="sng" dirty="0" err="1"/>
              <a:t>rezervuar</a:t>
            </a:r>
            <a:r>
              <a:rPr lang="de-CH" dirty="0"/>
              <a:t> </a:t>
            </a:r>
            <a:r>
              <a:rPr lang="de-CH" dirty="0" err="1"/>
              <a:t>për</a:t>
            </a:r>
            <a:r>
              <a:rPr lang="de-CH" dirty="0"/>
              <a:t> </a:t>
            </a:r>
            <a:r>
              <a:rPr lang="de-CH" dirty="0" err="1"/>
              <a:t>lëngun</a:t>
            </a:r>
            <a:r>
              <a:rPr lang="de-CH" dirty="0"/>
              <a:t>*</a:t>
            </a:r>
          </a:p>
        </p:txBody>
      </p:sp>
      <p:sp>
        <p:nvSpPr>
          <p:cNvPr id="6" name="Textfeld 5">
            <a:extLst>
              <a:ext uri="{FF2B5EF4-FFF2-40B4-BE49-F238E27FC236}">
                <a16:creationId xmlns:a16="http://schemas.microsoft.com/office/drawing/2014/main" id="{BF66B54B-71B7-8028-932C-D2FC04EEFFC3}"/>
              </a:ext>
            </a:extLst>
          </p:cNvPr>
          <p:cNvSpPr txBox="1"/>
          <p:nvPr/>
        </p:nvSpPr>
        <p:spPr>
          <a:xfrm>
            <a:off x="535335" y="3885436"/>
            <a:ext cx="7006023" cy="2031325"/>
          </a:xfrm>
          <a:prstGeom prst="rect">
            <a:avLst/>
          </a:prstGeom>
          <a:noFill/>
        </p:spPr>
        <p:txBody>
          <a:bodyPr wrap="square" rtlCol="0">
            <a:spAutoFit/>
          </a:bodyPr>
          <a:lstStyle/>
          <a:p>
            <a:pPr marL="285750" indent="-285750">
              <a:buFont typeface="Arial" panose="020B0604020202020204" pitchFamily="34" charset="0"/>
              <a:buChar char="•"/>
            </a:pPr>
            <a:endParaRPr lang="de-CH" noProof="1"/>
          </a:p>
          <a:p>
            <a:pPr marL="285750" indent="-285750">
              <a:buFont typeface="Arial" panose="020B0604020202020204" pitchFamily="34" charset="0"/>
              <a:buChar char="•"/>
            </a:pPr>
            <a:r>
              <a:rPr lang="de-CH" b="0" i="0" u="none" strike="noStrike" noProof="1">
                <a:solidFill>
                  <a:srgbClr val="000000"/>
                </a:solidFill>
                <a:effectLst/>
              </a:rPr>
              <a:t>Ato janë shumë të thjeshta për t'u përdorur.</a:t>
            </a:r>
          </a:p>
          <a:p>
            <a:pPr marL="285750" indent="-285750">
              <a:buFont typeface="Arial" panose="020B0604020202020204" pitchFamily="34" charset="0"/>
              <a:buChar char="•"/>
            </a:pPr>
            <a:r>
              <a:rPr lang="de-CH" b="0" i="0" u="none" strike="noStrike" noProof="1">
                <a:solidFill>
                  <a:srgbClr val="000000"/>
                </a:solidFill>
                <a:effectLst/>
              </a:rPr>
              <a:t>Kanë shije intensive frutash dhe të ëmbla.</a:t>
            </a:r>
          </a:p>
          <a:p>
            <a:pPr marL="285750" indent="-285750">
              <a:buFont typeface="Arial" panose="020B0604020202020204" pitchFamily="34" charset="0"/>
              <a:buChar char="•"/>
            </a:pPr>
            <a:r>
              <a:rPr lang="de-CH" b="0" i="0" u="none" strike="noStrike" noProof="1">
                <a:solidFill>
                  <a:srgbClr val="000000"/>
                </a:solidFill>
                <a:effectLst/>
              </a:rPr>
              <a:t>Përdoren vetëm një herë.</a:t>
            </a:r>
          </a:p>
          <a:p>
            <a:pPr marL="285750" indent="-285750">
              <a:buFont typeface="Arial" panose="020B0604020202020204" pitchFamily="34" charset="0"/>
              <a:buChar char="•"/>
            </a:pPr>
            <a:r>
              <a:rPr lang="de-CH" b="0" i="0" u="none" strike="noStrike" noProof="1">
                <a:solidFill>
                  <a:srgbClr val="000000"/>
                </a:solidFill>
                <a:effectLst/>
              </a:rPr>
              <a:t>Përmbajnë 600 – 10,000 thithje.</a:t>
            </a:r>
          </a:p>
          <a:p>
            <a:pPr marL="285750" indent="-285750">
              <a:buFont typeface="Arial" panose="020B0604020202020204" pitchFamily="34" charset="0"/>
              <a:buChar char="•"/>
            </a:pPr>
            <a:r>
              <a:rPr lang="de-CH" b="0" i="0" u="none" strike="noStrike" noProof="1">
                <a:solidFill>
                  <a:srgbClr val="000000"/>
                </a:solidFill>
                <a:effectLst/>
              </a:rPr>
              <a:t>Kushtojnë nga 6.90 CHF.</a:t>
            </a:r>
          </a:p>
          <a:p>
            <a:pPr marL="285750" indent="-285750">
              <a:buFont typeface="Arial" panose="020B0604020202020204" pitchFamily="34" charset="0"/>
              <a:buChar char="•"/>
            </a:pPr>
            <a:r>
              <a:rPr lang="de-CH" b="0" i="0" u="none" strike="noStrike" noProof="1">
                <a:solidFill>
                  <a:srgbClr val="000000"/>
                </a:solidFill>
                <a:effectLst/>
              </a:rPr>
              <a:t>Mund t'i bleni online, në kioska, dyqane vape dhe dyqane ushqimore.</a:t>
            </a:r>
            <a:endParaRPr lang="de-CH" noProof="1"/>
          </a:p>
        </p:txBody>
      </p:sp>
      <p:sp>
        <p:nvSpPr>
          <p:cNvPr id="2" name="Textfeld 1">
            <a:extLst>
              <a:ext uri="{FF2B5EF4-FFF2-40B4-BE49-F238E27FC236}">
                <a16:creationId xmlns:a16="http://schemas.microsoft.com/office/drawing/2014/main" id="{1A1C689F-6A5B-1F2A-02BE-EC799D986ABA}"/>
              </a:ext>
            </a:extLst>
          </p:cNvPr>
          <p:cNvSpPr txBox="1"/>
          <p:nvPr/>
        </p:nvSpPr>
        <p:spPr>
          <a:xfrm>
            <a:off x="7289754" y="3312037"/>
            <a:ext cx="4586639" cy="2031325"/>
          </a:xfrm>
          <a:prstGeom prst="rect">
            <a:avLst/>
          </a:prstGeom>
          <a:noFill/>
        </p:spPr>
        <p:txBody>
          <a:bodyPr wrap="square" rtlCol="0">
            <a:spAutoFit/>
          </a:bodyPr>
          <a:lstStyle/>
          <a:p>
            <a:r>
              <a:rPr lang="de-CH" b="1" noProof="1"/>
              <a:t>*</a:t>
            </a:r>
            <a:r>
              <a:rPr lang="de-CH" b="1" i="0" u="none" strike="noStrike" noProof="1">
                <a:solidFill>
                  <a:srgbClr val="000000"/>
                </a:solidFill>
                <a:effectLst/>
              </a:rPr>
              <a:t>Përbërja e lëngut</a:t>
            </a:r>
            <a:endParaRPr lang="de-CH" b="1" noProof="1"/>
          </a:p>
          <a:p>
            <a:pPr marL="285750" indent="-285750">
              <a:buFont typeface="Arial" panose="020B0604020202020204" pitchFamily="34" charset="0"/>
              <a:buChar char="•"/>
            </a:pPr>
            <a:r>
              <a:rPr lang="de-CH" b="0" i="0" u="none" strike="noStrike" noProof="1">
                <a:solidFill>
                  <a:srgbClr val="000000"/>
                </a:solidFill>
                <a:effectLst/>
                <a:latin typeface="-webkit-standard"/>
              </a:rPr>
              <a:t>Kimikate të ndryshme</a:t>
            </a:r>
            <a:endParaRPr lang="de-CH" noProof="1">
              <a:solidFill>
                <a:srgbClr val="000000"/>
              </a:solidFill>
              <a:latin typeface="-webkit-standard"/>
            </a:endParaRPr>
          </a:p>
          <a:p>
            <a:pPr marL="285750" indent="-285750">
              <a:buFont typeface="Arial" panose="020B0604020202020204" pitchFamily="34" charset="0"/>
              <a:buChar char="•"/>
            </a:pPr>
            <a:r>
              <a:rPr lang="de-CH" b="0" i="0" u="none" strike="noStrike" noProof="1">
                <a:solidFill>
                  <a:srgbClr val="000000"/>
                </a:solidFill>
                <a:effectLst/>
                <a:latin typeface="-webkit-standard"/>
              </a:rPr>
              <a:t>Aromë</a:t>
            </a:r>
            <a:endParaRPr lang="de-CH" noProof="1">
              <a:solidFill>
                <a:srgbClr val="000000"/>
              </a:solidFill>
              <a:latin typeface="-webkit-standard"/>
            </a:endParaRPr>
          </a:p>
          <a:p>
            <a:pPr marL="285750" indent="-285750">
              <a:buFont typeface="Arial" panose="020B0604020202020204" pitchFamily="34" charset="0"/>
              <a:buChar char="•"/>
            </a:pPr>
            <a:r>
              <a:rPr lang="de-CH" b="0" i="0" u="none" strike="noStrike" noProof="1">
                <a:solidFill>
                  <a:srgbClr val="000000"/>
                </a:solidFill>
                <a:effectLst/>
                <a:latin typeface="-webkit-standard"/>
              </a:rPr>
              <a:t>Nikotinë në një dozë të lartë</a:t>
            </a:r>
          </a:p>
          <a:p>
            <a:pPr marL="457200" indent="-457200">
              <a:buFont typeface="Arial" panose="020B0604020202020204" pitchFamily="34" charset="0"/>
              <a:buChar char="•"/>
            </a:pPr>
            <a:endParaRPr lang="de-CH" noProof="1"/>
          </a:p>
          <a:p>
            <a:pPr marL="285750" indent="-285750">
              <a:buFont typeface="Wingdings" panose="05000000000000000000" pitchFamily="2" charset="2"/>
              <a:buChar char="Ø"/>
            </a:pPr>
            <a:r>
              <a:rPr lang="de-CH" b="0" i="0" u="none" strike="noStrike" noProof="1">
                <a:solidFill>
                  <a:srgbClr val="000000"/>
                </a:solidFill>
                <a:effectLst/>
                <a:latin typeface="-webkit-standard"/>
              </a:rPr>
              <a:t>Ka edhe vapes pa nikotinë.</a:t>
            </a:r>
          </a:p>
          <a:p>
            <a:pPr marL="285750" indent="-285750">
              <a:buFont typeface="Wingdings" panose="05000000000000000000" pitchFamily="2" charset="2"/>
              <a:buChar char="Ø"/>
            </a:pPr>
            <a:r>
              <a:rPr lang="de-CH" b="0" i="0" u="none" strike="noStrike" noProof="1">
                <a:solidFill>
                  <a:srgbClr val="000000"/>
                </a:solidFill>
                <a:effectLst/>
                <a:latin typeface="-webkit-standard"/>
              </a:rPr>
              <a:t>Disa nga këto kimikate janë kancerogjene.</a:t>
            </a:r>
            <a:endParaRPr lang="de-CH" noProof="1"/>
          </a:p>
        </p:txBody>
      </p:sp>
      <p:pic>
        <p:nvPicPr>
          <p:cNvPr id="7" name="Grafik 6" descr="Ein Bild, das Feuerzeug, Plastik, Boden, Im Haus enthält.">
            <a:extLst>
              <a:ext uri="{FF2B5EF4-FFF2-40B4-BE49-F238E27FC236}">
                <a16:creationId xmlns:a16="http://schemas.microsoft.com/office/drawing/2014/main" id="{124F0628-E2AC-43B3-E746-8EDB8ECD8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728" y="1117437"/>
            <a:ext cx="3959677" cy="2271731"/>
          </a:xfrm>
          <a:prstGeom prst="rect">
            <a:avLst/>
          </a:prstGeom>
        </p:spPr>
      </p:pic>
      <p:sp>
        <p:nvSpPr>
          <p:cNvPr id="5" name="Textfeld 4">
            <a:extLst>
              <a:ext uri="{FF2B5EF4-FFF2-40B4-BE49-F238E27FC236}">
                <a16:creationId xmlns:a16="http://schemas.microsoft.com/office/drawing/2014/main" id="{5F8C93B5-BD2F-2CF4-6F0B-FCF19C6961A8}"/>
              </a:ext>
            </a:extLst>
          </p:cNvPr>
          <p:cNvSpPr txBox="1"/>
          <p:nvPr/>
        </p:nvSpPr>
        <p:spPr>
          <a:xfrm>
            <a:off x="535336" y="1082906"/>
            <a:ext cx="1971939" cy="369332"/>
          </a:xfrm>
          <a:prstGeom prst="rect">
            <a:avLst/>
          </a:prstGeom>
          <a:solidFill>
            <a:schemeClr val="accent4">
              <a:lumMod val="40000"/>
              <a:lumOff val="60000"/>
            </a:schemeClr>
          </a:solidFill>
        </p:spPr>
        <p:txBody>
          <a:bodyPr wrap="square" rtlCol="0">
            <a:spAutoFit/>
          </a:bodyPr>
          <a:lstStyle/>
          <a:p>
            <a:r>
              <a:rPr lang="de-CH" b="1" dirty="0" err="1"/>
              <a:t>pjesa</a:t>
            </a:r>
            <a:r>
              <a:rPr lang="de-CH" b="1" dirty="0"/>
              <a:t> </a:t>
            </a:r>
            <a:r>
              <a:rPr lang="de-CH" b="1" dirty="0" err="1"/>
              <a:t>e</a:t>
            </a:r>
            <a:r>
              <a:rPr lang="de-CH" b="1" dirty="0"/>
              <a:t> </a:t>
            </a:r>
            <a:r>
              <a:rPr lang="de-CH" b="1" dirty="0" err="1"/>
              <a:t>thithjes</a:t>
            </a:r>
            <a:endParaRPr lang="de-CH" sz="1600" b="1" dirty="0"/>
          </a:p>
        </p:txBody>
      </p:sp>
      <p:sp>
        <p:nvSpPr>
          <p:cNvPr id="8" name="Textfeld 7">
            <a:extLst>
              <a:ext uri="{FF2B5EF4-FFF2-40B4-BE49-F238E27FC236}">
                <a16:creationId xmlns:a16="http://schemas.microsoft.com/office/drawing/2014/main" id="{31C17B8E-9E41-5EB2-FABD-E3FA2307578C}"/>
              </a:ext>
            </a:extLst>
          </p:cNvPr>
          <p:cNvSpPr txBox="1"/>
          <p:nvPr/>
        </p:nvSpPr>
        <p:spPr>
          <a:xfrm>
            <a:off x="535335" y="3261360"/>
            <a:ext cx="2591323" cy="600164"/>
          </a:xfrm>
          <a:prstGeom prst="rect">
            <a:avLst/>
          </a:prstGeom>
          <a:solidFill>
            <a:schemeClr val="accent4">
              <a:lumMod val="40000"/>
              <a:lumOff val="60000"/>
            </a:schemeClr>
          </a:solidFill>
        </p:spPr>
        <p:txBody>
          <a:bodyPr wrap="square" rtlCol="0">
            <a:spAutoFit/>
          </a:bodyPr>
          <a:lstStyle/>
          <a:p>
            <a:r>
              <a:rPr lang="de-CH" sz="1500" b="1" dirty="0" err="1"/>
              <a:t>avullues</a:t>
            </a:r>
            <a:r>
              <a:rPr lang="de-CH" dirty="0"/>
              <a:t> </a:t>
            </a:r>
            <a:r>
              <a:rPr lang="de-DE" sz="1500" b="1" dirty="0" err="1"/>
              <a:t>dhe</a:t>
            </a:r>
            <a:r>
              <a:rPr lang="de-DE" sz="1500" b="1" dirty="0"/>
              <a:t> </a:t>
            </a:r>
            <a:r>
              <a:rPr lang="de-DE" sz="1500" b="1" dirty="0" err="1"/>
              <a:t>rezervuar</a:t>
            </a:r>
            <a:r>
              <a:rPr lang="de-DE" sz="1500" b="1" dirty="0"/>
              <a:t> </a:t>
            </a:r>
            <a:br>
              <a:rPr lang="de-DE" sz="1500" b="1" dirty="0"/>
            </a:br>
            <a:r>
              <a:rPr lang="de-DE" sz="1500" b="1" dirty="0"/>
              <a:t>i </a:t>
            </a:r>
            <a:r>
              <a:rPr lang="de-DE" sz="1500" b="1" dirty="0" err="1"/>
              <a:t>mbushur</a:t>
            </a:r>
            <a:r>
              <a:rPr lang="de-DE" sz="1500" b="1" dirty="0"/>
              <a:t> </a:t>
            </a:r>
            <a:r>
              <a:rPr lang="de-DE" sz="1500" b="1" dirty="0" err="1"/>
              <a:t>me</a:t>
            </a:r>
            <a:r>
              <a:rPr lang="de-DE" sz="1500" b="1" dirty="0"/>
              <a:t> </a:t>
            </a:r>
            <a:r>
              <a:rPr lang="de-DE" sz="1500" b="1" dirty="0" err="1"/>
              <a:t>lëng</a:t>
            </a:r>
            <a:r>
              <a:rPr lang="de-DE" sz="1500" b="1" dirty="0"/>
              <a:t> </a:t>
            </a:r>
            <a:r>
              <a:rPr lang="de-DE" sz="1500" b="1" dirty="0" err="1"/>
              <a:t>elektronike</a:t>
            </a:r>
            <a:endParaRPr lang="de-CH" sz="1500" b="1" dirty="0"/>
          </a:p>
        </p:txBody>
      </p:sp>
      <p:sp>
        <p:nvSpPr>
          <p:cNvPr id="9" name="Textfeld 8">
            <a:extLst>
              <a:ext uri="{FF2B5EF4-FFF2-40B4-BE49-F238E27FC236}">
                <a16:creationId xmlns:a16="http://schemas.microsoft.com/office/drawing/2014/main" id="{6127CB5D-646A-486C-A23E-2FD041F258A0}"/>
              </a:ext>
            </a:extLst>
          </p:cNvPr>
          <p:cNvSpPr txBox="1"/>
          <p:nvPr/>
        </p:nvSpPr>
        <p:spPr>
          <a:xfrm>
            <a:off x="3360454" y="2071625"/>
            <a:ext cx="1034142" cy="338554"/>
          </a:xfrm>
          <a:prstGeom prst="rect">
            <a:avLst/>
          </a:prstGeom>
          <a:solidFill>
            <a:schemeClr val="accent4">
              <a:lumMod val="40000"/>
              <a:lumOff val="60000"/>
            </a:schemeClr>
          </a:solidFill>
        </p:spPr>
        <p:txBody>
          <a:bodyPr wrap="square" rtlCol="0">
            <a:spAutoFit/>
          </a:bodyPr>
          <a:lstStyle/>
          <a:p>
            <a:r>
              <a:rPr lang="de-DE" sz="1600" b="1" dirty="0" err="1"/>
              <a:t>bateria</a:t>
            </a:r>
            <a:endParaRPr lang="de-CH" sz="1600" b="1" dirty="0"/>
          </a:p>
        </p:txBody>
      </p:sp>
    </p:spTree>
    <p:extLst>
      <p:ext uri="{BB962C8B-B14F-4D97-AF65-F5344CB8AC3E}">
        <p14:creationId xmlns:p14="http://schemas.microsoft.com/office/powerpoint/2010/main" val="279429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EA5EF-295A-88A9-E914-8FFC2B54B91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01A465-5AB7-AFA3-161E-F0FDAA7C12C4}"/>
              </a:ext>
            </a:extLst>
          </p:cNvPr>
          <p:cNvSpPr>
            <a:spLocks noGrp="1"/>
          </p:cNvSpPr>
          <p:nvPr>
            <p:ph type="title"/>
          </p:nvPr>
        </p:nvSpPr>
        <p:spPr>
          <a:xfrm>
            <a:off x="457200" y="1556657"/>
            <a:ext cx="3200400" cy="1323702"/>
          </a:xfrm>
        </p:spPr>
        <p:txBody>
          <a:bodyPr/>
          <a:lstStyle/>
          <a:p>
            <a:r>
              <a:rPr lang="de-CH" b="1" i="0" u="none" strike="noStrike" dirty="0" err="1">
                <a:solidFill>
                  <a:schemeClr val="bg1"/>
                </a:solidFill>
                <a:effectLst/>
              </a:rPr>
              <a:t>Ndikimet</a:t>
            </a:r>
            <a:r>
              <a:rPr lang="de-CH" b="1" i="0" u="none" strike="noStrike" dirty="0">
                <a:solidFill>
                  <a:schemeClr val="bg1"/>
                </a:solidFill>
                <a:effectLst/>
              </a:rPr>
              <a:t> </a:t>
            </a:r>
            <a:r>
              <a:rPr lang="de-CH" b="1" i="0" u="none" strike="noStrike" dirty="0" err="1">
                <a:solidFill>
                  <a:schemeClr val="bg1"/>
                </a:solidFill>
                <a:effectLst/>
              </a:rPr>
              <a:t>shëndetësore</a:t>
            </a:r>
            <a:endParaRPr lang="de-CH" b="1" dirty="0">
              <a:solidFill>
                <a:schemeClr val="bg1"/>
              </a:solidFill>
            </a:endParaRPr>
          </a:p>
        </p:txBody>
      </p:sp>
      <p:sp>
        <p:nvSpPr>
          <p:cNvPr id="3" name="Inhaltsplatzhalter 2">
            <a:extLst>
              <a:ext uri="{FF2B5EF4-FFF2-40B4-BE49-F238E27FC236}">
                <a16:creationId xmlns:a16="http://schemas.microsoft.com/office/drawing/2014/main" id="{42DAD3BA-FEDB-F7CD-6AF4-19E0102045D2}"/>
              </a:ext>
            </a:extLst>
          </p:cNvPr>
          <p:cNvSpPr>
            <a:spLocks noGrp="1"/>
          </p:cNvSpPr>
          <p:nvPr>
            <p:ph idx="1"/>
          </p:nvPr>
        </p:nvSpPr>
        <p:spPr>
          <a:xfrm>
            <a:off x="5242560" y="880037"/>
            <a:ext cx="6492240" cy="5257800"/>
          </a:xfrm>
        </p:spPr>
        <p:txBody>
          <a:bodyPr>
            <a:normAutofit lnSpcReduction="10000"/>
          </a:bodyPr>
          <a:lstStyle/>
          <a:p>
            <a:pPr marL="0" indent="0">
              <a:buClrTx/>
              <a:buNone/>
            </a:pPr>
            <a:r>
              <a:rPr lang="de-CH" b="1" i="0" u="none" strike="noStrike" noProof="1">
                <a:solidFill>
                  <a:srgbClr val="000000"/>
                </a:solidFill>
                <a:effectLst/>
              </a:rPr>
              <a:t>Varësia nga nikotina:</a:t>
            </a:r>
            <a:r>
              <a:rPr lang="de-CH" b="0" i="0" u="none" strike="noStrike" noProof="1">
                <a:solidFill>
                  <a:srgbClr val="000000"/>
                </a:solidFill>
                <a:effectLst/>
                <a:latin typeface="-webkit-standard"/>
              </a:rPr>
              <a:t> Vapes zakonisht përmbajnë shumë nikotinë. Nikotina krijon varësi shumë shpejt.</a:t>
            </a:r>
          </a:p>
          <a:p>
            <a:pPr marL="0" indent="0">
              <a:buClrTx/>
              <a:buNone/>
            </a:pPr>
            <a:endParaRPr lang="de-CH" b="1" noProof="1"/>
          </a:p>
          <a:p>
            <a:pPr marL="0" indent="0">
              <a:buClrTx/>
              <a:buNone/>
            </a:pPr>
            <a:r>
              <a:rPr lang="de-CH" b="1" i="0" u="none" strike="noStrike" noProof="1">
                <a:solidFill>
                  <a:srgbClr val="000000"/>
                </a:solidFill>
                <a:effectLst/>
              </a:rPr>
              <a:t>Irritimi i sistemit të frymëmarrjes:</a:t>
            </a:r>
            <a:r>
              <a:rPr lang="de-CH" b="0" i="0" u="none" strike="noStrike" noProof="1">
                <a:solidFill>
                  <a:srgbClr val="000000"/>
                </a:solidFill>
                <a:effectLst/>
                <a:latin typeface="-webkit-standard"/>
              </a:rPr>
              <a:t> Kollë, dhimbje fyti dhe vështirësi në frymëmarrje.</a:t>
            </a:r>
          </a:p>
          <a:p>
            <a:pPr marL="0" indent="0">
              <a:buClrTx/>
              <a:buNone/>
            </a:pPr>
            <a:endParaRPr lang="de-CH" b="1" noProof="1"/>
          </a:p>
          <a:p>
            <a:pPr marL="0" indent="0">
              <a:buClrTx/>
              <a:buNone/>
            </a:pPr>
            <a:r>
              <a:rPr lang="de-CH" b="1" i="0" u="none" strike="noStrike" noProof="1">
                <a:solidFill>
                  <a:srgbClr val="000000"/>
                </a:solidFill>
                <a:effectLst/>
              </a:rPr>
              <a:t>Irritime në gojë dhe fyt:</a:t>
            </a:r>
            <a:r>
              <a:rPr lang="de-CH" b="0" i="0" u="none" strike="noStrike" noProof="1">
                <a:solidFill>
                  <a:srgbClr val="000000"/>
                </a:solidFill>
                <a:effectLst/>
                <a:latin typeface="-webkit-standard"/>
              </a:rPr>
              <a:t> Thatësi në gojë, irritim i mishit të dhëmbëve dhe plagë (ulçera) në gojë.</a:t>
            </a:r>
          </a:p>
          <a:p>
            <a:pPr marL="0" indent="0">
              <a:buClrTx/>
              <a:buNone/>
            </a:pPr>
            <a:endParaRPr lang="de-CH" b="1" noProof="1">
              <a:solidFill>
                <a:schemeClr val="tx1"/>
              </a:solidFill>
            </a:endParaRPr>
          </a:p>
          <a:p>
            <a:pPr marL="0" indent="0">
              <a:buClrTx/>
              <a:buNone/>
            </a:pPr>
            <a:r>
              <a:rPr lang="de-CH" b="1" i="0" u="none" strike="noStrike" noProof="1">
                <a:solidFill>
                  <a:srgbClr val="000000"/>
                </a:solidFill>
                <a:effectLst/>
              </a:rPr>
              <a:t>Sistemi kardiovaskular:</a:t>
            </a:r>
            <a:r>
              <a:rPr lang="de-CH" b="0" i="0" u="none" strike="noStrike" noProof="1">
                <a:solidFill>
                  <a:srgbClr val="000000"/>
                </a:solidFill>
                <a:effectLst/>
                <a:latin typeface="-webkit-standard"/>
              </a:rPr>
              <a:t> Rritje e përkohshme e pulsit dhe presionit të gjakut, dhe rritje e përkohshme e rrezikut për probleme të zemrës.</a:t>
            </a:r>
          </a:p>
          <a:p>
            <a:pPr marL="0" indent="0">
              <a:buClrTx/>
              <a:buNone/>
            </a:pPr>
            <a:endParaRPr lang="de-CH" b="1" noProof="1"/>
          </a:p>
          <a:p>
            <a:pPr marL="0" indent="0">
              <a:buClrTx/>
              <a:buNone/>
            </a:pPr>
            <a:r>
              <a:rPr lang="de-CH" noProof="1"/>
              <a:t>Rritja e </a:t>
            </a:r>
            <a:r>
              <a:rPr lang="de-CH" b="1" noProof="1"/>
              <a:t>rrezikut të kancerit</a:t>
            </a:r>
            <a:endParaRPr lang="de-CH" noProof="1"/>
          </a:p>
        </p:txBody>
      </p:sp>
      <p:sp>
        <p:nvSpPr>
          <p:cNvPr id="5" name="Textfeld 4">
            <a:extLst>
              <a:ext uri="{FF2B5EF4-FFF2-40B4-BE49-F238E27FC236}">
                <a16:creationId xmlns:a16="http://schemas.microsoft.com/office/drawing/2014/main" id="{03FABE76-06DA-01E5-C105-7E8D1431479B}"/>
              </a:ext>
            </a:extLst>
          </p:cNvPr>
          <p:cNvSpPr txBox="1"/>
          <p:nvPr/>
        </p:nvSpPr>
        <p:spPr>
          <a:xfrm>
            <a:off x="4760945" y="6162971"/>
            <a:ext cx="6772534" cy="377452"/>
          </a:xfrm>
          <a:prstGeom prst="rect">
            <a:avLst/>
          </a:prstGeom>
          <a:noFill/>
          <a:ln>
            <a:solidFill>
              <a:schemeClr val="accent2">
                <a:lumMod val="75000"/>
              </a:schemeClr>
            </a:solidFill>
          </a:ln>
        </p:spPr>
        <p:txBody>
          <a:bodyPr wrap="square" rtlCol="0">
            <a:spAutoFit/>
          </a:bodyPr>
          <a:lstStyle/>
          <a:p>
            <a:pPr algn="ctr"/>
            <a:r>
              <a:rPr lang="de-CH" noProof="1">
                <a:solidFill>
                  <a:schemeClr val="accent2">
                    <a:lumMod val="75000"/>
                  </a:schemeClr>
                </a:solidFill>
              </a:rPr>
              <a:t>Pasojat afatgjata ende duhet të studiohen më në detaje.</a:t>
            </a:r>
          </a:p>
        </p:txBody>
      </p:sp>
      <p:pic>
        <p:nvPicPr>
          <p:cNvPr id="6" name="Grafik 5" descr="Ein Bild, das Schwarz, Dunkelheit enthält.&#10;&#10;Automatisch generierte Beschreibung">
            <a:extLst>
              <a:ext uri="{FF2B5EF4-FFF2-40B4-BE49-F238E27FC236}">
                <a16:creationId xmlns:a16="http://schemas.microsoft.com/office/drawing/2014/main" id="{EA99944E-AEA0-6B8F-32EC-1F5C4443F0A4}"/>
              </a:ext>
            </a:extLst>
          </p:cNvPr>
          <p:cNvPicPr>
            <a:picLocks noChangeAspect="1"/>
          </p:cNvPicPr>
          <p:nvPr/>
        </p:nvPicPr>
        <p:blipFill rotWithShape="1">
          <a:blip r:embed="rId3">
            <a:extLst>
              <a:ext uri="{28A0092B-C50C-407E-A947-70E740481C1C}">
                <a14:useLocalDpi xmlns:a14="http://schemas.microsoft.com/office/drawing/2010/main" val="0"/>
              </a:ext>
            </a:extLst>
          </a:blip>
          <a:srcRect l="4858" t="12222" r="7500" b="22699"/>
          <a:stretch/>
        </p:blipFill>
        <p:spPr>
          <a:xfrm>
            <a:off x="4487637" y="731839"/>
            <a:ext cx="508314" cy="377452"/>
          </a:xfrm>
          <a:prstGeom prst="rect">
            <a:avLst/>
          </a:prstGeom>
        </p:spPr>
      </p:pic>
      <p:pic>
        <p:nvPicPr>
          <p:cNvPr id="7" name="Grafik 6" descr="Ein Bild, das Schwarz, Dunkelheit enthält.&#10;&#10;Automatisch generierte Beschreibung">
            <a:extLst>
              <a:ext uri="{FF2B5EF4-FFF2-40B4-BE49-F238E27FC236}">
                <a16:creationId xmlns:a16="http://schemas.microsoft.com/office/drawing/2014/main" id="{B6FE2AAD-491B-6060-BFD8-3CA52217E5FC}"/>
              </a:ext>
            </a:extLst>
          </p:cNvPr>
          <p:cNvPicPr>
            <a:picLocks noChangeAspect="1"/>
          </p:cNvPicPr>
          <p:nvPr/>
        </p:nvPicPr>
        <p:blipFill rotWithShape="1">
          <a:blip r:embed="rId4">
            <a:extLst>
              <a:ext uri="{28A0092B-C50C-407E-A947-70E740481C1C}">
                <a14:useLocalDpi xmlns:a14="http://schemas.microsoft.com/office/drawing/2010/main" val="0"/>
              </a:ext>
            </a:extLst>
          </a:blip>
          <a:srcRect l="30592" t="22508" r="30509" b="37247"/>
          <a:stretch/>
        </p:blipFill>
        <p:spPr>
          <a:xfrm>
            <a:off x="4578711" y="5456205"/>
            <a:ext cx="350282" cy="362399"/>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F7C86DFA-16FC-11A1-93E6-F25624BA4352}"/>
              </a:ext>
            </a:extLst>
          </p:cNvPr>
          <p:cNvPicPr>
            <a:picLocks noChangeAspect="1"/>
          </p:cNvPicPr>
          <p:nvPr/>
        </p:nvPicPr>
        <p:blipFill rotWithShape="1">
          <a:blip r:embed="rId5">
            <a:extLst>
              <a:ext uri="{28A0092B-C50C-407E-A947-70E740481C1C}">
                <a14:useLocalDpi xmlns:a14="http://schemas.microsoft.com/office/drawing/2010/main" val="0"/>
              </a:ext>
            </a:extLst>
          </a:blip>
          <a:srcRect b="13355"/>
          <a:stretch/>
        </p:blipFill>
        <p:spPr>
          <a:xfrm>
            <a:off x="4538726" y="1970990"/>
            <a:ext cx="435631" cy="377452"/>
          </a:xfrm>
          <a:prstGeom prst="rect">
            <a:avLst/>
          </a:prstGeom>
        </p:spPr>
      </p:pic>
      <p:pic>
        <p:nvPicPr>
          <p:cNvPr id="9" name="Grafik 8" descr="Ein Bild, das Schwarz, Dunkelheit enthält.&#10;&#10;Automatisch generierte Beschreibung">
            <a:extLst>
              <a:ext uri="{FF2B5EF4-FFF2-40B4-BE49-F238E27FC236}">
                <a16:creationId xmlns:a16="http://schemas.microsoft.com/office/drawing/2014/main" id="{FAB44A22-E785-13C6-169C-320207734B74}"/>
              </a:ext>
            </a:extLst>
          </p:cNvPr>
          <p:cNvPicPr>
            <a:picLocks noChangeAspect="1"/>
          </p:cNvPicPr>
          <p:nvPr/>
        </p:nvPicPr>
        <p:blipFill rotWithShape="1">
          <a:blip r:embed="rId6">
            <a:extLst>
              <a:ext uri="{28A0092B-C50C-407E-A947-70E740481C1C}">
                <a14:useLocalDpi xmlns:a14="http://schemas.microsoft.com/office/drawing/2010/main" val="0"/>
              </a:ext>
            </a:extLst>
          </a:blip>
          <a:srcRect b="15675"/>
          <a:stretch/>
        </p:blipFill>
        <p:spPr>
          <a:xfrm flipH="1">
            <a:off x="4531506" y="4286190"/>
            <a:ext cx="442851" cy="373435"/>
          </a:xfrm>
          <a:prstGeom prst="rect">
            <a:avLst/>
          </a:prstGeom>
        </p:spPr>
      </p:pic>
      <p:pic>
        <p:nvPicPr>
          <p:cNvPr id="10" name="Grafik 9" descr="Ein Bild, das Schwarz, Dunkelheit enthält.&#10;&#10;Automatisch generierte Beschreibung">
            <a:extLst>
              <a:ext uri="{FF2B5EF4-FFF2-40B4-BE49-F238E27FC236}">
                <a16:creationId xmlns:a16="http://schemas.microsoft.com/office/drawing/2014/main" id="{8DBC4BF6-C7D7-0FCE-B234-4599A166E9DE}"/>
              </a:ext>
            </a:extLst>
          </p:cNvPr>
          <p:cNvPicPr>
            <a:picLocks noChangeAspect="1"/>
          </p:cNvPicPr>
          <p:nvPr/>
        </p:nvPicPr>
        <p:blipFill rotWithShape="1">
          <a:blip r:embed="rId7">
            <a:extLst>
              <a:ext uri="{28A0092B-C50C-407E-A947-70E740481C1C}">
                <a14:useLocalDpi xmlns:a14="http://schemas.microsoft.com/office/drawing/2010/main" val="0"/>
              </a:ext>
            </a:extLst>
          </a:blip>
          <a:srcRect b="14768"/>
          <a:stretch/>
        </p:blipFill>
        <p:spPr>
          <a:xfrm>
            <a:off x="4539520" y="3184622"/>
            <a:ext cx="442851" cy="377452"/>
          </a:xfrm>
          <a:prstGeom prst="rect">
            <a:avLst/>
          </a:prstGeom>
        </p:spPr>
      </p:pic>
      <p:pic>
        <p:nvPicPr>
          <p:cNvPr id="17" name="Grafik 16" descr="Ein Bild, das Handschuhe, Hand enthält.&#10;&#10;Automatisch generierte Beschreibung">
            <a:extLst>
              <a:ext uri="{FF2B5EF4-FFF2-40B4-BE49-F238E27FC236}">
                <a16:creationId xmlns:a16="http://schemas.microsoft.com/office/drawing/2014/main" id="{24A092D4-7A26-3F37-287D-09E4382FE8C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rot="5079785">
            <a:off x="436012" y="4403555"/>
            <a:ext cx="1334387" cy="1932086"/>
          </a:xfrm>
          <a:prstGeom prst="rect">
            <a:avLst/>
          </a:prstGeom>
        </p:spPr>
      </p:pic>
      <p:sp>
        <p:nvSpPr>
          <p:cNvPr id="18" name="Textfeld 17">
            <a:extLst>
              <a:ext uri="{FF2B5EF4-FFF2-40B4-BE49-F238E27FC236}">
                <a16:creationId xmlns:a16="http://schemas.microsoft.com/office/drawing/2014/main" id="{2E262FD4-5264-C4EA-F673-AAB5A3C65A33}"/>
              </a:ext>
            </a:extLst>
          </p:cNvPr>
          <p:cNvSpPr txBox="1"/>
          <p:nvPr/>
        </p:nvSpPr>
        <p:spPr>
          <a:xfrm>
            <a:off x="1103205" y="4273600"/>
            <a:ext cx="1116865" cy="276999"/>
          </a:xfrm>
          <a:prstGeom prst="rect">
            <a:avLst/>
          </a:prstGeom>
          <a:solidFill>
            <a:schemeClr val="tx2">
              <a:lumMod val="60000"/>
              <a:lumOff val="40000"/>
            </a:schemeClr>
          </a:solidFill>
          <a:ln w="28575">
            <a:solidFill>
              <a:srgbClr val="C00000"/>
            </a:solidFill>
          </a:ln>
        </p:spPr>
        <p:txBody>
          <a:bodyPr wrap="square" rtlCol="0">
            <a:spAutoFit/>
          </a:bodyPr>
          <a:lstStyle/>
          <a:p>
            <a:pPr algn="ctr"/>
            <a:r>
              <a:rPr lang="de-CH" sz="1200" dirty="0" err="1">
                <a:solidFill>
                  <a:srgbClr val="C00000"/>
                </a:solidFill>
              </a:rPr>
              <a:t>Informohuni</a:t>
            </a:r>
            <a:endParaRPr lang="de-CH" sz="1200" dirty="0">
              <a:solidFill>
                <a:srgbClr val="C00000"/>
              </a:solidFill>
            </a:endParaRPr>
          </a:p>
        </p:txBody>
      </p:sp>
      <p:sp>
        <p:nvSpPr>
          <p:cNvPr id="19" name="Textfeld 18">
            <a:extLst>
              <a:ext uri="{FF2B5EF4-FFF2-40B4-BE49-F238E27FC236}">
                <a16:creationId xmlns:a16="http://schemas.microsoft.com/office/drawing/2014/main" id="{30146A3A-EC08-ECDD-E6C8-1A71105EEEE4}"/>
              </a:ext>
            </a:extLst>
          </p:cNvPr>
          <p:cNvSpPr txBox="1"/>
          <p:nvPr/>
        </p:nvSpPr>
        <p:spPr>
          <a:xfrm>
            <a:off x="1887823" y="4688162"/>
            <a:ext cx="1212630" cy="276999"/>
          </a:xfrm>
          <a:prstGeom prst="rect">
            <a:avLst/>
          </a:prstGeom>
          <a:solidFill>
            <a:schemeClr val="tx2">
              <a:lumMod val="60000"/>
              <a:lumOff val="40000"/>
            </a:schemeClr>
          </a:solidFill>
          <a:ln w="28575">
            <a:noFill/>
          </a:ln>
        </p:spPr>
        <p:txBody>
          <a:bodyPr wrap="square" rtlCol="0">
            <a:spAutoFit/>
          </a:bodyPr>
          <a:lstStyle/>
          <a:p>
            <a:pPr algn="ctr"/>
            <a:r>
              <a:rPr lang="de-CH" sz="1200" b="0" i="0" u="none" strike="noStrike" dirty="0" err="1">
                <a:solidFill>
                  <a:schemeClr val="bg1"/>
                </a:solidFill>
                <a:effectLst/>
              </a:rPr>
              <a:t>Kuptoni</a:t>
            </a:r>
            <a:endParaRPr lang="de-CH" sz="1200" dirty="0">
              <a:solidFill>
                <a:schemeClr val="bg1"/>
              </a:solidFill>
            </a:endParaRPr>
          </a:p>
        </p:txBody>
      </p:sp>
      <p:sp>
        <p:nvSpPr>
          <p:cNvPr id="20" name="Textfeld 19">
            <a:extLst>
              <a:ext uri="{FF2B5EF4-FFF2-40B4-BE49-F238E27FC236}">
                <a16:creationId xmlns:a16="http://schemas.microsoft.com/office/drawing/2014/main" id="{99BB9D8D-2EC7-BD35-A43D-38B44503C3D1}"/>
              </a:ext>
            </a:extLst>
          </p:cNvPr>
          <p:cNvSpPr txBox="1"/>
          <p:nvPr/>
        </p:nvSpPr>
        <p:spPr>
          <a:xfrm>
            <a:off x="2064677" y="5102724"/>
            <a:ext cx="1213324" cy="276999"/>
          </a:xfrm>
          <a:prstGeom prst="rect">
            <a:avLst/>
          </a:prstGeom>
          <a:solidFill>
            <a:schemeClr val="tx2">
              <a:lumMod val="60000"/>
              <a:lumOff val="40000"/>
            </a:schemeClr>
          </a:solidFill>
        </p:spPr>
        <p:txBody>
          <a:bodyPr wrap="square" rtlCol="0">
            <a:spAutoFit/>
          </a:bodyPr>
          <a:lstStyle/>
          <a:p>
            <a:pPr algn="ctr"/>
            <a:r>
              <a:rPr lang="de-CH" sz="1200" dirty="0" err="1">
                <a:solidFill>
                  <a:schemeClr val="bg1"/>
                </a:solidFill>
                <a:latin typeface="Calibri" panose="020F0502020204030204" pitchFamily="34" charset="0"/>
                <a:cs typeface="Calibri" panose="020F0502020204030204" pitchFamily="34" charset="0"/>
              </a:rPr>
              <a:t>Njihni</a:t>
            </a:r>
            <a:endParaRPr lang="de-CH" sz="1200" dirty="0">
              <a:solidFill>
                <a:schemeClr val="bg1"/>
              </a:solidFill>
              <a:latin typeface="Calibri" panose="020F0502020204030204" pitchFamily="34" charset="0"/>
              <a:cs typeface="Calibri" panose="020F0502020204030204" pitchFamily="34" charset="0"/>
            </a:endParaRPr>
          </a:p>
        </p:txBody>
      </p:sp>
      <p:sp>
        <p:nvSpPr>
          <p:cNvPr id="21" name="Textfeld 20">
            <a:extLst>
              <a:ext uri="{FF2B5EF4-FFF2-40B4-BE49-F238E27FC236}">
                <a16:creationId xmlns:a16="http://schemas.microsoft.com/office/drawing/2014/main" id="{CF929D4B-D865-EACF-00EF-F8D15F3D4837}"/>
              </a:ext>
            </a:extLst>
          </p:cNvPr>
          <p:cNvSpPr txBox="1"/>
          <p:nvPr/>
        </p:nvSpPr>
        <p:spPr>
          <a:xfrm>
            <a:off x="2063532" y="5517286"/>
            <a:ext cx="1215615" cy="276999"/>
          </a:xfrm>
          <a:prstGeom prst="rect">
            <a:avLst/>
          </a:prstGeom>
          <a:solidFill>
            <a:schemeClr val="tx2">
              <a:lumMod val="60000"/>
              <a:lumOff val="40000"/>
            </a:schemeClr>
          </a:solidFill>
        </p:spPr>
        <p:txBody>
          <a:bodyPr wrap="square" rtlCol="0">
            <a:spAutoFit/>
          </a:bodyPr>
          <a:lstStyle/>
          <a:p>
            <a:pPr algn="ctr"/>
            <a:r>
              <a:rPr lang="de-CH" sz="1200" dirty="0" err="1">
                <a:solidFill>
                  <a:schemeClr val="bg1"/>
                </a:solidFill>
              </a:rPr>
              <a:t>Veproni</a:t>
            </a:r>
            <a:endParaRPr lang="de-CH" sz="1200" dirty="0">
              <a:solidFill>
                <a:schemeClr val="bg1"/>
              </a:solidFill>
            </a:endParaRPr>
          </a:p>
        </p:txBody>
      </p:sp>
      <p:sp>
        <p:nvSpPr>
          <p:cNvPr id="22" name="Textfeld 21">
            <a:extLst>
              <a:ext uri="{FF2B5EF4-FFF2-40B4-BE49-F238E27FC236}">
                <a16:creationId xmlns:a16="http://schemas.microsoft.com/office/drawing/2014/main" id="{106FF6EF-E390-FD5E-C6B6-FF4A9D46C71C}"/>
              </a:ext>
            </a:extLst>
          </p:cNvPr>
          <p:cNvSpPr txBox="1"/>
          <p:nvPr/>
        </p:nvSpPr>
        <p:spPr>
          <a:xfrm>
            <a:off x="1887823" y="5931848"/>
            <a:ext cx="1202936" cy="276999"/>
          </a:xfrm>
          <a:prstGeom prst="rect">
            <a:avLst/>
          </a:prstGeom>
          <a:solidFill>
            <a:schemeClr val="tx2">
              <a:lumMod val="60000"/>
              <a:lumOff val="40000"/>
            </a:schemeClr>
          </a:solidFill>
        </p:spPr>
        <p:txBody>
          <a:bodyPr wrap="square" rtlCol="0">
            <a:spAutoFit/>
          </a:bodyPr>
          <a:lstStyle/>
          <a:p>
            <a:pPr algn="ctr"/>
            <a:r>
              <a:rPr lang="de-CH" sz="1200" dirty="0" err="1">
                <a:solidFill>
                  <a:schemeClr val="bg1"/>
                </a:solidFill>
              </a:rPr>
              <a:t>Kërkoni</a:t>
            </a:r>
            <a:r>
              <a:rPr lang="de-CH" sz="1200" dirty="0">
                <a:solidFill>
                  <a:schemeClr val="bg1"/>
                </a:solidFill>
              </a:rPr>
              <a:t> </a:t>
            </a:r>
            <a:r>
              <a:rPr lang="de-CH" sz="1200" dirty="0" err="1">
                <a:solidFill>
                  <a:schemeClr val="bg1"/>
                </a:solidFill>
              </a:rPr>
              <a:t>ndihmë</a:t>
            </a:r>
            <a:endParaRPr lang="de-CH" sz="1200" dirty="0">
              <a:solidFill>
                <a:schemeClr val="bg1"/>
              </a:solidFill>
            </a:endParaRPr>
          </a:p>
        </p:txBody>
      </p:sp>
    </p:spTree>
    <p:extLst>
      <p:ext uri="{BB962C8B-B14F-4D97-AF65-F5344CB8AC3E}">
        <p14:creationId xmlns:p14="http://schemas.microsoft.com/office/powerpoint/2010/main" val="299607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lstStyle/>
          <a:p>
            <a:r>
              <a:rPr lang="de-CH" b="1" noProof="1"/>
              <a:t>Mbrojtja e mjedisit</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818937" y="1323322"/>
            <a:ext cx="5819047" cy="2628795"/>
          </a:xfrm>
        </p:spPr>
        <p:txBody>
          <a:bodyPr>
            <a:noAutofit/>
          </a:bodyPr>
          <a:lstStyle/>
          <a:p>
            <a:pPr marL="0" indent="0">
              <a:lnSpc>
                <a:spcPct val="100000"/>
              </a:lnSpc>
              <a:spcBef>
                <a:spcPts val="0"/>
              </a:spcBef>
              <a:spcAft>
                <a:spcPts val="600"/>
              </a:spcAft>
              <a:buNone/>
            </a:pPr>
            <a:r>
              <a:rPr lang="de-CH" b="1" i="0" u="none" strike="noStrike" noProof="1">
                <a:solidFill>
                  <a:srgbClr val="000000"/>
                </a:solidFill>
                <a:effectLst/>
              </a:rPr>
              <a:t>Bateritë</a:t>
            </a:r>
            <a:r>
              <a:rPr lang="de-CH" b="0" i="0" u="none" strike="noStrike" noProof="1">
                <a:solidFill>
                  <a:srgbClr val="000000"/>
                </a:solidFill>
                <a:effectLst/>
              </a:rPr>
              <a:t> dhe </a:t>
            </a:r>
            <a:r>
              <a:rPr lang="de-CH" b="1" i="0" u="none" strike="noStrike" noProof="1">
                <a:solidFill>
                  <a:srgbClr val="000000"/>
                </a:solidFill>
                <a:effectLst/>
              </a:rPr>
              <a:t>akumulatorët me jone litiumi </a:t>
            </a:r>
            <a:r>
              <a:rPr lang="de-CH" b="0" i="0" u="none" strike="noStrike" noProof="1">
                <a:solidFill>
                  <a:srgbClr val="000000"/>
                </a:solidFill>
                <a:effectLst/>
              </a:rPr>
              <a:t>përmbajnë lëndë të para të vlefshme.</a:t>
            </a:r>
          </a:p>
          <a:p>
            <a:pPr marL="0" indent="0">
              <a:lnSpc>
                <a:spcPct val="100000"/>
              </a:lnSpc>
              <a:spcBef>
                <a:spcPts val="0"/>
              </a:spcBef>
              <a:spcAft>
                <a:spcPts val="600"/>
              </a:spcAft>
              <a:buNone/>
            </a:pPr>
            <a:br>
              <a:rPr lang="de-CH" noProof="1"/>
            </a:br>
            <a:r>
              <a:rPr lang="de-CH" b="0" i="0" u="none" strike="noStrike" noProof="1">
                <a:solidFill>
                  <a:srgbClr val="000000"/>
                </a:solidFill>
                <a:effectLst/>
              </a:rPr>
              <a:t>Ato janë të </a:t>
            </a:r>
            <a:r>
              <a:rPr lang="de-CH" b="1" i="0" u="sng" strike="noStrike" noProof="1">
                <a:solidFill>
                  <a:srgbClr val="000000"/>
                </a:solidFill>
                <a:effectLst/>
              </a:rPr>
              <a:t>dëmshme për mjedisin </a:t>
            </a:r>
            <a:r>
              <a:rPr lang="de-CH" b="0" i="0" u="none" strike="noStrike" noProof="1">
                <a:solidFill>
                  <a:srgbClr val="000000"/>
                </a:solidFill>
                <a:effectLst/>
              </a:rPr>
              <a:t>nëse hidhen në mënyrë të gabuar.</a:t>
            </a:r>
          </a:p>
        </p:txBody>
      </p:sp>
      <p:sp>
        <p:nvSpPr>
          <p:cNvPr id="5" name="Untertitel 2">
            <a:extLst>
              <a:ext uri="{FF2B5EF4-FFF2-40B4-BE49-F238E27FC236}">
                <a16:creationId xmlns:a16="http://schemas.microsoft.com/office/drawing/2014/main" id="{BFF4D808-2E8D-BCB0-0E2B-71D27FD2DE3A}"/>
              </a:ext>
            </a:extLst>
          </p:cNvPr>
          <p:cNvSpPr txBox="1">
            <a:spLocks/>
          </p:cNvSpPr>
          <p:nvPr/>
        </p:nvSpPr>
        <p:spPr>
          <a:xfrm>
            <a:off x="4799962" y="864895"/>
            <a:ext cx="3734440" cy="45848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de-CH" sz="2200" b="1" noProof="1">
                <a:solidFill>
                  <a:schemeClr val="accent3">
                    <a:lumMod val="75000"/>
                  </a:schemeClr>
                </a:solidFill>
                <a:latin typeface="+mj-lt"/>
              </a:rPr>
              <a:t>KONSUMIMI</a:t>
            </a:r>
          </a:p>
        </p:txBody>
      </p:sp>
      <p:sp>
        <p:nvSpPr>
          <p:cNvPr id="6" name="Untertitel 2">
            <a:extLst>
              <a:ext uri="{FF2B5EF4-FFF2-40B4-BE49-F238E27FC236}">
                <a16:creationId xmlns:a16="http://schemas.microsoft.com/office/drawing/2014/main" id="{6A7B3063-F6C2-3E14-0E2A-B908EDB98CA9}"/>
              </a:ext>
            </a:extLst>
          </p:cNvPr>
          <p:cNvSpPr txBox="1">
            <a:spLocks/>
          </p:cNvSpPr>
          <p:nvPr/>
        </p:nvSpPr>
        <p:spPr>
          <a:xfrm>
            <a:off x="4818937" y="3829828"/>
            <a:ext cx="1817661" cy="35915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de-CH" sz="2200" b="1" noProof="1">
                <a:solidFill>
                  <a:schemeClr val="accent3">
                    <a:lumMod val="75000"/>
                  </a:schemeClr>
                </a:solidFill>
                <a:latin typeface="+mj-lt"/>
              </a:rPr>
              <a:t>ASGJESIMI</a:t>
            </a:r>
          </a:p>
        </p:txBody>
      </p:sp>
      <p:sp>
        <p:nvSpPr>
          <p:cNvPr id="7" name="Inhaltsplatzhalter 2">
            <a:extLst>
              <a:ext uri="{FF2B5EF4-FFF2-40B4-BE49-F238E27FC236}">
                <a16:creationId xmlns:a16="http://schemas.microsoft.com/office/drawing/2014/main" id="{12926D83-7B7D-9DB3-E3DD-FCDCBEC58E0F}"/>
              </a:ext>
            </a:extLst>
          </p:cNvPr>
          <p:cNvSpPr txBox="1">
            <a:spLocks/>
          </p:cNvSpPr>
          <p:nvPr/>
        </p:nvSpPr>
        <p:spPr>
          <a:xfrm>
            <a:off x="4818936" y="4188984"/>
            <a:ext cx="6776861" cy="174286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spcBef>
                <a:spcPts val="0"/>
              </a:spcBef>
              <a:spcAft>
                <a:spcPts val="600"/>
              </a:spcAft>
              <a:buNone/>
            </a:pPr>
            <a:r>
              <a:rPr lang="de-CH" noProof="1">
                <a:solidFill>
                  <a:srgbClr val="000000"/>
                </a:solidFill>
              </a:rPr>
              <a:t>Vapes duhet të hidhen në mbeturinat elektronike.</a:t>
            </a:r>
            <a:br>
              <a:rPr lang="de-CH" noProof="1">
                <a:solidFill>
                  <a:srgbClr val="000000"/>
                </a:solidFill>
              </a:rPr>
            </a:br>
            <a:r>
              <a:rPr lang="de-CH" noProof="1">
                <a:solidFill>
                  <a:srgbClr val="000000"/>
                </a:solidFill>
              </a:rPr>
              <a:t>Ato shpesh nuk hidhen në mënyrë të duhur.</a:t>
            </a:r>
          </a:p>
        </p:txBody>
      </p:sp>
      <p:pic>
        <p:nvPicPr>
          <p:cNvPr id="9" name="Grafik 8" descr="Ein Bild, das Schwarz, Dunkelheit enthält.&#10;&#10;Automatisch generierte Beschreibung">
            <a:extLst>
              <a:ext uri="{FF2B5EF4-FFF2-40B4-BE49-F238E27FC236}">
                <a16:creationId xmlns:a16="http://schemas.microsoft.com/office/drawing/2014/main" id="{6D0F7A64-A0A6-F5BC-29E8-E33B9A77319F}"/>
              </a:ext>
            </a:extLst>
          </p:cNvPr>
          <p:cNvPicPr>
            <a:picLocks noChangeAspect="1"/>
          </p:cNvPicPr>
          <p:nvPr/>
        </p:nvPicPr>
        <p:blipFill rotWithShape="1">
          <a:blip r:embed="rId3">
            <a:extLst>
              <a:ext uri="{28A0092B-C50C-407E-A947-70E740481C1C}">
                <a14:useLocalDpi xmlns:a14="http://schemas.microsoft.com/office/drawing/2010/main" val="0"/>
              </a:ext>
            </a:extLst>
          </a:blip>
          <a:srcRect l="9919" t="5015" r="8124" b="20197"/>
          <a:stretch/>
        </p:blipFill>
        <p:spPr>
          <a:xfrm>
            <a:off x="9704156" y="4626045"/>
            <a:ext cx="1989464" cy="1815433"/>
          </a:xfrm>
          <a:prstGeom prst="rect">
            <a:avLst/>
          </a:prstGeom>
        </p:spPr>
      </p:pic>
      <p:pic>
        <p:nvPicPr>
          <p:cNvPr id="8" name="Grafik 7" descr="Ein Bild, das Handschuhe, Hand enthält.&#10;&#10;Automatisch generierte Beschreibung">
            <a:extLst>
              <a:ext uri="{FF2B5EF4-FFF2-40B4-BE49-F238E27FC236}">
                <a16:creationId xmlns:a16="http://schemas.microsoft.com/office/drawing/2014/main" id="{DE17E82F-1E1C-88B6-A4FE-4AC454BC78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rot="5079785">
            <a:off x="436012" y="4403555"/>
            <a:ext cx="1334387" cy="1932086"/>
          </a:xfrm>
          <a:prstGeom prst="rect">
            <a:avLst/>
          </a:prstGeom>
        </p:spPr>
      </p:pic>
      <p:sp>
        <p:nvSpPr>
          <p:cNvPr id="10" name="Textfeld 9">
            <a:extLst>
              <a:ext uri="{FF2B5EF4-FFF2-40B4-BE49-F238E27FC236}">
                <a16:creationId xmlns:a16="http://schemas.microsoft.com/office/drawing/2014/main" id="{8B36B1D3-EE95-9733-5E1D-0EFFF993F4CA}"/>
              </a:ext>
            </a:extLst>
          </p:cNvPr>
          <p:cNvSpPr txBox="1"/>
          <p:nvPr/>
        </p:nvSpPr>
        <p:spPr>
          <a:xfrm>
            <a:off x="1103205" y="4273600"/>
            <a:ext cx="1116865" cy="276999"/>
          </a:xfrm>
          <a:prstGeom prst="rect">
            <a:avLst/>
          </a:prstGeom>
          <a:solidFill>
            <a:schemeClr val="tx2">
              <a:lumMod val="60000"/>
              <a:lumOff val="40000"/>
            </a:schemeClr>
          </a:solidFill>
          <a:ln w="28575">
            <a:solidFill>
              <a:srgbClr val="C00000"/>
            </a:solidFill>
          </a:ln>
        </p:spPr>
        <p:txBody>
          <a:bodyPr wrap="square" rtlCol="0">
            <a:spAutoFit/>
          </a:bodyPr>
          <a:lstStyle/>
          <a:p>
            <a:pPr algn="ctr"/>
            <a:r>
              <a:rPr lang="de-CH" sz="1200" noProof="1">
                <a:solidFill>
                  <a:srgbClr val="C00000"/>
                </a:solidFill>
              </a:rPr>
              <a:t>Informohuni</a:t>
            </a:r>
          </a:p>
        </p:txBody>
      </p:sp>
      <p:sp>
        <p:nvSpPr>
          <p:cNvPr id="11" name="Textfeld 10">
            <a:extLst>
              <a:ext uri="{FF2B5EF4-FFF2-40B4-BE49-F238E27FC236}">
                <a16:creationId xmlns:a16="http://schemas.microsoft.com/office/drawing/2014/main" id="{632DF985-6A6C-E3ED-145C-96630696AA9F}"/>
              </a:ext>
            </a:extLst>
          </p:cNvPr>
          <p:cNvSpPr txBox="1"/>
          <p:nvPr/>
        </p:nvSpPr>
        <p:spPr>
          <a:xfrm>
            <a:off x="1887823" y="4688162"/>
            <a:ext cx="1212630" cy="276999"/>
          </a:xfrm>
          <a:prstGeom prst="rect">
            <a:avLst/>
          </a:prstGeom>
          <a:solidFill>
            <a:schemeClr val="tx2">
              <a:lumMod val="60000"/>
              <a:lumOff val="40000"/>
            </a:schemeClr>
          </a:solidFill>
          <a:ln w="28575">
            <a:noFill/>
          </a:ln>
        </p:spPr>
        <p:txBody>
          <a:bodyPr wrap="square" rtlCol="0">
            <a:spAutoFit/>
          </a:bodyPr>
          <a:lstStyle/>
          <a:p>
            <a:pPr algn="ctr"/>
            <a:r>
              <a:rPr lang="de-CH" sz="1200" b="0" i="0" u="none" strike="noStrike" noProof="1">
                <a:solidFill>
                  <a:schemeClr val="bg1"/>
                </a:solidFill>
                <a:effectLst/>
                <a:latin typeface="-webkit-standard"/>
              </a:rPr>
              <a:t>Kuptoni</a:t>
            </a:r>
            <a:endParaRPr lang="de-CH" sz="1200" noProof="1">
              <a:solidFill>
                <a:schemeClr val="bg1"/>
              </a:solidFill>
            </a:endParaRPr>
          </a:p>
        </p:txBody>
      </p:sp>
      <p:sp>
        <p:nvSpPr>
          <p:cNvPr id="12" name="Textfeld 11">
            <a:extLst>
              <a:ext uri="{FF2B5EF4-FFF2-40B4-BE49-F238E27FC236}">
                <a16:creationId xmlns:a16="http://schemas.microsoft.com/office/drawing/2014/main" id="{AC2344F7-4795-A2D3-3916-EF0FF9BAC610}"/>
              </a:ext>
            </a:extLst>
          </p:cNvPr>
          <p:cNvSpPr txBox="1"/>
          <p:nvPr/>
        </p:nvSpPr>
        <p:spPr>
          <a:xfrm>
            <a:off x="2064677" y="5102724"/>
            <a:ext cx="1213324" cy="276999"/>
          </a:xfrm>
          <a:prstGeom prst="rect">
            <a:avLst/>
          </a:prstGeom>
          <a:solidFill>
            <a:schemeClr val="tx2">
              <a:lumMod val="60000"/>
              <a:lumOff val="40000"/>
            </a:schemeClr>
          </a:solidFill>
        </p:spPr>
        <p:txBody>
          <a:bodyPr wrap="square" rtlCol="0">
            <a:spAutoFit/>
          </a:bodyPr>
          <a:lstStyle/>
          <a:p>
            <a:pPr algn="ctr"/>
            <a:r>
              <a:rPr lang="de-CH" sz="1200" noProof="1">
                <a:solidFill>
                  <a:schemeClr val="bg1"/>
                </a:solidFill>
              </a:rPr>
              <a:t>Njihni</a:t>
            </a:r>
          </a:p>
        </p:txBody>
      </p:sp>
      <p:sp>
        <p:nvSpPr>
          <p:cNvPr id="13" name="Textfeld 12">
            <a:extLst>
              <a:ext uri="{FF2B5EF4-FFF2-40B4-BE49-F238E27FC236}">
                <a16:creationId xmlns:a16="http://schemas.microsoft.com/office/drawing/2014/main" id="{B03A1594-873F-FB48-98A3-79C65BE62DA5}"/>
              </a:ext>
            </a:extLst>
          </p:cNvPr>
          <p:cNvSpPr txBox="1"/>
          <p:nvPr/>
        </p:nvSpPr>
        <p:spPr>
          <a:xfrm>
            <a:off x="2063532" y="5517286"/>
            <a:ext cx="1215615" cy="276999"/>
          </a:xfrm>
          <a:prstGeom prst="rect">
            <a:avLst/>
          </a:prstGeom>
          <a:solidFill>
            <a:schemeClr val="tx2">
              <a:lumMod val="60000"/>
              <a:lumOff val="40000"/>
            </a:schemeClr>
          </a:solidFill>
        </p:spPr>
        <p:txBody>
          <a:bodyPr wrap="square" rtlCol="0">
            <a:spAutoFit/>
          </a:bodyPr>
          <a:lstStyle/>
          <a:p>
            <a:pPr algn="ctr"/>
            <a:r>
              <a:rPr lang="de-CH" sz="1200" noProof="1">
                <a:solidFill>
                  <a:schemeClr val="bg1"/>
                </a:solidFill>
              </a:rPr>
              <a:t>Veproni</a:t>
            </a:r>
          </a:p>
        </p:txBody>
      </p:sp>
      <p:sp>
        <p:nvSpPr>
          <p:cNvPr id="16" name="Textfeld 15">
            <a:extLst>
              <a:ext uri="{FF2B5EF4-FFF2-40B4-BE49-F238E27FC236}">
                <a16:creationId xmlns:a16="http://schemas.microsoft.com/office/drawing/2014/main" id="{A9AA9034-E533-005D-FB50-142F8D4A9A1B}"/>
              </a:ext>
            </a:extLst>
          </p:cNvPr>
          <p:cNvSpPr txBox="1"/>
          <p:nvPr/>
        </p:nvSpPr>
        <p:spPr>
          <a:xfrm>
            <a:off x="1887823" y="5931848"/>
            <a:ext cx="1202936" cy="276999"/>
          </a:xfrm>
          <a:prstGeom prst="rect">
            <a:avLst/>
          </a:prstGeom>
          <a:solidFill>
            <a:schemeClr val="tx2">
              <a:lumMod val="60000"/>
              <a:lumOff val="40000"/>
            </a:schemeClr>
          </a:solidFill>
        </p:spPr>
        <p:txBody>
          <a:bodyPr wrap="square" rtlCol="0">
            <a:spAutoFit/>
          </a:bodyPr>
          <a:lstStyle/>
          <a:p>
            <a:pPr algn="ctr"/>
            <a:r>
              <a:rPr lang="de-CH" sz="1200" noProof="1">
                <a:solidFill>
                  <a:schemeClr val="bg1"/>
                </a:solidFill>
              </a:rPr>
              <a:t>Kërkoni ndihmë</a:t>
            </a:r>
          </a:p>
        </p:txBody>
      </p:sp>
    </p:spTree>
    <p:extLst>
      <p:ext uri="{BB962C8B-B14F-4D97-AF65-F5344CB8AC3E}">
        <p14:creationId xmlns:p14="http://schemas.microsoft.com/office/powerpoint/2010/main" val="2506886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7C936-ACD9-6709-BB62-6CF46CCC9F7D}"/>
            </a:ext>
          </a:extLst>
        </p:cNvPr>
        <p:cNvGrpSpPr/>
        <p:nvPr/>
      </p:nvGrpSpPr>
      <p:grpSpPr>
        <a:xfrm>
          <a:off x="0" y="0"/>
          <a:ext cx="0" cy="0"/>
          <a:chOff x="0" y="0"/>
          <a:chExt cx="0" cy="0"/>
        </a:xfrm>
      </p:grpSpPr>
      <p:sp>
        <p:nvSpPr>
          <p:cNvPr id="9" name="Untertitel 2">
            <a:extLst>
              <a:ext uri="{FF2B5EF4-FFF2-40B4-BE49-F238E27FC236}">
                <a16:creationId xmlns:a16="http://schemas.microsoft.com/office/drawing/2014/main" id="{D7B4B2A1-95D5-C253-C7D0-150432793751}"/>
              </a:ext>
            </a:extLst>
          </p:cNvPr>
          <p:cNvSpPr txBox="1">
            <a:spLocks/>
          </p:cNvSpPr>
          <p:nvPr/>
        </p:nvSpPr>
        <p:spPr>
          <a:xfrm>
            <a:off x="631965" y="656507"/>
            <a:ext cx="1005840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b="1" dirty="0" err="1">
                <a:solidFill>
                  <a:schemeClr val="accent1">
                    <a:lumMod val="50000"/>
                  </a:schemeClr>
                </a:solidFill>
              </a:rPr>
              <a:t>Pyetje</a:t>
            </a:r>
            <a:endParaRPr lang="de-CH" b="1" dirty="0">
              <a:solidFill>
                <a:schemeClr val="accent1">
                  <a:lumMod val="50000"/>
                </a:schemeClr>
              </a:solidFill>
            </a:endParaRPr>
          </a:p>
        </p:txBody>
      </p:sp>
      <p:sp>
        <p:nvSpPr>
          <p:cNvPr id="11" name="Textfeld 10">
            <a:extLst>
              <a:ext uri="{FF2B5EF4-FFF2-40B4-BE49-F238E27FC236}">
                <a16:creationId xmlns:a16="http://schemas.microsoft.com/office/drawing/2014/main" id="{8BF2E7E8-465E-A548-BA34-A2F0FD0BDEB5}"/>
              </a:ext>
            </a:extLst>
          </p:cNvPr>
          <p:cNvSpPr txBox="1"/>
          <p:nvPr/>
        </p:nvSpPr>
        <p:spPr>
          <a:xfrm>
            <a:off x="1978702" y="2222261"/>
            <a:ext cx="7142483" cy="461665"/>
          </a:xfrm>
          <a:prstGeom prst="rect">
            <a:avLst/>
          </a:prstGeom>
          <a:noFill/>
          <a:ln w="12700">
            <a:solidFill>
              <a:schemeClr val="accent1">
                <a:lumMod val="50000"/>
              </a:schemeClr>
            </a:solidFill>
          </a:ln>
        </p:spPr>
        <p:txBody>
          <a:bodyPr wrap="square" rtlCol="0">
            <a:spAutoFit/>
          </a:bodyPr>
          <a:lstStyle/>
          <a:p>
            <a:r>
              <a:rPr lang="de-CH" sz="2400" b="1" i="0" u="none" strike="noStrike" dirty="0" err="1">
                <a:solidFill>
                  <a:srgbClr val="000000"/>
                </a:solidFill>
                <a:effectLst/>
              </a:rPr>
              <a:t>Kush</a:t>
            </a:r>
            <a:r>
              <a:rPr lang="de-CH" sz="2400" b="1" i="0" u="none" strike="noStrike" dirty="0">
                <a:solidFill>
                  <a:srgbClr val="000000"/>
                </a:solidFill>
                <a:effectLst/>
              </a:rPr>
              <a:t> </a:t>
            </a:r>
            <a:r>
              <a:rPr lang="de-CH" sz="2400" b="1" i="0" u="none" strike="noStrike" dirty="0" err="1">
                <a:solidFill>
                  <a:srgbClr val="000000"/>
                </a:solidFill>
                <a:effectLst/>
              </a:rPr>
              <a:t>njeh</a:t>
            </a:r>
            <a:r>
              <a:rPr lang="de-CH" sz="2400" b="1" i="0" u="none" strike="noStrike" dirty="0">
                <a:solidFill>
                  <a:srgbClr val="000000"/>
                </a:solidFill>
                <a:effectLst/>
              </a:rPr>
              <a:t> </a:t>
            </a:r>
            <a:r>
              <a:rPr lang="de-CH" sz="2400" b="1" i="0" u="none" strike="noStrike" dirty="0" err="1">
                <a:solidFill>
                  <a:srgbClr val="000000"/>
                </a:solidFill>
                <a:effectLst/>
              </a:rPr>
              <a:t>të</a:t>
            </a:r>
            <a:r>
              <a:rPr lang="de-CH" sz="2400" b="1" i="0" u="none" strike="noStrike" dirty="0">
                <a:solidFill>
                  <a:srgbClr val="000000"/>
                </a:solidFill>
                <a:effectLst/>
              </a:rPr>
              <a:t> </a:t>
            </a:r>
            <a:r>
              <a:rPr lang="de-CH" sz="2400" b="1" i="0" u="none" strike="noStrike" dirty="0" err="1">
                <a:solidFill>
                  <a:srgbClr val="000000"/>
                </a:solidFill>
                <a:effectLst/>
              </a:rPr>
              <a:t>paktën</a:t>
            </a:r>
            <a:r>
              <a:rPr lang="de-CH" sz="2400" b="1" i="0" u="none" strike="noStrike" dirty="0">
                <a:solidFill>
                  <a:srgbClr val="000000"/>
                </a:solidFill>
                <a:effectLst/>
              </a:rPr>
              <a:t> </a:t>
            </a:r>
            <a:r>
              <a:rPr lang="de-CH" sz="2400" b="1" i="0" u="none" strike="noStrike" dirty="0" err="1">
                <a:solidFill>
                  <a:srgbClr val="000000"/>
                </a:solidFill>
                <a:effectLst/>
              </a:rPr>
              <a:t>një</a:t>
            </a:r>
            <a:r>
              <a:rPr lang="de-CH" sz="2400" b="1" i="0" u="none" strike="noStrike" dirty="0">
                <a:solidFill>
                  <a:srgbClr val="000000"/>
                </a:solidFill>
                <a:effectLst/>
              </a:rPr>
              <a:t> </a:t>
            </a:r>
            <a:r>
              <a:rPr lang="de-CH" sz="2400" b="1" i="0" u="none" strike="noStrike" dirty="0" err="1">
                <a:solidFill>
                  <a:srgbClr val="000000"/>
                </a:solidFill>
                <a:effectLst/>
              </a:rPr>
              <a:t>person</a:t>
            </a:r>
            <a:r>
              <a:rPr lang="de-CH" sz="2400" b="1" i="0" u="none" strike="noStrike" dirty="0">
                <a:solidFill>
                  <a:srgbClr val="000000"/>
                </a:solidFill>
                <a:effectLst/>
              </a:rPr>
              <a:t> </a:t>
            </a:r>
            <a:r>
              <a:rPr lang="de-CH" sz="2400" b="1" i="0" u="none" strike="noStrike" dirty="0" err="1">
                <a:solidFill>
                  <a:srgbClr val="000000"/>
                </a:solidFill>
                <a:effectLst/>
              </a:rPr>
              <a:t>që</a:t>
            </a:r>
            <a:r>
              <a:rPr lang="de-CH" sz="2400" b="1" i="0" u="none" strike="noStrike" dirty="0">
                <a:solidFill>
                  <a:srgbClr val="000000"/>
                </a:solidFill>
                <a:effectLst/>
              </a:rPr>
              <a:t> </a:t>
            </a:r>
            <a:r>
              <a:rPr lang="de-CH" sz="2400" b="1" i="0" u="none" strike="noStrike" dirty="0" err="1">
                <a:solidFill>
                  <a:srgbClr val="000000"/>
                </a:solidFill>
                <a:effectLst/>
              </a:rPr>
              <a:t>përdor</a:t>
            </a:r>
            <a:r>
              <a:rPr lang="de-CH" sz="2400" b="1" i="0" u="none" strike="noStrike" dirty="0">
                <a:solidFill>
                  <a:srgbClr val="000000"/>
                </a:solidFill>
                <a:effectLst/>
              </a:rPr>
              <a:t> vape</a:t>
            </a:r>
            <a:r>
              <a:rPr lang="de-CH" sz="2400" b="1" dirty="0"/>
              <a:t>?</a:t>
            </a:r>
          </a:p>
        </p:txBody>
      </p:sp>
      <p:pic>
        <p:nvPicPr>
          <p:cNvPr id="13" name="Grafik 12" descr="Ein Bild, das Handschuhe, Hand enthält.&#10;&#10;Automatisch generierte Beschreibung">
            <a:extLst>
              <a:ext uri="{FF2B5EF4-FFF2-40B4-BE49-F238E27FC236}">
                <a16:creationId xmlns:a16="http://schemas.microsoft.com/office/drawing/2014/main" id="{2138DD3A-D250-0399-36CE-C0AF53B4654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957887" y="3384045"/>
            <a:ext cx="1411892" cy="2044307"/>
          </a:xfrm>
          <a:prstGeom prst="rect">
            <a:avLst/>
          </a:prstGeom>
        </p:spPr>
      </p:pic>
      <p:pic>
        <p:nvPicPr>
          <p:cNvPr id="14" name="Grafik 13" descr="Ein Bild, das Handschuhe, Hand enthält.&#10;&#10;Automatisch generierte Beschreibung">
            <a:extLst>
              <a:ext uri="{FF2B5EF4-FFF2-40B4-BE49-F238E27FC236}">
                <a16:creationId xmlns:a16="http://schemas.microsoft.com/office/drawing/2014/main" id="{E8145CAE-2049-9262-FB32-FB6C814C8DBE}"/>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2944779" y="3177313"/>
            <a:ext cx="970671" cy="1405454"/>
          </a:xfrm>
          <a:prstGeom prst="rect">
            <a:avLst/>
          </a:prstGeom>
        </p:spPr>
      </p:pic>
      <p:pic>
        <p:nvPicPr>
          <p:cNvPr id="15" name="Grafik 14" descr="Ein Bild, das Handschuhe, Hand enthält.&#10;&#10;Automatisch generierte Beschreibung">
            <a:extLst>
              <a:ext uri="{FF2B5EF4-FFF2-40B4-BE49-F238E27FC236}">
                <a16:creationId xmlns:a16="http://schemas.microsoft.com/office/drawing/2014/main" id="{D57A67D2-ACA3-C985-F306-282933D4BD5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4893822" y="3778299"/>
            <a:ext cx="970430" cy="1405105"/>
          </a:xfrm>
          <a:prstGeom prst="rect">
            <a:avLst/>
          </a:prstGeom>
        </p:spPr>
      </p:pic>
      <p:pic>
        <p:nvPicPr>
          <p:cNvPr id="16" name="Grafik 15" descr="Ein Bild, das Handschuhe, Hand enthält.&#10;&#10;Automatisch generierte Beschreibung">
            <a:extLst>
              <a:ext uri="{FF2B5EF4-FFF2-40B4-BE49-F238E27FC236}">
                <a16:creationId xmlns:a16="http://schemas.microsoft.com/office/drawing/2014/main" id="{245D1824-D05C-AE7E-6412-57A495B12A3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6439493" y="4087928"/>
            <a:ext cx="1321820" cy="1913890"/>
          </a:xfrm>
          <a:prstGeom prst="rect">
            <a:avLst/>
          </a:prstGeom>
        </p:spPr>
      </p:pic>
      <p:pic>
        <p:nvPicPr>
          <p:cNvPr id="17" name="Grafik 16" descr="Ein Bild, das Handschuhe, Hand enthält.&#10;&#10;Automatisch generierte Beschreibung">
            <a:extLst>
              <a:ext uri="{FF2B5EF4-FFF2-40B4-BE49-F238E27FC236}">
                <a16:creationId xmlns:a16="http://schemas.microsoft.com/office/drawing/2014/main" id="{63656026-A03B-4712-15B1-83D5D5D89E14}"/>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8388295" y="3568136"/>
            <a:ext cx="887144" cy="1284514"/>
          </a:xfrm>
          <a:prstGeom prst="rect">
            <a:avLst/>
          </a:prstGeom>
        </p:spPr>
      </p:pic>
      <p:pic>
        <p:nvPicPr>
          <p:cNvPr id="2" name="Grafik 1" descr="Ein Bild, das Handschuhe, Hand enthält.&#10;&#10;Automatisch generierte Beschreibung">
            <a:extLst>
              <a:ext uri="{FF2B5EF4-FFF2-40B4-BE49-F238E27FC236}">
                <a16:creationId xmlns:a16="http://schemas.microsoft.com/office/drawing/2014/main" id="{5AEDC82A-6198-BB53-0D88-F12BBABD7AB5}"/>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10119652" y="2753506"/>
            <a:ext cx="1141425" cy="1652692"/>
          </a:xfrm>
          <a:prstGeom prst="rect">
            <a:avLst/>
          </a:prstGeom>
        </p:spPr>
      </p:pic>
    </p:spTree>
    <p:extLst>
      <p:ext uri="{BB962C8B-B14F-4D97-AF65-F5344CB8AC3E}">
        <p14:creationId xmlns:p14="http://schemas.microsoft.com/office/powerpoint/2010/main" val="2886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45214-EE36-94CC-3BB2-E5E9F6E32402}"/>
            </a:ext>
          </a:extLst>
        </p:cNvPr>
        <p:cNvGrpSpPr/>
        <p:nvPr/>
      </p:nvGrpSpPr>
      <p:grpSpPr>
        <a:xfrm>
          <a:off x="0" y="0"/>
          <a:ext cx="0" cy="0"/>
          <a:chOff x="0" y="0"/>
          <a:chExt cx="0" cy="0"/>
        </a:xfrm>
      </p:grpSpPr>
      <p:sp>
        <p:nvSpPr>
          <p:cNvPr id="9" name="Untertitel 2">
            <a:extLst>
              <a:ext uri="{FF2B5EF4-FFF2-40B4-BE49-F238E27FC236}">
                <a16:creationId xmlns:a16="http://schemas.microsoft.com/office/drawing/2014/main" id="{132811B3-FE5C-34BC-7ABA-0BD5EC92722F}"/>
              </a:ext>
            </a:extLst>
          </p:cNvPr>
          <p:cNvSpPr txBox="1">
            <a:spLocks/>
          </p:cNvSpPr>
          <p:nvPr/>
        </p:nvSpPr>
        <p:spPr>
          <a:xfrm>
            <a:off x="631965" y="656507"/>
            <a:ext cx="1005840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b="1" dirty="0" err="1">
                <a:solidFill>
                  <a:schemeClr val="accent1">
                    <a:lumMod val="50000"/>
                  </a:schemeClr>
                </a:solidFill>
              </a:rPr>
              <a:t>Rreziqet</a:t>
            </a:r>
            <a:r>
              <a:rPr lang="de-CH" b="1" dirty="0">
                <a:solidFill>
                  <a:schemeClr val="accent1">
                    <a:lumMod val="50000"/>
                  </a:schemeClr>
                </a:solidFill>
              </a:rPr>
              <a:t> </a:t>
            </a:r>
            <a:r>
              <a:rPr lang="de-CH" b="1" dirty="0" err="1">
                <a:solidFill>
                  <a:schemeClr val="accent1">
                    <a:lumMod val="50000"/>
                  </a:schemeClr>
                </a:solidFill>
              </a:rPr>
              <a:t>për</a:t>
            </a:r>
            <a:r>
              <a:rPr lang="de-CH" b="1" dirty="0">
                <a:solidFill>
                  <a:schemeClr val="accent1">
                    <a:lumMod val="50000"/>
                  </a:schemeClr>
                </a:solidFill>
              </a:rPr>
              <a:t> </a:t>
            </a:r>
            <a:r>
              <a:rPr lang="de-CH" b="1" dirty="0" err="1">
                <a:solidFill>
                  <a:schemeClr val="accent1">
                    <a:lumMod val="50000"/>
                  </a:schemeClr>
                </a:solidFill>
              </a:rPr>
              <a:t>të</a:t>
            </a:r>
            <a:r>
              <a:rPr lang="de-CH" b="1" dirty="0">
                <a:solidFill>
                  <a:schemeClr val="accent1">
                    <a:lumMod val="50000"/>
                  </a:schemeClr>
                </a:solidFill>
              </a:rPr>
              <a:t> RINJTË</a:t>
            </a:r>
          </a:p>
        </p:txBody>
      </p:sp>
      <p:sp>
        <p:nvSpPr>
          <p:cNvPr id="10" name="Textfeld 9">
            <a:extLst>
              <a:ext uri="{FF2B5EF4-FFF2-40B4-BE49-F238E27FC236}">
                <a16:creationId xmlns:a16="http://schemas.microsoft.com/office/drawing/2014/main" id="{CEAEA938-BB0B-FFF5-67AD-15326D354C72}"/>
              </a:ext>
            </a:extLst>
          </p:cNvPr>
          <p:cNvSpPr txBox="1"/>
          <p:nvPr/>
        </p:nvSpPr>
        <p:spPr>
          <a:xfrm>
            <a:off x="631964" y="1757451"/>
            <a:ext cx="7400991" cy="3631763"/>
          </a:xfrm>
          <a:prstGeom prst="rect">
            <a:avLst/>
          </a:prstGeom>
          <a:noFill/>
        </p:spPr>
        <p:txBody>
          <a:bodyPr wrap="square" rtlCol="0">
            <a:spAutoFit/>
          </a:bodyPr>
          <a:lstStyle/>
          <a:p>
            <a:pPr marL="457200" indent="-457200" algn="l">
              <a:spcBef>
                <a:spcPts val="1200"/>
              </a:spcBef>
              <a:buAutoNum type="arabicParenR"/>
            </a:pPr>
            <a:r>
              <a:rPr lang="de-CH" sz="2000" b="1" i="0" u="none" strike="noStrike" noProof="1">
                <a:solidFill>
                  <a:srgbClr val="000000"/>
                </a:solidFill>
                <a:effectLst/>
              </a:rPr>
              <a:t>Industria: </a:t>
            </a:r>
            <a:r>
              <a:rPr lang="de-CH" sz="2000" b="0" i="0" u="none" strike="noStrike" noProof="1">
                <a:solidFill>
                  <a:srgbClr val="000000"/>
                </a:solidFill>
                <a:effectLst/>
              </a:rPr>
              <a:t>i drejtohet të rinjve në mënyrë të qëllimshme. (Reklamimi në mediat sociale, p.sh. TikTok)</a:t>
            </a:r>
          </a:p>
          <a:p>
            <a:pPr marL="457200" indent="-457200" algn="l">
              <a:spcBef>
                <a:spcPts val="1200"/>
              </a:spcBef>
              <a:buAutoNum type="arabicParenR"/>
            </a:pPr>
            <a:r>
              <a:rPr lang="de-CH" sz="2000" b="1" i="0" u="none" strike="noStrike" noProof="1">
                <a:solidFill>
                  <a:srgbClr val="000000"/>
                </a:solidFill>
                <a:effectLst/>
              </a:rPr>
              <a:t>Aroma: </a:t>
            </a:r>
            <a:r>
              <a:rPr lang="de-CH" sz="2000" b="0" i="0" u="none" strike="noStrike" noProof="1">
                <a:solidFill>
                  <a:srgbClr val="000000"/>
                </a:solidFill>
                <a:effectLst/>
              </a:rPr>
              <a:t>Aromat e bëjnë përdorimin e vapes tërheqës për të rinjtë</a:t>
            </a:r>
            <a:endParaRPr lang="de-CH" sz="2000" noProof="1">
              <a:solidFill>
                <a:srgbClr val="000000"/>
              </a:solidFill>
            </a:endParaRPr>
          </a:p>
          <a:p>
            <a:pPr marL="457200" indent="-457200" algn="l">
              <a:spcBef>
                <a:spcPts val="1200"/>
              </a:spcBef>
              <a:buAutoNum type="arabicParenR"/>
            </a:pPr>
            <a:r>
              <a:rPr lang="de-CH" sz="2000" b="1" i="0" u="none" strike="noStrike" noProof="1">
                <a:solidFill>
                  <a:srgbClr val="000000"/>
                </a:solidFill>
                <a:effectLst/>
              </a:rPr>
              <a:t>Pasojat e konsumit të nikotinës:</a:t>
            </a:r>
          </a:p>
          <a:p>
            <a:pPr marL="722313" lvl="1" indent="-265113">
              <a:spcBef>
                <a:spcPts val="1200"/>
              </a:spcBef>
              <a:buFont typeface="Arial" panose="020B0604020202020204" pitchFamily="34" charset="0"/>
              <a:buChar char="•"/>
            </a:pPr>
            <a:r>
              <a:rPr lang="de-CH" sz="2000" b="0" i="0" u="none" strike="noStrike" noProof="1">
                <a:solidFill>
                  <a:srgbClr val="000000"/>
                </a:solidFill>
                <a:effectLst/>
              </a:rPr>
              <a:t>Nikotina mund të dëmtojë zhvillimin e trurit.</a:t>
            </a:r>
          </a:p>
          <a:p>
            <a:pPr marL="722313" lvl="1" indent="-265113">
              <a:spcBef>
                <a:spcPts val="1200"/>
              </a:spcBef>
              <a:buFont typeface="Arial" panose="020B0604020202020204" pitchFamily="34" charset="0"/>
              <a:buChar char="•"/>
            </a:pPr>
            <a:r>
              <a:rPr lang="de-CH" sz="2000" b="0" i="0" u="none" strike="noStrike" noProof="1">
                <a:solidFill>
                  <a:srgbClr val="000000"/>
                </a:solidFill>
                <a:effectLst/>
              </a:rPr>
              <a:t>Konsumimi i hershëm rrit rrezikun e varësisë nga nikotina në të ardhmen.</a:t>
            </a:r>
          </a:p>
          <a:p>
            <a:pPr marL="457200" indent="-457200">
              <a:spcBef>
                <a:spcPts val="1200"/>
              </a:spcBef>
              <a:buAutoNum type="arabicParenR"/>
            </a:pPr>
            <a:r>
              <a:rPr lang="de-CH" sz="2000" b="1" noProof="1">
                <a:solidFill>
                  <a:srgbClr val="000000"/>
                </a:solidFill>
              </a:rPr>
              <a:t>Prindërit që vetë pinë duhan: </a:t>
            </a:r>
            <a:r>
              <a:rPr lang="de-CH" sz="2000" noProof="1">
                <a:solidFill>
                  <a:srgbClr val="000000"/>
                </a:solidFill>
              </a:rPr>
              <a:t>rrisin rrezikun që fëmijët e tyre të fillojnë të pinë duhan ose të përdorin vape.</a:t>
            </a:r>
          </a:p>
        </p:txBody>
      </p:sp>
      <p:pic>
        <p:nvPicPr>
          <p:cNvPr id="12" name="Grafik 11" descr="Ein Bild, das Cartoon, Clipart, Schuhwerk, Darstellung enthält.&#10;&#10;Automatisch generierte Beschreibung">
            <a:extLst>
              <a:ext uri="{FF2B5EF4-FFF2-40B4-BE49-F238E27FC236}">
                <a16:creationId xmlns:a16="http://schemas.microsoft.com/office/drawing/2014/main" id="{771CEEA7-289A-97C4-01E8-6C58E9DC920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6177" b="89988" l="6056" r="93218">
                        <a14:foregroundMark x1="33064" y1="10375" x2="40937" y2="6217"/>
                        <a14:foregroundMark x1="40937" y1="6217" x2="32620" y2="11546"/>
                        <a14:foregroundMark x1="32620" y1="11546" x2="32055" y2="11465"/>
                        <a14:foregroundMark x1="87848" y1="23496" x2="88010" y2="23415"/>
                        <a14:foregroundMark x1="88252" y1="23173" x2="88090" y2="23092"/>
                        <a14:foregroundMark x1="92895" y1="22325" x2="93056" y2="22164"/>
                        <a14:foregroundMark x1="93218" y1="35285" x2="93056" y2="36294"/>
                        <a14:foregroundMark x1="10012" y1="33791" x2="9931" y2="34356"/>
                        <a14:foregroundMark x1="10174" y1="41098" x2="7348" y2="47800"/>
                        <a14:foregroundMark x1="7348" y1="47800" x2="10416" y2="41461"/>
                        <a14:foregroundMark x1="10416" y1="41461" x2="10254" y2="41098"/>
                        <a14:foregroundMark x1="7549" y1="40089" x2="7388" y2="40170"/>
                        <a14:foregroundMark x1="7549" y1="63585" x2="7549" y2="63181"/>
                        <a14:foregroundMark x1="7549" y1="63181" x2="7549" y2="63181"/>
                        <a14:foregroundMark x1="7549" y1="63181" x2="6621" y2="64635"/>
                        <a14:foregroundMark x1="6459" y1="43197" x2="6056" y2="41784"/>
                      </a14:backgroundRemoval>
                    </a14:imgEffect>
                  </a14:imgLayer>
                </a14:imgProps>
              </a:ext>
              <a:ext uri="{28A0092B-C50C-407E-A947-70E740481C1C}">
                <a14:useLocalDpi xmlns:a14="http://schemas.microsoft.com/office/drawing/2010/main" val="0"/>
              </a:ext>
            </a:extLst>
          </a:blip>
          <a:srcRect l="4988" t="4883" r="3850" b="10233"/>
          <a:stretch/>
        </p:blipFill>
        <p:spPr>
          <a:xfrm>
            <a:off x="8720755" y="1757451"/>
            <a:ext cx="3200400" cy="2979964"/>
          </a:xfrm>
          <a:prstGeom prst="rect">
            <a:avLst/>
          </a:prstGeom>
        </p:spPr>
      </p:pic>
    </p:spTree>
    <p:extLst>
      <p:ext uri="{BB962C8B-B14F-4D97-AF65-F5344CB8AC3E}">
        <p14:creationId xmlns:p14="http://schemas.microsoft.com/office/powerpoint/2010/main" val="1495720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C81BA-5CC5-5E36-7E3F-4457BF10D973}"/>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AA568BD7-9D2B-EF56-8FEF-69D7E3DC0EC7}"/>
              </a:ext>
            </a:extLst>
          </p:cNvPr>
          <p:cNvSpPr>
            <a:spLocks noGrp="1"/>
          </p:cNvSpPr>
          <p:nvPr>
            <p:ph type="subTitle" idx="1"/>
          </p:nvPr>
        </p:nvSpPr>
        <p:spPr>
          <a:xfrm>
            <a:off x="740822" y="725862"/>
            <a:ext cx="10058400" cy="547767"/>
          </a:xfrm>
        </p:spPr>
        <p:txBody>
          <a:bodyPr/>
          <a:lstStyle/>
          <a:p>
            <a:r>
              <a:rPr lang="de-CH" b="1" dirty="0" err="1">
                <a:solidFill>
                  <a:schemeClr val="accent1">
                    <a:lumMod val="50000"/>
                  </a:schemeClr>
                </a:solidFill>
              </a:rPr>
              <a:t>Ligjet</a:t>
            </a:r>
            <a:r>
              <a:rPr lang="de-CH" b="1" dirty="0">
                <a:solidFill>
                  <a:schemeClr val="accent1">
                    <a:lumMod val="50000"/>
                  </a:schemeClr>
                </a:solidFill>
              </a:rPr>
              <a:t> </a:t>
            </a:r>
            <a:r>
              <a:rPr lang="de-CH" b="1" dirty="0" err="1">
                <a:solidFill>
                  <a:schemeClr val="accent1">
                    <a:lumMod val="50000"/>
                  </a:schemeClr>
                </a:solidFill>
              </a:rPr>
              <a:t>dhe</a:t>
            </a:r>
            <a:r>
              <a:rPr lang="de-CH" b="1" dirty="0">
                <a:solidFill>
                  <a:schemeClr val="accent1">
                    <a:lumMod val="50000"/>
                  </a:schemeClr>
                </a:solidFill>
              </a:rPr>
              <a:t> </a:t>
            </a:r>
            <a:r>
              <a:rPr lang="de-CH" b="1" dirty="0" err="1">
                <a:solidFill>
                  <a:schemeClr val="accent1">
                    <a:lumMod val="50000"/>
                  </a:schemeClr>
                </a:solidFill>
              </a:rPr>
              <a:t>mbrojtja</a:t>
            </a:r>
            <a:r>
              <a:rPr lang="de-CH" b="1" dirty="0">
                <a:solidFill>
                  <a:schemeClr val="accent1">
                    <a:lumMod val="50000"/>
                  </a:schemeClr>
                </a:solidFill>
              </a:rPr>
              <a:t> </a:t>
            </a:r>
            <a:r>
              <a:rPr lang="de-CH" b="1" dirty="0" err="1">
                <a:solidFill>
                  <a:schemeClr val="accent1">
                    <a:lumMod val="50000"/>
                  </a:schemeClr>
                </a:solidFill>
              </a:rPr>
              <a:t>e</a:t>
            </a:r>
            <a:r>
              <a:rPr lang="de-CH" b="1" dirty="0">
                <a:solidFill>
                  <a:schemeClr val="accent1">
                    <a:lumMod val="50000"/>
                  </a:schemeClr>
                </a:solidFill>
              </a:rPr>
              <a:t> </a:t>
            </a:r>
            <a:r>
              <a:rPr lang="de-CH" b="1" dirty="0" err="1">
                <a:solidFill>
                  <a:schemeClr val="accent1">
                    <a:lumMod val="50000"/>
                  </a:schemeClr>
                </a:solidFill>
              </a:rPr>
              <a:t>të</a:t>
            </a:r>
            <a:r>
              <a:rPr lang="de-CH" b="1" dirty="0">
                <a:solidFill>
                  <a:schemeClr val="accent1">
                    <a:lumMod val="50000"/>
                  </a:schemeClr>
                </a:solidFill>
              </a:rPr>
              <a:t> </a:t>
            </a:r>
            <a:r>
              <a:rPr lang="de-CH" b="1" dirty="0" err="1">
                <a:solidFill>
                  <a:schemeClr val="accent1">
                    <a:lumMod val="50000"/>
                  </a:schemeClr>
                </a:solidFill>
              </a:rPr>
              <a:t>rinjve</a:t>
            </a:r>
            <a:endParaRPr lang="de-CH" b="1" dirty="0">
              <a:solidFill>
                <a:schemeClr val="accent1">
                  <a:lumMod val="50000"/>
                </a:schemeClr>
              </a:solidFill>
            </a:endParaRPr>
          </a:p>
        </p:txBody>
      </p:sp>
      <p:sp>
        <p:nvSpPr>
          <p:cNvPr id="4" name="Textfeld 3">
            <a:extLst>
              <a:ext uri="{FF2B5EF4-FFF2-40B4-BE49-F238E27FC236}">
                <a16:creationId xmlns:a16="http://schemas.microsoft.com/office/drawing/2014/main" id="{978768F7-6883-C4F3-9244-86C63356F0D9}"/>
              </a:ext>
            </a:extLst>
          </p:cNvPr>
          <p:cNvSpPr txBox="1"/>
          <p:nvPr/>
        </p:nvSpPr>
        <p:spPr>
          <a:xfrm>
            <a:off x="665988" y="1343080"/>
            <a:ext cx="10732721" cy="1015663"/>
          </a:xfrm>
          <a:prstGeom prst="rect">
            <a:avLst/>
          </a:prstGeom>
          <a:noFill/>
        </p:spPr>
        <p:txBody>
          <a:bodyPr wrap="square" rtlCol="0">
            <a:spAutoFit/>
          </a:bodyPr>
          <a:lstStyle/>
          <a:p>
            <a:endParaRPr lang="de-CH" sz="2000" dirty="0"/>
          </a:p>
          <a:p>
            <a:pPr marL="285750" indent="-285750">
              <a:buFont typeface="Wingdings" panose="05000000000000000000" pitchFamily="2" charset="2"/>
              <a:buChar char="à"/>
            </a:pPr>
            <a:endParaRPr lang="de-CH" sz="2000" b="1" dirty="0">
              <a:sym typeface="Wingdings" panose="05000000000000000000" pitchFamily="2" charset="2"/>
            </a:endParaRPr>
          </a:p>
          <a:p>
            <a:endParaRPr lang="de-CH" sz="2000" dirty="0"/>
          </a:p>
        </p:txBody>
      </p:sp>
      <p:sp>
        <p:nvSpPr>
          <p:cNvPr id="2" name="Textfeld 1">
            <a:extLst>
              <a:ext uri="{FF2B5EF4-FFF2-40B4-BE49-F238E27FC236}">
                <a16:creationId xmlns:a16="http://schemas.microsoft.com/office/drawing/2014/main" id="{F8ACA555-5C32-ABE1-DA97-725214379915}"/>
              </a:ext>
            </a:extLst>
          </p:cNvPr>
          <p:cNvSpPr txBox="1"/>
          <p:nvPr/>
        </p:nvSpPr>
        <p:spPr>
          <a:xfrm>
            <a:off x="2634613" y="1594831"/>
            <a:ext cx="8475839" cy="707886"/>
          </a:xfrm>
          <a:prstGeom prst="rect">
            <a:avLst/>
          </a:prstGeom>
          <a:noFill/>
          <a:ln w="19050">
            <a:solidFill>
              <a:schemeClr val="accent2">
                <a:lumMod val="75000"/>
              </a:schemeClr>
            </a:solidFill>
          </a:ln>
        </p:spPr>
        <p:txBody>
          <a:bodyPr wrap="square" rtlCol="0">
            <a:spAutoFit/>
          </a:bodyPr>
          <a:lstStyle/>
          <a:p>
            <a:pPr>
              <a:spcAft>
                <a:spcPts val="600"/>
              </a:spcAft>
            </a:pPr>
            <a:r>
              <a:rPr lang="de-CH" sz="2000" dirty="0" err="1">
                <a:solidFill>
                  <a:schemeClr val="accent5">
                    <a:lumMod val="75000"/>
                  </a:schemeClr>
                </a:solidFill>
              </a:rPr>
              <a:t>Në</a:t>
            </a:r>
            <a:r>
              <a:rPr lang="de-CH" sz="2000" dirty="0">
                <a:solidFill>
                  <a:schemeClr val="accent5">
                    <a:lumMod val="75000"/>
                  </a:schemeClr>
                </a:solidFill>
              </a:rPr>
              <a:t> </a:t>
            </a:r>
            <a:r>
              <a:rPr lang="de-CH" sz="2000" dirty="0" err="1">
                <a:solidFill>
                  <a:schemeClr val="accent5">
                    <a:lumMod val="75000"/>
                  </a:schemeClr>
                </a:solidFill>
              </a:rPr>
              <a:t>Zvicër</a:t>
            </a:r>
            <a:r>
              <a:rPr lang="de-CH" sz="2000" dirty="0">
                <a:solidFill>
                  <a:schemeClr val="accent5">
                    <a:lumMod val="75000"/>
                  </a:schemeClr>
                </a:solidFill>
              </a:rPr>
              <a:t>, </a:t>
            </a:r>
            <a:r>
              <a:rPr lang="de-CH" sz="2000" dirty="0" err="1">
                <a:solidFill>
                  <a:schemeClr val="accent5">
                    <a:lumMod val="75000"/>
                  </a:schemeClr>
                </a:solidFill>
              </a:rPr>
              <a:t>me</a:t>
            </a:r>
            <a:r>
              <a:rPr lang="de-CH" sz="2000" dirty="0">
                <a:solidFill>
                  <a:schemeClr val="accent5">
                    <a:lumMod val="75000"/>
                  </a:schemeClr>
                </a:solidFill>
              </a:rPr>
              <a:t> </a:t>
            </a:r>
            <a:r>
              <a:rPr lang="de-CH" sz="2000" b="1" dirty="0">
                <a:solidFill>
                  <a:schemeClr val="accent5">
                    <a:lumMod val="75000"/>
                  </a:schemeClr>
                </a:solidFill>
              </a:rPr>
              <a:t>1 </a:t>
            </a:r>
            <a:r>
              <a:rPr lang="de-CH" sz="2000" b="1" dirty="0" err="1">
                <a:solidFill>
                  <a:schemeClr val="accent5">
                    <a:lumMod val="75000"/>
                  </a:schemeClr>
                </a:solidFill>
              </a:rPr>
              <a:t>tetor</a:t>
            </a:r>
            <a:r>
              <a:rPr lang="de-CH" sz="2000" b="1" dirty="0">
                <a:solidFill>
                  <a:schemeClr val="accent5">
                    <a:lumMod val="75000"/>
                  </a:schemeClr>
                </a:solidFill>
              </a:rPr>
              <a:t> 2024,</a:t>
            </a:r>
            <a:r>
              <a:rPr lang="de-CH" sz="2000" dirty="0">
                <a:solidFill>
                  <a:schemeClr val="accent5">
                    <a:lumMod val="75000"/>
                  </a:schemeClr>
                </a:solidFill>
              </a:rPr>
              <a:t> </a:t>
            </a:r>
            <a:r>
              <a:rPr lang="de-CH" sz="2000" dirty="0" err="1">
                <a:solidFill>
                  <a:schemeClr val="accent5">
                    <a:lumMod val="75000"/>
                  </a:schemeClr>
                </a:solidFill>
              </a:rPr>
              <a:t>ka</a:t>
            </a:r>
            <a:r>
              <a:rPr lang="de-CH" sz="2000" dirty="0">
                <a:solidFill>
                  <a:schemeClr val="accent5">
                    <a:lumMod val="75000"/>
                  </a:schemeClr>
                </a:solidFill>
              </a:rPr>
              <a:t> </a:t>
            </a:r>
            <a:r>
              <a:rPr lang="de-CH" sz="2000" dirty="0" err="1">
                <a:solidFill>
                  <a:schemeClr val="accent5">
                    <a:lumMod val="75000"/>
                  </a:schemeClr>
                </a:solidFill>
              </a:rPr>
              <a:t>hyrë</a:t>
            </a:r>
            <a:r>
              <a:rPr lang="de-CH" sz="2000" dirty="0">
                <a:solidFill>
                  <a:schemeClr val="accent5">
                    <a:lumMod val="75000"/>
                  </a:schemeClr>
                </a:solidFill>
              </a:rPr>
              <a:t> </a:t>
            </a:r>
            <a:r>
              <a:rPr lang="de-CH" sz="2000" dirty="0" err="1">
                <a:solidFill>
                  <a:schemeClr val="accent5">
                    <a:lumMod val="75000"/>
                  </a:schemeClr>
                </a:solidFill>
              </a:rPr>
              <a:t>në</a:t>
            </a:r>
            <a:r>
              <a:rPr lang="de-CH" sz="2000" dirty="0">
                <a:solidFill>
                  <a:schemeClr val="accent5">
                    <a:lumMod val="75000"/>
                  </a:schemeClr>
                </a:solidFill>
              </a:rPr>
              <a:t> </a:t>
            </a:r>
            <a:r>
              <a:rPr lang="de-CH" sz="2000" dirty="0" err="1">
                <a:solidFill>
                  <a:schemeClr val="accent5">
                    <a:lumMod val="75000"/>
                  </a:schemeClr>
                </a:solidFill>
              </a:rPr>
              <a:t>fuqi</a:t>
            </a:r>
            <a:r>
              <a:rPr lang="de-CH" sz="2000" dirty="0">
                <a:solidFill>
                  <a:schemeClr val="accent5">
                    <a:lumMod val="75000"/>
                  </a:schemeClr>
                </a:solidFill>
              </a:rPr>
              <a:t> </a:t>
            </a:r>
            <a:r>
              <a:rPr lang="de-CH" sz="2000" dirty="0" err="1">
                <a:solidFill>
                  <a:schemeClr val="accent5">
                    <a:lumMod val="75000"/>
                  </a:schemeClr>
                </a:solidFill>
              </a:rPr>
              <a:t>ligji</a:t>
            </a:r>
            <a:r>
              <a:rPr lang="de-CH" sz="2000" dirty="0">
                <a:solidFill>
                  <a:schemeClr val="accent5">
                    <a:lumMod val="75000"/>
                  </a:schemeClr>
                </a:solidFill>
              </a:rPr>
              <a:t> i </a:t>
            </a:r>
            <a:r>
              <a:rPr lang="de-CH" sz="2000" dirty="0" err="1">
                <a:solidFill>
                  <a:schemeClr val="accent5">
                    <a:lumMod val="75000"/>
                  </a:schemeClr>
                </a:solidFill>
              </a:rPr>
              <a:t>ri</a:t>
            </a:r>
            <a:r>
              <a:rPr lang="de-CH" sz="2000" dirty="0">
                <a:solidFill>
                  <a:schemeClr val="accent5">
                    <a:lumMod val="75000"/>
                  </a:schemeClr>
                </a:solidFill>
              </a:rPr>
              <a:t> </a:t>
            </a:r>
            <a:r>
              <a:rPr lang="de-CH" sz="2000" dirty="0" err="1">
                <a:solidFill>
                  <a:schemeClr val="accent5">
                    <a:lumMod val="75000"/>
                  </a:schemeClr>
                </a:solidFill>
              </a:rPr>
              <a:t>për</a:t>
            </a:r>
            <a:r>
              <a:rPr lang="de-CH" sz="2000" dirty="0">
                <a:solidFill>
                  <a:schemeClr val="accent5">
                    <a:lumMod val="75000"/>
                  </a:schemeClr>
                </a:solidFill>
              </a:rPr>
              <a:t> </a:t>
            </a:r>
            <a:r>
              <a:rPr lang="de-CH" sz="2000" dirty="0" err="1">
                <a:solidFill>
                  <a:schemeClr val="accent5">
                    <a:lumMod val="75000"/>
                  </a:schemeClr>
                </a:solidFill>
              </a:rPr>
              <a:t>produktet</a:t>
            </a:r>
            <a:r>
              <a:rPr lang="de-CH" sz="2000" dirty="0">
                <a:solidFill>
                  <a:schemeClr val="accent5">
                    <a:lumMod val="75000"/>
                  </a:schemeClr>
                </a:solidFill>
              </a:rPr>
              <a:t> </a:t>
            </a:r>
            <a:r>
              <a:rPr lang="de-CH" sz="2000" dirty="0" err="1">
                <a:solidFill>
                  <a:schemeClr val="accent5">
                    <a:lumMod val="75000"/>
                  </a:schemeClr>
                </a:solidFill>
              </a:rPr>
              <a:t>e</a:t>
            </a:r>
            <a:r>
              <a:rPr lang="de-CH" sz="2000" dirty="0">
                <a:solidFill>
                  <a:schemeClr val="accent5">
                    <a:lumMod val="75000"/>
                  </a:schemeClr>
                </a:solidFill>
              </a:rPr>
              <a:t> </a:t>
            </a:r>
            <a:r>
              <a:rPr lang="de-CH" sz="2000" dirty="0" err="1">
                <a:solidFill>
                  <a:schemeClr val="accent5">
                    <a:lumMod val="75000"/>
                  </a:schemeClr>
                </a:solidFill>
              </a:rPr>
              <a:t>duhanit</a:t>
            </a:r>
            <a:r>
              <a:rPr lang="de-CH" sz="2000" dirty="0">
                <a:solidFill>
                  <a:schemeClr val="accent5">
                    <a:lumMod val="75000"/>
                  </a:schemeClr>
                </a:solidFill>
              </a:rPr>
              <a:t>.</a:t>
            </a:r>
            <a:br>
              <a:rPr lang="de-CH" sz="2000" dirty="0">
                <a:solidFill>
                  <a:schemeClr val="accent5">
                    <a:lumMod val="75000"/>
                  </a:schemeClr>
                </a:solidFill>
              </a:rPr>
            </a:br>
            <a:r>
              <a:rPr lang="de-CH" sz="2000" dirty="0">
                <a:solidFill>
                  <a:schemeClr val="accent5">
                    <a:lumMod val="75000"/>
                  </a:schemeClr>
                </a:solidFill>
              </a:rPr>
              <a:t>Ky </a:t>
            </a:r>
            <a:r>
              <a:rPr lang="de-CH" sz="2000" dirty="0" err="1">
                <a:solidFill>
                  <a:schemeClr val="accent5">
                    <a:lumMod val="75000"/>
                  </a:schemeClr>
                </a:solidFill>
              </a:rPr>
              <a:t>ligj</a:t>
            </a:r>
            <a:r>
              <a:rPr lang="de-CH" sz="2000" dirty="0">
                <a:solidFill>
                  <a:schemeClr val="accent5">
                    <a:lumMod val="75000"/>
                  </a:schemeClr>
                </a:solidFill>
              </a:rPr>
              <a:t> </a:t>
            </a:r>
            <a:r>
              <a:rPr lang="de-CH" sz="2000" b="1" dirty="0" err="1">
                <a:solidFill>
                  <a:schemeClr val="accent5">
                    <a:lumMod val="75000"/>
                  </a:schemeClr>
                </a:solidFill>
              </a:rPr>
              <a:t>ndalon</a:t>
            </a:r>
            <a:r>
              <a:rPr lang="de-CH" sz="2000" dirty="0">
                <a:solidFill>
                  <a:schemeClr val="accent5">
                    <a:lumMod val="75000"/>
                  </a:schemeClr>
                </a:solidFill>
              </a:rPr>
              <a:t> </a:t>
            </a:r>
            <a:r>
              <a:rPr lang="de-CH" sz="2000" b="1" dirty="0" err="1">
                <a:solidFill>
                  <a:schemeClr val="accent5">
                    <a:lumMod val="75000"/>
                  </a:schemeClr>
                </a:solidFill>
              </a:rPr>
              <a:t>shitjen</a:t>
            </a:r>
            <a:r>
              <a:rPr lang="de-CH" sz="2000" b="1" dirty="0">
                <a:solidFill>
                  <a:schemeClr val="accent5">
                    <a:lumMod val="75000"/>
                  </a:schemeClr>
                </a:solidFill>
              </a:rPr>
              <a:t> </a:t>
            </a:r>
            <a:r>
              <a:rPr lang="de-CH" sz="2000" b="1" dirty="0" err="1">
                <a:solidFill>
                  <a:schemeClr val="accent5">
                    <a:lumMod val="75000"/>
                  </a:schemeClr>
                </a:solidFill>
              </a:rPr>
              <a:t>e</a:t>
            </a:r>
            <a:r>
              <a:rPr lang="de-CH" sz="2000" b="1" dirty="0">
                <a:solidFill>
                  <a:schemeClr val="accent5">
                    <a:lumMod val="75000"/>
                  </a:schemeClr>
                </a:solidFill>
              </a:rPr>
              <a:t> </a:t>
            </a:r>
            <a:r>
              <a:rPr lang="de-CH" sz="2000" b="1" dirty="0" err="1">
                <a:solidFill>
                  <a:schemeClr val="accent5">
                    <a:lumMod val="75000"/>
                  </a:schemeClr>
                </a:solidFill>
              </a:rPr>
              <a:t>vapes</a:t>
            </a:r>
            <a:r>
              <a:rPr lang="de-CH" sz="2000" b="1" dirty="0">
                <a:solidFill>
                  <a:schemeClr val="accent5">
                    <a:lumMod val="75000"/>
                  </a:schemeClr>
                </a:solidFill>
              </a:rPr>
              <a:t> </a:t>
            </a:r>
            <a:r>
              <a:rPr lang="de-CH" sz="2000" b="1" dirty="0" err="1">
                <a:solidFill>
                  <a:schemeClr val="accent5">
                    <a:lumMod val="75000"/>
                  </a:schemeClr>
                </a:solidFill>
              </a:rPr>
              <a:t>për</a:t>
            </a:r>
            <a:r>
              <a:rPr lang="de-CH" sz="2000" b="1" dirty="0">
                <a:solidFill>
                  <a:schemeClr val="accent5">
                    <a:lumMod val="75000"/>
                  </a:schemeClr>
                </a:solidFill>
              </a:rPr>
              <a:t> </a:t>
            </a:r>
            <a:r>
              <a:rPr lang="de-CH" sz="2000" b="1" dirty="0" err="1">
                <a:solidFill>
                  <a:schemeClr val="accent5">
                    <a:lumMod val="75000"/>
                  </a:schemeClr>
                </a:solidFill>
              </a:rPr>
              <a:t>të</a:t>
            </a:r>
            <a:r>
              <a:rPr lang="de-CH" sz="2000" b="1" dirty="0">
                <a:solidFill>
                  <a:schemeClr val="accent5">
                    <a:lumMod val="75000"/>
                  </a:schemeClr>
                </a:solidFill>
              </a:rPr>
              <a:t> </a:t>
            </a:r>
            <a:r>
              <a:rPr lang="de-CH" sz="2000" b="1" dirty="0" err="1">
                <a:solidFill>
                  <a:schemeClr val="accent5">
                    <a:lumMod val="75000"/>
                  </a:schemeClr>
                </a:solidFill>
              </a:rPr>
              <a:t>miturit</a:t>
            </a:r>
            <a:r>
              <a:rPr lang="de-CH" sz="2000" dirty="0">
                <a:solidFill>
                  <a:schemeClr val="accent5">
                    <a:lumMod val="75000"/>
                  </a:schemeClr>
                </a:solidFill>
              </a:rPr>
              <a:t>.</a:t>
            </a:r>
          </a:p>
        </p:txBody>
      </p:sp>
      <p:pic>
        <p:nvPicPr>
          <p:cNvPr id="7" name="Grafik 6" descr="Ein Bild, das Text, Schrift, Screenshot, Typografie enthält.&#10;&#10;Automatisch generierte Beschreibung">
            <a:extLst>
              <a:ext uri="{FF2B5EF4-FFF2-40B4-BE49-F238E27FC236}">
                <a16:creationId xmlns:a16="http://schemas.microsoft.com/office/drawing/2014/main" id="{B072A7BB-F9B9-00F9-ED08-96A9E14D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137" y="4622841"/>
            <a:ext cx="3096057" cy="604922"/>
          </a:xfrm>
          <a:prstGeom prst="rect">
            <a:avLst/>
          </a:prstGeom>
        </p:spPr>
      </p:pic>
      <p:pic>
        <p:nvPicPr>
          <p:cNvPr id="11" name="Grafik 10" descr="Ein Bild, das Text, Screenshot, Software, Webseite enthält.">
            <a:extLst>
              <a:ext uri="{FF2B5EF4-FFF2-40B4-BE49-F238E27FC236}">
                <a16:creationId xmlns:a16="http://schemas.microsoft.com/office/drawing/2014/main" id="{5F6A3728-C745-DDCC-C812-238E77E8A209}"/>
              </a:ext>
            </a:extLst>
          </p:cNvPr>
          <p:cNvPicPr>
            <a:picLocks noChangeAspect="1"/>
          </p:cNvPicPr>
          <p:nvPr/>
        </p:nvPicPr>
        <p:blipFill rotWithShape="1">
          <a:blip r:embed="rId4">
            <a:extLst>
              <a:ext uri="{28A0092B-C50C-407E-A947-70E740481C1C}">
                <a14:useLocalDpi xmlns:a14="http://schemas.microsoft.com/office/drawing/2010/main" val="0"/>
              </a:ext>
            </a:extLst>
          </a:blip>
          <a:srcRect l="6384" t="18572" r="31426" b="50000"/>
          <a:stretch/>
        </p:blipFill>
        <p:spPr>
          <a:xfrm rot="21446432">
            <a:off x="233287" y="3616356"/>
            <a:ext cx="3393322" cy="1071805"/>
          </a:xfrm>
          <a:prstGeom prst="rect">
            <a:avLst/>
          </a:prstGeom>
        </p:spPr>
      </p:pic>
      <p:pic>
        <p:nvPicPr>
          <p:cNvPr id="9" name="Grafik 8" descr="Ein Bild, das Text, Software, Multimedia-Software, Computersymbol enthält.&#10;&#10;Automatisch generierte Beschreibung">
            <a:extLst>
              <a:ext uri="{FF2B5EF4-FFF2-40B4-BE49-F238E27FC236}">
                <a16:creationId xmlns:a16="http://schemas.microsoft.com/office/drawing/2014/main" id="{1804856F-6841-4D70-EB89-24CC449E8039}"/>
              </a:ext>
            </a:extLst>
          </p:cNvPr>
          <p:cNvPicPr>
            <a:picLocks noChangeAspect="1"/>
          </p:cNvPicPr>
          <p:nvPr/>
        </p:nvPicPr>
        <p:blipFill rotWithShape="1">
          <a:blip r:embed="rId5">
            <a:extLst>
              <a:ext uri="{28A0092B-C50C-407E-A947-70E740481C1C}">
                <a14:useLocalDpi xmlns:a14="http://schemas.microsoft.com/office/drawing/2010/main" val="0"/>
              </a:ext>
            </a:extLst>
          </a:blip>
          <a:srcRect l="70475" t="12201" r="12988" b="77299"/>
          <a:stretch/>
        </p:blipFill>
        <p:spPr>
          <a:xfrm>
            <a:off x="0" y="4869397"/>
            <a:ext cx="6119973" cy="1457136"/>
          </a:xfrm>
          <a:prstGeom prst="rect">
            <a:avLst/>
          </a:prstGeom>
        </p:spPr>
      </p:pic>
      <p:pic>
        <p:nvPicPr>
          <p:cNvPr id="6" name="Grafik 5" descr="Ein Bild, das Text, Screenshot, Website, Software enthält.&#10;&#10;Automatisch generierte Beschreibung">
            <a:extLst>
              <a:ext uri="{FF2B5EF4-FFF2-40B4-BE49-F238E27FC236}">
                <a16:creationId xmlns:a16="http://schemas.microsoft.com/office/drawing/2014/main" id="{A3697909-7CBB-A101-424F-006922F9D762}"/>
              </a:ext>
            </a:extLst>
          </p:cNvPr>
          <p:cNvPicPr>
            <a:picLocks noChangeAspect="1"/>
          </p:cNvPicPr>
          <p:nvPr/>
        </p:nvPicPr>
        <p:blipFill rotWithShape="1">
          <a:blip r:embed="rId6">
            <a:extLst>
              <a:ext uri="{28A0092B-C50C-407E-A947-70E740481C1C}">
                <a14:useLocalDpi xmlns:a14="http://schemas.microsoft.com/office/drawing/2010/main" val="0"/>
              </a:ext>
            </a:extLst>
          </a:blip>
          <a:srcRect l="9370" t="34129" r="17869" b="48656"/>
          <a:stretch/>
        </p:blipFill>
        <p:spPr>
          <a:xfrm rot="435124">
            <a:off x="7427565" y="3899367"/>
            <a:ext cx="4416411" cy="653065"/>
          </a:xfrm>
          <a:prstGeom prst="rect">
            <a:avLst/>
          </a:prstGeom>
        </p:spPr>
      </p:pic>
      <p:pic>
        <p:nvPicPr>
          <p:cNvPr id="10" name="Grafik 9" descr="Ein Bild, das Text, Schrift, Screenshot, weiß enthält.&#10;&#10;Automatisch generierte Beschreibung">
            <a:extLst>
              <a:ext uri="{FF2B5EF4-FFF2-40B4-BE49-F238E27FC236}">
                <a16:creationId xmlns:a16="http://schemas.microsoft.com/office/drawing/2014/main" id="{BDFC679A-9CFD-01B5-6454-D8B11011E2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5180302"/>
            <a:ext cx="5625298" cy="990738"/>
          </a:xfrm>
          <a:prstGeom prst="rect">
            <a:avLst/>
          </a:prstGeom>
        </p:spPr>
      </p:pic>
      <p:sp>
        <p:nvSpPr>
          <p:cNvPr id="13" name="Textfeld 12">
            <a:extLst>
              <a:ext uri="{FF2B5EF4-FFF2-40B4-BE49-F238E27FC236}">
                <a16:creationId xmlns:a16="http://schemas.microsoft.com/office/drawing/2014/main" id="{7FF2375C-BD5A-4A26-487A-98FE2FFD4659}"/>
              </a:ext>
            </a:extLst>
          </p:cNvPr>
          <p:cNvSpPr txBox="1"/>
          <p:nvPr/>
        </p:nvSpPr>
        <p:spPr>
          <a:xfrm>
            <a:off x="8823960" y="6459307"/>
            <a:ext cx="3368040" cy="246221"/>
          </a:xfrm>
          <a:prstGeom prst="rect">
            <a:avLst/>
          </a:prstGeom>
          <a:noFill/>
        </p:spPr>
        <p:txBody>
          <a:bodyPr wrap="square">
            <a:spAutoFit/>
          </a:bodyPr>
          <a:lstStyle/>
          <a:p>
            <a:pPr algn="r"/>
            <a:r>
              <a:rPr lang="de-CH" sz="1000" dirty="0">
                <a:solidFill>
                  <a:schemeClr val="bg1"/>
                </a:solidFill>
              </a:rPr>
              <a:t> srf.ch; euractiv.de; watson.ch; parlament.ch; bag.admin.ch</a:t>
            </a:r>
          </a:p>
        </p:txBody>
      </p:sp>
      <p:sp>
        <p:nvSpPr>
          <p:cNvPr id="14" name="Textfeld 13">
            <a:extLst>
              <a:ext uri="{FF2B5EF4-FFF2-40B4-BE49-F238E27FC236}">
                <a16:creationId xmlns:a16="http://schemas.microsoft.com/office/drawing/2014/main" id="{2CD447C7-2AD0-0546-58B1-BBF7508F0B92}"/>
              </a:ext>
            </a:extLst>
          </p:cNvPr>
          <p:cNvSpPr txBox="1"/>
          <p:nvPr/>
        </p:nvSpPr>
        <p:spPr>
          <a:xfrm>
            <a:off x="1988933" y="1676345"/>
            <a:ext cx="523677" cy="861774"/>
          </a:xfrm>
          <a:prstGeom prst="rect">
            <a:avLst/>
          </a:prstGeom>
          <a:noFill/>
        </p:spPr>
        <p:txBody>
          <a:bodyPr wrap="square" rtlCol="0">
            <a:spAutoFit/>
          </a:bodyPr>
          <a:lstStyle/>
          <a:p>
            <a:r>
              <a:rPr lang="de-CH" sz="5000" dirty="0">
                <a:solidFill>
                  <a:schemeClr val="accent5">
                    <a:lumMod val="75000"/>
                  </a:schemeClr>
                </a:solidFill>
              </a:rPr>
              <a:t>§</a:t>
            </a:r>
          </a:p>
        </p:txBody>
      </p:sp>
      <p:pic>
        <p:nvPicPr>
          <p:cNvPr id="8" name="Grafik 7" descr="Ein Bild, das Text, Elektronik, Screenshot, Software enthält.">
            <a:extLst>
              <a:ext uri="{FF2B5EF4-FFF2-40B4-BE49-F238E27FC236}">
                <a16:creationId xmlns:a16="http://schemas.microsoft.com/office/drawing/2014/main" id="{63C84D75-93E7-5CB6-0666-043D63D76996}"/>
              </a:ext>
            </a:extLst>
          </p:cNvPr>
          <p:cNvPicPr>
            <a:picLocks noChangeAspect="1"/>
          </p:cNvPicPr>
          <p:nvPr/>
        </p:nvPicPr>
        <p:blipFill rotWithShape="1">
          <a:blip r:embed="rId8">
            <a:extLst>
              <a:ext uri="{28A0092B-C50C-407E-A947-70E740481C1C}">
                <a14:useLocalDpi xmlns:a14="http://schemas.microsoft.com/office/drawing/2010/main" val="0"/>
              </a:ext>
            </a:extLst>
          </a:blip>
          <a:srcRect l="24879" t="24812" r="29034" b="50966"/>
          <a:stretch/>
        </p:blipFill>
        <p:spPr>
          <a:xfrm rot="21345998">
            <a:off x="3716784" y="3699306"/>
            <a:ext cx="3206270" cy="1053186"/>
          </a:xfrm>
          <a:prstGeom prst="rect">
            <a:avLst/>
          </a:prstGeom>
        </p:spPr>
      </p:pic>
    </p:spTree>
    <p:extLst>
      <p:ext uri="{BB962C8B-B14F-4D97-AF65-F5344CB8AC3E}">
        <p14:creationId xmlns:p14="http://schemas.microsoft.com/office/powerpoint/2010/main" val="402672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63FB1-F49B-9CD6-DB39-F8680C4F6B6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6BAE41-AD83-662B-52BB-88FA484F9C0A}"/>
              </a:ext>
            </a:extLst>
          </p:cNvPr>
          <p:cNvSpPr>
            <a:spLocks noGrp="1"/>
          </p:cNvSpPr>
          <p:nvPr>
            <p:ph type="title"/>
          </p:nvPr>
        </p:nvSpPr>
        <p:spPr>
          <a:xfrm>
            <a:off x="190500" y="1390996"/>
            <a:ext cx="3646714" cy="2286000"/>
          </a:xfrm>
        </p:spPr>
        <p:txBody>
          <a:bodyPr/>
          <a:lstStyle/>
          <a:p>
            <a:r>
              <a:rPr lang="de-CH" b="1" noProof="1"/>
              <a:t>Si duhet të veproj</a:t>
            </a:r>
            <a:r>
              <a:rPr lang="de-CH" b="1" dirty="0"/>
              <a:t>?</a:t>
            </a:r>
          </a:p>
        </p:txBody>
      </p:sp>
      <p:sp>
        <p:nvSpPr>
          <p:cNvPr id="5" name="Textfeld 4">
            <a:extLst>
              <a:ext uri="{FF2B5EF4-FFF2-40B4-BE49-F238E27FC236}">
                <a16:creationId xmlns:a16="http://schemas.microsoft.com/office/drawing/2014/main" id="{64C72395-7269-3AA4-D6D7-2B23FC01F642}"/>
              </a:ext>
            </a:extLst>
          </p:cNvPr>
          <p:cNvSpPr txBox="1"/>
          <p:nvPr/>
        </p:nvSpPr>
        <p:spPr>
          <a:xfrm>
            <a:off x="5055606" y="1254924"/>
            <a:ext cx="6360724" cy="378706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b="1" i="0" u="none" strike="noStrike" noProof="1">
                <a:solidFill>
                  <a:srgbClr val="000000"/>
                </a:solidFill>
                <a:effectLst/>
              </a:rPr>
              <a:t>Informohuni</a:t>
            </a:r>
            <a:endParaRPr lang="de-CH" b="0" i="0" u="none" strike="noStrike" noProof="1">
              <a:solidFill>
                <a:srgbClr val="000000"/>
              </a:solidFill>
              <a:effectLst/>
            </a:endParaRPr>
          </a:p>
          <a:p>
            <a:pPr marL="285750" indent="-285750">
              <a:lnSpc>
                <a:spcPct val="150000"/>
              </a:lnSpc>
              <a:buFont typeface="Arial" panose="020B0604020202020204" pitchFamily="34" charset="0"/>
              <a:buChar char="•"/>
            </a:pPr>
            <a:r>
              <a:rPr lang="de-CH" b="1" i="0" u="none" strike="noStrike" noProof="1">
                <a:solidFill>
                  <a:srgbClr val="000000"/>
                </a:solidFill>
                <a:effectLst/>
              </a:rPr>
              <a:t>Zgjidhni një moment të qetë: </a:t>
            </a:r>
            <a:r>
              <a:rPr lang="de-CH" b="0" i="0" u="none" strike="noStrike" noProof="1">
                <a:solidFill>
                  <a:srgbClr val="000000"/>
                </a:solidFill>
                <a:effectLst/>
              </a:rPr>
              <a:t>jo nën stres ose gjatë zënkës.</a:t>
            </a:r>
          </a:p>
          <a:p>
            <a:pPr marL="285750" indent="-285750">
              <a:lnSpc>
                <a:spcPct val="150000"/>
              </a:lnSpc>
              <a:buFont typeface="Arial" panose="020B0604020202020204" pitchFamily="34" charset="0"/>
              <a:buChar char="•"/>
            </a:pPr>
            <a:r>
              <a:rPr lang="de-CH" b="0" i="0" u="none" strike="noStrike" noProof="1">
                <a:solidFill>
                  <a:srgbClr val="000000"/>
                </a:solidFill>
                <a:effectLst/>
              </a:rPr>
              <a:t>Bëni </a:t>
            </a:r>
            <a:r>
              <a:rPr lang="de-CH" b="1" i="0" u="none" strike="noStrike" noProof="1">
                <a:solidFill>
                  <a:srgbClr val="000000"/>
                </a:solidFill>
                <a:effectLst/>
              </a:rPr>
              <a:t>pyetje</a:t>
            </a:r>
            <a:r>
              <a:rPr lang="de-CH" b="0" i="0" u="none" strike="noStrike" noProof="1">
                <a:solidFill>
                  <a:srgbClr val="000000"/>
                </a:solidFill>
                <a:effectLst/>
              </a:rPr>
              <a:t> fëmijës tuaj. Dëgjoni me vëmendje.</a:t>
            </a:r>
          </a:p>
          <a:p>
            <a:pPr marL="285750" indent="-285750">
              <a:lnSpc>
                <a:spcPct val="150000"/>
              </a:lnSpc>
              <a:buFont typeface="Arial" panose="020B0604020202020204" pitchFamily="34" charset="0"/>
              <a:buChar char="•"/>
            </a:pPr>
            <a:r>
              <a:rPr lang="de-CH" b="0" i="0" u="none" strike="noStrike" noProof="1">
                <a:solidFill>
                  <a:srgbClr val="000000"/>
                </a:solidFill>
                <a:effectLst/>
              </a:rPr>
              <a:t>Mos mbani fjalime të gjata.</a:t>
            </a:r>
          </a:p>
          <a:p>
            <a:pPr marL="285750" indent="-285750">
              <a:lnSpc>
                <a:spcPct val="150000"/>
              </a:lnSpc>
              <a:buFont typeface="Arial" panose="020B0604020202020204" pitchFamily="34" charset="0"/>
              <a:buChar char="•"/>
            </a:pPr>
            <a:r>
              <a:rPr lang="de-CH" b="1" i="0" u="none" strike="noStrike" noProof="1">
                <a:solidFill>
                  <a:srgbClr val="000000"/>
                </a:solidFill>
                <a:effectLst/>
              </a:rPr>
              <a:t>Shmangni kritikën </a:t>
            </a:r>
            <a:r>
              <a:rPr lang="de-CH" b="0" i="0" u="none" strike="noStrike" noProof="1">
                <a:solidFill>
                  <a:srgbClr val="000000"/>
                </a:solidFill>
                <a:effectLst/>
              </a:rPr>
              <a:t>ndaj fëmijës.</a:t>
            </a:r>
          </a:p>
          <a:p>
            <a:pPr marL="285750" indent="-285750">
              <a:lnSpc>
                <a:spcPct val="150000"/>
              </a:lnSpc>
              <a:buFont typeface="Arial" panose="020B0604020202020204" pitchFamily="34" charset="0"/>
              <a:buChar char="•"/>
            </a:pPr>
            <a:r>
              <a:rPr lang="de-CH" b="0" i="0" u="none" strike="noStrike" noProof="1">
                <a:solidFill>
                  <a:srgbClr val="000000"/>
                </a:solidFill>
                <a:effectLst/>
              </a:rPr>
              <a:t>Vendosni </a:t>
            </a:r>
            <a:r>
              <a:rPr lang="de-CH" b="1" i="0" u="none" strike="noStrike" noProof="1">
                <a:solidFill>
                  <a:srgbClr val="000000"/>
                </a:solidFill>
                <a:effectLst/>
              </a:rPr>
              <a:t>rregulla</a:t>
            </a:r>
            <a:r>
              <a:rPr lang="de-CH" b="0" i="0" u="none" strike="noStrike" noProof="1">
                <a:solidFill>
                  <a:srgbClr val="000000"/>
                </a:solidFill>
                <a:effectLst/>
              </a:rPr>
              <a:t> dhe bëni marrëveshje.</a:t>
            </a:r>
          </a:p>
          <a:p>
            <a:pPr marL="285750" indent="-285750">
              <a:lnSpc>
                <a:spcPct val="150000"/>
              </a:lnSpc>
              <a:buFont typeface="Arial" panose="020B0604020202020204" pitchFamily="34" charset="0"/>
              <a:buChar char="•"/>
            </a:pPr>
            <a:r>
              <a:rPr lang="de-CH" b="0" i="0" u="none" strike="noStrike" noProof="1">
                <a:solidFill>
                  <a:srgbClr val="000000"/>
                </a:solidFill>
                <a:effectLst/>
              </a:rPr>
              <a:t>Bëhuni një </a:t>
            </a:r>
            <a:r>
              <a:rPr lang="de-CH" b="1" i="0" u="none" strike="noStrike" noProof="1">
                <a:solidFill>
                  <a:srgbClr val="000000"/>
                </a:solidFill>
                <a:effectLst/>
              </a:rPr>
              <a:t>shembull i mirë </a:t>
            </a:r>
            <a:r>
              <a:rPr lang="de-CH" b="0" i="0" u="none" strike="noStrike" noProof="1">
                <a:solidFill>
                  <a:srgbClr val="000000"/>
                </a:solidFill>
                <a:effectLst/>
              </a:rPr>
              <a:t>për fëmijën tuaj.</a:t>
            </a:r>
          </a:p>
          <a:p>
            <a:pPr marL="285750" indent="-285750">
              <a:lnSpc>
                <a:spcPct val="150000"/>
              </a:lnSpc>
              <a:buFont typeface="Arial" panose="020B0604020202020204" pitchFamily="34" charset="0"/>
              <a:buChar char="•"/>
            </a:pPr>
            <a:r>
              <a:rPr lang="de-CH" b="0" i="0" u="none" strike="noStrike" noProof="1">
                <a:solidFill>
                  <a:srgbClr val="000000"/>
                </a:solidFill>
                <a:effectLst/>
              </a:rPr>
              <a:t>Shumë prindër përjetojnë një situatë të ngjashme.</a:t>
            </a:r>
            <a:br>
              <a:rPr lang="de-CH" noProof="1"/>
            </a:br>
            <a:r>
              <a:rPr lang="de-CH" noProof="1">
                <a:solidFill>
                  <a:srgbClr val="000000"/>
                </a:solidFill>
                <a:sym typeface="Wingdings" pitchFamily="2" charset="2"/>
              </a:rPr>
              <a:t></a:t>
            </a:r>
            <a:r>
              <a:rPr lang="de-CH" b="0" i="0" u="none" strike="noStrike" noProof="1">
                <a:solidFill>
                  <a:srgbClr val="000000"/>
                </a:solidFill>
                <a:effectLst/>
              </a:rPr>
              <a:t> Pra përkoni ndihmë.</a:t>
            </a:r>
          </a:p>
        </p:txBody>
      </p:sp>
      <p:sp>
        <p:nvSpPr>
          <p:cNvPr id="7" name="Textfeld 6">
            <a:extLst>
              <a:ext uri="{FF2B5EF4-FFF2-40B4-BE49-F238E27FC236}">
                <a16:creationId xmlns:a16="http://schemas.microsoft.com/office/drawing/2014/main" id="{E9A112C1-6F83-FA16-B9C5-173CAA1AB0E7}"/>
              </a:ext>
            </a:extLst>
          </p:cNvPr>
          <p:cNvSpPr txBox="1"/>
          <p:nvPr/>
        </p:nvSpPr>
        <p:spPr>
          <a:xfrm>
            <a:off x="4692084" y="5640929"/>
            <a:ext cx="6884582" cy="646331"/>
          </a:xfrm>
          <a:prstGeom prst="rect">
            <a:avLst/>
          </a:prstGeom>
          <a:noFill/>
          <a:ln w="19050">
            <a:solidFill>
              <a:schemeClr val="accent2">
                <a:lumMod val="50000"/>
              </a:schemeClr>
            </a:solidFill>
          </a:ln>
        </p:spPr>
        <p:txBody>
          <a:bodyPr wrap="square" rtlCol="0">
            <a:spAutoFit/>
          </a:bodyPr>
          <a:lstStyle/>
          <a:p>
            <a:r>
              <a:rPr lang="de-CH" noProof="1">
                <a:solidFill>
                  <a:schemeClr val="accent1">
                    <a:lumMod val="50000"/>
                  </a:schemeClr>
                </a:solidFill>
              </a:rPr>
              <a:t>Shërbime këshillimi dhe platformat për informacion mund t'i gjeni në broshurë dhe në faqen e internetit: «</a:t>
            </a:r>
            <a:r>
              <a:rPr lang="de-CH" u="sng" noProof="1">
                <a:solidFill>
                  <a:schemeClr val="accent1">
                    <a:lumMod val="50000"/>
                  </a:schemeClr>
                </a:solidFill>
              </a:rPr>
              <a:t>VAHSK.ch</a:t>
            </a:r>
            <a:r>
              <a:rPr lang="de-CH" noProof="1">
                <a:solidFill>
                  <a:schemeClr val="accent1">
                    <a:lumMod val="50000"/>
                  </a:schemeClr>
                </a:solidFill>
              </a:rPr>
              <a:t>».</a:t>
            </a:r>
          </a:p>
        </p:txBody>
      </p:sp>
      <p:sp>
        <p:nvSpPr>
          <p:cNvPr id="13" name="Untertitel 2">
            <a:extLst>
              <a:ext uri="{FF2B5EF4-FFF2-40B4-BE49-F238E27FC236}">
                <a16:creationId xmlns:a16="http://schemas.microsoft.com/office/drawing/2014/main" id="{29C422F7-4D55-14A9-A85A-886AC3A6033C}"/>
              </a:ext>
            </a:extLst>
          </p:cNvPr>
          <p:cNvSpPr txBox="1">
            <a:spLocks/>
          </p:cNvSpPr>
          <p:nvPr/>
        </p:nvSpPr>
        <p:spPr>
          <a:xfrm>
            <a:off x="4954013" y="600441"/>
            <a:ext cx="6360725" cy="5376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b="1" dirty="0" err="1">
                <a:solidFill>
                  <a:schemeClr val="accent1">
                    <a:lumMod val="50000"/>
                  </a:schemeClr>
                </a:solidFill>
              </a:rPr>
              <a:t>Bisedoni</a:t>
            </a:r>
            <a:r>
              <a:rPr lang="de-CH" b="1" dirty="0">
                <a:solidFill>
                  <a:schemeClr val="accent1">
                    <a:lumMod val="50000"/>
                  </a:schemeClr>
                </a:solidFill>
              </a:rPr>
              <a:t> </a:t>
            </a:r>
            <a:r>
              <a:rPr lang="de-CH" b="1" dirty="0" err="1">
                <a:solidFill>
                  <a:schemeClr val="accent1">
                    <a:lumMod val="50000"/>
                  </a:schemeClr>
                </a:solidFill>
              </a:rPr>
              <a:t>hapur</a:t>
            </a:r>
            <a:r>
              <a:rPr lang="de-CH" b="1" dirty="0">
                <a:solidFill>
                  <a:schemeClr val="accent1">
                    <a:lumMod val="50000"/>
                  </a:schemeClr>
                </a:solidFill>
              </a:rPr>
              <a:t> </a:t>
            </a:r>
            <a:r>
              <a:rPr lang="de-CH" b="1" dirty="0" err="1">
                <a:solidFill>
                  <a:schemeClr val="accent1">
                    <a:lumMod val="50000"/>
                  </a:schemeClr>
                </a:solidFill>
              </a:rPr>
              <a:t>me</a:t>
            </a:r>
            <a:r>
              <a:rPr lang="de-CH" b="1" dirty="0">
                <a:solidFill>
                  <a:schemeClr val="accent1">
                    <a:lumMod val="50000"/>
                  </a:schemeClr>
                </a:solidFill>
              </a:rPr>
              <a:t> </a:t>
            </a:r>
            <a:r>
              <a:rPr lang="de-CH" b="1" dirty="0" err="1">
                <a:solidFill>
                  <a:schemeClr val="accent1">
                    <a:lumMod val="50000"/>
                  </a:schemeClr>
                </a:solidFill>
              </a:rPr>
              <a:t>fëmijën</a:t>
            </a:r>
            <a:r>
              <a:rPr lang="de-CH" b="1" dirty="0">
                <a:solidFill>
                  <a:schemeClr val="accent1">
                    <a:lumMod val="50000"/>
                  </a:schemeClr>
                </a:solidFill>
              </a:rPr>
              <a:t> </a:t>
            </a:r>
            <a:r>
              <a:rPr lang="de-CH" b="1" dirty="0" err="1">
                <a:solidFill>
                  <a:schemeClr val="accent1">
                    <a:lumMod val="50000"/>
                  </a:schemeClr>
                </a:solidFill>
              </a:rPr>
              <a:t>tuaj</a:t>
            </a:r>
            <a:endParaRPr lang="de-CH" b="1" dirty="0">
              <a:solidFill>
                <a:schemeClr val="accent1">
                  <a:lumMod val="50000"/>
                </a:schemeClr>
              </a:solidFill>
            </a:endParaRPr>
          </a:p>
        </p:txBody>
      </p:sp>
      <p:pic>
        <p:nvPicPr>
          <p:cNvPr id="4" name="Grafik 3" descr="Ein Bild, das Handschuhe, Hand enthält.&#10;&#10;Automatisch generierte Beschreibung">
            <a:extLst>
              <a:ext uri="{FF2B5EF4-FFF2-40B4-BE49-F238E27FC236}">
                <a16:creationId xmlns:a16="http://schemas.microsoft.com/office/drawing/2014/main" id="{C9C90786-E181-CCBE-19BE-565D71392D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rot="5079785">
            <a:off x="436012" y="4403555"/>
            <a:ext cx="1334387" cy="1932086"/>
          </a:xfrm>
          <a:prstGeom prst="rect">
            <a:avLst/>
          </a:prstGeom>
        </p:spPr>
      </p:pic>
      <p:sp>
        <p:nvSpPr>
          <p:cNvPr id="6" name="Textfeld 5">
            <a:extLst>
              <a:ext uri="{FF2B5EF4-FFF2-40B4-BE49-F238E27FC236}">
                <a16:creationId xmlns:a16="http://schemas.microsoft.com/office/drawing/2014/main" id="{379D1E4B-A757-3788-44A9-10930D5566C6}"/>
              </a:ext>
            </a:extLst>
          </p:cNvPr>
          <p:cNvSpPr txBox="1"/>
          <p:nvPr/>
        </p:nvSpPr>
        <p:spPr>
          <a:xfrm>
            <a:off x="1103205" y="4273600"/>
            <a:ext cx="1116865" cy="276999"/>
          </a:xfrm>
          <a:prstGeom prst="rect">
            <a:avLst/>
          </a:prstGeom>
          <a:solidFill>
            <a:schemeClr val="accent5">
              <a:lumMod val="60000"/>
              <a:lumOff val="40000"/>
            </a:schemeClr>
          </a:solidFill>
          <a:ln w="28575">
            <a:noFill/>
          </a:ln>
        </p:spPr>
        <p:txBody>
          <a:bodyPr wrap="square" rtlCol="0">
            <a:spAutoFit/>
          </a:bodyPr>
          <a:lstStyle/>
          <a:p>
            <a:pPr algn="ctr"/>
            <a:r>
              <a:rPr lang="de-CH" sz="1200" i="0" u="none" strike="noStrike" dirty="0" err="1">
                <a:solidFill>
                  <a:schemeClr val="bg1"/>
                </a:solidFill>
                <a:effectLst/>
              </a:rPr>
              <a:t>Informohuni</a:t>
            </a:r>
            <a:endParaRPr lang="de-CH" sz="1200" dirty="0">
              <a:solidFill>
                <a:schemeClr val="bg1"/>
              </a:solidFill>
            </a:endParaRPr>
          </a:p>
        </p:txBody>
      </p:sp>
      <p:sp>
        <p:nvSpPr>
          <p:cNvPr id="14" name="Textfeld 13">
            <a:extLst>
              <a:ext uri="{FF2B5EF4-FFF2-40B4-BE49-F238E27FC236}">
                <a16:creationId xmlns:a16="http://schemas.microsoft.com/office/drawing/2014/main" id="{06A2E157-7B62-F4BF-28D9-9D4B429EC8A4}"/>
              </a:ext>
            </a:extLst>
          </p:cNvPr>
          <p:cNvSpPr txBox="1"/>
          <p:nvPr/>
        </p:nvSpPr>
        <p:spPr>
          <a:xfrm>
            <a:off x="1887823" y="4688162"/>
            <a:ext cx="1212630" cy="276999"/>
          </a:xfrm>
          <a:prstGeom prst="rect">
            <a:avLst/>
          </a:prstGeom>
          <a:solidFill>
            <a:schemeClr val="accent5">
              <a:lumMod val="60000"/>
              <a:lumOff val="40000"/>
            </a:schemeClr>
          </a:solidFill>
          <a:ln w="28575">
            <a:noFill/>
          </a:ln>
        </p:spPr>
        <p:txBody>
          <a:bodyPr wrap="square" rtlCol="0">
            <a:spAutoFit/>
          </a:bodyPr>
          <a:lstStyle/>
          <a:p>
            <a:pPr algn="ctr"/>
            <a:r>
              <a:rPr lang="de-CH" sz="1200" b="0" i="0" u="none" strike="noStrike" dirty="0" err="1">
                <a:solidFill>
                  <a:schemeClr val="bg1"/>
                </a:solidFill>
                <a:effectLst/>
                <a:latin typeface="-webkit-standard"/>
              </a:rPr>
              <a:t>Kuptoni</a:t>
            </a:r>
            <a:endParaRPr lang="de-CH" sz="1200" dirty="0">
              <a:solidFill>
                <a:schemeClr val="bg1"/>
              </a:solidFill>
            </a:endParaRPr>
          </a:p>
        </p:txBody>
      </p:sp>
      <p:sp>
        <p:nvSpPr>
          <p:cNvPr id="15" name="Textfeld 14">
            <a:extLst>
              <a:ext uri="{FF2B5EF4-FFF2-40B4-BE49-F238E27FC236}">
                <a16:creationId xmlns:a16="http://schemas.microsoft.com/office/drawing/2014/main" id="{519660B1-47D5-044A-91FD-658635EAA580}"/>
              </a:ext>
            </a:extLst>
          </p:cNvPr>
          <p:cNvSpPr txBox="1"/>
          <p:nvPr/>
        </p:nvSpPr>
        <p:spPr>
          <a:xfrm>
            <a:off x="2064677" y="5102724"/>
            <a:ext cx="1213324" cy="276999"/>
          </a:xfrm>
          <a:prstGeom prst="rect">
            <a:avLst/>
          </a:prstGeom>
          <a:solidFill>
            <a:schemeClr val="accent5">
              <a:lumMod val="60000"/>
              <a:lumOff val="40000"/>
            </a:schemeClr>
          </a:solidFill>
        </p:spPr>
        <p:txBody>
          <a:bodyPr wrap="square" rtlCol="0">
            <a:spAutoFit/>
          </a:bodyPr>
          <a:lstStyle/>
          <a:p>
            <a:pPr algn="ctr"/>
            <a:r>
              <a:rPr lang="de-CH" sz="1200" dirty="0" err="1">
                <a:solidFill>
                  <a:schemeClr val="bg1"/>
                </a:solidFill>
              </a:rPr>
              <a:t>Njihni</a:t>
            </a:r>
            <a:endParaRPr lang="de-CH" sz="1200" dirty="0">
              <a:solidFill>
                <a:schemeClr val="bg1"/>
              </a:solidFill>
            </a:endParaRPr>
          </a:p>
        </p:txBody>
      </p:sp>
      <p:sp>
        <p:nvSpPr>
          <p:cNvPr id="16" name="Textfeld 15">
            <a:extLst>
              <a:ext uri="{FF2B5EF4-FFF2-40B4-BE49-F238E27FC236}">
                <a16:creationId xmlns:a16="http://schemas.microsoft.com/office/drawing/2014/main" id="{E172D321-7596-1FED-DB97-D864EE91307A}"/>
              </a:ext>
            </a:extLst>
          </p:cNvPr>
          <p:cNvSpPr txBox="1"/>
          <p:nvPr/>
        </p:nvSpPr>
        <p:spPr>
          <a:xfrm>
            <a:off x="2063532" y="5517286"/>
            <a:ext cx="1215615" cy="276999"/>
          </a:xfrm>
          <a:prstGeom prst="rect">
            <a:avLst/>
          </a:prstGeom>
          <a:solidFill>
            <a:schemeClr val="accent5">
              <a:lumMod val="60000"/>
              <a:lumOff val="40000"/>
            </a:schemeClr>
          </a:solidFill>
          <a:ln w="19050">
            <a:solidFill>
              <a:srgbClr val="C00000"/>
            </a:solidFill>
          </a:ln>
        </p:spPr>
        <p:txBody>
          <a:bodyPr wrap="square" rtlCol="0">
            <a:spAutoFit/>
          </a:bodyPr>
          <a:lstStyle/>
          <a:p>
            <a:pPr algn="ctr"/>
            <a:r>
              <a:rPr lang="de-CH" sz="1200" dirty="0" err="1">
                <a:solidFill>
                  <a:srgbClr val="C00000"/>
                </a:solidFill>
                <a:latin typeface="Calibri" panose="020F0502020204030204" pitchFamily="34" charset="0"/>
                <a:cs typeface="Calibri" panose="020F0502020204030204" pitchFamily="34" charset="0"/>
              </a:rPr>
              <a:t>Veproni</a:t>
            </a:r>
            <a:endParaRPr lang="de-CH" sz="1200" dirty="0">
              <a:solidFill>
                <a:srgbClr val="C00000"/>
              </a:solidFill>
              <a:latin typeface="Calibri" panose="020F0502020204030204" pitchFamily="34" charset="0"/>
              <a:cs typeface="Calibri" panose="020F0502020204030204" pitchFamily="34" charset="0"/>
            </a:endParaRPr>
          </a:p>
        </p:txBody>
      </p:sp>
      <p:sp>
        <p:nvSpPr>
          <p:cNvPr id="17" name="Textfeld 16">
            <a:extLst>
              <a:ext uri="{FF2B5EF4-FFF2-40B4-BE49-F238E27FC236}">
                <a16:creationId xmlns:a16="http://schemas.microsoft.com/office/drawing/2014/main" id="{74CCE206-96AC-D1C7-9F17-2334312F9678}"/>
              </a:ext>
            </a:extLst>
          </p:cNvPr>
          <p:cNvSpPr txBox="1"/>
          <p:nvPr/>
        </p:nvSpPr>
        <p:spPr>
          <a:xfrm>
            <a:off x="1887823" y="5931848"/>
            <a:ext cx="1202936" cy="276999"/>
          </a:xfrm>
          <a:prstGeom prst="rect">
            <a:avLst/>
          </a:prstGeom>
          <a:solidFill>
            <a:schemeClr val="accent5">
              <a:lumMod val="60000"/>
              <a:lumOff val="40000"/>
            </a:schemeClr>
          </a:solidFill>
        </p:spPr>
        <p:txBody>
          <a:bodyPr wrap="square" rtlCol="0">
            <a:spAutoFit/>
          </a:bodyPr>
          <a:lstStyle/>
          <a:p>
            <a:pPr algn="ctr"/>
            <a:r>
              <a:rPr lang="de-CH" sz="1200" dirty="0" err="1">
                <a:solidFill>
                  <a:schemeClr val="bg1"/>
                </a:solidFill>
              </a:rPr>
              <a:t>Kërkoni</a:t>
            </a:r>
            <a:r>
              <a:rPr lang="de-CH" sz="1200" dirty="0">
                <a:solidFill>
                  <a:schemeClr val="bg1"/>
                </a:solidFill>
              </a:rPr>
              <a:t> </a:t>
            </a:r>
            <a:r>
              <a:rPr lang="de-CH" sz="1200" dirty="0" err="1">
                <a:solidFill>
                  <a:schemeClr val="bg1"/>
                </a:solidFill>
              </a:rPr>
              <a:t>ndihmë</a:t>
            </a:r>
            <a:endParaRPr lang="de-CH" sz="1200" dirty="0">
              <a:solidFill>
                <a:schemeClr val="bg1"/>
              </a:solidFill>
            </a:endParaRPr>
          </a:p>
        </p:txBody>
      </p:sp>
    </p:spTree>
    <p:extLst>
      <p:ext uri="{BB962C8B-B14F-4D97-AF65-F5344CB8AC3E}">
        <p14:creationId xmlns:p14="http://schemas.microsoft.com/office/powerpoint/2010/main" val="4116442104"/>
      </p:ext>
    </p:extLst>
  </p:cSld>
  <p:clrMapOvr>
    <a:masterClrMapping/>
  </p:clrMapOvr>
</p:sld>
</file>

<file path=ppt/theme/theme1.xml><?xml version="1.0" encoding="utf-8"?>
<a:theme xmlns:a="http://schemas.openxmlformats.org/drawingml/2006/main" name="Rückblick">
  <a:themeElements>
    <a:clrScheme name="Benutzerdefiniert 12">
      <a:dk1>
        <a:sysClr val="windowText" lastClr="000000"/>
      </a:dk1>
      <a:lt1>
        <a:sysClr val="window" lastClr="FFFFFF"/>
      </a:lt1>
      <a:dk2>
        <a:srgbClr val="344068"/>
      </a:dk2>
      <a:lt2>
        <a:srgbClr val="D9E0E6"/>
      </a:lt2>
      <a:accent1>
        <a:srgbClr val="1CADE4"/>
      </a:accent1>
      <a:accent2>
        <a:srgbClr val="0070C0"/>
      </a:accent2>
      <a:accent3>
        <a:srgbClr val="28C4CC"/>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Rückblick">
  <a:themeElements>
    <a:clrScheme name="Benutzerdefiniert 8">
      <a:dk1>
        <a:sysClr val="windowText" lastClr="000000"/>
      </a:dk1>
      <a:lt1>
        <a:sysClr val="window" lastClr="FFFFFF"/>
      </a:lt1>
      <a:dk2>
        <a:srgbClr val="696464"/>
      </a:dk2>
      <a:lt2>
        <a:srgbClr val="E9E5DC"/>
      </a:lt2>
      <a:accent1>
        <a:srgbClr val="EE8C69"/>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Rückblick">
  <a:themeElements>
    <a:clrScheme name="Benutzerdefiniert 3">
      <a:dk1>
        <a:sysClr val="windowText" lastClr="000000"/>
      </a:dk1>
      <a:lt1>
        <a:sysClr val="window" lastClr="FFFFFF"/>
      </a:lt1>
      <a:dk2>
        <a:srgbClr val="335B74"/>
      </a:dk2>
      <a:lt2>
        <a:srgbClr val="DFE3E5"/>
      </a:lt2>
      <a:accent1>
        <a:srgbClr val="1CADE4"/>
      </a:accent1>
      <a:accent2>
        <a:srgbClr val="C264B2"/>
      </a:accent2>
      <a:accent3>
        <a:srgbClr val="27CED7"/>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4.xml><?xml version="1.0" encoding="utf-8"?>
<a:theme xmlns:a="http://schemas.openxmlformats.org/drawingml/2006/main" name="Rückblick">
  <a:themeElements>
    <a:clrScheme name="Benutzerdefiniert 7">
      <a:dk1>
        <a:sysClr val="windowText" lastClr="000000"/>
      </a:dk1>
      <a:lt1>
        <a:sysClr val="window" lastClr="FFFFFF"/>
      </a:lt1>
      <a:dk2>
        <a:srgbClr val="632E62"/>
      </a:dk2>
      <a:lt2>
        <a:srgbClr val="EAE5EB"/>
      </a:lt2>
      <a:accent1>
        <a:srgbClr val="92278F"/>
      </a:accent1>
      <a:accent2>
        <a:srgbClr val="4E1E76"/>
      </a:accent2>
      <a:accent3>
        <a:srgbClr val="755DD9"/>
      </a:accent3>
      <a:accent4>
        <a:srgbClr val="665EB8"/>
      </a:accent4>
      <a:accent5>
        <a:srgbClr val="45A5ED"/>
      </a:accent5>
      <a:accent6>
        <a:srgbClr val="5982DB"/>
      </a:accent6>
      <a:hlink>
        <a:srgbClr val="0066FF"/>
      </a:hlink>
      <a:folHlink>
        <a:srgbClr val="66669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5.xml><?xml version="1.0" encoding="utf-8"?>
<a:theme xmlns:a="http://schemas.openxmlformats.org/drawingml/2006/main" name="Rückblick">
  <a:themeElements>
    <a:clrScheme name="Benutzerdefiniert 1">
      <a:dk1>
        <a:srgbClr val="000000"/>
      </a:dk1>
      <a:lt1>
        <a:srgbClr val="FFFFFF"/>
      </a:lt1>
      <a:dk2>
        <a:srgbClr val="44546A"/>
      </a:dk2>
      <a:lt2>
        <a:srgbClr val="E7E6E6"/>
      </a:lt2>
      <a:accent1>
        <a:srgbClr val="A22002"/>
      </a:accent1>
      <a:accent2>
        <a:srgbClr val="FF8628"/>
      </a:accent2>
      <a:accent3>
        <a:srgbClr val="692523"/>
      </a:accent3>
      <a:accent4>
        <a:srgbClr val="00936B"/>
      </a:accent4>
      <a:accent5>
        <a:srgbClr val="F8EEE0"/>
      </a:accent5>
      <a:accent6>
        <a:srgbClr val="FF8983"/>
      </a:accent6>
      <a:hlink>
        <a:srgbClr val="0563C1"/>
      </a:hlink>
      <a:folHlink>
        <a:srgbClr val="954F7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6.xml><?xml version="1.0" encoding="utf-8"?>
<a:theme xmlns:a="http://schemas.openxmlformats.org/drawingml/2006/main" name="Rückblick">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AC4CFC8BE70E40BAE8772000E553EA" ma:contentTypeVersion="13" ma:contentTypeDescription="Create a new document." ma:contentTypeScope="" ma:versionID="f97499c2458da1917d5582281e483eb6">
  <xsd:schema xmlns:xsd="http://www.w3.org/2001/XMLSchema" xmlns:xs="http://www.w3.org/2001/XMLSchema" xmlns:p="http://schemas.microsoft.com/office/2006/metadata/properties" xmlns:ns3="fcf74307-ab38-4ec6-8b23-277809490d5a" xmlns:ns4="87dd3bcb-0961-48ba-a0f8-0498d83c744c" targetNamespace="http://schemas.microsoft.com/office/2006/metadata/properties" ma:root="true" ma:fieldsID="7eb56ad8b9686a1b689860893013f3dc" ns3:_="" ns4:_="">
    <xsd:import namespace="fcf74307-ab38-4ec6-8b23-277809490d5a"/>
    <xsd:import namespace="87dd3bcb-0961-48ba-a0f8-0498d83c744c"/>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74307-ab38-4ec6-8b23-277809490d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dd3bcb-0961-48ba-a0f8-0498d83c744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fcf74307-ab38-4ec6-8b23-277809490d5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8227D3-501A-4334-96E2-1B2F70990A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74307-ab38-4ec6-8b23-277809490d5a"/>
    <ds:schemaRef ds:uri="87dd3bcb-0961-48ba-a0f8-0498d83c74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427F87-DA76-4B31-81E2-8192152C3BAA}">
  <ds:schemaRefs>
    <ds:schemaRef ds:uri="http://purl.org/dc/terms/"/>
    <ds:schemaRef ds:uri="http://purl.org/dc/elements/1.1/"/>
    <ds:schemaRef ds:uri="http://www.w3.org/XML/1998/namespace"/>
    <ds:schemaRef ds:uri="http://schemas.openxmlformats.org/package/2006/metadata/core-properties"/>
    <ds:schemaRef ds:uri="fcf74307-ab38-4ec6-8b23-277809490d5a"/>
    <ds:schemaRef ds:uri="http://schemas.microsoft.com/office/infopath/2007/PartnerControls"/>
    <ds:schemaRef ds:uri="http://schemas.microsoft.com/office/2006/documentManagement/types"/>
    <ds:schemaRef ds:uri="87dd3bcb-0961-48ba-a0f8-0498d83c744c"/>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678C3643-E273-420F-8182-5936F381F7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4297</Words>
  <Application>Microsoft Office PowerPoint</Application>
  <PresentationFormat>Breitbild</PresentationFormat>
  <Paragraphs>294</Paragraphs>
  <Slides>16</Slides>
  <Notes>16</Notes>
  <HiddenSlides>0</HiddenSlides>
  <MMClips>0</MMClips>
  <ScaleCrop>false</ScaleCrop>
  <HeadingPairs>
    <vt:vector size="6" baseType="variant">
      <vt:variant>
        <vt:lpstr>Verwendete Schriftarten</vt:lpstr>
      </vt:variant>
      <vt:variant>
        <vt:i4>7</vt:i4>
      </vt:variant>
      <vt:variant>
        <vt:lpstr>Design</vt:lpstr>
      </vt:variant>
      <vt:variant>
        <vt:i4>6</vt:i4>
      </vt:variant>
      <vt:variant>
        <vt:lpstr>Folientitel</vt:lpstr>
      </vt:variant>
      <vt:variant>
        <vt:i4>16</vt:i4>
      </vt:variant>
    </vt:vector>
  </HeadingPairs>
  <TitlesOfParts>
    <vt:vector size="29" baseType="lpstr">
      <vt:lpstr>Aptos</vt:lpstr>
      <vt:lpstr>Arial</vt:lpstr>
      <vt:lpstr>Calibri</vt:lpstr>
      <vt:lpstr>Calibri Light</vt:lpstr>
      <vt:lpstr>Symbol</vt:lpstr>
      <vt:lpstr>-webkit-standard</vt:lpstr>
      <vt:lpstr>Wingdings</vt:lpstr>
      <vt:lpstr>Rückblick</vt:lpstr>
      <vt:lpstr>Rückblick</vt:lpstr>
      <vt:lpstr>Rückblick</vt:lpstr>
      <vt:lpstr>Rückblick</vt:lpstr>
      <vt:lpstr>Rückblick</vt:lpstr>
      <vt:lpstr>Rückblick</vt:lpstr>
      <vt:lpstr>VapeAware</vt:lpstr>
      <vt:lpstr>Çfarë janë vapes?</vt:lpstr>
      <vt:lpstr>PowerPoint-Präsentation</vt:lpstr>
      <vt:lpstr>Ndikimet shëndetësore</vt:lpstr>
      <vt:lpstr>Mbrojtja e mjedisit</vt:lpstr>
      <vt:lpstr>PowerPoint-Präsentation</vt:lpstr>
      <vt:lpstr>PowerPoint-Präsentation</vt:lpstr>
      <vt:lpstr>PowerPoint-Präsentation</vt:lpstr>
      <vt:lpstr>Si duhet të veproj?</vt:lpstr>
      <vt:lpstr>KËSHILLA PËR BISEDËN</vt:lpstr>
      <vt:lpstr>DISKUTIM NË GRUPE</vt:lpstr>
      <vt:lpstr>Përfundimi</vt:lpstr>
      <vt:lpstr>PowerPoint-Präsentation</vt:lpstr>
      <vt:lpstr>Informacione shtesë</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Olivia Studhalter</dc:creator>
  <cp:lastModifiedBy>Olivia Studhalter</cp:lastModifiedBy>
  <cp:revision>93</cp:revision>
  <cp:lastPrinted>2024-09-08T16:07:29Z</cp:lastPrinted>
  <dcterms:created xsi:type="dcterms:W3CDTF">2024-06-27T09:03:35Z</dcterms:created>
  <dcterms:modified xsi:type="dcterms:W3CDTF">2024-10-28T12:15:20Z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0x01010012AC4CFC8BE70E40BAE8772000E553EA</vt:lpwstr>
  </property>
  <property fmtid="{D5CDD505-2E9C-101B-9397-08002B2CF9AE}" pid="3" name="MSIP_Label_e8b0afbd-3cf7-4707-aee4-8dc9d855de29_Enabled">
    <vt:lpwstr>true</vt:lpwstr>
  </property>
  <property fmtid="{D5CDD505-2E9C-101B-9397-08002B2CF9AE}" pid="4" name="MSIP_Label_e8b0afbd-3cf7-4707-aee4-8dc9d855de29_SetDate">
    <vt:lpwstr>2024-10-09T11:03:06Z</vt:lpwstr>
  </property>
  <property fmtid="{D5CDD505-2E9C-101B-9397-08002B2CF9AE}" pid="5" name="MSIP_Label_e8b0afbd-3cf7-4707-aee4-8dc9d855de29_Method">
    <vt:lpwstr>Standard</vt:lpwstr>
  </property>
  <property fmtid="{D5CDD505-2E9C-101B-9397-08002B2CF9AE}" pid="6" name="MSIP_Label_e8b0afbd-3cf7-4707-aee4-8dc9d855de29_Name">
    <vt:lpwstr>intern</vt:lpwstr>
  </property>
  <property fmtid="{D5CDD505-2E9C-101B-9397-08002B2CF9AE}" pid="7" name="MSIP_Label_e8b0afbd-3cf7-4707-aee4-8dc9d855de29_SiteId">
    <vt:lpwstr>75a34008-d7d1-4924-8e78-31fea86f6e68</vt:lpwstr>
  </property>
  <property fmtid="{D5CDD505-2E9C-101B-9397-08002B2CF9AE}" pid="8" name="MSIP_Label_e8b0afbd-3cf7-4707-aee4-8dc9d855de29_ActionId">
    <vt:lpwstr>cabd2b59-6bde-40bc-8dbb-1a2c9a0701b2</vt:lpwstr>
  </property>
  <property fmtid="{D5CDD505-2E9C-101B-9397-08002B2CF9AE}" pid="9" name="MSIP_Label_e8b0afbd-3cf7-4707-aee4-8dc9d855de29_ContentBits">
    <vt:lpwstr>0</vt:lpwstr>
  </property>
</Properties>
</file>