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6" r:id="rId2"/>
    <p:sldMasterId id="2147483709" r:id="rId3"/>
    <p:sldMasterId id="2147483712" r:id="rId4"/>
    <p:sldMasterId id="2147483697" r:id="rId5"/>
  </p:sldMasterIdLst>
  <p:notesMasterIdLst>
    <p:notesMasterId r:id="rId45"/>
  </p:notesMasterIdLst>
  <p:sldIdLst>
    <p:sldId id="264" r:id="rId6"/>
    <p:sldId id="265" r:id="rId7"/>
    <p:sldId id="290" r:id="rId8"/>
    <p:sldId id="262" r:id="rId9"/>
    <p:sldId id="270" r:id="rId10"/>
    <p:sldId id="261" r:id="rId11"/>
    <p:sldId id="1704" r:id="rId12"/>
    <p:sldId id="271" r:id="rId13"/>
    <p:sldId id="291" r:id="rId14"/>
    <p:sldId id="1700" r:id="rId15"/>
    <p:sldId id="314" r:id="rId16"/>
    <p:sldId id="1686" r:id="rId17"/>
    <p:sldId id="273" r:id="rId18"/>
    <p:sldId id="1701" r:id="rId19"/>
    <p:sldId id="1702" r:id="rId20"/>
    <p:sldId id="1703" r:id="rId21"/>
    <p:sldId id="1687" r:id="rId22"/>
    <p:sldId id="268" r:id="rId23"/>
    <p:sldId id="1690" r:id="rId24"/>
    <p:sldId id="1692" r:id="rId25"/>
    <p:sldId id="1713" r:id="rId26"/>
    <p:sldId id="1691" r:id="rId27"/>
    <p:sldId id="280" r:id="rId28"/>
    <p:sldId id="281" r:id="rId29"/>
    <p:sldId id="285" r:id="rId30"/>
    <p:sldId id="1705" r:id="rId31"/>
    <p:sldId id="1699" r:id="rId32"/>
    <p:sldId id="306" r:id="rId33"/>
    <p:sldId id="295" r:id="rId34"/>
    <p:sldId id="307" r:id="rId35"/>
    <p:sldId id="1706" r:id="rId36"/>
    <p:sldId id="1707" r:id="rId37"/>
    <p:sldId id="1708" r:id="rId38"/>
    <p:sldId id="297" r:id="rId39"/>
    <p:sldId id="1709" r:id="rId40"/>
    <p:sldId id="1710" r:id="rId41"/>
    <p:sldId id="1711" r:id="rId42"/>
    <p:sldId id="292" r:id="rId43"/>
    <p:sldId id="294" r:id="rId4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FB0A69-E7E1-C9BB-066C-FA5A54EAC60A}" name="Olivia Studhalter" initials="OS" userId="S::olivia.studhalter@uzh.ch::59b39a87-bc4f-4a1c-9527-8499db86d2cd" providerId="AD"/>
  <p188:author id="{CD6E486E-CB09-7FF4-9380-8FB10014A759}" name="Corina Salis Gross" initials="CSG" userId="Corina Salis Gros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livia Studhalter" initials="OS" lastIdx="1" clrIdx="0">
    <p:extLst>
      <p:ext uri="{19B8F6BF-5375-455C-9EA6-DF929625EA0E}">
        <p15:presenceInfo xmlns:p15="http://schemas.microsoft.com/office/powerpoint/2012/main" userId="S::olivia.studhalter@uzh.ch::59b39a87-bc4f-4a1c-9527-8499db86d2cd" providerId="AD"/>
      </p:ext>
    </p:extLst>
  </p:cmAuthor>
  <p:cmAuthor id="2" name="Nikolai Kiselev" initials="NK" lastIdx="1" clrIdx="1">
    <p:extLst>
      <p:ext uri="{19B8F6BF-5375-455C-9EA6-DF929625EA0E}">
        <p15:presenceInfo xmlns:p15="http://schemas.microsoft.com/office/powerpoint/2012/main" userId="Nikolai Kiselev"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EFBD"/>
    <a:srgbClr val="FFE697"/>
    <a:srgbClr val="FFD8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45683" autoAdjust="0"/>
  </p:normalViewPr>
  <p:slideViewPr>
    <p:cSldViewPr snapToGrid="0">
      <p:cViewPr varScale="1">
        <p:scale>
          <a:sx n="47" d="100"/>
          <a:sy n="47" d="100"/>
        </p:scale>
        <p:origin x="1320" y="4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B795D3-92BD-4274-8EC5-E1ED4BBA78C5}" type="datetimeFigureOut">
              <a:rPr lang="de-CH" smtClean="0"/>
              <a:t>25.03.2025</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ED77DC-4E20-4E22-8BC8-1056E1A1898F}" type="slidenum">
              <a:rPr lang="de-CH" smtClean="0"/>
              <a:t>‹Nr.›</a:t>
            </a:fld>
            <a:endParaRPr lang="de-CH"/>
          </a:p>
        </p:txBody>
      </p:sp>
    </p:spTree>
    <p:extLst>
      <p:ext uri="{BB962C8B-B14F-4D97-AF65-F5344CB8AC3E}">
        <p14:creationId xmlns:p14="http://schemas.microsoft.com/office/powerpoint/2010/main" val="1474150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i="0" kern="0" dirty="0">
                <a:effectLst/>
                <a:latin typeface="Aptos" panose="020B0004020202020204" pitchFamily="34" charset="0"/>
                <a:ea typeface="Times New Roman" panose="02020603050405020304" pitchFamily="18" charset="0"/>
                <a:cs typeface="Times New Roman" panose="02020603050405020304" pitchFamily="18" charset="0"/>
              </a:rPr>
              <a:t>Guten Tag. Ich freue mich, </a:t>
            </a:r>
            <a:r>
              <a:rPr lang="de-CH" sz="1200" i="0" kern="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rPr>
              <a:t>dass Sie heute </a:t>
            </a:r>
            <a:r>
              <a:rPr lang="de-CH" sz="1200" i="0" kern="0" dirty="0">
                <a:effectLst/>
                <a:latin typeface="Aptos" panose="020B0004020202020204" pitchFamily="34" charset="0"/>
                <a:ea typeface="Times New Roman" panose="02020603050405020304" pitchFamily="18" charset="0"/>
                <a:cs typeface="Times New Roman" panose="02020603050405020304" pitchFamily="18" charset="0"/>
              </a:rPr>
              <a:t>alle hier sind. Wir sprechen über ein aktuelles und wichtiges Thema. Über die Gefahren und Risiken vom Vapen. Auch bekannt unter dem Namen elektronische Verdampfer oder E-Zigaretten. In den letzten Jahren sind </a:t>
            </a:r>
            <a:r>
              <a:rPr lang="de-CH" sz="1200" i="0" kern="0" dirty="0" err="1">
                <a:effectLst/>
                <a:latin typeface="Aptos" panose="020B0004020202020204" pitchFamily="34" charset="0"/>
                <a:ea typeface="Times New Roman" panose="02020603050405020304" pitchFamily="18" charset="0"/>
                <a:cs typeface="Times New Roman" panose="02020603050405020304" pitchFamily="18" charset="0"/>
              </a:rPr>
              <a:t>Vapes</a:t>
            </a:r>
            <a:r>
              <a:rPr lang="de-CH" sz="1200" i="0" kern="0" dirty="0">
                <a:effectLst/>
                <a:latin typeface="Aptos" panose="020B0004020202020204" pitchFamily="34" charset="0"/>
                <a:ea typeface="Times New Roman" panose="02020603050405020304" pitchFamily="18" charset="0"/>
                <a:cs typeface="Times New Roman" panose="02020603050405020304" pitchFamily="18" charset="0"/>
              </a:rPr>
              <a:t> in der Schweiz immer beliebter geworden. Aber was sind </a:t>
            </a:r>
            <a:r>
              <a:rPr lang="de-CH" sz="1200" i="0" kern="0" dirty="0" err="1">
                <a:effectLst/>
                <a:latin typeface="Aptos" panose="020B0004020202020204" pitchFamily="34" charset="0"/>
                <a:ea typeface="Times New Roman" panose="02020603050405020304" pitchFamily="18" charset="0"/>
                <a:cs typeface="Times New Roman" panose="02020603050405020304" pitchFamily="18" charset="0"/>
              </a:rPr>
              <a:t>Vapes</a:t>
            </a:r>
            <a:r>
              <a:rPr lang="de-CH" sz="1200" i="0" kern="0" dirty="0">
                <a:effectLst/>
                <a:latin typeface="Aptos" panose="020B0004020202020204" pitchFamily="34" charset="0"/>
                <a:ea typeface="Times New Roman" panose="02020603050405020304" pitchFamily="18" charset="0"/>
                <a:cs typeface="Times New Roman" panose="02020603050405020304" pitchFamily="18" charset="0"/>
              </a:rPr>
              <a:t> genau? Wie funktionieren sie? Und welche Auswirkungen haben sie auf die Gesundheit? Diese und weitere Fragen werden uns in der nächsten Stunde begleiten.</a:t>
            </a:r>
          </a:p>
          <a:p>
            <a:endParaRPr lang="de-CH" dirty="0"/>
          </a:p>
          <a:p>
            <a:r>
              <a:rPr lang="de-CH" dirty="0"/>
              <a:t>Das Projekt </a:t>
            </a:r>
            <a:r>
              <a:rPr lang="de-CH" dirty="0" err="1"/>
              <a:t>VapeAware</a:t>
            </a:r>
            <a:r>
              <a:rPr lang="de-CH" dirty="0"/>
              <a:t> wird vom Tabakpräventionsfonds finanziell unterstützt. Weitere Teilunterstützungen erfolgten durch die Ernst Göhner Stiftung sowie die </a:t>
            </a:r>
            <a:r>
              <a:rPr lang="de-CH" dirty="0" err="1"/>
              <a:t>Promedica</a:t>
            </a:r>
            <a:r>
              <a:rPr lang="de-CH" dirty="0"/>
              <a:t> Stiftung, Chur.</a:t>
            </a:r>
          </a:p>
        </p:txBody>
      </p:sp>
      <p:sp>
        <p:nvSpPr>
          <p:cNvPr id="4" name="Foliennummernplatzhalter 3"/>
          <p:cNvSpPr>
            <a:spLocks noGrp="1"/>
          </p:cNvSpPr>
          <p:nvPr>
            <p:ph type="sldNum" sz="quarter" idx="5"/>
          </p:nvPr>
        </p:nvSpPr>
        <p:spPr/>
        <p:txBody>
          <a:bodyPr/>
          <a:lstStyle/>
          <a:p>
            <a:fld id="{C21897CE-A906-443F-9946-3F5D776DEFD9}" type="slidenum">
              <a:rPr lang="de-CH" smtClean="0"/>
              <a:t>1</a:t>
            </a:fld>
            <a:endParaRPr lang="de-CH"/>
          </a:p>
        </p:txBody>
      </p:sp>
    </p:spTree>
    <p:extLst>
      <p:ext uri="{BB962C8B-B14F-4D97-AF65-F5344CB8AC3E}">
        <p14:creationId xmlns:p14="http://schemas.microsoft.com/office/powerpoint/2010/main" val="1217775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Ausserdem interessiert es Mila, wie sich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auf die Gesundheit auswirken. Sie weiss, dass Zigaretten sehr schädlich sind. Diese fördern Krebs. Ist das bei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auch so?</a:t>
            </a:r>
          </a:p>
          <a:p>
            <a:pPr>
              <a:lnSpc>
                <a:spcPct val="107000"/>
              </a:lnSpc>
              <a:spcAft>
                <a:spcPts val="800"/>
              </a:spcAft>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Die gesundheitlichen Auswirkungen von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werden aktuell erforscht. Es gibt viele Risiken und gesundheitliche Auswirkungen von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Nikotinabhängigkeit</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Nikotin ist eine der am schnellsten abhängig machenden Substanzen. Vergleichbar mit Heroin. Beim Konsum von Nikotin wird nach wenigen Sekunden im Gehirn Dopamin ausgeschüttet. Das führt sofort zu einem Glücksgefühl. Dieser Prozess kann schnell abhängig machen. Weil das Glücksgefühl wieder vergeht, sobald die Wirkung des Nikotins nachlässt. Das Gehirn von Jugendlichen ist noch nicht vollständig entwickelt. Deshalb reagiert es anders auf Nikotin, als das Gehirn von Erwachsenen. Aus diesem Grund haben Jugendliche ein höheres Risko, nikotinabhängig zu werden.</a:t>
            </a:r>
          </a:p>
          <a:p>
            <a:pPr marL="342900" lvl="0" indent="-342900">
              <a:lnSpc>
                <a:spcPct val="107000"/>
              </a:lnSpc>
              <a:buFont typeface="Symbol" panose="05050102010706020507" pitchFamily="18" charset="2"/>
              <a:buChar char=""/>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Reizung der Atemwege: </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Vapen kann Husten, Halsschmerzen und Atem-Beschwerden auslösen.</a:t>
            </a:r>
          </a:p>
          <a:p>
            <a:pPr marL="342900" lvl="0" indent="-342900">
              <a:lnSpc>
                <a:spcPct val="107000"/>
              </a:lnSpc>
              <a:buFont typeface="Symbol" panose="05050102010706020507" pitchFamily="18" charset="2"/>
              <a:buChar char=""/>
            </a:pPr>
            <a:endPar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Reizungen in Mund und Rachen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Vapen kann zu Mund-Trockenheit, Zahnfleisch-Reizungen und Mund-Geschwüren führen.</a:t>
            </a:r>
          </a:p>
          <a:p>
            <a:pPr marL="342900" lvl="0" indent="-342900">
              <a:lnSpc>
                <a:spcPct val="107000"/>
              </a:lnSpc>
              <a:buFont typeface="Symbol" panose="05050102010706020507" pitchFamily="18" charset="2"/>
              <a:buChar char=""/>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Herz-Kreislauf-System</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Das Nikotin führt kurzzeitig zu einem schnelleren Puls. Und es kann zu einem erhöhten Blutdruck kommen. Es gibt ein erhöhtes Risiko für Schlaganfälle und Herzinfarkte.</a:t>
            </a:r>
          </a:p>
          <a:p>
            <a:pPr marL="342900" lvl="0" indent="-342900">
              <a:lnSpc>
                <a:spcPct val="107000"/>
              </a:lnSpc>
              <a:buFont typeface="Symbol" panose="05050102010706020507" pitchFamily="18" charset="2"/>
              <a:buChar char=""/>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Krebs-Risiko: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enthalten einige krebserregende Substanzen. Diese haben Risiko und können Krebs verursachen. Dies ist jedoch noch nicht vollständig erforscht.</a:t>
            </a: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Die langfristigen Folgen vom Vape-Konsum müssen noch genauer untersucht werden. Dies war bisher gar nicht möglich. Weil es diese Art von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noch gar nicht so lange gibt.. </a:t>
            </a:r>
          </a:p>
          <a:p>
            <a:pPr>
              <a:lnSpc>
                <a:spcPct val="107000"/>
              </a:lnSpc>
              <a:spcAft>
                <a:spcPts val="800"/>
              </a:spcAft>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18CEF143-95B9-4571-9396-B55E307319CB}" type="slidenum">
              <a:rPr lang="de-CH" smtClean="0"/>
              <a:t>10</a:t>
            </a:fld>
            <a:endParaRPr lang="de-CH"/>
          </a:p>
        </p:txBody>
      </p:sp>
    </p:spTree>
    <p:extLst>
      <p:ext uri="{BB962C8B-B14F-4D97-AF65-F5344CB8AC3E}">
        <p14:creationId xmlns:p14="http://schemas.microsoft.com/office/powerpoint/2010/main" val="1624756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dirty="0">
                <a:effectLst/>
                <a:latin typeface="Calibri" panose="020F0502020204030204" pitchFamily="34" charset="0"/>
                <a:ea typeface="Calibri" panose="020F0502020204030204" pitchFamily="34" charset="0"/>
                <a:cs typeface="Times New Roman" panose="02020603050405020304" pitchFamily="18" charset="0"/>
              </a:rPr>
              <a:t>Mila möchte mehr über das Suchtpotenzial wissen. Was bedeutet die Aussage, dass Nikotin ein hohes Suchtpotenzial hat? Sie findet heraus, dass: </a:t>
            </a:r>
          </a:p>
          <a:p>
            <a:endParaRPr lang="de-CH" sz="1200" dirty="0">
              <a:effectLst/>
              <a:latin typeface="Calibri" panose="020F0502020204030204" pitchFamily="34" charset="0"/>
              <a:ea typeface="Calibri" panose="020F0502020204030204" pitchFamily="34" charset="0"/>
              <a:cs typeface="Times New Roman" panose="02020603050405020304" pitchFamily="18" charset="0"/>
            </a:endParaRPr>
          </a:p>
          <a:p>
            <a:r>
              <a:rPr lang="de-CH" sz="1200" dirty="0">
                <a:effectLst/>
                <a:latin typeface="Calibri" panose="020F0502020204030204" pitchFamily="34" charset="0"/>
                <a:ea typeface="Calibri" panose="020F0502020204030204" pitchFamily="34" charset="0"/>
                <a:cs typeface="Times New Roman" panose="02020603050405020304" pitchFamily="18" charset="0"/>
              </a:rPr>
              <a:t>Von allen Personen, die jemals eine ganze Zigarette geraucht haben, entwickelten </a:t>
            </a:r>
            <a:r>
              <a:rPr lang="de-CH" sz="1200" b="1" dirty="0">
                <a:effectLst/>
                <a:latin typeface="Calibri" panose="020F0502020204030204" pitchFamily="34" charset="0"/>
                <a:ea typeface="Calibri" panose="020F0502020204030204" pitchFamily="34" charset="0"/>
                <a:cs typeface="Times New Roman" panose="02020603050405020304" pitchFamily="18" charset="0"/>
              </a:rPr>
              <a:t>68 Prozent</a:t>
            </a:r>
            <a:r>
              <a:rPr lang="de-CH" sz="1200" dirty="0">
                <a:effectLst/>
                <a:latin typeface="Calibri" panose="020F0502020204030204" pitchFamily="34" charset="0"/>
                <a:ea typeface="Calibri" panose="020F0502020204030204" pitchFamily="34" charset="0"/>
                <a:cs typeface="Times New Roman" panose="02020603050405020304" pitchFamily="18" charset="0"/>
              </a:rPr>
              <a:t> irgendwann in ihrem Leben eine Nikotin-Abhängigkeit.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r>
              <a:rPr lang="de-CH" sz="1200" dirty="0">
                <a:effectLst/>
                <a:latin typeface="Calibri" panose="020F0502020204030204" pitchFamily="34" charset="0"/>
                <a:ea typeface="Calibri" panose="020F0502020204030204" pitchFamily="34" charset="0"/>
                <a:cs typeface="Times New Roman" panose="02020603050405020304" pitchFamily="18" charset="0"/>
              </a:rPr>
              <a:t>Das heisst, 2 von 3 Personen, die jemals eine ganze Zigarette geraucht haben, werden abhängig.</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de-CH" sz="1200" b="0" dirty="0">
              <a:effectLst/>
              <a:latin typeface="Calibri" panose="020F0502020204030204" pitchFamily="34" charset="0"/>
              <a:ea typeface="Calibri" panose="020F0502020204030204" pitchFamily="34" charset="0"/>
              <a:cs typeface="Times New Roman" panose="02020603050405020304" pitchFamily="18" charset="0"/>
            </a:endParaRPr>
          </a:p>
          <a:p>
            <a:r>
              <a:rPr lang="de-CH" sz="1200" b="0" dirty="0">
                <a:effectLst/>
                <a:latin typeface="Calibri" panose="020F0502020204030204" pitchFamily="34" charset="0"/>
                <a:ea typeface="Calibri" panose="020F0502020204030204" pitchFamily="34" charset="0"/>
                <a:cs typeface="Times New Roman" panose="02020603050405020304" pitchFamily="18" charset="0"/>
              </a:rPr>
              <a:t>Diese Zahl kann nicht automatisch auf </a:t>
            </a:r>
            <a:r>
              <a:rPr lang="de-CH" sz="1200" b="0" dirty="0" err="1">
                <a:effectLst/>
                <a:latin typeface="Calibri" panose="020F0502020204030204" pitchFamily="34" charset="0"/>
                <a:ea typeface="Calibri" panose="020F0502020204030204" pitchFamily="34" charset="0"/>
                <a:cs typeface="Times New Roman" panose="02020603050405020304" pitchFamily="18" charset="0"/>
              </a:rPr>
              <a:t>Vapes</a:t>
            </a:r>
            <a:r>
              <a:rPr lang="de-CH" sz="1200" b="0" dirty="0">
                <a:effectLst/>
                <a:latin typeface="Calibri" panose="020F0502020204030204" pitchFamily="34" charset="0"/>
                <a:ea typeface="Calibri" panose="020F0502020204030204" pitchFamily="34" charset="0"/>
                <a:cs typeface="Times New Roman" panose="02020603050405020304" pitchFamily="18" charset="0"/>
              </a:rPr>
              <a:t> übertragen werden. Weil man nicht weiss, ob noch andere Stoffe in der Zigarette mitwirken. </a:t>
            </a:r>
          </a:p>
          <a:p>
            <a:endParaRPr lang="de-CH" dirty="0"/>
          </a:p>
          <a:p>
            <a:r>
              <a:rPr lang="de-CH" dirty="0"/>
              <a:t>Die Suchtgefahr ist jedoch auch in den </a:t>
            </a:r>
            <a:r>
              <a:rPr lang="de-CH" dirty="0" err="1"/>
              <a:t>Vapes</a:t>
            </a:r>
            <a:r>
              <a:rPr lang="de-CH" dirty="0"/>
              <a:t> gross, weil die Wirkung vom Nikotin auch dort wahrgenommen wird. </a:t>
            </a:r>
          </a:p>
          <a:p>
            <a:endParaRPr lang="de-CH" dirty="0"/>
          </a:p>
          <a:p>
            <a:r>
              <a:rPr lang="de-CH" dirty="0"/>
              <a:t>Je früher im Leben man mit dem Nikotin-Konsum beginnt, desto grösser das Risiko für eine Abhängigkeit. Denn das Gehirn von Jugendlichen ist noch nicht fertig entwickelt.</a:t>
            </a:r>
          </a:p>
        </p:txBody>
      </p:sp>
      <p:sp>
        <p:nvSpPr>
          <p:cNvPr id="4" name="Foliennummernplatzhalter 3"/>
          <p:cNvSpPr>
            <a:spLocks noGrp="1"/>
          </p:cNvSpPr>
          <p:nvPr>
            <p:ph type="sldNum" sz="quarter" idx="5"/>
          </p:nvPr>
        </p:nvSpPr>
        <p:spPr/>
        <p:txBody>
          <a:bodyPr/>
          <a:lstStyle/>
          <a:p>
            <a:fld id="{C21897CE-A906-443F-9946-3F5D776DEFD9}" type="slidenum">
              <a:rPr lang="de-CH" smtClean="0"/>
              <a:t>11</a:t>
            </a:fld>
            <a:endParaRPr lang="de-CH"/>
          </a:p>
        </p:txBody>
      </p:sp>
    </p:spTree>
    <p:extLst>
      <p:ext uri="{BB962C8B-B14F-4D97-AF65-F5344CB8AC3E}">
        <p14:creationId xmlns:p14="http://schemas.microsoft.com/office/powerpoint/2010/main" val="2535439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dirty="0">
                <a:effectLst/>
                <a:latin typeface="Calibri" panose="020F0502020204030204" pitchFamily="34" charset="0"/>
                <a:ea typeface="Calibri" panose="020F0502020204030204" pitchFamily="34" charset="0"/>
                <a:cs typeface="Times New Roman" panose="02020603050405020304" pitchFamily="18" charset="0"/>
              </a:rPr>
              <a:t>Damit ist geklärt, wie gross das Risiko ist, vom Nikotin abhängig zu werden. Aber wie wird man eigentlich abhängig? Das fragt sich Mila.</a:t>
            </a:r>
          </a:p>
          <a:p>
            <a:endParaRPr lang="de-CH" sz="1200" dirty="0">
              <a:effectLst/>
              <a:latin typeface="Calibri" panose="020F0502020204030204" pitchFamily="34" charset="0"/>
              <a:ea typeface="Calibri" panose="020F0502020204030204" pitchFamily="34" charset="0"/>
              <a:cs typeface="Times New Roman" panose="02020603050405020304" pitchFamily="18" charset="0"/>
            </a:endParaRPr>
          </a:p>
          <a:p>
            <a:r>
              <a:rPr lang="de-CH" sz="1200" dirty="0">
                <a:effectLst/>
                <a:latin typeface="Calibri" panose="020F0502020204030204" pitchFamily="34" charset="0"/>
                <a:ea typeface="Calibri" panose="020F0502020204030204" pitchFamily="34" charset="0"/>
                <a:cs typeface="Times New Roman" panose="02020603050405020304" pitchFamily="18" charset="0"/>
              </a:rPr>
              <a:t>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r>
              <a:rPr lang="de-CH" sz="1200" dirty="0">
                <a:effectLst/>
                <a:latin typeface="Calibri" panose="020F0502020204030204" pitchFamily="34" charset="0"/>
                <a:ea typeface="Calibri" panose="020F0502020204030204" pitchFamily="34" charset="0"/>
                <a:cs typeface="Times New Roman" panose="02020603050405020304" pitchFamily="18" charset="0"/>
              </a:rPr>
              <a:t>1. Das Nikotin wird beim Vapen über die Atemwege aufgenommen. Es gelangt dadurch in unseren Körper.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r>
              <a:rPr lang="de-CH" sz="1200" dirty="0">
                <a:effectLst/>
                <a:latin typeface="Calibri" panose="020F0502020204030204" pitchFamily="34" charset="0"/>
                <a:ea typeface="Calibri" panose="020F0502020204030204" pitchFamily="34" charset="0"/>
                <a:cs typeface="Times New Roman" panose="02020603050405020304" pitchFamily="18" charset="0"/>
              </a:rPr>
              <a:t>2. Es dauert nur kurze Zeit, bis das Nikotin das Gehirn erreicht (beim Rauchen sind es ca. 7 Sekunden).</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r>
              <a:rPr lang="de-CH" sz="1200" dirty="0">
                <a:effectLst/>
                <a:latin typeface="Calibri" panose="020F0502020204030204" pitchFamily="34" charset="0"/>
                <a:ea typeface="Calibri" panose="020F0502020204030204" pitchFamily="34" charset="0"/>
                <a:cs typeface="Times New Roman" panose="02020603050405020304" pitchFamily="18" charset="0"/>
              </a:rPr>
              <a:t>3. Nikotin wirkt stimulierend: durch die Aufnahme werden Prozesse in unserem Körper aktiviert. Diese führen dazu, dass Stoffe wie z.B. Dopamin ausgeschüttet werden.</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r>
              <a:rPr lang="de-CH" sz="1200" dirty="0">
                <a:effectLst/>
                <a:latin typeface="Calibri" panose="020F0502020204030204" pitchFamily="34" charset="0"/>
                <a:ea typeface="Calibri" panose="020F0502020204030204" pitchFamily="34" charset="0"/>
                <a:cs typeface="Times New Roman" panose="02020603050405020304" pitchFamily="18" charset="0"/>
              </a:rPr>
              <a:t>4. Das Dopamin löst u.a. ein Wohl-Gefühl aus.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r>
              <a:rPr lang="de-CH" sz="1200" dirty="0">
                <a:effectLst/>
                <a:latin typeface="Calibri" panose="020F0502020204030204" pitchFamily="34" charset="0"/>
                <a:ea typeface="Calibri" panose="020F0502020204030204" pitchFamily="34" charset="0"/>
                <a:cs typeface="Times New Roman" panose="02020603050405020304" pitchFamily="18" charset="0"/>
              </a:rPr>
              <a:t>5. Nach einiger Zeit wird das Nikotin im Körper wieder abgebaut.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r>
              <a:rPr lang="de-CH" sz="1200" dirty="0">
                <a:effectLst/>
                <a:latin typeface="Calibri" panose="020F0502020204030204" pitchFamily="34" charset="0"/>
                <a:ea typeface="Calibri" panose="020F0502020204030204" pitchFamily="34" charset="0"/>
                <a:cs typeface="Times New Roman" panose="02020603050405020304" pitchFamily="18" charset="0"/>
              </a:rPr>
              <a:t>6. Fehlt dem Körper nun das Nikotin, reagiert er mit Entzugs-Erscheinungen (Stress-Empfinden, Gereiztheit, Konzentrations-Schwierigkeiten)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r>
              <a:rPr lang="de-CH" sz="1200" dirty="0">
                <a:effectLst/>
                <a:latin typeface="Calibri" panose="020F0502020204030204" pitchFamily="34" charset="0"/>
                <a:ea typeface="Calibri" panose="020F0502020204030204" pitchFamily="34" charset="0"/>
                <a:cs typeface="Times New Roman" panose="02020603050405020304" pitchFamily="18" charset="0"/>
              </a:rPr>
              <a:t>7. Wird dem Körper dann wieder Nikotin zugeführt, verschwinden diese Symptome.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itchFamily="2" charset="2"/>
              <a:buChar char="à"/>
              <a:tabLst>
                <a:tab pos="457200" algn="l"/>
              </a:tabLst>
            </a:pPr>
            <a:r>
              <a:rPr lang="de-CH" sz="1200" dirty="0">
                <a:effectLst/>
                <a:latin typeface="Calibri" panose="020F0502020204030204" pitchFamily="34" charset="0"/>
                <a:ea typeface="Calibri" panose="020F0502020204030204" pitchFamily="34" charset="0"/>
                <a:cs typeface="Times New Roman" panose="02020603050405020304" pitchFamily="18" charset="0"/>
              </a:rPr>
              <a:t>Zunehmend gewöhnt sich der Körper an das Nikotin. Der Körper braucht immer mehr Nikotin. Gefahr einer Abhängigkeit steigt.</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de-CH" sz="1200" dirty="0">
              <a:effectLst/>
              <a:latin typeface="Calibri" panose="020F0502020204030204" pitchFamily="34" charset="0"/>
              <a:ea typeface="Calibri" panose="020F0502020204030204" pitchFamily="34" charset="0"/>
              <a:cs typeface="Times New Roman" panose="02020603050405020304" pitchFamily="18" charset="0"/>
            </a:endParaRPr>
          </a:p>
          <a:p>
            <a:r>
              <a:rPr lang="de-CH" sz="1200" dirty="0">
                <a:effectLst/>
                <a:latin typeface="Calibri" panose="020F0502020204030204" pitchFamily="34" charset="0"/>
                <a:ea typeface="Calibri" panose="020F0502020204030204" pitchFamily="34" charset="0"/>
                <a:cs typeface="Times New Roman" panose="02020603050405020304" pitchFamily="18" charset="0"/>
              </a:rPr>
              <a:t>Viele Jugendliche argumentieren, dass das Nikotin sie beruhigt. Nun stellt sich die Frage: «Kann das Vapen Stress lösen?»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r>
              <a:rPr lang="de-CH" sz="1200" dirty="0">
                <a:effectLst/>
                <a:latin typeface="Calibri" panose="020F0502020204030204" pitchFamily="34" charset="0"/>
                <a:ea typeface="Calibri" panose="020F0502020204030204" pitchFamily="34" charset="0"/>
                <a:cs typeface="Times New Roman" panose="02020603050405020304" pitchFamily="18" charset="0"/>
              </a:rPr>
              <a:t>Bei einem Nichtraucher bzw. «</a:t>
            </a:r>
            <a:r>
              <a:rPr lang="de-CH" sz="1200" dirty="0" err="1">
                <a:effectLst/>
                <a:latin typeface="Calibri" panose="020F0502020204030204" pitchFamily="34" charset="0"/>
                <a:ea typeface="Calibri" panose="020F0502020204030204" pitchFamily="34" charset="0"/>
                <a:cs typeface="Times New Roman" panose="02020603050405020304" pitchFamily="18" charset="0"/>
              </a:rPr>
              <a:t>Nichtvaper</a:t>
            </a:r>
            <a:r>
              <a:rPr lang="de-CH" sz="1200" dirty="0">
                <a:effectLst/>
                <a:latin typeface="Calibri" panose="020F0502020204030204" pitchFamily="34" charset="0"/>
                <a:ea typeface="Calibri" panose="020F0502020204030204" pitchFamily="34" charset="0"/>
                <a:cs typeface="Times New Roman" panose="02020603050405020304" pitchFamily="18" charset="0"/>
              </a:rPr>
              <a:t>» kann die Frage klar mit NEIN beantwortet werden.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r>
              <a:rPr lang="de-CH" sz="1200" dirty="0">
                <a:effectLst/>
                <a:latin typeface="Calibri" panose="020F0502020204030204" pitchFamily="34" charset="0"/>
                <a:ea typeface="Calibri" panose="020F0502020204030204" pitchFamily="34" charset="0"/>
                <a:cs typeface="Times New Roman" panose="02020603050405020304" pitchFamily="18" charset="0"/>
              </a:rPr>
              <a:t>Bei einem Jugendlichen, welcher abhängig ist, können kurzfristig (durch die erneute Nikotinaufnahme) die Entzugs-Symptome gemildert werden. Langfristig wird die Abhängigkeit vom Nikotin jedoch grösser, was MEHR Stress verursacht. Die Spirale beginnt sich zu drehen.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r>
              <a:rPr lang="de-CH" sz="1200" dirty="0">
                <a:effectLst/>
                <a:latin typeface="Calibri" panose="020F0502020204030204" pitchFamily="34" charset="0"/>
                <a:ea typeface="Calibri" panose="020F0502020204030204" pitchFamily="34" charset="0"/>
                <a:cs typeface="Times New Roman" panose="02020603050405020304" pitchFamily="18" charset="0"/>
              </a:rPr>
              <a:t>Nikotin ist eine stimulierende, psychoaktive Substanz, obwohl viele Raucher*innen sagen, dass Rauchen eine beruhigende Wirkung auf sie hat. Nikotin und die weiteren Bestandteile des Tabaks sind zunächst eher anregend und pulserhöhend. Der beruhigende Effekt, den Tabak auf die Rauchenden hat, entsteht durch die physische Abhängigkeit. Aufgrund des gewohnheitsmässigen Rauchens hat sich der Köper an eine bestimmte Menge Nikotin gewöhnt. Wenn diese Menge nicht erreicht wird, reagiert der Körper mit Entzugserscheinungen. Eine dieser Entzugserscheinungen ist Ruhelosigkeit. Diese Reaktion kann vorübergehend unterdrückt werden, indem die Menge an Nikotin durch Rauchen erhöht wird. Die Ruhelosigkeit verschwindet, und man fühlt sich wieder ausgeglichener.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r>
              <a:rPr lang="de-CH" sz="1200" dirty="0">
                <a:effectLst/>
                <a:latin typeface="Calibri" panose="020F0502020204030204" pitchFamily="34" charset="0"/>
                <a:ea typeface="Calibri" panose="020F0502020204030204" pitchFamily="34" charset="0"/>
                <a:cs typeface="Times New Roman" panose="02020603050405020304" pitchFamily="18" charset="0"/>
              </a:rPr>
              <a:t>Das ist die Erklärung für die beruhigende Wirkung von Tabak. Hinzu kommt der ritualisierte Konsum (Pausen, nach dem Mittagessen, nach einer Arbeit). Die Entspannung kommt durch das Nikotin, die lösende Wirkung tritt schnell ein. Dies hat nichts mit einer wirklichen körperlichen Entspannung zu tun, sondern mit dem Verhindern von Entzugssymptomen.</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r>
              <a:rPr lang="de-CH" sz="1200" dirty="0">
                <a:effectLst/>
                <a:latin typeface="Calibri" panose="020F0502020204030204" pitchFamily="34" charset="0"/>
                <a:ea typeface="Calibri" panose="020F0502020204030204" pitchFamily="34" charset="0"/>
                <a:cs typeface="Times New Roman" panose="02020603050405020304" pitchFamily="18" charset="0"/>
              </a:rPr>
              <a:t>Viel spürbarer sind dann die rasch auftretenden Entzugserscheinungen, wie Stressempfinden, leichtes Unwohlsein, Konzentrationsschwierigkeiten. Führt man wieder Nikotin zu, verschwinden diese Symptome wieder.</a:t>
            </a:r>
            <a:r>
              <a:rPr lang="de-DE" dirty="0">
                <a:effectLst/>
              </a:rPr>
              <a:t> 	</a:t>
            </a:r>
            <a:endParaRPr lang="de-CH" dirty="0"/>
          </a:p>
          <a:p>
            <a:endParaRPr lang="de-CH" dirty="0"/>
          </a:p>
        </p:txBody>
      </p:sp>
      <p:sp>
        <p:nvSpPr>
          <p:cNvPr id="4" name="Foliennummernplatzhalter 3"/>
          <p:cNvSpPr>
            <a:spLocks noGrp="1"/>
          </p:cNvSpPr>
          <p:nvPr>
            <p:ph type="sldNum" sz="quarter" idx="5"/>
          </p:nvPr>
        </p:nvSpPr>
        <p:spPr/>
        <p:txBody>
          <a:bodyPr/>
          <a:lstStyle/>
          <a:p>
            <a:fld id="{C21897CE-A906-443F-9946-3F5D776DEFD9}" type="slidenum">
              <a:rPr lang="de-CH" smtClean="0"/>
              <a:t>12</a:t>
            </a:fld>
            <a:endParaRPr lang="de-CH"/>
          </a:p>
        </p:txBody>
      </p:sp>
    </p:spTree>
    <p:extLst>
      <p:ext uri="{BB962C8B-B14F-4D97-AF65-F5344CB8AC3E}">
        <p14:creationId xmlns:p14="http://schemas.microsoft.com/office/powerpoint/2010/main" val="1124682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Inzwischen denkt Mila, es ist ja besser wenn Kai vapt, zum Glück raucht er nicht,. Doch dann sieht sie das. Es lässt sie ins Stocken kommen. Denn </a:t>
            </a:r>
            <a:r>
              <a:rPr lang="de-CH" dirty="0" err="1"/>
              <a:t>Vapes</a:t>
            </a:r>
            <a:r>
              <a:rPr lang="de-CH" dirty="0"/>
              <a:t> haben grosse Gesundheitsrisken und sind für Jugendliche höchst ungesund. </a:t>
            </a:r>
          </a:p>
          <a:p>
            <a:r>
              <a:rPr lang="de-CH" dirty="0"/>
              <a:t>Für erwachsene starkrauchende Personen kann der Umstieg auf </a:t>
            </a:r>
            <a:r>
              <a:rPr lang="de-CH" dirty="0" err="1"/>
              <a:t>Vapes</a:t>
            </a:r>
            <a:r>
              <a:rPr lang="de-CH" dirty="0"/>
              <a:t> weniger negative gesundheitliche Auswirkungen haben,. Weil die </a:t>
            </a:r>
            <a:r>
              <a:rPr lang="de-CH" dirty="0" err="1"/>
              <a:t>Vapes</a:t>
            </a:r>
            <a:r>
              <a:rPr lang="de-CH" dirty="0"/>
              <a:t> im Gegensatz zu den Zigaretten kein Teer enthalten. Trotzdem ist es </a:t>
            </a:r>
            <a:r>
              <a:rPr lang="de-CH" u="sng" dirty="0"/>
              <a:t>nicht gesünder als Zigaretten</a:t>
            </a:r>
            <a:r>
              <a:rPr lang="de-CH" dirty="0"/>
              <a:t>! </a:t>
            </a:r>
          </a:p>
          <a:p>
            <a:r>
              <a:rPr lang="de-CH" dirty="0"/>
              <a:t>Für Jugendliche – die bisher kein Nikotin konsumierten – ist das Vapen gesundheitsschädlich. Und es kann den Einstieg in den Konsum anderer Substanzen fördern!</a:t>
            </a: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Die Behauptung, dass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weniger schädlich sind als herkömmliche Zigaretten ist falsch. Es kann für einen erwachsenen Stark-Raucher eine mögliche Alternative sein. Weil er damit auf das krebserregende Teer in den Zigaretten verzichtet. Allerdings sind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für Kinder und Jugendliche ungesund und schädlich. Weil sie grosse Risiken haben und in eine Nikotin-Abhängigkeit führen können.</a:t>
            </a:r>
            <a:endParaRPr lang="de-CH" dirty="0"/>
          </a:p>
          <a:p>
            <a:endParaRPr lang="de-CH" dirty="0"/>
          </a:p>
        </p:txBody>
      </p:sp>
      <p:sp>
        <p:nvSpPr>
          <p:cNvPr id="4" name="Foliennummernplatzhalter 3"/>
          <p:cNvSpPr>
            <a:spLocks noGrp="1"/>
          </p:cNvSpPr>
          <p:nvPr>
            <p:ph type="sldNum" sz="quarter" idx="5"/>
          </p:nvPr>
        </p:nvSpPr>
        <p:spPr/>
        <p:txBody>
          <a:bodyPr/>
          <a:lstStyle/>
          <a:p>
            <a:fld id="{C21897CE-A906-443F-9946-3F5D776DEFD9}" type="slidenum">
              <a:rPr lang="de-CH" smtClean="0"/>
              <a:t>13</a:t>
            </a:fld>
            <a:endParaRPr lang="de-CH"/>
          </a:p>
        </p:txBody>
      </p:sp>
    </p:spTree>
    <p:extLst>
      <p:ext uri="{BB962C8B-B14F-4D97-AF65-F5344CB8AC3E}">
        <p14:creationId xmlns:p14="http://schemas.microsoft.com/office/powerpoint/2010/main" val="2931225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Mila erinnert sich daran, eine Vape am Strassenrand gesehen zu haben. Sie möchte mehr über die Entsorgung von </a:t>
            </a:r>
            <a:r>
              <a:rPr lang="de-CH" dirty="0" err="1"/>
              <a:t>Vapes</a:t>
            </a:r>
            <a:r>
              <a:rPr lang="de-CH" dirty="0"/>
              <a:t> erfahren. </a:t>
            </a:r>
          </a:p>
          <a:p>
            <a:endParaRPr lang="de-CH" dirty="0"/>
          </a:p>
          <a:p>
            <a:r>
              <a:rPr lang="de-CH" dirty="0"/>
              <a:t>Für die Herstellung von </a:t>
            </a:r>
            <a:r>
              <a:rPr lang="de-CH" dirty="0" err="1"/>
              <a:t>Vapes</a:t>
            </a:r>
            <a:r>
              <a:rPr lang="de-CH" dirty="0"/>
              <a:t> werden wertvolle Rohstoffe aus dem Boden gewonnen. Das Lithium. </a:t>
            </a:r>
            <a:r>
              <a:rPr lang="de-CH" dirty="0">
                <a:solidFill>
                  <a:srgbClr val="FF0000"/>
                </a:solidFill>
              </a:rPr>
              <a:t>Man braucht Lithium für Batterien und Akkus in jedem elektronischen Gerät. Vom Smartphone, über den Laptop bis zur Autobatterie.</a:t>
            </a:r>
          </a:p>
          <a:p>
            <a:r>
              <a:rPr lang="de-CH" dirty="0" err="1"/>
              <a:t>Vapes</a:t>
            </a:r>
            <a:r>
              <a:rPr lang="de-CH" dirty="0"/>
              <a:t> sind auch elektronische Geräte. Daher sollten Sie auch als elektronische Geräte entsorgt werden. Sie gehören nicht in den Alltags-Abfall. Sondern auf eine offizielle Entsorgungs-Stelle. Man kann leere </a:t>
            </a:r>
            <a:r>
              <a:rPr lang="de-CH" dirty="0" err="1"/>
              <a:t>Vapes</a:t>
            </a:r>
            <a:r>
              <a:rPr lang="de-CH" dirty="0"/>
              <a:t> auch in den Vape-Shop zurückbringen. Diese sollten die </a:t>
            </a:r>
            <a:r>
              <a:rPr lang="de-CH" dirty="0" err="1"/>
              <a:t>Vapes</a:t>
            </a:r>
            <a:r>
              <a:rPr lang="de-CH" dirty="0"/>
              <a:t> dann richtig entsorgen.</a:t>
            </a:r>
          </a:p>
          <a:p>
            <a:r>
              <a:rPr lang="de-CH" dirty="0"/>
              <a:t>Wenn man </a:t>
            </a:r>
            <a:r>
              <a:rPr lang="de-CH" dirty="0" err="1"/>
              <a:t>Vapes</a:t>
            </a:r>
            <a:r>
              <a:rPr lang="de-CH" dirty="0"/>
              <a:t> falsch entsorgt, gelangen schädliche Chemikalien in den Boden.</a:t>
            </a:r>
          </a:p>
        </p:txBody>
      </p:sp>
      <p:sp>
        <p:nvSpPr>
          <p:cNvPr id="4" name="Foliennummernplatzhalter 3"/>
          <p:cNvSpPr>
            <a:spLocks noGrp="1"/>
          </p:cNvSpPr>
          <p:nvPr>
            <p:ph type="sldNum" sz="quarter" idx="5"/>
          </p:nvPr>
        </p:nvSpPr>
        <p:spPr/>
        <p:txBody>
          <a:bodyPr/>
          <a:lstStyle/>
          <a:p>
            <a:fld id="{C21897CE-A906-443F-9946-3F5D776DEFD9}" type="slidenum">
              <a:rPr lang="de-CH" smtClean="0"/>
              <a:t>14</a:t>
            </a:fld>
            <a:endParaRPr lang="de-CH"/>
          </a:p>
        </p:txBody>
      </p:sp>
    </p:spTree>
    <p:extLst>
      <p:ext uri="{BB962C8B-B14F-4D97-AF65-F5344CB8AC3E}">
        <p14:creationId xmlns:p14="http://schemas.microsoft.com/office/powerpoint/2010/main" val="2996272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Mila fragt sich, ob es überhaupt wahrscheinlich ist, dass Kai vapt, oder ob sie sich vielleicht getäuscht hat. Sie sucht nach Zahlen, die zeigen, wie viele Jugendliche vapen. </a:t>
            </a:r>
          </a:p>
          <a:p>
            <a:endParaRPr lang="de-CH" dirty="0"/>
          </a:p>
          <a:p>
            <a:r>
              <a:rPr lang="de-CH" dirty="0"/>
              <a:t>Ein Viertel der befragten 15-jährigen haben im letzten Monat Vape konsumiert. Im Vergleich zum Jahr 2016 wo es noch 1.6% waren (da wurden (aber) nicht nur 15-jährige befragt).</a:t>
            </a:r>
          </a:p>
          <a:p>
            <a:r>
              <a:rPr lang="de-CH" dirty="0"/>
              <a:t>Jugendliche geben an wegen dem Geschmack, zum Stressabbau oder aus Langeweile zu vapen.</a:t>
            </a:r>
          </a:p>
          <a:p>
            <a:endParaRPr lang="de-CH" dirty="0"/>
          </a:p>
          <a:p>
            <a:r>
              <a:rPr lang="de-CH" dirty="0"/>
              <a:t>Es vapen viele Jugendliche, aber nicht alle. 1 von 4 Jugendliche Vapen. </a:t>
            </a:r>
          </a:p>
        </p:txBody>
      </p:sp>
      <p:sp>
        <p:nvSpPr>
          <p:cNvPr id="4" name="Foliennummernplatzhalter 3"/>
          <p:cNvSpPr>
            <a:spLocks noGrp="1"/>
          </p:cNvSpPr>
          <p:nvPr>
            <p:ph type="sldNum" sz="quarter" idx="5"/>
          </p:nvPr>
        </p:nvSpPr>
        <p:spPr/>
        <p:txBody>
          <a:bodyPr/>
          <a:lstStyle/>
          <a:p>
            <a:fld id="{C21897CE-A906-443F-9946-3F5D776DEFD9}" type="slidenum">
              <a:rPr lang="de-CH" smtClean="0"/>
              <a:t>15</a:t>
            </a:fld>
            <a:endParaRPr lang="de-CH"/>
          </a:p>
        </p:txBody>
      </p:sp>
    </p:spTree>
    <p:extLst>
      <p:ext uri="{BB962C8B-B14F-4D97-AF65-F5344CB8AC3E}">
        <p14:creationId xmlns:p14="http://schemas.microsoft.com/office/powerpoint/2010/main" val="1606486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Wer von euch, kennt mindestens eine Person die vapt?</a:t>
            </a:r>
          </a:p>
          <a:p>
            <a:endParaRPr lang="de-CH" dirty="0"/>
          </a:p>
          <a:p>
            <a:r>
              <a:rPr lang="de-CH" i="1" dirty="0"/>
              <a:t>Vereinzelte Personen fragen, warum diese Personen vapen, die sie kennen.</a:t>
            </a:r>
          </a:p>
        </p:txBody>
      </p:sp>
      <p:sp>
        <p:nvSpPr>
          <p:cNvPr id="4" name="Foliennummernplatzhalter 3"/>
          <p:cNvSpPr>
            <a:spLocks noGrp="1"/>
          </p:cNvSpPr>
          <p:nvPr>
            <p:ph type="sldNum" sz="quarter" idx="5"/>
          </p:nvPr>
        </p:nvSpPr>
        <p:spPr/>
        <p:txBody>
          <a:bodyPr/>
          <a:lstStyle/>
          <a:p>
            <a:fld id="{C21897CE-A906-443F-9946-3F5D776DEFD9}" type="slidenum">
              <a:rPr lang="de-CH" smtClean="0"/>
              <a:t>16</a:t>
            </a:fld>
            <a:endParaRPr lang="de-CH"/>
          </a:p>
        </p:txBody>
      </p:sp>
    </p:spTree>
    <p:extLst>
      <p:ext uri="{BB962C8B-B14F-4D97-AF65-F5344CB8AC3E}">
        <p14:creationId xmlns:p14="http://schemas.microsoft.com/office/powerpoint/2010/main" val="705167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Das sind einige Jugendliche, die Vapen. Mila fragt sich, warum so viele Jugendliche vapen.</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Es gibt verschiedene Risiken für Jugendliche:</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1) Die Industrie spricht mit ihrem Marketing gezielt Jugendliche an. Denn die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kommen in vielen unterschiedlichen Farben daher. Und sie bieten ein intensives und diverses Geschmacks-Erlebnis. </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2) Dieses Geschmacks-Erlebnis kommt von den Aroma-Stoffen. Die verschiedenen Aromen machen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sehr attraktiv. Etwas ungesundes und schädliches – das Vapen – wird mit einem supersüssen Geschmack verkauft. Jugendliche realisieren manchmal gar nicht, dass es ungesund ist. </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3) Das Nikotin in den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führt zu einem schnellen Glücks-Gefühl. Ein paar Züge von einer Vape kann also direkt helfen, den Gefühls-Zustand zu verbessern. Das Gehirn von Jugendlichen ist aber noch nicht fertig entwickelt. Daher ist das Vapen ein Risiko. Denn es kann die Gehirn-Entwicklung beeinflussen. Und Jugendliche können schneller abhängig vom Nikotin werden. </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4) Wenn Jugendliche Eltern haben, die rauchen, ist die Chance grösser, dass sie selbst einmal rauchen. Kinder lernen so schon früh, dass das Rauchen (oder der Nikotin-Konsum) etwas Normales ist. Und anscheinend gar nicht so ungesund. Kinder und Jugendliche schauen sich viele Dinge von den Eltern ab. Rauchen Sie deshalb nicht vor ihrem Kind.</a:t>
            </a: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Unterstützungs-Möglichkeiten für einen Rauchstopp gibt es viele. Darunter die Rauchstopplinie, das Projekt gemeinsam rauchfrei und viele andere. Sie sind bei den Zusatz-Informationen aufgelistet.</a:t>
            </a:r>
          </a:p>
          <a:p>
            <a:endParaRPr lang="de-CH" dirty="0"/>
          </a:p>
        </p:txBody>
      </p:sp>
      <p:sp>
        <p:nvSpPr>
          <p:cNvPr id="4" name="Foliennummernplatzhalter 3"/>
          <p:cNvSpPr>
            <a:spLocks noGrp="1"/>
          </p:cNvSpPr>
          <p:nvPr>
            <p:ph type="sldNum" sz="quarter" idx="5"/>
          </p:nvPr>
        </p:nvSpPr>
        <p:spPr/>
        <p:txBody>
          <a:bodyPr/>
          <a:lstStyle/>
          <a:p>
            <a:fld id="{C21897CE-A906-443F-9946-3F5D776DEFD9}" type="slidenum">
              <a:rPr lang="de-CH" smtClean="0"/>
              <a:t>17</a:t>
            </a:fld>
            <a:endParaRPr lang="de-CH"/>
          </a:p>
        </p:txBody>
      </p:sp>
    </p:spTree>
    <p:extLst>
      <p:ext uri="{BB962C8B-B14F-4D97-AF65-F5344CB8AC3E}">
        <p14:creationId xmlns:p14="http://schemas.microsoft.com/office/powerpoint/2010/main" val="705167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e-CH" dirty="0"/>
              <a:t>Da </a:t>
            </a:r>
            <a:r>
              <a:rPr lang="de-CH" dirty="0" err="1"/>
              <a:t>Vapes</a:t>
            </a:r>
            <a:r>
              <a:rPr lang="de-CH" dirty="0"/>
              <a:t> so gefährlich sind für Jugendliche möchte Mila wissen, ob sie denn auch verboten </a:t>
            </a:r>
            <a:r>
              <a:rPr lang="de-CH" dirty="0">
                <a:solidFill>
                  <a:srgbClr val="FF0000"/>
                </a:solidFill>
              </a:rPr>
              <a:t>sind</a:t>
            </a:r>
            <a:r>
              <a:rPr lang="de-CH" dirty="0"/>
              <a:t>. Gibt es ein Gesetz, welches den Verkauf von </a:t>
            </a:r>
            <a:r>
              <a:rPr lang="de-CH" dirty="0" err="1"/>
              <a:t>Vapes</a:t>
            </a:r>
            <a:r>
              <a:rPr lang="de-CH" dirty="0"/>
              <a:t> einschränkt?</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de-CH" sz="12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de-CH" sz="1200" b="1" kern="0" dirty="0">
                <a:effectLst/>
                <a:latin typeface="Times New Roman" panose="02020603050405020304" pitchFamily="18" charset="0"/>
                <a:ea typeface="Times New Roman" panose="02020603050405020304" pitchFamily="18" charset="0"/>
                <a:cs typeface="Times New Roman" panose="02020603050405020304" pitchFamily="18" charset="0"/>
              </a:rPr>
              <a:t>Gesetze und Jugendschutz</a:t>
            </a:r>
            <a:endParaRPr lang="de-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Bis im Oktober 2024 gab es in der Schweiz noch kein Gesetz zu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Das bedeutet, der Verkauf und die Werbung nicht geregelt waren. </a:t>
            </a:r>
          </a:p>
          <a:p>
            <a:pPr marL="342900" lvl="0" indent="-342900">
              <a:lnSpc>
                <a:spcPct val="107000"/>
              </a:lnSpc>
              <a:buFont typeface="Symbol" panose="05050102010706020507" pitchFamily="18" charset="2"/>
              <a:buChar cha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Das bedeutet; vorher konnten auch Minderjährige in der Schweiz problemlos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kaufen. </a:t>
            </a:r>
          </a:p>
          <a:p>
            <a:pPr marL="342900" lvl="0" indent="-342900">
              <a:lnSpc>
                <a:spcPct val="107000"/>
              </a:lnSpc>
              <a:buFont typeface="Symbol" panose="05050102010706020507" pitchFamily="18" charset="2"/>
              <a:buChar cha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Seit dem 1. Oktober 2024 gilt aber ein neues Gesetz.</a:t>
            </a:r>
          </a:p>
          <a:p>
            <a:pPr marL="342900" lvl="0" indent="-342900">
              <a:lnSpc>
                <a:spcPct val="107000"/>
              </a:lnSpc>
              <a:buFont typeface="Symbol" panose="05050102010706020507" pitchFamily="18" charset="2"/>
              <a:buChar cha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Dieses Gesetz verbietet den Verkauf von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an unter 18-Jährige. </a:t>
            </a:r>
          </a:p>
          <a:p>
            <a:pPr marL="342900" lvl="0" indent="-342900">
              <a:lnSpc>
                <a:spcPct val="107000"/>
              </a:lnSpc>
              <a:buFont typeface="Symbol" panose="05050102010706020507" pitchFamily="18" charset="2"/>
              <a:buChar cha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Trotzdem können Jugendliche problemlos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im Internet kaufen. </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endParaRPr>
          </a:p>
          <a:p>
            <a:endParaRPr lang="de-CH" sz="1200" kern="0" dirty="0">
              <a:effectLst/>
              <a:latin typeface="Times New Roman" panose="02020603050405020304" pitchFamily="18" charset="0"/>
            </a:endParaRPr>
          </a:p>
          <a:p>
            <a:r>
              <a:rPr lang="de-CH" sz="1200" kern="0" dirty="0">
                <a:effectLst/>
                <a:latin typeface="Times New Roman" panose="02020603050405020304" pitchFamily="18" charset="0"/>
              </a:rPr>
              <a:t>Mila hat bei der Suche im Internet gesehen, dass der Kanton Waadt bereits vor dem schweizweiten Verbot ein Verkaufs-Verbot an Jugendliche eingeführt hat. Der Kanton Jura verbietet die Einweg-</a:t>
            </a:r>
            <a:r>
              <a:rPr lang="de-CH" sz="1200" kern="0" dirty="0" err="1">
                <a:effectLst/>
                <a:latin typeface="Times New Roman" panose="02020603050405020304" pitchFamily="18" charset="0"/>
              </a:rPr>
              <a:t>Vapes</a:t>
            </a:r>
            <a:r>
              <a:rPr lang="de-CH" sz="1200" kern="0" dirty="0">
                <a:effectLst/>
                <a:latin typeface="Times New Roman" panose="02020603050405020304" pitchFamily="18" charset="0"/>
              </a:rPr>
              <a:t> sogar ganz. Sie möchte wissen, ob es andere Länder gibt, die </a:t>
            </a:r>
            <a:r>
              <a:rPr lang="de-CH" sz="1200" kern="0" dirty="0" err="1">
                <a:effectLst/>
                <a:latin typeface="Times New Roman" panose="02020603050405020304" pitchFamily="18" charset="0"/>
              </a:rPr>
              <a:t>Vapes</a:t>
            </a:r>
            <a:r>
              <a:rPr lang="de-CH" sz="1200" kern="0" dirty="0">
                <a:effectLst/>
                <a:latin typeface="Times New Roman" panose="02020603050405020304" pitchFamily="18" charset="0"/>
              </a:rPr>
              <a:t> bereits verboten haben. Australien, Frankreich und Belgien haben auch bereits reagiert und verbieten die Einweg-</a:t>
            </a:r>
            <a:r>
              <a:rPr lang="de-CH" sz="1200" kern="0" dirty="0" err="1">
                <a:effectLst/>
                <a:latin typeface="Times New Roman" panose="02020603050405020304" pitchFamily="18" charset="0"/>
              </a:rPr>
              <a:t>Vapes</a:t>
            </a:r>
            <a:r>
              <a:rPr lang="de-CH" sz="1200" kern="0" dirty="0">
                <a:effectLst/>
                <a:latin typeface="Times New Roman" panose="02020603050405020304" pitchFamily="18" charset="0"/>
              </a:rPr>
              <a:t>. </a:t>
            </a:r>
          </a:p>
          <a:p>
            <a:r>
              <a:rPr lang="de-CH" sz="1200" kern="0" dirty="0">
                <a:effectLst/>
                <a:latin typeface="Times New Roman" panose="02020603050405020304" pitchFamily="18" charset="0"/>
              </a:rPr>
              <a:t>Auch der Schweizer Nationalrat diskutiert über ein allgemeines Vape-Verbot in der Schweiz.</a:t>
            </a:r>
          </a:p>
          <a:p>
            <a:r>
              <a:rPr lang="de-CH" sz="1200" kern="0" dirty="0">
                <a:effectLst/>
                <a:latin typeface="Times New Roman" panose="02020603050405020304" pitchFamily="18" charset="0"/>
              </a:rPr>
              <a:t>In Australien darf man auch erst ab 18 Jahren </a:t>
            </a:r>
            <a:r>
              <a:rPr lang="de-CH" sz="1200" kern="0" dirty="0" err="1">
                <a:effectLst/>
                <a:latin typeface="Times New Roman" panose="02020603050405020304" pitchFamily="18" charset="0"/>
              </a:rPr>
              <a:t>Vapes</a:t>
            </a:r>
            <a:r>
              <a:rPr lang="de-CH" sz="1200" kern="0" dirty="0">
                <a:effectLst/>
                <a:latin typeface="Times New Roman" panose="02020603050405020304" pitchFamily="18" charset="0"/>
              </a:rPr>
              <a:t> kaufen. Und wenn man eine höhere Dosis Nikotin möchte, braucht man ein Arztzeugnis. </a:t>
            </a:r>
            <a:endParaRPr lang="de-CH" dirty="0"/>
          </a:p>
        </p:txBody>
      </p:sp>
      <p:sp>
        <p:nvSpPr>
          <p:cNvPr id="4" name="Foliennummernplatzhalter 3"/>
          <p:cNvSpPr>
            <a:spLocks noGrp="1"/>
          </p:cNvSpPr>
          <p:nvPr>
            <p:ph type="sldNum" sz="quarter" idx="5"/>
          </p:nvPr>
        </p:nvSpPr>
        <p:spPr/>
        <p:txBody>
          <a:bodyPr/>
          <a:lstStyle/>
          <a:p>
            <a:fld id="{C21897CE-A906-443F-9946-3F5D776DEFD9}" type="slidenum">
              <a:rPr lang="de-CH" smtClean="0"/>
              <a:t>18</a:t>
            </a:fld>
            <a:endParaRPr lang="de-CH"/>
          </a:p>
        </p:txBody>
      </p:sp>
    </p:spTree>
    <p:extLst>
      <p:ext uri="{BB962C8B-B14F-4D97-AF65-F5344CB8AC3E}">
        <p14:creationId xmlns:p14="http://schemas.microsoft.com/office/powerpoint/2010/main" val="3338480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nSpc>
                <a:spcPct val="107000"/>
              </a:lnSpc>
              <a:buFont typeface="Symbol" panose="05050102010706020507" pitchFamily="18" charset="2"/>
              <a:buNone/>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Nun ist die Frage, was können Sie als HSK-Lehrperson tun in der Thematik-Vape. </a:t>
            </a:r>
          </a:p>
          <a:p>
            <a:pPr marL="0" lvl="0" indent="0">
              <a:lnSpc>
                <a:spcPct val="107000"/>
              </a:lnSpc>
              <a:buFont typeface="Symbol" panose="05050102010706020507" pitchFamily="18" charset="2"/>
              <a:buNone/>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Als Erstes können Sie sich wie Mila über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Vapes</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informieren. </a:t>
            </a:r>
          </a:p>
          <a:p>
            <a:pPr marL="285750" lvl="0" indent="-285750">
              <a:lnSpc>
                <a:spcPct val="107000"/>
              </a:lnSpc>
              <a:buFont typeface="Arial" panose="020B0604020202020204" pitchFamily="34" charset="0"/>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Kennen Sie die Risiken vom Nikotin-Konsum. </a:t>
            </a:r>
          </a:p>
          <a:p>
            <a:pPr marL="285750" lvl="0" indent="-285750">
              <a:lnSpc>
                <a:spcPct val="107000"/>
              </a:lnSpc>
              <a:buFont typeface="Arial" panose="020B0604020202020204" pitchFamily="34" charset="0"/>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Kennen Sie die aktuelle Gesetzes-Lage. Minderjährige dürfen keine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Vapes</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kaufen. </a:t>
            </a:r>
          </a:p>
          <a:p>
            <a:pPr marL="285750" lvl="0" indent="-285750">
              <a:lnSpc>
                <a:spcPct val="107000"/>
              </a:lnSpc>
              <a:buFont typeface="Arial" panose="020B0604020202020204" pitchFamily="34" charset="0"/>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Minderjährige sollten ausserdem nicht vapen.</a:t>
            </a:r>
          </a:p>
          <a:p>
            <a:pPr marL="285750" lvl="0" indent="-285750">
              <a:lnSpc>
                <a:spcPct val="107000"/>
              </a:lnSpc>
              <a:buFont typeface="Arial" panose="020B0604020202020204" pitchFamily="34" charset="0"/>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Wenn Ihnen etwas auffällt bei Ihren Schülerinnen und Schülern: sprechen Sie im Team darüber und schreiben Sie es auf. </a:t>
            </a:r>
          </a:p>
          <a:p>
            <a:pPr marL="285750" lvl="0" indent="-285750">
              <a:lnSpc>
                <a:spcPct val="107000"/>
              </a:lnSpc>
              <a:buFont typeface="Arial" panose="020B0604020202020204" pitchFamily="34" charset="0"/>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Besprechen Sie in der Schule, wie Sie mit Vaping umgehen möchtet. </a:t>
            </a:r>
          </a:p>
          <a:p>
            <a:pPr marL="285750" lvl="0" indent="-285750">
              <a:lnSpc>
                <a:spcPct val="107000"/>
              </a:lnSpc>
              <a:buFont typeface="Arial" panose="020B0604020202020204" pitchFamily="34" charset="0"/>
              <a:buChar char="•"/>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buFont typeface="Arial" panose="020B0604020202020204" pitchFamily="34" charset="0"/>
              <a:buNone/>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Weiter ist es auch wichtig zu handeln:</a:t>
            </a:r>
          </a:p>
          <a:p>
            <a:pPr marL="285750" lvl="0" indent="-285750">
              <a:lnSpc>
                <a:spcPct val="107000"/>
              </a:lnSpc>
              <a:buFont typeface="Arial" panose="020B0604020202020204" pitchFamily="34" charset="0"/>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Zeigen Sie Interesse an den Kindern und Jugendlichen.</a:t>
            </a:r>
          </a:p>
          <a:p>
            <a:pPr marL="285750" lvl="0" indent="-285750">
              <a:lnSpc>
                <a:spcPct val="107000"/>
              </a:lnSpc>
              <a:buFont typeface="Arial" panose="020B0604020202020204" pitchFamily="34" charset="0"/>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Seien Sie für die Sorgen und den Stress der Schülerinnen und Schüler da. </a:t>
            </a:r>
          </a:p>
          <a:p>
            <a:pPr marL="285750" lvl="0" indent="-285750">
              <a:lnSpc>
                <a:spcPct val="107000"/>
              </a:lnSpc>
              <a:buFont typeface="Arial" panose="020B0604020202020204" pitchFamily="34" charset="0"/>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Informieren Sie die Bezugsperson, wenn Sie denken, das Kind konsumiert Nikotin. Teilen Sie Ihre Gedanken.</a:t>
            </a:r>
          </a:p>
          <a:p>
            <a:pPr marL="0" lvl="0" indent="0">
              <a:lnSpc>
                <a:spcPct val="107000"/>
              </a:lnSpc>
              <a:buFont typeface="Symbol" panose="05050102010706020507" pitchFamily="18" charset="2"/>
              <a:buNone/>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21897CE-A906-443F-9946-3F5D776DEFD9}" type="slidenum">
              <a:rPr lang="de-CH" smtClean="0"/>
              <a:t>19</a:t>
            </a:fld>
            <a:endParaRPr lang="de-CH"/>
          </a:p>
        </p:txBody>
      </p:sp>
    </p:spTree>
    <p:extLst>
      <p:ext uri="{BB962C8B-B14F-4D97-AF65-F5344CB8AC3E}">
        <p14:creationId xmlns:p14="http://schemas.microsoft.com/office/powerpoint/2010/main" val="3857188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Stellen Sie sich vor: Es ist ein verregneter Abend. Mila sitzt im Wohnzimmer, in Gedanken versunken. Ihr 15-jähriger Sohn Kai ist in letzter Zeit mürrisch und verschlossener als sonst. Sie hat bemerkt, dass er sich verändert hat – er ist häufiger gereizt und verbringt mehr Zeit in seinem Zimmer. Vor ein paar Tagen hat sie einen merkwürdigen Geruch an seinen Kleidern bemerkt. Sie </a:t>
            </a:r>
            <a:r>
              <a:rPr lang="de-DE" dirty="0" err="1"/>
              <a:t>weiss</a:t>
            </a:r>
            <a:r>
              <a:rPr lang="de-DE" dirty="0"/>
              <a:t>, dass sie ein offenes Gespräch mit ihm führen muss, um herauszufinden, was los 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Um zu hören, wie es bei Mila und Kai weitergeht, arbeiten wir uns der Hand hier im Bild entlang. Die Schulung, wie auch die Intervention ist gegliedert in das Thema Informieren, Verstehen, Erkennen, Handeln, Hilfe holen.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Auf den Inhalt verweisen. </a:t>
            </a:r>
          </a:p>
        </p:txBody>
      </p:sp>
      <p:sp>
        <p:nvSpPr>
          <p:cNvPr id="4" name="Foliennummernplatzhalter 3"/>
          <p:cNvSpPr>
            <a:spLocks noGrp="1"/>
          </p:cNvSpPr>
          <p:nvPr>
            <p:ph type="sldNum" sz="quarter" idx="5"/>
          </p:nvPr>
        </p:nvSpPr>
        <p:spPr/>
        <p:txBody>
          <a:bodyPr/>
          <a:lstStyle/>
          <a:p>
            <a:fld id="{C21897CE-A906-443F-9946-3F5D776DEFD9}" type="slidenum">
              <a:rPr lang="de-CH" smtClean="0"/>
              <a:t>2</a:t>
            </a:fld>
            <a:endParaRPr lang="de-CH"/>
          </a:p>
        </p:txBody>
      </p:sp>
    </p:spTree>
    <p:extLst>
      <p:ext uri="{BB962C8B-B14F-4D97-AF65-F5344CB8AC3E}">
        <p14:creationId xmlns:p14="http://schemas.microsoft.com/office/powerpoint/2010/main" val="3577721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kern="0" dirty="0">
                <a:effectLst/>
                <a:latin typeface="Times New Roman" panose="02020603050405020304" pitchFamily="18" charset="0"/>
                <a:ea typeface="Times New Roman" panose="02020603050405020304" pitchFamily="18" charset="0"/>
              </a:rPr>
              <a:t>Mila sucht noch nach weiteren Anzeichen dafür, dass Kai vapen könnte. </a:t>
            </a:r>
          </a:p>
          <a:p>
            <a:endParaRPr lang="de-CH" sz="1800" kern="0" dirty="0">
              <a:effectLst/>
              <a:latin typeface="Times New Roman" panose="02020603050405020304" pitchFamily="18" charset="0"/>
              <a:ea typeface="Times New Roman" panose="02020603050405020304" pitchFamily="18" charset="0"/>
            </a:endParaRPr>
          </a:p>
          <a:p>
            <a:r>
              <a:rPr lang="de-CH" sz="2800" kern="0" dirty="0">
                <a:effectLst/>
                <a:latin typeface="Times New Roman" panose="02020603050405020304" pitchFamily="18" charset="0"/>
                <a:ea typeface="Times New Roman" panose="02020603050405020304" pitchFamily="18" charset="0"/>
              </a:rPr>
              <a:t>Diese Anzeichen können Mila und anderen Eltern helfen, zu erkennen, ob ihr Kind vielleicht vapt:</a:t>
            </a:r>
          </a:p>
          <a:p>
            <a:endParaRPr lang="de-DE" sz="1800" b="1" dirty="0"/>
          </a:p>
          <a:p>
            <a:r>
              <a:rPr lang="de-DE" sz="1800" b="1" dirty="0"/>
              <a:t>Ungewohnte Gerüche</a:t>
            </a:r>
            <a:r>
              <a:rPr lang="de-DE" sz="1800" dirty="0"/>
              <a:t>: </a:t>
            </a:r>
            <a:r>
              <a:rPr lang="de-DE" sz="1800" dirty="0" err="1"/>
              <a:t>Vapes</a:t>
            </a:r>
            <a:r>
              <a:rPr lang="de-DE" sz="1800" dirty="0"/>
              <a:t> verwenden Aromastoffe. Diese Düfte können auffällig sein. Sie riechen angenehm und </a:t>
            </a:r>
            <a:r>
              <a:rPr lang="de-DE" sz="1800" dirty="0" err="1"/>
              <a:t>süss</a:t>
            </a:r>
            <a:r>
              <a:rPr lang="de-DE" sz="1800" dirty="0"/>
              <a:t>. Zum Beispiel nach </a:t>
            </a:r>
            <a:r>
              <a:rPr lang="de-DE" sz="1800" dirty="0" err="1"/>
              <a:t>Pfirisch</a:t>
            </a:r>
            <a:r>
              <a:rPr lang="de-DE" sz="1800" dirty="0"/>
              <a:t>, Minze, </a:t>
            </a:r>
            <a:r>
              <a:rPr lang="de-DE" sz="1800" dirty="0" err="1"/>
              <a:t>Süssigkeiten</a:t>
            </a:r>
            <a:r>
              <a:rPr lang="de-DE" sz="1800" dirty="0"/>
              <a:t>.</a:t>
            </a:r>
          </a:p>
          <a:p>
            <a:endParaRPr lang="de-DE" sz="1800" b="1" dirty="0"/>
          </a:p>
          <a:p>
            <a:r>
              <a:rPr lang="de-DE" sz="1800" b="1" dirty="0"/>
              <a:t>Verhaltens-Änderung: </a:t>
            </a:r>
            <a:r>
              <a:rPr lang="de-DE" sz="1800" b="0" dirty="0"/>
              <a:t>Eine Veränderung im Verhalten kann auch auf Vaping hindeuten. Wenn das Kind zum Beispiel heimlicher wird. Oder wenn es unerklärlich oft das Zimmer oder das Haus verlässt. Ein Kind kann </a:t>
            </a:r>
            <a:r>
              <a:rPr lang="de-DE" sz="1800" b="0" dirty="0" err="1"/>
              <a:t>vaping</a:t>
            </a:r>
            <a:r>
              <a:rPr lang="de-DE" sz="1800" b="0" dirty="0"/>
              <a:t> im Zimmer auf verheimlichen, indem es öfters das Fenster öffnet. Oder stark lüftet. Oder das Badezimmer ungewöhnlich oft oder lange benutzt. </a:t>
            </a:r>
          </a:p>
          <a:p>
            <a:endParaRPr lang="de-DE" sz="1800" b="1" dirty="0"/>
          </a:p>
          <a:p>
            <a:r>
              <a:rPr lang="de-DE" sz="1800" b="1" dirty="0"/>
              <a:t>Ungewohnte Gegenstände</a:t>
            </a:r>
            <a:r>
              <a:rPr lang="de-DE" sz="1800" dirty="0"/>
              <a:t>: Vape-Stifte und kleine Fläschchen mit Flüssigkeit sind typische Vape-Gegenstände. Diese können darauf hinweisen, dass ein Kind vapt.</a:t>
            </a:r>
          </a:p>
          <a:p>
            <a:endParaRPr lang="de-DE" sz="1800" b="1" dirty="0"/>
          </a:p>
          <a:p>
            <a:r>
              <a:rPr lang="de-DE" sz="1800" b="1" dirty="0"/>
              <a:t>Häufiger Durst oder trockener Mund</a:t>
            </a:r>
            <a:r>
              <a:rPr lang="de-DE" sz="1800" dirty="0"/>
              <a:t>: Das Vapen kann zu einem trockenen Mund führen. Dadurch hat das Kind öfter als gewöhnlich Durst.</a:t>
            </a:r>
          </a:p>
          <a:p>
            <a:endParaRPr lang="de-DE" sz="1800" b="1" dirty="0"/>
          </a:p>
          <a:p>
            <a:r>
              <a:rPr lang="de-DE" sz="1800" b="1" dirty="0"/>
              <a:t>Veränderungen bei der Atmung oder Ausdauer</a:t>
            </a:r>
            <a:r>
              <a:rPr lang="de-DE" sz="1800" dirty="0"/>
              <a:t>: Vaping kann die Atemwege reizen und zu Husten und Atem-Beschwerden führen. Das kann zu einer Verschlechterung der sportlichen Leistungs-Fähigkeit führen.</a:t>
            </a:r>
          </a:p>
          <a:p>
            <a:endParaRPr lang="de-DE" sz="1800" b="1" dirty="0"/>
          </a:p>
          <a:p>
            <a:r>
              <a:rPr lang="de-DE" sz="1800" b="1" dirty="0"/>
              <a:t>Verändertes Verhalten im Umgang mit Geld</a:t>
            </a:r>
            <a:r>
              <a:rPr lang="de-DE" sz="1800" dirty="0"/>
              <a:t>: Wenn das Kind plötzlich mehr Geld benötigt könnte das ein Hinweis sein. Denn Vape-Produkte sind oft relativ teuer für ein Kind oder Jugendlicher.</a:t>
            </a:r>
          </a:p>
          <a:p>
            <a:endParaRPr lang="de-DE" sz="1800" b="1" dirty="0"/>
          </a:p>
          <a:p>
            <a:r>
              <a:rPr lang="de-DE" sz="1800" b="1" dirty="0"/>
              <a:t>Reizbarkeit oder Stimmungsschwankungen</a:t>
            </a:r>
            <a:r>
              <a:rPr lang="de-DE" sz="1800" dirty="0"/>
              <a:t>: Wie wir gehört haben, kann auch das Vapen eine Nikotin-Abhängigkeit verursachen. Diese Abhängigkeit kann zu einer gereizten Stimmung und Stimmungs-Schwankungen führen, wenn das Kind gerade nicht vapt.</a:t>
            </a:r>
          </a:p>
        </p:txBody>
      </p:sp>
      <p:sp>
        <p:nvSpPr>
          <p:cNvPr id="4" name="Foliennummernplatzhalter 3"/>
          <p:cNvSpPr>
            <a:spLocks noGrp="1"/>
          </p:cNvSpPr>
          <p:nvPr>
            <p:ph type="sldNum" sz="quarter" idx="5"/>
          </p:nvPr>
        </p:nvSpPr>
        <p:spPr/>
        <p:txBody>
          <a:bodyPr/>
          <a:lstStyle/>
          <a:p>
            <a:fld id="{49ED77DC-4E20-4E22-8BC8-1056E1A1898F}" type="slidenum">
              <a:rPr lang="de-CH" smtClean="0"/>
              <a:t>20</a:t>
            </a:fld>
            <a:endParaRPr lang="de-CH"/>
          </a:p>
        </p:txBody>
      </p:sp>
    </p:spTree>
    <p:extLst>
      <p:ext uri="{BB962C8B-B14F-4D97-AF65-F5344CB8AC3E}">
        <p14:creationId xmlns:p14="http://schemas.microsoft.com/office/powerpoint/2010/main" val="3477888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F1A61-F157-09E3-8EF5-F879E08E069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01E1C4D-10A0-E9D6-E079-58B091188C1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ED859E6-6E2E-E69C-373B-B9C64C95CC75}"/>
              </a:ext>
            </a:extLst>
          </p:cNvPr>
          <p:cNvSpPr>
            <a:spLocks noGrp="1"/>
          </p:cNvSpPr>
          <p:nvPr>
            <p:ph type="body" idx="1"/>
          </p:nvPr>
        </p:nvSpPr>
        <p:spPr/>
        <p:txBody>
          <a:bodyPr/>
          <a:lstStyle/>
          <a:p>
            <a:r>
              <a:rPr lang="de-DE" b="0" dirty="0"/>
              <a:t>Mila hat jetzt schon sehr viel gelernt. Trotzdem fragt sie sich, wie sie mit dem ganzen Thema umgehen soll. Und wie sie es im Alltag einbauen kann. </a:t>
            </a:r>
          </a:p>
          <a:p>
            <a:r>
              <a:rPr lang="de-DE" b="0" dirty="0"/>
              <a:t>Dafür findet sie diese Lerntheorie, die ihr weiterhilft.</a:t>
            </a:r>
          </a:p>
          <a:p>
            <a:endParaRPr lang="de-DE" b="0" dirty="0"/>
          </a:p>
          <a:p>
            <a:r>
              <a:rPr lang="de-DE" b="1" dirty="0"/>
              <a:t>Lerntheorie nach Bandura: Lernen am Modell</a:t>
            </a:r>
          </a:p>
          <a:p>
            <a:pPr marL="171450" indent="-171450">
              <a:buFontTx/>
              <a:buChar char="-"/>
            </a:pPr>
            <a:r>
              <a:rPr lang="de-DE" b="0" dirty="0"/>
              <a:t>Kinder lernen am Modell. </a:t>
            </a:r>
          </a:p>
          <a:p>
            <a:pPr marL="171450" indent="-171450">
              <a:buFontTx/>
              <a:buChar char="-"/>
            </a:pPr>
            <a:r>
              <a:rPr lang="de-DE" b="0" dirty="0"/>
              <a:t>Das </a:t>
            </a:r>
            <a:r>
              <a:rPr lang="de-DE" b="0" dirty="0" err="1"/>
              <a:t>heisst</a:t>
            </a:r>
            <a:r>
              <a:rPr lang="de-DE" b="0" dirty="0"/>
              <a:t>, sie beobachten Verhaltensweisen bei anderen Personen. </a:t>
            </a:r>
          </a:p>
          <a:p>
            <a:pPr marL="171450" indent="-171450">
              <a:buFontTx/>
              <a:buChar char="-"/>
            </a:pPr>
            <a:r>
              <a:rPr lang="de-DE" b="0" dirty="0"/>
              <a:t>Und machen diese nach. </a:t>
            </a:r>
          </a:p>
          <a:p>
            <a:pPr marL="171450" indent="-171450">
              <a:buFontTx/>
              <a:buChar char="-"/>
            </a:pPr>
            <a:r>
              <a:rPr lang="de-DE" b="0" dirty="0"/>
              <a:t>Wenn ein Verhalten, zu etwas Positivem führt, wird es mit </a:t>
            </a:r>
            <a:r>
              <a:rPr lang="de-DE" b="0" dirty="0" err="1"/>
              <a:t>grösserer</a:t>
            </a:r>
            <a:r>
              <a:rPr lang="de-DE" b="0" dirty="0"/>
              <a:t> Wahrscheinlichkeit nachgemacht. Das Positive kann zum Beispiel ein gutes Gefühl oder ein Erfolg sein.</a:t>
            </a:r>
          </a:p>
          <a:p>
            <a:pPr marL="171450" indent="-171450">
              <a:buFontTx/>
              <a:buChar char="-"/>
            </a:pPr>
            <a:r>
              <a:rPr lang="de-DE" b="0" dirty="0"/>
              <a:t>So lernt das Kind neue Verhaltensweisen. </a:t>
            </a:r>
          </a:p>
          <a:p>
            <a:pPr marL="171450" indent="-171450">
              <a:buFontTx/>
              <a:buChar char="-"/>
            </a:pPr>
            <a:r>
              <a:rPr lang="de-DE" b="0" dirty="0"/>
              <a:t>Und es lernt, dass es mit seinem Verhalten etwas auslösen kann.</a:t>
            </a:r>
          </a:p>
          <a:p>
            <a:pPr marL="0" indent="0">
              <a:buFontTx/>
              <a:buNone/>
            </a:pPr>
            <a:endParaRPr lang="de-DE" b="0" dirty="0"/>
          </a:p>
          <a:p>
            <a:pPr marL="0" indent="0">
              <a:buFontTx/>
              <a:buNone/>
            </a:pPr>
            <a:r>
              <a:rPr lang="de-DE" b="1" dirty="0"/>
              <a:t>Belohnung</a:t>
            </a:r>
          </a:p>
          <a:p>
            <a:pPr marL="171450" indent="-171450">
              <a:buFontTx/>
              <a:buChar char="-"/>
            </a:pPr>
            <a:r>
              <a:rPr lang="de-DE" b="0" dirty="0"/>
              <a:t>Die Belohnung spielt in dieser Theorie eine wichtige Rolle.</a:t>
            </a:r>
          </a:p>
          <a:p>
            <a:pPr marL="171450" indent="-171450">
              <a:buFontTx/>
              <a:buChar char="-"/>
            </a:pPr>
            <a:r>
              <a:rPr lang="de-DE" b="0" dirty="0"/>
              <a:t>Wenn nach ungesundem Verhalten oft etwas Positives folgt (zum Beispiel eine Belohnung), wird das ungesunde Verhalten verstärkt. </a:t>
            </a:r>
          </a:p>
          <a:p>
            <a:pPr marL="171450" indent="-171450">
              <a:buFontTx/>
              <a:buChar char="-"/>
            </a:pPr>
            <a:r>
              <a:rPr lang="de-DE" b="0" dirty="0"/>
              <a:t>Das bedeutet, das ungesunde Verhalten wird unterstützt. Und das Kind denkt, dass das etwas Gutes ist. </a:t>
            </a:r>
          </a:p>
          <a:p>
            <a:pPr marL="171450" indent="-171450">
              <a:buFontTx/>
              <a:buChar char="-"/>
            </a:pPr>
            <a:r>
              <a:rPr lang="de-DE" b="0" dirty="0"/>
              <a:t>Wenn man aber das gesunde Verhalten belohnt, dann wird das gesunde Verhalten unterstützt. </a:t>
            </a:r>
          </a:p>
          <a:p>
            <a:pPr marL="171450" indent="-171450">
              <a:buFontTx/>
              <a:buChar char="-"/>
            </a:pPr>
            <a:r>
              <a:rPr lang="de-DE" b="0" dirty="0"/>
              <a:t>Das bedeutet, dass das Kind lernt, dass das gesunde Verhalten etwas Gutes ist. </a:t>
            </a:r>
          </a:p>
          <a:p>
            <a:pPr marL="171450" indent="-171450">
              <a:buFontTx/>
              <a:buChar char="-"/>
            </a:pPr>
            <a:endParaRPr lang="de-DE" b="0" dirty="0"/>
          </a:p>
          <a:p>
            <a:pPr marL="0" indent="0">
              <a:buFontTx/>
              <a:buNone/>
            </a:pPr>
            <a:r>
              <a:rPr lang="de-DE" b="1" dirty="0"/>
              <a:t>Schlussfolgerung</a:t>
            </a:r>
          </a:p>
          <a:p>
            <a:pPr marL="171450" indent="-171450">
              <a:buFontTx/>
              <a:buChar char="-"/>
            </a:pPr>
            <a:r>
              <a:rPr lang="de-DE" b="0" dirty="0"/>
              <a:t>Als Eltern hat man die Chance, das gesunde Verhalten von Kindern zu unterstützen. </a:t>
            </a:r>
          </a:p>
          <a:p>
            <a:pPr marL="171450" indent="-171450">
              <a:buFontTx/>
              <a:buChar char="-"/>
            </a:pPr>
            <a:r>
              <a:rPr lang="de-DE" b="0" dirty="0"/>
              <a:t>Überlegen Sie sich, ob Sie Ihr Kind fü</a:t>
            </a:r>
            <a:r>
              <a:rPr lang="de-DE" dirty="0"/>
              <a:t>r sein gesundes Verhalten belohnen möchten. </a:t>
            </a:r>
          </a:p>
          <a:p>
            <a:pPr marL="171450" indent="-171450">
              <a:buFontTx/>
              <a:buChar char="-"/>
            </a:pPr>
            <a:r>
              <a:rPr lang="de-DE" dirty="0"/>
              <a:t>Wie könnten Sie es belohnen? Was muss es erreichen / erfüllen, um die Belohnung zu erhalten? Sprechen sie mit Ihrem Kind darüber. </a:t>
            </a:r>
          </a:p>
          <a:p>
            <a:pPr marL="171450" indent="-171450">
              <a:buFontTx/>
              <a:buChar char="-"/>
            </a:pPr>
            <a:r>
              <a:rPr lang="de-DE" dirty="0"/>
              <a:t>Treffen Sie gemeinsam eine Entscheidung.</a:t>
            </a:r>
          </a:p>
          <a:p>
            <a:pPr marL="171450" indent="-171450">
              <a:buFontTx/>
              <a:buChar char="-"/>
            </a:pPr>
            <a:endParaRPr lang="de-DE" dirty="0"/>
          </a:p>
          <a:p>
            <a:pPr marL="171450" indent="-171450">
              <a:buFont typeface="Wingdings" panose="05000000000000000000" pitchFamily="2" charset="2"/>
              <a:buChar char="à"/>
            </a:pPr>
            <a:r>
              <a:rPr lang="de-DE" dirty="0">
                <a:sym typeface="Wingdings" panose="05000000000000000000" pitchFamily="2" charset="2"/>
              </a:rPr>
              <a:t>Belohnung statt Belehrung</a:t>
            </a:r>
          </a:p>
          <a:p>
            <a:pPr marL="171450" indent="-171450">
              <a:buFont typeface="Wingdings" panose="05000000000000000000" pitchFamily="2" charset="2"/>
              <a:buChar char="à"/>
            </a:pPr>
            <a:r>
              <a:rPr lang="de-DE" dirty="0">
                <a:sym typeface="Wingdings" panose="05000000000000000000" pitchFamily="2" charset="2"/>
              </a:rPr>
              <a:t>Belohnen, anstatt einen Vortrag halten und strenge Regeln machen</a:t>
            </a:r>
            <a:endParaRPr lang="de-DE" dirty="0"/>
          </a:p>
          <a:p>
            <a:endParaRPr lang="de-CH" dirty="0"/>
          </a:p>
        </p:txBody>
      </p:sp>
      <p:sp>
        <p:nvSpPr>
          <p:cNvPr id="4" name="Foliennummernplatzhalter 3">
            <a:extLst>
              <a:ext uri="{FF2B5EF4-FFF2-40B4-BE49-F238E27FC236}">
                <a16:creationId xmlns:a16="http://schemas.microsoft.com/office/drawing/2014/main" id="{2362ABD8-2D36-6442-E5C3-7B59D192BC21}"/>
              </a:ext>
            </a:extLst>
          </p:cNvPr>
          <p:cNvSpPr>
            <a:spLocks noGrp="1"/>
          </p:cNvSpPr>
          <p:nvPr>
            <p:ph type="sldNum" sz="quarter" idx="5"/>
          </p:nvPr>
        </p:nvSpPr>
        <p:spPr/>
        <p:txBody>
          <a:bodyPr/>
          <a:lstStyle/>
          <a:p>
            <a:fld id="{49ED77DC-4E20-4E22-8BC8-1056E1A1898F}" type="slidenum">
              <a:rPr lang="de-CH" smtClean="0"/>
              <a:t>21</a:t>
            </a:fld>
            <a:endParaRPr lang="de-CH"/>
          </a:p>
        </p:txBody>
      </p:sp>
    </p:spTree>
    <p:extLst>
      <p:ext uri="{BB962C8B-B14F-4D97-AF65-F5344CB8AC3E}">
        <p14:creationId xmlns:p14="http://schemas.microsoft.com/office/powerpoint/2010/main" val="4124489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de-CH" sz="1800" kern="0" dirty="0">
                <a:effectLst/>
                <a:latin typeface="Times New Roman" panose="02020603050405020304" pitchFamily="18" charset="0"/>
                <a:ea typeface="Times New Roman" panose="02020603050405020304" pitchFamily="18" charset="0"/>
              </a:rPr>
              <a:t>Und wie soll Mila als Mutter jetzt weitermachen? Diese Informationen sind ja schön und gut. Aber Kai weiss deshalb immer noch nicht, dass </a:t>
            </a:r>
            <a:r>
              <a:rPr lang="de-CH" sz="1800" kern="0" dirty="0" err="1">
                <a:effectLst/>
                <a:latin typeface="Times New Roman" panose="02020603050405020304" pitchFamily="18" charset="0"/>
                <a:ea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rPr>
              <a:t> schädlich sind. Sie weiss jetzt aber mit Sicherheit, dass Kai vapt. Inzwischen hat sie auch eine Vape bei ihm gefunden und weiss, dass seine Freunde auch vapen. Sie hat erkannt, dass sie etwas machen muss, wenn sie möchte, dass ihr Sohn nicht abhängig von Nikotin wird. </a:t>
            </a:r>
          </a:p>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endParaRPr lang="de-CH" sz="1800" kern="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de-CH" sz="1800" kern="0" dirty="0">
                <a:effectLst/>
                <a:latin typeface="Times New Roman" panose="02020603050405020304" pitchFamily="18" charset="0"/>
                <a:ea typeface="Times New Roman" panose="02020603050405020304" pitchFamily="18" charset="0"/>
              </a:rPr>
              <a:t>In unserem Schema der Hand gehen wir jetzt weiter zum «Handeln»: Sprechen Sie mit Ihrem Kind über Vaping. </a:t>
            </a:r>
          </a:p>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endParaRPr lang="de-CH" sz="1800" kern="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de-CH" sz="1800" kern="0" dirty="0">
                <a:effectLst/>
                <a:latin typeface="Times New Roman" panose="02020603050405020304" pitchFamily="18" charset="0"/>
                <a:ea typeface="Times New Roman" panose="02020603050405020304" pitchFamily="18" charset="0"/>
              </a:rPr>
              <a:t>Es gibt einen Grund, warum wir uns diesem Schema entlang arbeiten. Es ist sehr schwierig mit dem Kind über Vaping zu sprechen, wenn man selbst nichts darüber weiss. Deswegen steht die Informations-Vermittlung an erster Stelle. Natürlich ist dann auch das Verstehen und das Erkennen wichtig. Erst dann kann es ein Gespräch auf Augenhöhe werden mit dem eigenen Kind.</a:t>
            </a:r>
          </a:p>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de-CH" sz="1800" kern="0" dirty="0">
                <a:effectLst/>
                <a:latin typeface="Times New Roman" panose="02020603050405020304" pitchFamily="18" charset="0"/>
                <a:ea typeface="Times New Roman" panose="02020603050405020304" pitchFamily="18" charset="0"/>
              </a:rPr>
              <a:t>Und wenn man an die eigenen Grenzen stösst, kann man sich auch Hilfe holen. Es gibt viele Beratungsstellen. Und man ist mit dieser Thematik nicht allein. </a:t>
            </a:r>
          </a:p>
        </p:txBody>
      </p:sp>
      <p:sp>
        <p:nvSpPr>
          <p:cNvPr id="4" name="Foliennummernplatzhalter 3"/>
          <p:cNvSpPr>
            <a:spLocks noGrp="1"/>
          </p:cNvSpPr>
          <p:nvPr>
            <p:ph type="sldNum" sz="quarter" idx="5"/>
          </p:nvPr>
        </p:nvSpPr>
        <p:spPr/>
        <p:txBody>
          <a:bodyPr/>
          <a:lstStyle/>
          <a:p>
            <a:fld id="{C21897CE-A906-443F-9946-3F5D776DEFD9}" type="slidenum">
              <a:rPr lang="de-CH" smtClean="0"/>
              <a:t>22</a:t>
            </a:fld>
            <a:endParaRPr lang="de-CH"/>
          </a:p>
        </p:txBody>
      </p:sp>
    </p:spTree>
    <p:extLst>
      <p:ext uri="{BB962C8B-B14F-4D97-AF65-F5344CB8AC3E}">
        <p14:creationId xmlns:p14="http://schemas.microsoft.com/office/powerpoint/2010/main" val="57331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dirty="0">
                <a:solidFill>
                  <a:srgbClr val="242424"/>
                </a:solidFill>
                <a:effectLst/>
                <a:highlight>
                  <a:srgbClr val="FFFFFF"/>
                </a:highlight>
                <a:latin typeface="Calibri" panose="020F0502020204030204" pitchFamily="34" charset="0"/>
              </a:rPr>
              <a:t>Mila möchte sich gut auf das Gespräch mit Kai vorbereiten. Es soll </a:t>
            </a:r>
            <a:r>
              <a:rPr lang="de-DE" sz="1800" b="0" i="0" dirty="0" err="1">
                <a:solidFill>
                  <a:srgbClr val="242424"/>
                </a:solidFill>
                <a:effectLst/>
                <a:highlight>
                  <a:srgbClr val="FFFFFF"/>
                </a:highlight>
                <a:latin typeface="Calibri" panose="020F0502020204030204" pitchFamily="34" charset="0"/>
              </a:rPr>
              <a:t>schliesslich</a:t>
            </a:r>
            <a:r>
              <a:rPr lang="de-DE" sz="1800" b="0" i="0" dirty="0">
                <a:solidFill>
                  <a:srgbClr val="242424"/>
                </a:solidFill>
                <a:effectLst/>
                <a:highlight>
                  <a:srgbClr val="FFFFFF"/>
                </a:highlight>
                <a:latin typeface="Calibri" panose="020F0502020204030204" pitchFamily="34" charset="0"/>
              </a:rPr>
              <a:t> kein Vortrag von ihr werden. Sie möchte auch verstehen, was das Vapen für Kai bedeutet und eine vertrauensvolle Basis mit ihm aufbauen. Denn falls er ihr nicht vertraut und ihr nicht erzählt, was bei ihm passiert, könnte es sein, dass sie auch nicht mitkriegt, falls er einmal andere Substanzen konsumiert.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i="0" dirty="0">
              <a:solidFill>
                <a:srgbClr val="242424"/>
              </a:solidFill>
              <a:effectLst/>
              <a:highlight>
                <a:srgbClr val="FFFFFF"/>
              </a:highligh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dirty="0">
                <a:solidFill>
                  <a:srgbClr val="242424"/>
                </a:solidFill>
                <a:effectLst/>
                <a:highlight>
                  <a:srgbClr val="FFFFFF"/>
                </a:highlight>
                <a:latin typeface="Calibri" panose="020F0502020204030204" pitchFamily="34" charset="0"/>
              </a:rPr>
              <a:t>Diese Tipps können für ein offener und unterstützendes Gespräch helfen:</a:t>
            </a:r>
          </a:p>
          <a:p>
            <a:pPr algn="l">
              <a:spcAft>
                <a:spcPts val="0"/>
              </a:spcAft>
            </a:pPr>
            <a:endParaRPr lang="de-DE" sz="1800" b="0" i="0" dirty="0">
              <a:solidFill>
                <a:srgbClr val="242424"/>
              </a:solidFill>
              <a:effectLst/>
              <a:highlight>
                <a:srgbClr val="FFFFFF"/>
              </a:highlight>
              <a:latin typeface="Calibri" panose="020F0502020204030204" pitchFamily="34" charset="0"/>
            </a:endParaRPr>
          </a:p>
          <a:p>
            <a:pPr algn="l">
              <a:spcAft>
                <a:spcPts val="0"/>
              </a:spcAft>
            </a:pPr>
            <a:r>
              <a:rPr lang="de-DE" sz="1800" b="1" i="0" dirty="0">
                <a:solidFill>
                  <a:srgbClr val="242424"/>
                </a:solidFill>
                <a:effectLst/>
                <a:highlight>
                  <a:srgbClr val="FFFFFF"/>
                </a:highlight>
                <a:latin typeface="Calibri" panose="020F0502020204030204" pitchFamily="34" charset="0"/>
              </a:rPr>
              <a:t>1. Sich umfassend informieren:</a:t>
            </a:r>
          </a:p>
          <a:p>
            <a:pPr marL="0" indent="0" algn="l">
              <a:spcAft>
                <a:spcPts val="0"/>
              </a:spcAft>
              <a:buFontTx/>
              <a:buNone/>
            </a:pPr>
            <a:r>
              <a:rPr lang="de-DE" sz="1800" b="0" i="0" dirty="0">
                <a:solidFill>
                  <a:srgbClr val="242424"/>
                </a:solidFill>
                <a:effectLst/>
                <a:highlight>
                  <a:srgbClr val="FFFFFF"/>
                </a:highlight>
                <a:latin typeface="Calibri" panose="020F0502020204030204" pitchFamily="34" charset="0"/>
              </a:rPr>
              <a:t>Informieren Sie sich über die gesundheitlichen Risiken und gesetzlichen Bestimmungen von Vaping. Wissen über den Inhalt von </a:t>
            </a:r>
            <a:r>
              <a:rPr lang="de-DE" sz="1800" b="0" i="0" dirty="0" err="1">
                <a:solidFill>
                  <a:srgbClr val="242424"/>
                </a:solidFill>
                <a:effectLst/>
                <a:highlight>
                  <a:srgbClr val="FFFFFF"/>
                </a:highlight>
                <a:latin typeface="Calibri" panose="020F0502020204030204" pitchFamily="34" charset="0"/>
              </a:rPr>
              <a:t>Vapes</a:t>
            </a:r>
            <a:r>
              <a:rPr lang="de-DE" sz="1800" b="0" i="0" dirty="0">
                <a:solidFill>
                  <a:srgbClr val="242424"/>
                </a:solidFill>
                <a:effectLst/>
                <a:highlight>
                  <a:srgbClr val="FFFFFF"/>
                </a:highlight>
                <a:latin typeface="Calibri" panose="020F0502020204030204" pitchFamily="34" charset="0"/>
              </a:rPr>
              <a:t> und die möglichen Auswirkungen auf die Gesundheit hilft Ihnen, im Gespräch kompetent und glaubwürdig zu wirken.</a:t>
            </a:r>
          </a:p>
          <a:p>
            <a:pPr marL="0" indent="0" algn="l">
              <a:spcAft>
                <a:spcPts val="0"/>
              </a:spcAft>
              <a:buFontTx/>
              <a:buNone/>
            </a:pPr>
            <a:endParaRPr lang="de-DE" sz="1800" b="0" i="0" dirty="0">
              <a:solidFill>
                <a:srgbClr val="242424"/>
              </a:solidFill>
              <a:effectLst/>
              <a:highlight>
                <a:srgbClr val="FFFFFF"/>
              </a:highlight>
              <a:latin typeface="Calibri" panose="020F0502020204030204" pitchFamily="34" charset="0"/>
            </a:endParaRPr>
          </a:p>
          <a:p>
            <a:pPr marL="0" indent="0" algn="l">
              <a:spcAft>
                <a:spcPts val="0"/>
              </a:spcAft>
              <a:buFontTx/>
              <a:buNone/>
            </a:pPr>
            <a:r>
              <a:rPr lang="de-DE" sz="1800" b="1" i="0" dirty="0">
                <a:solidFill>
                  <a:srgbClr val="242424"/>
                </a:solidFill>
                <a:effectLst/>
                <a:highlight>
                  <a:srgbClr val="FFFFFF"/>
                </a:highlight>
                <a:latin typeface="Calibri" panose="020F0502020204030204" pitchFamily="34" charset="0"/>
              </a:rPr>
              <a:t>2. Machen Sie sich bei der Vorbereitung Notizen. Schreiben Sie sich Ihre Fragen auf. </a:t>
            </a:r>
          </a:p>
          <a:p>
            <a:pPr algn="l">
              <a:spcAft>
                <a:spcPts val="0"/>
              </a:spcAft>
            </a:pPr>
            <a:r>
              <a:rPr lang="de-DE" sz="1800" b="0" i="0" dirty="0">
                <a:solidFill>
                  <a:srgbClr val="242424"/>
                </a:solidFill>
                <a:effectLst/>
                <a:highlight>
                  <a:srgbClr val="FFFFFF"/>
                </a:highlight>
                <a:latin typeface="Calibri" panose="020F0502020204030204" pitchFamily="34" charset="0"/>
              </a:rPr>
              <a:t> </a:t>
            </a:r>
          </a:p>
          <a:p>
            <a:pPr algn="l">
              <a:spcAft>
                <a:spcPts val="0"/>
              </a:spcAft>
            </a:pPr>
            <a:r>
              <a:rPr lang="de-DE" sz="1800" b="1" i="0" dirty="0">
                <a:solidFill>
                  <a:srgbClr val="242424"/>
                </a:solidFill>
                <a:effectLst/>
                <a:highlight>
                  <a:srgbClr val="FFFFFF"/>
                </a:highlight>
                <a:latin typeface="Calibri" panose="020F0502020204030204" pitchFamily="34" charset="0"/>
              </a:rPr>
              <a:t>3. Einen ruhigen Moment wählen:</a:t>
            </a:r>
          </a:p>
          <a:p>
            <a:pPr algn="l">
              <a:spcAft>
                <a:spcPts val="0"/>
              </a:spcAft>
            </a:pPr>
            <a:r>
              <a:rPr lang="de-DE" sz="1800" b="0" i="0" dirty="0">
                <a:solidFill>
                  <a:srgbClr val="242424"/>
                </a:solidFill>
                <a:effectLst/>
                <a:highlight>
                  <a:srgbClr val="FFFFFF"/>
                </a:highlight>
                <a:latin typeface="Calibri" panose="020F0502020204030204" pitchFamily="34" charset="0"/>
              </a:rPr>
              <a:t>Wählen Sie einen geeigneten Zeitpunkt für das Gespräch, an dem beide Sie und ihr Kind entspannt sind und ausreichend Zeit haben. Vermeiden Sie es, das Thema während Stresssituationen oder Konflikten anzusprechen, um eine offene und konstruktive Atmosphäre zu schaffen.</a:t>
            </a:r>
          </a:p>
          <a:p>
            <a:pPr algn="l">
              <a:spcAft>
                <a:spcPts val="0"/>
              </a:spcAft>
            </a:pPr>
            <a:r>
              <a:rPr lang="de-DE" sz="1800" b="0" i="0" dirty="0">
                <a:solidFill>
                  <a:srgbClr val="242424"/>
                </a:solidFill>
                <a:effectLst/>
                <a:highlight>
                  <a:srgbClr val="FFFFFF"/>
                </a:highlight>
                <a:latin typeface="Calibri" panose="020F0502020204030204" pitchFamily="34" charset="0"/>
              </a:rPr>
              <a:t>  </a:t>
            </a:r>
          </a:p>
          <a:p>
            <a:pPr algn="l">
              <a:spcAft>
                <a:spcPts val="0"/>
              </a:spcAft>
            </a:pPr>
            <a:r>
              <a:rPr lang="de-DE" sz="1800" b="1" i="0" dirty="0">
                <a:solidFill>
                  <a:srgbClr val="242424"/>
                </a:solidFill>
                <a:effectLst/>
                <a:highlight>
                  <a:srgbClr val="FFFFFF"/>
                </a:highlight>
                <a:latin typeface="Calibri" panose="020F0502020204030204" pitchFamily="34" charset="0"/>
              </a:rPr>
              <a:t>4. Sich darauf einstellen, dem Kind Fragen zu stellen und zuzuhören:</a:t>
            </a:r>
          </a:p>
          <a:p>
            <a:pPr algn="l">
              <a:spcAft>
                <a:spcPts val="0"/>
              </a:spcAft>
            </a:pPr>
            <a:r>
              <a:rPr lang="de-DE" sz="1800" b="0" i="0" dirty="0">
                <a:solidFill>
                  <a:srgbClr val="242424"/>
                </a:solidFill>
                <a:effectLst/>
                <a:highlight>
                  <a:srgbClr val="FFFFFF"/>
                </a:highlight>
                <a:latin typeface="Calibri" panose="020F0502020204030204" pitchFamily="34" charset="0"/>
              </a:rPr>
              <a:t>Bereiten Sie offene Fragen vor, die Ihrem Kind die Möglichkeit geben, ehrlich und ausführlich zu antworten. Beispielhafte Fragen können sein: "Warum hast du mit dem Vaping angefangen?" oder "Was gefällt dir daran?". Hören Sie aktiv zu und zeigen Sie Verständnis für die Perspektive Ihres Kindes.</a:t>
            </a:r>
          </a:p>
          <a:p>
            <a:pPr algn="l">
              <a:spcAft>
                <a:spcPts val="0"/>
              </a:spcAft>
            </a:pPr>
            <a:r>
              <a:rPr lang="de-DE" sz="1800" b="0" i="0" dirty="0">
                <a:solidFill>
                  <a:srgbClr val="242424"/>
                </a:solidFill>
                <a:effectLst/>
                <a:highlight>
                  <a:srgbClr val="FFFFFF"/>
                </a:highlight>
                <a:latin typeface="Calibri" panose="020F0502020204030204" pitchFamily="34" charset="0"/>
              </a:rPr>
              <a:t> </a:t>
            </a:r>
          </a:p>
          <a:p>
            <a:pPr algn="l">
              <a:spcAft>
                <a:spcPts val="0"/>
              </a:spcAft>
            </a:pPr>
            <a:r>
              <a:rPr lang="de-DE" sz="1800" b="1" i="0" dirty="0">
                <a:solidFill>
                  <a:srgbClr val="242424"/>
                </a:solidFill>
                <a:effectLst/>
                <a:highlight>
                  <a:srgbClr val="FFFFFF"/>
                </a:highlight>
                <a:latin typeface="Calibri" panose="020F0502020204030204" pitchFamily="34" charset="0"/>
              </a:rPr>
              <a:t>5. Eine vertrauensvolle Beziehung aufbauen:</a:t>
            </a:r>
          </a:p>
          <a:p>
            <a:pPr algn="l">
              <a:spcAft>
                <a:spcPts val="0"/>
              </a:spcAft>
            </a:pPr>
            <a:r>
              <a:rPr lang="de-DE" sz="1800" b="0" i="0" dirty="0">
                <a:solidFill>
                  <a:srgbClr val="242424"/>
                </a:solidFill>
                <a:effectLst/>
                <a:highlight>
                  <a:srgbClr val="FFFFFF"/>
                </a:highlight>
                <a:latin typeface="Calibri" panose="020F0502020204030204" pitchFamily="34" charset="0"/>
              </a:rPr>
              <a:t>Arbeiten Sie kontinuierlich daran, eine vertrauensvolle Beziehung zu Ihrem Kind zu pflegen. Zeigen Sie Interesse an seinem Leben und seinen Gedanken, um eine Basis für ehrliche Gespräche zu schaffen. Vertrauen ist essentiell, damit Ihr Kind sich sicher fühlt, offen über seine Erfahrungen zu sprechen.</a:t>
            </a:r>
          </a:p>
          <a:p>
            <a:pPr algn="l">
              <a:spcAft>
                <a:spcPts val="0"/>
              </a:spcAft>
            </a:pPr>
            <a:r>
              <a:rPr lang="de-DE" sz="1800" b="0" i="0" dirty="0">
                <a:solidFill>
                  <a:srgbClr val="242424"/>
                </a:solidFill>
                <a:effectLst/>
                <a:highlight>
                  <a:srgbClr val="FFFFFF"/>
                </a:highlight>
                <a:latin typeface="Calibri" panose="020F0502020204030204" pitchFamily="34" charset="0"/>
              </a:rPr>
              <a:t> </a:t>
            </a:r>
          </a:p>
          <a:p>
            <a:pPr algn="l">
              <a:spcAft>
                <a:spcPts val="0"/>
              </a:spcAft>
            </a:pPr>
            <a:r>
              <a:rPr lang="de-DE" sz="1800" b="1" i="0" dirty="0">
                <a:solidFill>
                  <a:srgbClr val="242424"/>
                </a:solidFill>
                <a:effectLst/>
                <a:highlight>
                  <a:srgbClr val="FFFFFF"/>
                </a:highlight>
                <a:latin typeface="Calibri" panose="020F0502020204030204" pitchFamily="34" charset="0"/>
              </a:rPr>
              <a:t>6. Über den finanziellen Aspekt Gedanken machen:</a:t>
            </a:r>
          </a:p>
          <a:p>
            <a:pPr algn="l">
              <a:spcAft>
                <a:spcPts val="0"/>
              </a:spcAft>
            </a:pPr>
            <a:r>
              <a:rPr lang="de-DE" sz="1800" b="0" i="0" dirty="0">
                <a:solidFill>
                  <a:srgbClr val="242424"/>
                </a:solidFill>
                <a:effectLst/>
                <a:highlight>
                  <a:srgbClr val="FFFFFF"/>
                </a:highlight>
                <a:latin typeface="Calibri" panose="020F0502020204030204" pitchFamily="34" charset="0"/>
              </a:rPr>
              <a:t>Überlegen Sie, ob und wie viel Geld Sie für </a:t>
            </a:r>
            <a:r>
              <a:rPr lang="de-DE" sz="1800" b="0" i="0" dirty="0" err="1">
                <a:solidFill>
                  <a:srgbClr val="242424"/>
                </a:solidFill>
                <a:effectLst/>
                <a:highlight>
                  <a:srgbClr val="FFFFFF"/>
                </a:highlight>
                <a:latin typeface="Calibri" panose="020F0502020204030204" pitchFamily="34" charset="0"/>
              </a:rPr>
              <a:t>Vapes</a:t>
            </a:r>
            <a:r>
              <a:rPr lang="de-DE" sz="1800" b="0" i="0" dirty="0">
                <a:solidFill>
                  <a:srgbClr val="242424"/>
                </a:solidFill>
                <a:effectLst/>
                <a:highlight>
                  <a:srgbClr val="FFFFFF"/>
                </a:highlight>
                <a:latin typeface="Calibri" panose="020F0502020204030204" pitchFamily="34" charset="0"/>
              </a:rPr>
              <a:t> bereitstellen möchten. Machen Sie sich Gedanken darüber, welche finanziellen Auswirkungen dies auf Ihr Budget hat und wie Sie dies Ihrem Kind vermitteln können.</a:t>
            </a:r>
          </a:p>
          <a:p>
            <a:pPr algn="l">
              <a:spcAft>
                <a:spcPts val="0"/>
              </a:spcAft>
            </a:pPr>
            <a:endParaRPr lang="de-DE" sz="1800" b="0" i="0" dirty="0">
              <a:solidFill>
                <a:srgbClr val="242424"/>
              </a:solidFill>
              <a:effectLst/>
              <a:highlight>
                <a:srgbClr val="FFFFFF"/>
              </a:highlight>
              <a:latin typeface="Calibri" panose="020F0502020204030204" pitchFamily="34" charset="0"/>
            </a:endParaRPr>
          </a:p>
          <a:p>
            <a:pPr algn="l">
              <a:spcAft>
                <a:spcPts val="0"/>
              </a:spcAft>
            </a:pPr>
            <a:r>
              <a:rPr lang="de-DE" sz="1800" b="1" i="0" dirty="0">
                <a:solidFill>
                  <a:srgbClr val="242424"/>
                </a:solidFill>
                <a:effectLst/>
                <a:highlight>
                  <a:srgbClr val="FFFFFF"/>
                </a:highlight>
                <a:latin typeface="Calibri" panose="020F0502020204030204" pitchFamily="34" charset="0"/>
              </a:rPr>
              <a:t>7. Sie sind nicht allein:</a:t>
            </a:r>
          </a:p>
          <a:p>
            <a:pPr algn="l">
              <a:spcAft>
                <a:spcPts val="0"/>
              </a:spcAft>
            </a:pPr>
            <a:r>
              <a:rPr lang="de-DE" sz="1800" b="0" i="0" dirty="0">
                <a:solidFill>
                  <a:srgbClr val="242424"/>
                </a:solidFill>
                <a:effectLst/>
                <a:highlight>
                  <a:srgbClr val="FFFFFF"/>
                </a:highlight>
                <a:latin typeface="Calibri" panose="020F0502020204030204" pitchFamily="34" charset="0"/>
              </a:rPr>
              <a:t>Erkennen Sie, dass viele Eltern ähnliche Herausforderungen mit ihren Jugendlichen durchmachen. Der Austausch mit anderen Eltern oder das Lesen von Erfahrungsberichten kann Ihnen helfen, sich weniger isoliert zu fühlen. Und neue Perspektiven zu gewinnen.</a:t>
            </a:r>
          </a:p>
          <a:p>
            <a:pPr algn="l">
              <a:spcAft>
                <a:spcPts val="0"/>
              </a:spcAft>
            </a:pPr>
            <a:r>
              <a:rPr lang="de-DE" sz="1800" b="0" i="0" dirty="0">
                <a:solidFill>
                  <a:srgbClr val="242424"/>
                </a:solidFill>
                <a:effectLst/>
                <a:highlight>
                  <a:srgbClr val="FFFFFF"/>
                </a:highlight>
                <a:latin typeface="Calibri" panose="020F0502020204030204" pitchFamily="34" charset="0"/>
              </a:rPr>
              <a:t> </a:t>
            </a:r>
          </a:p>
          <a:p>
            <a:pPr algn="l">
              <a:spcAft>
                <a:spcPts val="0"/>
              </a:spcAft>
            </a:pPr>
            <a:r>
              <a:rPr lang="de-DE" sz="1800" b="1" i="0" dirty="0">
                <a:solidFill>
                  <a:srgbClr val="242424"/>
                </a:solidFill>
                <a:effectLst/>
                <a:highlight>
                  <a:srgbClr val="FFFFFF"/>
                </a:highlight>
                <a:latin typeface="Calibri" panose="020F0502020204030204" pitchFamily="34" charset="0"/>
              </a:rPr>
              <a:t>8. Es gibt Beratungsstellen und Internetseiten:</a:t>
            </a:r>
          </a:p>
          <a:p>
            <a:pPr algn="l">
              <a:spcAft>
                <a:spcPts val="0"/>
              </a:spcAft>
            </a:pPr>
            <a:r>
              <a:rPr lang="de-DE" sz="1800" b="0" i="0" dirty="0">
                <a:solidFill>
                  <a:srgbClr val="242424"/>
                </a:solidFill>
                <a:effectLst/>
                <a:highlight>
                  <a:srgbClr val="FFFFFF"/>
                </a:highlight>
                <a:latin typeface="Calibri" panose="020F0502020204030204" pitchFamily="34" charset="0"/>
              </a:rPr>
              <a:t>Nutzen Sie externe Ressourcen wie Beratungsstellen, Online-Foren und informative Webseiten. Professionelle Beratung kann Ihnen helfen, das Thema besser zu verstehen und effektive Strategien für das Gespräch zu entwickeln.</a:t>
            </a:r>
          </a:p>
          <a:p>
            <a:pPr algn="l">
              <a:spcAft>
                <a:spcPts val="0"/>
              </a:spcAft>
            </a:pPr>
            <a:r>
              <a:rPr lang="de-DE" sz="1800" b="0" i="0" dirty="0">
                <a:solidFill>
                  <a:srgbClr val="242424"/>
                </a:solidFill>
                <a:effectLst/>
                <a:highlight>
                  <a:srgbClr val="FFFFFF"/>
                </a:highlight>
                <a:latin typeface="Calibri" panose="020F0502020204030204" pitchFamily="34" charset="0"/>
              </a:rPr>
              <a:t>  </a:t>
            </a:r>
          </a:p>
          <a:p>
            <a:pPr algn="l">
              <a:spcAft>
                <a:spcPts val="0"/>
              </a:spcAft>
            </a:pPr>
            <a:r>
              <a:rPr lang="de-DE" sz="1800" b="1" i="0" dirty="0">
                <a:solidFill>
                  <a:srgbClr val="242424"/>
                </a:solidFill>
                <a:effectLst/>
                <a:highlight>
                  <a:srgbClr val="FFFFFF"/>
                </a:highlight>
                <a:latin typeface="Calibri" panose="020F0502020204030204" pitchFamily="34" charset="0"/>
              </a:rPr>
              <a:t>9. Nicht alle Jugendlichen vapen:</a:t>
            </a:r>
          </a:p>
          <a:p>
            <a:pPr marL="0" indent="0" algn="l">
              <a:spcAft>
                <a:spcPts val="0"/>
              </a:spcAft>
              <a:buFontTx/>
              <a:buNone/>
            </a:pPr>
            <a:r>
              <a:rPr lang="de-DE" sz="1800" b="0" i="0" dirty="0">
                <a:solidFill>
                  <a:srgbClr val="242424"/>
                </a:solidFill>
                <a:effectLst/>
                <a:highlight>
                  <a:srgbClr val="FFFFFF"/>
                </a:highlight>
                <a:latin typeface="Calibri" panose="020F0502020204030204" pitchFamily="34" charset="0"/>
              </a:rPr>
              <a:t>Behalten Sie im Kopf, dass nicht jeder und jede Jugendliche vapt. Und nicht alle </a:t>
            </a:r>
            <a:r>
              <a:rPr lang="de-DE" sz="1800" b="0" i="0" dirty="0" err="1">
                <a:solidFill>
                  <a:srgbClr val="242424"/>
                </a:solidFill>
                <a:effectLst/>
                <a:highlight>
                  <a:srgbClr val="FFFFFF"/>
                </a:highlight>
                <a:latin typeface="Calibri" panose="020F0502020204030204" pitchFamily="34" charset="0"/>
              </a:rPr>
              <a:t>Vaper</a:t>
            </a:r>
            <a:r>
              <a:rPr lang="de-DE" sz="1800" b="0" i="0" dirty="0">
                <a:solidFill>
                  <a:srgbClr val="242424"/>
                </a:solidFill>
                <a:effectLst/>
                <a:highlight>
                  <a:srgbClr val="FFFFFF"/>
                </a:highlight>
                <a:latin typeface="Calibri" panose="020F0502020204030204" pitchFamily="34" charset="0"/>
              </a:rPr>
              <a:t> und </a:t>
            </a:r>
            <a:r>
              <a:rPr lang="de-DE" sz="1800" b="0" i="0" dirty="0" err="1">
                <a:solidFill>
                  <a:srgbClr val="242424"/>
                </a:solidFill>
                <a:effectLst/>
                <a:highlight>
                  <a:srgbClr val="FFFFFF"/>
                </a:highlight>
                <a:latin typeface="Calibri" panose="020F0502020204030204" pitchFamily="34" charset="0"/>
              </a:rPr>
              <a:t>Vaperinnen</a:t>
            </a:r>
            <a:r>
              <a:rPr lang="de-DE" sz="1800" b="0" i="0" dirty="0">
                <a:solidFill>
                  <a:srgbClr val="242424"/>
                </a:solidFill>
                <a:effectLst/>
                <a:highlight>
                  <a:srgbClr val="FFFFFF"/>
                </a:highlight>
                <a:latin typeface="Calibri" panose="020F0502020204030204" pitchFamily="34" charset="0"/>
              </a:rPr>
              <a:t> sind nikotinabhängig. Dies kann Ihnen helfen, das Gespräch ohne Vorurteile zu führen und sich auf die eigenen Erfahrungen und Bedürfnisse Ihres Kindes zu konzentrieren.</a:t>
            </a:r>
          </a:p>
          <a:p>
            <a:pPr marL="285750" indent="-285750" algn="l">
              <a:spcAft>
                <a:spcPts val="0"/>
              </a:spcAft>
              <a:buFontTx/>
              <a:buChar char="-"/>
            </a:pPr>
            <a:endParaRPr lang="de-DE" sz="1800" b="0" i="0" dirty="0">
              <a:solidFill>
                <a:srgbClr val="242424"/>
              </a:solidFill>
              <a:effectLst/>
              <a:highlight>
                <a:srgbClr val="FFFFFF"/>
              </a:highlight>
              <a:latin typeface="Calibri" panose="020F0502020204030204" pitchFamily="34" charset="0"/>
            </a:endParaRPr>
          </a:p>
          <a:p>
            <a:pPr marL="285750" indent="-285750" algn="l">
              <a:spcAft>
                <a:spcPts val="0"/>
              </a:spcAft>
              <a:buFontTx/>
              <a:buChar char="-"/>
            </a:pPr>
            <a:endParaRPr lang="de-DE" sz="1800" b="0" i="0" dirty="0">
              <a:solidFill>
                <a:srgbClr val="242424"/>
              </a:solidFill>
              <a:effectLst/>
              <a:highlight>
                <a:srgbClr val="FFFFFF"/>
              </a:highlight>
              <a:latin typeface="Calibri" panose="020F0502020204030204" pitchFamily="34" charset="0"/>
            </a:endParaRPr>
          </a:p>
          <a:p>
            <a:pPr marL="0" indent="0" algn="l">
              <a:spcAft>
                <a:spcPts val="0"/>
              </a:spcAft>
              <a:buFontTx/>
              <a:buNone/>
            </a:pPr>
            <a:r>
              <a:rPr lang="de-DE" sz="1800" b="0" i="0" dirty="0">
                <a:solidFill>
                  <a:srgbClr val="242424"/>
                </a:solidFill>
                <a:effectLst/>
                <a:highlight>
                  <a:srgbClr val="FFFFFF"/>
                </a:highlight>
                <a:latin typeface="Calibri" panose="020F0502020204030204" pitchFamily="34" charset="0"/>
              </a:rPr>
              <a:t>Erwarten Sie keine sofortigen Veränderungen nach dem Gespräch. Manchmal braucht es viel Zeit und viel Vertrauen. Und mehrere Gespräche. </a:t>
            </a:r>
          </a:p>
          <a:p>
            <a:pPr marL="0" indent="0" algn="l">
              <a:spcAft>
                <a:spcPts val="0"/>
              </a:spcAft>
              <a:buFontTx/>
              <a:buNone/>
            </a:pPr>
            <a:r>
              <a:rPr lang="de-DE" sz="1800" b="0" i="0" dirty="0">
                <a:solidFill>
                  <a:srgbClr val="242424"/>
                </a:solidFill>
                <a:effectLst/>
                <a:highlight>
                  <a:srgbClr val="FFFFFF"/>
                </a:highlight>
                <a:latin typeface="Calibri" panose="020F0502020204030204" pitchFamily="34" charset="0"/>
              </a:rPr>
              <a:t>Sagen Sie Ihrem Kind, dass Sie wieder darüber sprechen werden und können. Bleiben Sie mit Ihrem Kind in Kontakt.</a:t>
            </a:r>
          </a:p>
          <a:p>
            <a:pPr marL="0" indent="0" algn="l">
              <a:spcAft>
                <a:spcPts val="0"/>
              </a:spcAft>
              <a:buFontTx/>
              <a:buNone/>
            </a:pPr>
            <a:endParaRPr lang="de-DE" sz="1800" b="0" i="0" dirty="0">
              <a:solidFill>
                <a:srgbClr val="242424"/>
              </a:solidFill>
              <a:effectLst/>
              <a:highlight>
                <a:srgbClr val="FFFFFF"/>
              </a:highlight>
              <a:latin typeface="Calibri" panose="020F0502020204030204" pitchFamily="34" charset="0"/>
            </a:endParaRPr>
          </a:p>
          <a:p>
            <a:pPr marL="0" indent="0" algn="l">
              <a:spcAft>
                <a:spcPts val="0"/>
              </a:spcAft>
              <a:buFontTx/>
              <a:buNone/>
            </a:pPr>
            <a:endParaRPr lang="de-DE" sz="1800" b="0" i="0" dirty="0">
              <a:solidFill>
                <a:srgbClr val="242424"/>
              </a:solidFill>
              <a:effectLst/>
              <a:highlight>
                <a:srgbClr val="FFFFFF"/>
              </a:highlight>
              <a:latin typeface="Calibri" panose="020F0502020204030204" pitchFamily="34" charset="0"/>
            </a:endParaRPr>
          </a:p>
          <a:p>
            <a:pPr marL="0" indent="0" algn="l">
              <a:spcAft>
                <a:spcPts val="0"/>
              </a:spcAft>
              <a:buFontTx/>
              <a:buNone/>
            </a:pPr>
            <a:endParaRPr lang="de-DE" sz="1800" b="0" i="0" dirty="0">
              <a:solidFill>
                <a:srgbClr val="242424"/>
              </a:solidFill>
              <a:effectLst/>
              <a:highlight>
                <a:srgbClr val="FFFFFF"/>
              </a:highlight>
              <a:latin typeface="Calibri" panose="020F0502020204030204" pitchFamily="34" charset="0"/>
            </a:endParaRPr>
          </a:p>
          <a:p>
            <a:pPr algn="l">
              <a:spcAft>
                <a:spcPts val="0"/>
              </a:spcAft>
            </a:pPr>
            <a:r>
              <a:rPr lang="de-DE" sz="1800" b="0" i="0" dirty="0">
                <a:solidFill>
                  <a:srgbClr val="242424"/>
                </a:solidFill>
                <a:effectLst/>
                <a:highlight>
                  <a:srgbClr val="FFFFFF"/>
                </a:highlight>
                <a:latin typeface="Calibri" panose="020F0502020204030204" pitchFamily="34" charset="0"/>
              </a:rPr>
              <a:t> </a:t>
            </a:r>
          </a:p>
        </p:txBody>
      </p:sp>
      <p:sp>
        <p:nvSpPr>
          <p:cNvPr id="4" name="Foliennummernplatzhalter 3"/>
          <p:cNvSpPr>
            <a:spLocks noGrp="1"/>
          </p:cNvSpPr>
          <p:nvPr>
            <p:ph type="sldNum" sz="quarter" idx="5"/>
          </p:nvPr>
        </p:nvSpPr>
        <p:spPr/>
        <p:txBody>
          <a:bodyPr/>
          <a:lstStyle/>
          <a:p>
            <a:fld id="{C21897CE-A906-443F-9946-3F5D776DEFD9}" type="slidenum">
              <a:rPr lang="de-CH" smtClean="0"/>
              <a:t>23</a:t>
            </a:fld>
            <a:endParaRPr lang="de-CH"/>
          </a:p>
        </p:txBody>
      </p:sp>
    </p:spTree>
    <p:extLst>
      <p:ext uri="{BB962C8B-B14F-4D97-AF65-F5344CB8AC3E}">
        <p14:creationId xmlns:p14="http://schemas.microsoft.com/office/powerpoint/2010/main" val="591369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dirty="0"/>
              <a:t>Mila lernt Tipps zum Einstieg in das Gespräch. Es ist gut, offen auf das Kind zu zugehen. Man kann Fragen stellen wie, „Ich habe letztens gesehen, dass du vapst. Ich würde gerne mehr darüber wissen. Warum machst du das? Warum machst du das gerne?“</a:t>
            </a:r>
          </a:p>
          <a:p>
            <a:r>
              <a:rPr lang="de-DE" b="0" dirty="0"/>
              <a:t>Der Einstieg ins Gespräch kann aber auch anders sein. Zum Beispiel, in dem man die Angst um das Kind ausdrückt. Man kann sagen, „Ich merke, dass viele deiner Freunde vapen und mache mir Sorgen um dich.“</a:t>
            </a:r>
          </a:p>
          <a:p>
            <a:endParaRPr lang="de-DE" b="1" dirty="0"/>
          </a:p>
          <a:p>
            <a:r>
              <a:rPr lang="de-DE" b="1" dirty="0"/>
              <a:t>Allgemeine Tipps</a:t>
            </a:r>
          </a:p>
          <a:p>
            <a:pPr>
              <a:buFont typeface="Arial" panose="020B0604020202020204" pitchFamily="34" charset="0"/>
              <a:buChar char="•"/>
            </a:pPr>
            <a:r>
              <a:rPr lang="de-DE" b="1" dirty="0"/>
              <a:t>Aufmerksam zuhören</a:t>
            </a:r>
            <a:r>
              <a:rPr lang="de-DE" dirty="0"/>
              <a:t>: Hören Sie Ihrem Kind gut zu.</a:t>
            </a:r>
          </a:p>
          <a:p>
            <a:pPr>
              <a:buFont typeface="Arial" panose="020B0604020202020204" pitchFamily="34" charset="0"/>
              <a:buChar char="•"/>
            </a:pPr>
            <a:r>
              <a:rPr lang="de-DE" b="1" dirty="0"/>
              <a:t>Kritik vermeiden</a:t>
            </a:r>
            <a:r>
              <a:rPr lang="de-DE" dirty="0"/>
              <a:t>: Vermeiden Sie strenge Kritik. Zeigen Sie stattdessen Wertschätzung und Verständnis.</a:t>
            </a:r>
          </a:p>
          <a:p>
            <a:pPr>
              <a:buFont typeface="Arial" panose="020B0604020202020204" pitchFamily="34" charset="0"/>
              <a:buChar char="•"/>
            </a:pPr>
            <a:r>
              <a:rPr lang="de-DE" b="1" dirty="0"/>
              <a:t>Nein sagen ermutigen</a:t>
            </a:r>
            <a:r>
              <a:rPr lang="de-DE" dirty="0"/>
              <a:t>: Ermutigen Sie Ihr Kind, Nein zu sagen.</a:t>
            </a:r>
          </a:p>
          <a:p>
            <a:pPr>
              <a:buFont typeface="Arial" panose="020B0604020202020204" pitchFamily="34" charset="0"/>
              <a:buChar char="•"/>
            </a:pPr>
            <a:r>
              <a:rPr lang="de-DE" b="1" dirty="0"/>
              <a:t>Offene Fragen stellen</a:t>
            </a:r>
            <a:r>
              <a:rPr lang="de-DE" dirty="0"/>
              <a:t>: Stellen Sie offene Fragen wie: „Warum vapst du?“, „Warum machst du das gerne?“, „Was bewirkt das Vapen bei dir?“, „Was sagen deine Freunde dazu?“</a:t>
            </a:r>
          </a:p>
          <a:p>
            <a:pPr>
              <a:buFont typeface="Arial" panose="020B0604020202020204" pitchFamily="34" charset="0"/>
              <a:buChar char="•"/>
            </a:pPr>
            <a:r>
              <a:rPr lang="de-DE" b="1" dirty="0"/>
              <a:t>Ich-Botschaften nutzen</a:t>
            </a:r>
            <a:r>
              <a:rPr lang="de-DE" dirty="0"/>
              <a:t>: Verwenden Sie „Ich“-Botschaften wie „Ich merke...“ oder „Ich möchte nicht…“ statt „Du darfst nicht…“.</a:t>
            </a:r>
          </a:p>
          <a:p>
            <a:pPr>
              <a:buFont typeface="Arial" panose="020B0604020202020204" pitchFamily="34" charset="0"/>
              <a:buChar char="•"/>
            </a:pPr>
            <a:r>
              <a:rPr lang="de-DE" b="1" dirty="0"/>
              <a:t>Nach Gründen fragen</a:t>
            </a:r>
            <a:r>
              <a:rPr lang="de-DE" dirty="0"/>
              <a:t>: Fragen Sie Ihr Kind, warum es vapet, und suchen Sie zusammen nach Alternativen.</a:t>
            </a:r>
          </a:p>
          <a:p>
            <a:pPr>
              <a:buFont typeface="Arial" panose="020B0604020202020204" pitchFamily="34" charset="0"/>
              <a:buChar char="•"/>
            </a:pPr>
            <a:r>
              <a:rPr lang="de-DE" b="1" dirty="0"/>
              <a:t>Keine Vorträge halten</a:t>
            </a:r>
            <a:r>
              <a:rPr lang="de-DE" dirty="0"/>
              <a:t>: Halten Sie keinen langen Vortrag.</a:t>
            </a:r>
          </a:p>
          <a:p>
            <a:pPr>
              <a:buFont typeface="Arial" panose="020B0604020202020204" pitchFamily="34" charset="0"/>
              <a:buChar char="•"/>
            </a:pPr>
            <a:r>
              <a:rPr lang="de-DE" b="1" dirty="0"/>
              <a:t>Vorbild sein</a:t>
            </a:r>
            <a:r>
              <a:rPr lang="de-DE" dirty="0"/>
              <a:t>: Seien Sie ein gutes Vorbild. Rauchende Eltern sind der größte Risikofaktor für Jugendliche, mit dem Rauchen anzufangen.</a:t>
            </a:r>
          </a:p>
          <a:p>
            <a:pPr>
              <a:buFont typeface="Arial" panose="020B0604020202020204" pitchFamily="34" charset="0"/>
              <a:buChar char="•"/>
            </a:pPr>
            <a:r>
              <a:rPr lang="de-DE" b="1" dirty="0"/>
              <a:t>Argumente nutzen</a:t>
            </a:r>
            <a:r>
              <a:rPr lang="de-DE" dirty="0"/>
              <a:t>: Erklären Sie, warum Sie das Vapen nicht gut finden.</a:t>
            </a:r>
          </a:p>
          <a:p>
            <a:pPr>
              <a:buFont typeface="Arial" panose="020B0604020202020204" pitchFamily="34" charset="0"/>
              <a:buChar char="•"/>
            </a:pPr>
            <a:r>
              <a:rPr lang="de-DE" b="1" dirty="0"/>
              <a:t>Gemeinsame Lösungen finden</a:t>
            </a:r>
            <a:r>
              <a:rPr lang="de-DE" dirty="0"/>
              <a:t>: Suchen Sie gemeinsam nach Lösungen und treffen Sie Abmachungen.</a:t>
            </a:r>
          </a:p>
          <a:p>
            <a:endParaRPr lang="de-CH" dirty="0"/>
          </a:p>
        </p:txBody>
      </p:sp>
      <p:sp>
        <p:nvSpPr>
          <p:cNvPr id="4" name="Foliennummernplatzhalter 3"/>
          <p:cNvSpPr>
            <a:spLocks noGrp="1"/>
          </p:cNvSpPr>
          <p:nvPr>
            <p:ph type="sldNum" sz="quarter" idx="5"/>
          </p:nvPr>
        </p:nvSpPr>
        <p:spPr/>
        <p:txBody>
          <a:bodyPr/>
          <a:lstStyle/>
          <a:p>
            <a:fld id="{C21897CE-A906-443F-9946-3F5D776DEFD9}" type="slidenum">
              <a:rPr lang="de-CH" smtClean="0"/>
              <a:t>24</a:t>
            </a:fld>
            <a:endParaRPr lang="de-CH"/>
          </a:p>
        </p:txBody>
      </p:sp>
    </p:spTree>
    <p:extLst>
      <p:ext uri="{BB962C8B-B14F-4D97-AF65-F5344CB8AC3E}">
        <p14:creationId xmlns:p14="http://schemas.microsoft.com/office/powerpoint/2010/main" val="32147478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Mila überlegt sich auch unterschiedliche Situationen. Was soll sie machen, wenn Kai sie anlügt und sagt, er habe noch nie gevapt?</a:t>
            </a:r>
          </a:p>
          <a:p>
            <a:endParaRPr lang="de-DE" b="1" dirty="0"/>
          </a:p>
          <a:p>
            <a:r>
              <a:rPr lang="de-DE" b="1" dirty="0"/>
              <a:t>Was tun, wenn das Kind sagt: „Es ist ja besser als Rauchen“?</a:t>
            </a:r>
            <a:br>
              <a:rPr lang="de-DE" dirty="0"/>
            </a:br>
            <a:r>
              <a:rPr lang="de-DE" dirty="0"/>
              <a:t>Es hat trotzdem auch schädliche Inhalte in </a:t>
            </a:r>
            <a:r>
              <a:rPr lang="de-DE" dirty="0" err="1"/>
              <a:t>Vapes</a:t>
            </a:r>
            <a:r>
              <a:rPr lang="de-DE" dirty="0"/>
              <a:t>. Und </a:t>
            </a:r>
            <a:r>
              <a:rPr lang="de-DE" dirty="0" err="1"/>
              <a:t>ausserdem</a:t>
            </a:r>
            <a:r>
              <a:rPr lang="de-DE" dirty="0"/>
              <a:t> hat es viel Nikotin drin. Dadurch kann eine Abhängigkeit entstehen. Es kann schwierig werden, danach noch damit aufzuhören. </a:t>
            </a:r>
          </a:p>
          <a:p>
            <a:endParaRPr lang="de-DE" b="1" dirty="0"/>
          </a:p>
          <a:p>
            <a:r>
              <a:rPr lang="de-DE" b="1" dirty="0"/>
              <a:t>Was tun, wenn mein Kind lügt oder heimlich vapt?</a:t>
            </a:r>
            <a:br>
              <a:rPr lang="de-DE" dirty="0"/>
            </a:br>
            <a:r>
              <a:rPr lang="de-DE" dirty="0"/>
              <a:t>Teilen Sie in solchen Situationen trotzdem liebevoll die Sorge um das Kind mit. Weisen Sie das Kind auf die gesundheitlichen Folgen vom Vapen hin. Nehmen Sie eine klare Haltung ein, dass Sie Vapen nicht gut finden. </a:t>
            </a:r>
          </a:p>
          <a:p>
            <a:endParaRPr lang="de-DE" b="1" dirty="0"/>
          </a:p>
          <a:p>
            <a:r>
              <a:rPr lang="de-DE" b="1" dirty="0"/>
              <a:t>Was tun, wenn ich selbst rauche?</a:t>
            </a:r>
            <a:br>
              <a:rPr lang="de-DE" dirty="0"/>
            </a:br>
            <a:r>
              <a:rPr lang="de-DE" dirty="0"/>
              <a:t>Nehmen Sie trotzdem eine klare Haltung dem Kind gegenüber ein. Kinder und Jugendliche sollen kein Nikotin konsumieren. Es kann abhängig machen. Sie können auch offen darüber sprechen, wie schwierig es für Sie ist, ist mit dem Rauchen aufzuhören.</a:t>
            </a:r>
          </a:p>
          <a:p>
            <a:endParaRPr lang="de-DE" b="1" strike="sngStrike" dirty="0">
              <a:solidFill>
                <a:srgbClr val="FF0000"/>
              </a:solidFill>
            </a:endParaRPr>
          </a:p>
          <a:p>
            <a:r>
              <a:rPr lang="de-DE" b="1" dirty="0"/>
              <a:t>Regeln?</a:t>
            </a:r>
            <a:br>
              <a:rPr lang="de-DE" dirty="0"/>
            </a:br>
            <a:r>
              <a:rPr lang="de-DE" dirty="0"/>
              <a:t>Es ist eine gute Idee, gemeinsam Abmachungen zu treffen. Sprechen Sie mit Ihrem Kind Regeln ab zum Konsum von </a:t>
            </a:r>
            <a:r>
              <a:rPr lang="de-DE" dirty="0" err="1"/>
              <a:t>Vapes</a:t>
            </a:r>
            <a:r>
              <a:rPr lang="de-DE" dirty="0"/>
              <a:t>. Zum Beispiel kann man festlegen, dass das Vapen zuhause nicht erlaubt ist. Oder, dass man nur an einem bestimmten Ort zuhause vapen darf. Man kann auch abmachen, </a:t>
            </a:r>
            <a:r>
              <a:rPr lang="de-DE" dirty="0">
                <a:solidFill>
                  <a:srgbClr val="FF0000"/>
                </a:solidFill>
              </a:rPr>
              <a:t>dass keine </a:t>
            </a:r>
            <a:r>
              <a:rPr lang="de-DE" dirty="0" err="1"/>
              <a:t>Vapes</a:t>
            </a:r>
            <a:r>
              <a:rPr lang="de-DE" dirty="0"/>
              <a:t> / Zigaretten-Schachteln herumliegen sollen. Solche </a:t>
            </a:r>
            <a:r>
              <a:rPr lang="de-DE" dirty="0">
                <a:solidFill>
                  <a:srgbClr val="FF0000"/>
                </a:solidFill>
              </a:rPr>
              <a:t>Regeln </a:t>
            </a:r>
            <a:r>
              <a:rPr lang="de-DE" dirty="0"/>
              <a:t>schaffen Klarheit und Orientierung. Sie unterstützen das Kind dabei, gesunde Entscheidungen zu treffen.</a:t>
            </a:r>
          </a:p>
          <a:p>
            <a:r>
              <a:rPr lang="de-DE" dirty="0"/>
              <a:t>Überlegen Sie sich, ob sie ihr Kind für sein gesundes Verhalten belohnen möchten. Wie könnten Sie es belohnen? Was muss es erreichen / erfüllen, um die Belohnung zu erhalten? Sprechen sie mit Ihrem Kind darüber. Treffen Sie gemeinsam eine Entscheidung.</a:t>
            </a:r>
          </a:p>
          <a:p>
            <a:endParaRPr lang="de-CH" dirty="0"/>
          </a:p>
        </p:txBody>
      </p:sp>
      <p:sp>
        <p:nvSpPr>
          <p:cNvPr id="4" name="Foliennummernplatzhalter 3"/>
          <p:cNvSpPr>
            <a:spLocks noGrp="1"/>
          </p:cNvSpPr>
          <p:nvPr>
            <p:ph type="sldNum" sz="quarter" idx="5"/>
          </p:nvPr>
        </p:nvSpPr>
        <p:spPr/>
        <p:txBody>
          <a:bodyPr/>
          <a:lstStyle/>
          <a:p>
            <a:fld id="{49ED77DC-4E20-4E22-8BC8-1056E1A1898F}" type="slidenum">
              <a:rPr lang="de-CH" smtClean="0"/>
              <a:t>25</a:t>
            </a:fld>
            <a:endParaRPr lang="de-CH"/>
          </a:p>
        </p:txBody>
      </p:sp>
    </p:spTree>
    <p:extLst>
      <p:ext uri="{BB962C8B-B14F-4D97-AF65-F5344CB8AC3E}">
        <p14:creationId xmlns:p14="http://schemas.microsoft.com/office/powerpoint/2010/main" val="2877260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lang="de-CH" sz="1800" kern="0" dirty="0">
              <a:effectLst/>
              <a:latin typeface="Times New Roman" panose="02020603050405020304" pitchFamily="18" charset="0"/>
              <a:ea typeface="Aptos" panose="020B0004020202020204" pitchFamily="34" charset="0"/>
              <a:cs typeface="Times New Roman" panose="02020603050405020304" pitchFamily="18" charset="0"/>
            </a:endParaRPr>
          </a:p>
          <a:p>
            <a:pPr marL="0" lvl="0" indent="0">
              <a:lnSpc>
                <a:spcPct val="107000"/>
              </a:lnSpc>
              <a:buFont typeface="Symbol" panose="05050102010706020507" pitchFamily="18" charset="2"/>
              <a:buNone/>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Mila ist mir ihrer Recherche am Ende. Sie versteht die Problematik der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Sie weiss jetzt einiges über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und ist sich sicher, dass sie nicht möchte, dass Kai vapt. </a:t>
            </a:r>
          </a:p>
          <a:p>
            <a:pPr marL="0" lvl="0" indent="0">
              <a:lnSpc>
                <a:spcPct val="107000"/>
              </a:lnSpc>
              <a:buFont typeface="Symbol" panose="05050102010706020507" pitchFamily="18" charset="2"/>
              <a:buNone/>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Hier eine kurze Zusammenfassung davon, was sie herausgefunden hat. </a:t>
            </a:r>
          </a:p>
          <a:p>
            <a:pPr marL="0" lvl="0" indent="0">
              <a:lnSpc>
                <a:spcPct val="107000"/>
              </a:lnSpc>
              <a:buFont typeface="Symbol" panose="05050102010706020507" pitchFamily="18" charset="2"/>
              <a:buNone/>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enthalten viel Nikotin. Sie können zu einer Nikotinabhängigkeit führen.</a:t>
            </a:r>
          </a:p>
          <a:p>
            <a:pPr marL="342900" lvl="0" indent="-342900">
              <a:lnSpc>
                <a:spcPct val="107000"/>
              </a:lnSpc>
              <a:buFont typeface="Symbol" panose="05050102010706020507" pitchFamily="18" charset="2"/>
              <a:buChar char=""/>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Vapen ist ungesund. Es erhöht das Risiko, später auch andere Substanzen zu konsumieren.</a:t>
            </a:r>
          </a:p>
          <a:p>
            <a:pPr marL="342900" lvl="0" indent="-342900">
              <a:lnSpc>
                <a:spcPct val="107000"/>
              </a:lnSpc>
              <a:buFont typeface="Symbol" panose="05050102010706020507" pitchFamily="18" charset="2"/>
              <a:buChar char=""/>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Es ist bei Kindern und Jugendlichen ganz einfach. Sie sollen kein Nikotin konsumieren. Es ist unsere Aufgabe sie davor zu schützen.</a:t>
            </a:r>
            <a:endParaRPr lang="de-CH"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Kinder von rauchenden Eltern haben ein grösseres Risiko, später selbst zu rauchen.</a:t>
            </a:r>
          </a:p>
          <a:p>
            <a:pPr marL="342900" lvl="0" indent="-342900">
              <a:lnSpc>
                <a:spcPct val="107000"/>
              </a:lnSpc>
              <a:buFont typeface="Symbol" panose="05050102010706020507" pitchFamily="18" charset="2"/>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Informieren Sie sich als Lehrperson über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Vapes</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Geben Sie diese Informationen weiter. Und sprechen Sie mit Ihren Schüler und Schülerinnen über die Thematik.</a:t>
            </a:r>
          </a:p>
          <a:p>
            <a:pPr>
              <a:lnSpc>
                <a:spcPct val="107000"/>
              </a:lnSpc>
              <a:spcAft>
                <a:spcPts val="800"/>
              </a:spcAft>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Wir machen dieses Projekt, um Eltern wie Mila darüber aufzuklären, was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sind und warum sie schädlich für Kinder und Jugendliche sind. </a:t>
            </a:r>
          </a:p>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Abschliessend ist unser Credo: Wir wollen nicht, dass unsere Kinder vapen und dadurch womöglich den Einstieg in die Abhängigkeit finden.</a:t>
            </a:r>
          </a:p>
          <a:p>
            <a:pPr>
              <a:lnSpc>
                <a:spcPct val="107000"/>
              </a:lnSpc>
              <a:spcAft>
                <a:spcPts val="800"/>
              </a:spcAft>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21897CE-A906-443F-9946-3F5D776DEFD9}" type="slidenum">
              <a:rPr lang="de-CH" smtClean="0"/>
              <a:t>27</a:t>
            </a:fld>
            <a:endParaRPr lang="de-CH"/>
          </a:p>
        </p:txBody>
      </p:sp>
    </p:spTree>
    <p:extLst>
      <p:ext uri="{BB962C8B-B14F-4D97-AF65-F5344CB8AC3E}">
        <p14:creationId xmlns:p14="http://schemas.microsoft.com/office/powerpoint/2010/main" val="3605921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Nun sind wir am Ende des Workshops. </a:t>
            </a:r>
          </a:p>
          <a:p>
            <a:endParaRPr lang="de-CH" dirty="0"/>
          </a:p>
          <a:p>
            <a:r>
              <a:rPr lang="de-CH" dirty="0"/>
              <a:t>Der nächste Schritt ist es, einen Elterntreff zu organisieren. Beim Elterntreff werden die Informationen über </a:t>
            </a:r>
            <a:r>
              <a:rPr lang="de-CH" dirty="0" err="1"/>
              <a:t>Vapes</a:t>
            </a:r>
            <a:r>
              <a:rPr lang="de-CH" dirty="0"/>
              <a:t> mit den Eltern geteilt.</a:t>
            </a:r>
          </a:p>
          <a:p>
            <a:endParaRPr lang="de-CH" dirty="0"/>
          </a:p>
          <a:p>
            <a:r>
              <a:rPr lang="de-CH" dirty="0"/>
              <a:t>Der Elterntreff dauert ca. 1 Stunde. Die HSK-Lehrperson erhält weitere 75 CHF für das Durchführen vom Elterntreff.</a:t>
            </a:r>
          </a:p>
        </p:txBody>
      </p:sp>
      <p:sp>
        <p:nvSpPr>
          <p:cNvPr id="4" name="Foliennummernplatzhalter 3"/>
          <p:cNvSpPr>
            <a:spLocks noGrp="1"/>
          </p:cNvSpPr>
          <p:nvPr>
            <p:ph type="sldNum" sz="quarter" idx="5"/>
          </p:nvPr>
        </p:nvSpPr>
        <p:spPr/>
        <p:txBody>
          <a:bodyPr/>
          <a:lstStyle/>
          <a:p>
            <a:fld id="{C21897CE-A906-443F-9946-3F5D776DEFD9}" type="slidenum">
              <a:rPr lang="de-CH" smtClean="0"/>
              <a:t>29</a:t>
            </a:fld>
            <a:endParaRPr lang="de-CH"/>
          </a:p>
        </p:txBody>
      </p:sp>
    </p:spTree>
    <p:extLst>
      <p:ext uri="{BB962C8B-B14F-4D97-AF65-F5344CB8AC3E}">
        <p14:creationId xmlns:p14="http://schemas.microsoft.com/office/powerpoint/2010/main" val="3792367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Wie geht es jetzt weiter?</a:t>
            </a:r>
          </a:p>
          <a:p>
            <a:endParaRPr lang="de-CH" dirty="0"/>
          </a:p>
          <a:p>
            <a:r>
              <a:rPr lang="de-CH" dirty="0"/>
              <a:t>Die HSK-Lehrperson erhält die Auszahlung der 75 CHF für die Teilnahme am Workshop, indem sie die Nachbefragung zum Workshop ausfüllt. </a:t>
            </a:r>
          </a:p>
          <a:p>
            <a:r>
              <a:rPr lang="de-DE" sz="1200" kern="100" dirty="0">
                <a:effectLst/>
                <a:latin typeface="Aptos" panose="020B0004020202020204" pitchFamily="34" charset="0"/>
                <a:ea typeface="Aptos" panose="020B0004020202020204" pitchFamily="34" charset="0"/>
                <a:cs typeface="Times New Roman" panose="02020603050405020304" pitchFamily="18" charset="0"/>
              </a:rPr>
              <a:t>Die Nachbefragung beinhaltet die Meinung und Rückmeldung zum Workshop. Und die Angaben zur eigenen Person, die für die Auszahlung der Entschädigung erforderlich sind.</a:t>
            </a:r>
            <a:endParaRPr lang="de-CH" sz="1200" kern="100" dirty="0">
              <a:effectLst/>
              <a:latin typeface="Aptos" panose="020B0004020202020204" pitchFamily="34" charset="0"/>
              <a:ea typeface="Aptos" panose="020B0004020202020204" pitchFamily="34" charset="0"/>
              <a:cs typeface="Times New Roman" panose="02020603050405020304" pitchFamily="18" charset="0"/>
            </a:endParaRPr>
          </a:p>
          <a:p>
            <a:r>
              <a:rPr lang="de-DE" sz="1200" b="1" dirty="0">
                <a:effectLst/>
                <a:latin typeface="Aptos" panose="020B0004020202020204" pitchFamily="34" charset="0"/>
                <a:ea typeface="Aptos" panose="020B0004020202020204" pitchFamily="34" charset="0"/>
                <a:cs typeface="Times New Roman" panose="02020603050405020304" pitchFamily="18" charset="0"/>
              </a:rPr>
              <a:t>Die Auszahlung erfolgt erst nach dem Ausfüllen der Online-Nachbefragung</a:t>
            </a:r>
            <a:endParaRPr lang="de-CH" b="1" dirty="0"/>
          </a:p>
        </p:txBody>
      </p:sp>
      <p:sp>
        <p:nvSpPr>
          <p:cNvPr id="4" name="Foliennummernplatzhalter 3"/>
          <p:cNvSpPr>
            <a:spLocks noGrp="1"/>
          </p:cNvSpPr>
          <p:nvPr>
            <p:ph type="sldNum" sz="quarter" idx="5"/>
          </p:nvPr>
        </p:nvSpPr>
        <p:spPr/>
        <p:txBody>
          <a:bodyPr/>
          <a:lstStyle/>
          <a:p>
            <a:fld id="{C21897CE-A906-443F-9946-3F5D776DEFD9}" type="slidenum">
              <a:rPr lang="de-CH" smtClean="0"/>
              <a:t>30</a:t>
            </a:fld>
            <a:endParaRPr lang="de-CH"/>
          </a:p>
        </p:txBody>
      </p:sp>
    </p:spTree>
    <p:extLst>
      <p:ext uri="{BB962C8B-B14F-4D97-AF65-F5344CB8AC3E}">
        <p14:creationId xmlns:p14="http://schemas.microsoft.com/office/powerpoint/2010/main" val="21762277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Dies ist der Link zur Nachbefragung. Bitte mit allen Teilnehmenden teilen!</a:t>
            </a:r>
          </a:p>
          <a:p>
            <a:r>
              <a:rPr lang="de-CH" dirty="0"/>
              <a:t>Man kann auch den QR-Code scannen mit der Handy-Kamera. Damit kommt man direkt zur Nachbefragung.</a:t>
            </a:r>
          </a:p>
          <a:p>
            <a:endParaRPr lang="de-CH" dirty="0"/>
          </a:p>
        </p:txBody>
      </p:sp>
      <p:sp>
        <p:nvSpPr>
          <p:cNvPr id="4" name="Foliennummernplatzhalter 3"/>
          <p:cNvSpPr>
            <a:spLocks noGrp="1"/>
          </p:cNvSpPr>
          <p:nvPr>
            <p:ph type="sldNum" sz="quarter" idx="5"/>
          </p:nvPr>
        </p:nvSpPr>
        <p:spPr/>
        <p:txBody>
          <a:bodyPr/>
          <a:lstStyle/>
          <a:p>
            <a:fld id="{C21897CE-A906-443F-9946-3F5D776DEFD9}" type="slidenum">
              <a:rPr lang="de-CH" smtClean="0"/>
              <a:t>31</a:t>
            </a:fld>
            <a:endParaRPr lang="de-CH"/>
          </a:p>
        </p:txBody>
      </p:sp>
    </p:spTree>
    <p:extLst>
      <p:ext uri="{BB962C8B-B14F-4D97-AF65-F5344CB8AC3E}">
        <p14:creationId xmlns:p14="http://schemas.microsoft.com/office/powerpoint/2010/main" val="3196739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Diese Veranstaltung ist ein Workshop im Projekt «</a:t>
            </a:r>
            <a:r>
              <a:rPr lang="de-CH" dirty="0" err="1"/>
              <a:t>VapeAware</a:t>
            </a:r>
            <a:r>
              <a:rPr lang="de-CH" dirty="0"/>
              <a:t>». Der Workshop richtet sich an HSK-Lehrpersonen. </a:t>
            </a:r>
          </a:p>
          <a:p>
            <a:r>
              <a:rPr lang="de-CH" dirty="0"/>
              <a:t>Wir möchten euch hier über die Gefahren und Risiken der Vape-Thematik informieren. Damit könnt ihr später diese Informationen an die Eltern eurer Schülerinnen und Schüler weitergeben. </a:t>
            </a:r>
          </a:p>
          <a:p>
            <a:endParaRPr lang="de-CH" dirty="0"/>
          </a:p>
          <a:p>
            <a:r>
              <a:rPr lang="de-CH" dirty="0"/>
              <a:t>Für die Teilnahme an diesem Workshop werdet ihr mit CHF 75 vergütet. Wenn ihr den Elterntreff (siehe nächster Schritt in der Grafik) mit den Eltern werdet ihr weitere CHF 75 erhalten. </a:t>
            </a:r>
          </a:p>
          <a:p>
            <a:r>
              <a:rPr lang="de-CH" dirty="0"/>
              <a:t>Die Eltern erhalten kein Geld für die Teilnahme am Elterntreff.</a:t>
            </a:r>
          </a:p>
        </p:txBody>
      </p:sp>
      <p:sp>
        <p:nvSpPr>
          <p:cNvPr id="4" name="Foliennummernplatzhalter 3"/>
          <p:cNvSpPr>
            <a:spLocks noGrp="1"/>
          </p:cNvSpPr>
          <p:nvPr>
            <p:ph type="sldNum" sz="quarter" idx="5"/>
          </p:nvPr>
        </p:nvSpPr>
        <p:spPr/>
        <p:txBody>
          <a:bodyPr/>
          <a:lstStyle/>
          <a:p>
            <a:fld id="{C21897CE-A906-443F-9946-3F5D776DEFD9}" type="slidenum">
              <a:rPr lang="de-CH" smtClean="0"/>
              <a:t>3</a:t>
            </a:fld>
            <a:endParaRPr lang="de-CH"/>
          </a:p>
        </p:txBody>
      </p:sp>
    </p:spTree>
    <p:extLst>
      <p:ext uri="{BB962C8B-B14F-4D97-AF65-F5344CB8AC3E}">
        <p14:creationId xmlns:p14="http://schemas.microsoft.com/office/powerpoint/2010/main" val="34513189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Der nächste Schritt ist, einen Elterntreff zu veranstalten.</a:t>
            </a:r>
          </a:p>
        </p:txBody>
      </p:sp>
      <p:sp>
        <p:nvSpPr>
          <p:cNvPr id="4" name="Foliennummernplatzhalter 3"/>
          <p:cNvSpPr>
            <a:spLocks noGrp="1"/>
          </p:cNvSpPr>
          <p:nvPr>
            <p:ph type="sldNum" sz="quarter" idx="5"/>
          </p:nvPr>
        </p:nvSpPr>
        <p:spPr/>
        <p:txBody>
          <a:bodyPr/>
          <a:lstStyle/>
          <a:p>
            <a:fld id="{C21897CE-A906-443F-9946-3F5D776DEFD9}" type="slidenum">
              <a:rPr lang="de-CH" smtClean="0"/>
              <a:t>32</a:t>
            </a:fld>
            <a:endParaRPr lang="de-CH"/>
          </a:p>
        </p:txBody>
      </p:sp>
    </p:spTree>
    <p:extLst>
      <p:ext uri="{BB962C8B-B14F-4D97-AF65-F5344CB8AC3E}">
        <p14:creationId xmlns:p14="http://schemas.microsoft.com/office/powerpoint/2010/main" val="1360300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Bevor der Elterntreff stattfindet, muss der Elterntreff bei uns über das Google-Formular angemeldet werden.</a:t>
            </a:r>
          </a:p>
          <a:p>
            <a:r>
              <a:rPr lang="de-CH" dirty="0"/>
              <a:t>Das ist wichtig für die Dokumentation. Den Link dafür kann man auf dieser Folie, aber auch auf der Website vape-aware.ch finden.</a:t>
            </a:r>
          </a:p>
          <a:p>
            <a:endParaRPr lang="de-CH" dirty="0"/>
          </a:p>
          <a:p>
            <a:endParaRPr lang="de-CH" dirty="0"/>
          </a:p>
          <a:p>
            <a:r>
              <a:rPr lang="de-CH" dirty="0"/>
              <a:t>Der Elterntreff findet vor Ort statt. </a:t>
            </a:r>
          </a:p>
          <a:p>
            <a:r>
              <a:rPr lang="de-CH" dirty="0"/>
              <a:t>Die HSK-Lehrperson ist selbst dafür verantwortlich, die Eltern zu kontaktieren und einzuladen. </a:t>
            </a:r>
          </a:p>
          <a:p>
            <a:r>
              <a:rPr lang="de-CH" dirty="0"/>
              <a:t>Die HSK-Lehrperson organisiert den Raum, den </a:t>
            </a:r>
            <a:r>
              <a:rPr lang="de-CH" dirty="0" err="1"/>
              <a:t>Beamer</a:t>
            </a:r>
            <a:r>
              <a:rPr lang="de-CH" dirty="0"/>
              <a:t> und die Leinwand selbständig. </a:t>
            </a:r>
          </a:p>
          <a:p>
            <a:r>
              <a:rPr lang="de-CH" dirty="0"/>
              <a:t>Die HSK-Lehrperson schaut, dass sie alle Materialien (Präsentation, Broschüre, Ausdrucke vom Material und Vape-Pen-Beispiel) beim Elterntreff dabei hat. </a:t>
            </a:r>
          </a:p>
          <a:p>
            <a:endParaRPr lang="de-CH" dirty="0"/>
          </a:p>
          <a:p>
            <a:r>
              <a:rPr lang="de-CH" dirty="0"/>
              <a:t>Die Mindestanzahl der Eltern soll 15 Personen sein. Es können bis zu 30 Personen am Elterntreff teilnehmen. </a:t>
            </a:r>
          </a:p>
          <a:p>
            <a:endParaRPr lang="de-CH" dirty="0"/>
          </a:p>
          <a:p>
            <a:r>
              <a:rPr lang="de-CH" dirty="0"/>
              <a:t>BEWEISFOTO: Während der Veranstaltung muss ein Foto von der Gruppe gemacht werden. Das ist wichtig für die Dokumentation. Wir müssen sehen können, wie viele Personen teilgenommen haben. </a:t>
            </a:r>
          </a:p>
          <a:p>
            <a:r>
              <a:rPr lang="de-CH" dirty="0"/>
              <a:t>Man kann zum Beispiel ein Foto von hinten im Raum machen. So sind die Rücken der Teilnehmenden im Bild und man erkennt sie nicht.</a:t>
            </a:r>
          </a:p>
        </p:txBody>
      </p:sp>
      <p:sp>
        <p:nvSpPr>
          <p:cNvPr id="4" name="Foliennummernplatzhalter 3"/>
          <p:cNvSpPr>
            <a:spLocks noGrp="1"/>
          </p:cNvSpPr>
          <p:nvPr>
            <p:ph type="sldNum" sz="quarter" idx="5"/>
          </p:nvPr>
        </p:nvSpPr>
        <p:spPr/>
        <p:txBody>
          <a:bodyPr/>
          <a:lstStyle/>
          <a:p>
            <a:fld id="{C21897CE-A906-443F-9946-3F5D776DEFD9}" type="slidenum">
              <a:rPr lang="de-CH" smtClean="0"/>
              <a:t>33</a:t>
            </a:fld>
            <a:endParaRPr lang="de-CH"/>
          </a:p>
        </p:txBody>
      </p:sp>
    </p:spTree>
    <p:extLst>
      <p:ext uri="{BB962C8B-B14F-4D97-AF65-F5344CB8AC3E}">
        <p14:creationId xmlns:p14="http://schemas.microsoft.com/office/powerpoint/2010/main" val="42207469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C21897CE-A906-443F-9946-3F5D776DEFD9}" type="slidenum">
              <a:rPr lang="de-CH" smtClean="0"/>
              <a:t>34</a:t>
            </a:fld>
            <a:endParaRPr lang="de-CH"/>
          </a:p>
        </p:txBody>
      </p:sp>
    </p:spTree>
    <p:extLst>
      <p:ext uri="{BB962C8B-B14F-4D97-AF65-F5344CB8AC3E}">
        <p14:creationId xmlns:p14="http://schemas.microsoft.com/office/powerpoint/2010/main" val="39302346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Nach dem Elterntreff füllt die HSK-Lehrperson ein Feedback-Formular aus. Danach erhält sie die Bezahlung.</a:t>
            </a:r>
          </a:p>
        </p:txBody>
      </p:sp>
      <p:sp>
        <p:nvSpPr>
          <p:cNvPr id="4" name="Foliennummernplatzhalter 3"/>
          <p:cNvSpPr>
            <a:spLocks noGrp="1"/>
          </p:cNvSpPr>
          <p:nvPr>
            <p:ph type="sldNum" sz="quarter" idx="5"/>
          </p:nvPr>
        </p:nvSpPr>
        <p:spPr/>
        <p:txBody>
          <a:bodyPr/>
          <a:lstStyle/>
          <a:p>
            <a:fld id="{C21897CE-A906-443F-9946-3F5D776DEFD9}" type="slidenum">
              <a:rPr lang="de-CH" smtClean="0"/>
              <a:t>35</a:t>
            </a:fld>
            <a:endParaRPr lang="de-CH"/>
          </a:p>
        </p:txBody>
      </p:sp>
    </p:spTree>
    <p:extLst>
      <p:ext uri="{BB962C8B-B14F-4D97-AF65-F5344CB8AC3E}">
        <p14:creationId xmlns:p14="http://schemas.microsoft.com/office/powerpoint/2010/main" val="25334071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Das ist der Link zum Feedback-Formular. Auch diesen Link findet man auf der Website vape-aware.ch. </a:t>
            </a:r>
          </a:p>
          <a:p>
            <a:endParaRPr lang="de-CH" dirty="0"/>
          </a:p>
          <a:p>
            <a:r>
              <a:rPr lang="de-CH" dirty="0"/>
              <a:t>In diesem Formular muss man auch das Beweisfoto für den Elterntreff hochladen.</a:t>
            </a:r>
          </a:p>
          <a:p>
            <a:endParaRPr lang="de-CH" dirty="0"/>
          </a:p>
          <a:p>
            <a:r>
              <a:rPr lang="de-CH" dirty="0"/>
              <a:t>Nachdem die Daten aus dem Feedback bei uns angekommen sind, erhält die HSK-Lehrperson die Bezahlung. Die Bezahlung beträgt 75 CHF.</a:t>
            </a:r>
          </a:p>
        </p:txBody>
      </p:sp>
      <p:sp>
        <p:nvSpPr>
          <p:cNvPr id="4" name="Foliennummernplatzhalter 3"/>
          <p:cNvSpPr>
            <a:spLocks noGrp="1"/>
          </p:cNvSpPr>
          <p:nvPr>
            <p:ph type="sldNum" sz="quarter" idx="5"/>
          </p:nvPr>
        </p:nvSpPr>
        <p:spPr/>
        <p:txBody>
          <a:bodyPr/>
          <a:lstStyle/>
          <a:p>
            <a:fld id="{C21897CE-A906-443F-9946-3F5D776DEFD9}" type="slidenum">
              <a:rPr lang="de-CH" smtClean="0"/>
              <a:t>36</a:t>
            </a:fld>
            <a:endParaRPr lang="de-CH"/>
          </a:p>
        </p:txBody>
      </p:sp>
    </p:spTree>
    <p:extLst>
      <p:ext uri="{BB962C8B-B14F-4D97-AF65-F5344CB8AC3E}">
        <p14:creationId xmlns:p14="http://schemas.microsoft.com/office/powerpoint/2010/main" val="13400963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Optional: Die HSK-Lehrperson kann auch im Unterricht mit den Schülerinnen und Schüler über die Risiken vom Vaping sprechen.</a:t>
            </a:r>
          </a:p>
        </p:txBody>
      </p:sp>
      <p:sp>
        <p:nvSpPr>
          <p:cNvPr id="4" name="Foliennummernplatzhalter 3"/>
          <p:cNvSpPr>
            <a:spLocks noGrp="1"/>
          </p:cNvSpPr>
          <p:nvPr>
            <p:ph type="sldNum" sz="quarter" idx="5"/>
          </p:nvPr>
        </p:nvSpPr>
        <p:spPr/>
        <p:txBody>
          <a:bodyPr/>
          <a:lstStyle/>
          <a:p>
            <a:fld id="{C21897CE-A906-443F-9946-3F5D776DEFD9}" type="slidenum">
              <a:rPr lang="de-CH" smtClean="0"/>
              <a:t>37</a:t>
            </a:fld>
            <a:endParaRPr lang="de-CH"/>
          </a:p>
        </p:txBody>
      </p:sp>
    </p:spTree>
    <p:extLst>
      <p:ext uri="{BB962C8B-B14F-4D97-AF65-F5344CB8AC3E}">
        <p14:creationId xmlns:p14="http://schemas.microsoft.com/office/powerpoint/2010/main" val="19935164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lnSpc>
                <a:spcPct val="107000"/>
              </a:lnSpc>
              <a:spcAft>
                <a:spcPts val="800"/>
              </a:spcAft>
              <a:buSzPts val="1000"/>
              <a:buFont typeface="Symbol" panose="05050102010706020507" pitchFamily="18" charset="2"/>
              <a:buChar char=""/>
              <a:tabLst>
                <a:tab pos="457200" algn="l"/>
              </a:tabLs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Möglichkeit geben, Fragen zu stellen.</a:t>
            </a:r>
          </a:p>
          <a:p>
            <a:pPr marL="342900" lvl="0" indent="-342900">
              <a:lnSpc>
                <a:spcPct val="107000"/>
              </a:lnSpc>
              <a:spcAft>
                <a:spcPts val="800"/>
              </a:spcAft>
              <a:buSzPts val="1000"/>
              <a:buFont typeface="Symbol" panose="05050102010706020507" pitchFamily="18" charset="2"/>
              <a:buChar char=""/>
              <a:tabLst>
                <a:tab pos="457200" algn="l"/>
              </a:tabLs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Erneut auf Website mit Unterlagen und Online-Nachbefragung hinweisen.</a:t>
            </a:r>
            <a:endParaRPr lang="de-CH"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de-CH" sz="1800" kern="0" dirty="0">
                <a:effectLst/>
                <a:latin typeface="Times New Roman" panose="02020603050405020304" pitchFamily="18" charset="0"/>
                <a:ea typeface="Times New Roman" panose="02020603050405020304" pitchFamily="18" charset="0"/>
              </a:rPr>
              <a:t>Danksagung an die Teilnehmenden.</a:t>
            </a:r>
            <a:endParaRPr lang="de-CH" dirty="0"/>
          </a:p>
        </p:txBody>
      </p:sp>
      <p:sp>
        <p:nvSpPr>
          <p:cNvPr id="4" name="Foliennummernplatzhalter 3"/>
          <p:cNvSpPr>
            <a:spLocks noGrp="1"/>
          </p:cNvSpPr>
          <p:nvPr>
            <p:ph type="sldNum" sz="quarter" idx="5"/>
          </p:nvPr>
        </p:nvSpPr>
        <p:spPr/>
        <p:txBody>
          <a:bodyPr/>
          <a:lstStyle/>
          <a:p>
            <a:fld id="{49ED77DC-4E20-4E22-8BC8-1056E1A1898F}" type="slidenum">
              <a:rPr lang="de-CH" smtClean="0"/>
              <a:t>38</a:t>
            </a:fld>
            <a:endParaRPr lang="de-CH"/>
          </a:p>
        </p:txBody>
      </p:sp>
    </p:spTree>
    <p:extLst>
      <p:ext uri="{BB962C8B-B14F-4D97-AF65-F5344CB8AC3E}">
        <p14:creationId xmlns:p14="http://schemas.microsoft.com/office/powerpoint/2010/main" val="1344665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i="1" dirty="0"/>
              <a:t>Wir gehen wieder zu Mila und Kai:</a:t>
            </a:r>
          </a:p>
          <a:p>
            <a:r>
              <a:rPr lang="de-CH" b="0" dirty="0"/>
              <a:t>Mila fragt sich, ob </a:t>
            </a:r>
            <a:r>
              <a:rPr lang="de-CH" b="0" dirty="0" err="1"/>
              <a:t>Vapes</a:t>
            </a:r>
            <a:r>
              <a:rPr lang="de-CH" b="0" dirty="0"/>
              <a:t> das veränderte Verhalten von Kai erklären können. So entscheidet sie sich, erstmal im Internet zu recherchieren. Mila findet als erstes ein Video:</a:t>
            </a:r>
            <a:r>
              <a:rPr lang="de-CH" b="1" dirty="0"/>
              <a:t> </a:t>
            </a:r>
            <a:r>
              <a:rPr lang="de-CH" i="1" dirty="0"/>
              <a:t>Video Vape und Kinder zeigen, damit die HSK-Lehrpersonen ein konkretes Bild von </a:t>
            </a:r>
            <a:r>
              <a:rPr lang="de-CH" i="1" dirty="0" err="1"/>
              <a:t>Vapes</a:t>
            </a:r>
            <a:r>
              <a:rPr lang="de-CH" i="1" dirty="0"/>
              <a:t> haben.</a:t>
            </a:r>
          </a:p>
          <a:p>
            <a:endParaRPr lang="de-CH" i="1" dirty="0"/>
          </a:p>
          <a:p>
            <a:r>
              <a:rPr lang="de-CH" dirty="0"/>
              <a:t>Bei Mila im Kopf klingelt eine kleine Glocke. Sie hat doch auch schon auf der Strasse solche süssen Düfte bemerkt. Dabei hat immer jemand an so einem Ding gezogen und es ist Rauch rausgekommen. Sie entscheidet, sich noch mehr darüber zu informieren. Sie weiss jetzt, dass diese Dinger Vape heissen, aber sonst noch fast nichts. </a:t>
            </a:r>
          </a:p>
          <a:p>
            <a:endParaRPr lang="de-CH" dirty="0"/>
          </a:p>
          <a:p>
            <a:pPr marL="171450" indent="-171450">
              <a:buFont typeface="Arial" panose="020B0604020202020204" pitchFamily="34" charset="0"/>
              <a:buChar char="•"/>
            </a:pPr>
            <a:r>
              <a:rPr lang="de-CH" dirty="0" err="1"/>
              <a:t>Vapes</a:t>
            </a:r>
            <a:r>
              <a:rPr lang="de-CH" dirty="0"/>
              <a:t> sind elektronische Geräte. Sie werden auch elektronische Verdampfer oder E-Zigaretten. </a:t>
            </a:r>
          </a:p>
          <a:p>
            <a:pPr marL="171450" indent="-171450">
              <a:buFont typeface="Arial" panose="020B0604020202020204" pitchFamily="34" charset="0"/>
              <a:buChar char="•"/>
            </a:pPr>
            <a:r>
              <a:rPr lang="de-CH" dirty="0" err="1"/>
              <a:t>Vapes</a:t>
            </a:r>
            <a:r>
              <a:rPr lang="de-CH" dirty="0"/>
              <a:t> enthalten meistens eine nikotinhaltige Flüssigkeit. </a:t>
            </a:r>
          </a:p>
          <a:p>
            <a:pPr marL="171450" indent="-171450">
              <a:buFont typeface="Arial" panose="020B0604020202020204" pitchFamily="34" charset="0"/>
              <a:buChar char="•"/>
            </a:pPr>
            <a:r>
              <a:rPr lang="de-CH" dirty="0"/>
              <a:t>Diese wird erhitzt und es entsteht ein Dampf. Kein Rauch. Dieser Dampf wird danach eingeatmet durch den Mund.</a:t>
            </a:r>
          </a:p>
          <a:p>
            <a:r>
              <a:rPr lang="de-CH" dirty="0">
                <a:sym typeface="Wingdings" panose="05000000000000000000" pitchFamily="2" charset="2"/>
              </a:rPr>
              <a:t> </a:t>
            </a:r>
          </a:p>
          <a:p>
            <a:r>
              <a:rPr lang="de-CH" i="1" dirty="0">
                <a:sym typeface="Wingdings" panose="05000000000000000000" pitchFamily="2" charset="2"/>
              </a:rPr>
              <a:t>Eine Vape zeigen und evtl. in die Runde geben, damit die Teilnehmenden daran riechen können. </a:t>
            </a:r>
            <a:endParaRPr lang="de-CH" i="1" dirty="0"/>
          </a:p>
        </p:txBody>
      </p:sp>
      <p:sp>
        <p:nvSpPr>
          <p:cNvPr id="4" name="Foliennummernplatzhalter 3"/>
          <p:cNvSpPr>
            <a:spLocks noGrp="1"/>
          </p:cNvSpPr>
          <p:nvPr>
            <p:ph type="sldNum" sz="quarter" idx="5"/>
          </p:nvPr>
        </p:nvSpPr>
        <p:spPr/>
        <p:txBody>
          <a:bodyPr/>
          <a:lstStyle/>
          <a:p>
            <a:fld id="{C21897CE-A906-443F-9946-3F5D776DEFD9}" type="slidenum">
              <a:rPr lang="de-CH" smtClean="0"/>
              <a:t>4</a:t>
            </a:fld>
            <a:endParaRPr lang="de-CH"/>
          </a:p>
        </p:txBody>
      </p:sp>
    </p:spTree>
    <p:extLst>
      <p:ext uri="{BB962C8B-B14F-4D97-AF65-F5344CB8AC3E}">
        <p14:creationId xmlns:p14="http://schemas.microsoft.com/office/powerpoint/2010/main" val="1837977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0" dirty="0" err="1">
                <a:effectLst/>
                <a:latin typeface="Times New Roman" panose="02020603050405020304" pitchFamily="18" charset="0"/>
                <a:ea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rPr>
              <a:t> bestehen typischerweise aus einer Batterie, einem Verdampfer, einem Mundstück und einem kleinen Tank für das E-Liquid.</a:t>
            </a:r>
          </a:p>
          <a:p>
            <a:pPr marL="0" lvl="0" indent="0">
              <a:lnSpc>
                <a:spcPct val="107000"/>
              </a:lnSpc>
              <a:spcAft>
                <a:spcPts val="800"/>
              </a:spcAft>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Beim Drücken eines Knopfes oder beim Ziehen durch den Mund (wie bei einem Röhrchen oder Zigarette) erhitzt die Batterie den Verdampfer, welcher das E-Liquid in Dampf umwandelt. </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Zeigen, was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was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ist.</a:t>
            </a:r>
            <a:endParaRPr lang="de-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de-CH" sz="1200" i="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de-CH" dirty="0"/>
          </a:p>
        </p:txBody>
      </p:sp>
      <p:sp>
        <p:nvSpPr>
          <p:cNvPr id="4" name="Foliennummernplatzhalter 3"/>
          <p:cNvSpPr>
            <a:spLocks noGrp="1"/>
          </p:cNvSpPr>
          <p:nvPr>
            <p:ph type="sldNum" sz="quarter" idx="5"/>
          </p:nvPr>
        </p:nvSpPr>
        <p:spPr/>
        <p:txBody>
          <a:bodyPr/>
          <a:lstStyle/>
          <a:p>
            <a:fld id="{C21897CE-A906-443F-9946-3F5D776DEFD9}" type="slidenum">
              <a:rPr lang="de-CH" smtClean="0"/>
              <a:t>5</a:t>
            </a:fld>
            <a:endParaRPr lang="de-CH"/>
          </a:p>
        </p:txBody>
      </p:sp>
    </p:spTree>
    <p:extLst>
      <p:ext uri="{BB962C8B-B14F-4D97-AF65-F5344CB8AC3E}">
        <p14:creationId xmlns:p14="http://schemas.microsoft.com/office/powerpoint/2010/main" val="472265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Mila liest auch über die unterschiedlichen Systeme von </a:t>
            </a:r>
            <a:r>
              <a:rPr lang="de-CH" dirty="0" err="1"/>
              <a:t>Vapes</a:t>
            </a:r>
            <a:r>
              <a:rPr lang="de-CH" dirty="0"/>
              <a:t>: </a:t>
            </a:r>
          </a:p>
          <a:p>
            <a:r>
              <a:rPr lang="de-CH" dirty="0"/>
              <a:t>Die weitverbreiteten Einweg-</a:t>
            </a:r>
            <a:r>
              <a:rPr lang="de-CH" dirty="0" err="1"/>
              <a:t>Vapes</a:t>
            </a:r>
            <a:r>
              <a:rPr lang="de-CH" dirty="0"/>
              <a:t> gibt es im Handel ab 600 Zügen bis hin zu 10’000 Zügen. Eine herkömmliche Zigarette enthält ca. 15 Züge. D.h. eine Vape von 1500 Zügen entspricht ca. 100 Zigaretten. Das sind 5 Packungen Zigaretten. Ausserdem enthalten </a:t>
            </a:r>
            <a:r>
              <a:rPr lang="de-CH" dirty="0" err="1"/>
              <a:t>Vapes</a:t>
            </a:r>
            <a:r>
              <a:rPr lang="de-CH" dirty="0"/>
              <a:t> viel Nikotin, die Konzentration von Nikotin entspricht der höchsten zugelassenen Konzentration in Europa und ist höher als in Zigaretten.</a:t>
            </a:r>
          </a:p>
          <a:p>
            <a:r>
              <a:rPr lang="de-CH" dirty="0"/>
              <a:t>Einweg-</a:t>
            </a:r>
            <a:r>
              <a:rPr lang="de-CH" dirty="0" err="1"/>
              <a:t>Vapes</a:t>
            </a:r>
            <a:r>
              <a:rPr lang="de-CH" dirty="0"/>
              <a:t> kann man im Online-Handel, in den Einkaufsläden oder am Kiosk ab 7 Franken kaufen. Man kann diese nur einmal verwenden bis sie leer ist, danach muss man sie entsorgen. Das Geschmackserlebnis ist sehr intensiv. Es gibt die Einweg-</a:t>
            </a:r>
            <a:r>
              <a:rPr lang="de-CH" dirty="0" err="1"/>
              <a:t>Vapes</a:t>
            </a:r>
            <a:r>
              <a:rPr lang="de-CH" dirty="0"/>
              <a:t> in sehr vielen unterschiedlichen Farben und Geschmacksrichtungen.</a:t>
            </a:r>
          </a:p>
          <a:p>
            <a:endParaRPr lang="de-CH" dirty="0"/>
          </a:p>
          <a:p>
            <a:r>
              <a:rPr lang="de-CH" dirty="0"/>
              <a:t>Das Pod-System ist etwas umweltverträglicher. So enthält es austauschbare oder auffüllbare Tanks für das E-Liquid und der Akku kann mit einem Ladekabel aufgeladen werden. Die Batterie wird also nicht nur einmal verwendet und dann wieder entsorgt. Diese Systeme sind ab 10 Franken im Online-Handel erhältlich.</a:t>
            </a:r>
          </a:p>
          <a:p>
            <a:endParaRPr lang="de-CH" dirty="0"/>
          </a:p>
          <a:p>
            <a:r>
              <a:rPr lang="de-CH" dirty="0"/>
              <a:t>Ein weiteres System ist das Box-System. Dieses ist etwas komplizierter und erfordert mehr Geschick. Hier gibt es auch einen aufladbaren Akku und nachfüllbare Tanks für das Liquid. Zusätzlich kann aber noch die Luftzufuhr reguliert werden für ein optimales Dampferlebnis. Das ist ein System für Profis. Jugendliche benutzen dieses weniger.</a:t>
            </a:r>
          </a:p>
        </p:txBody>
      </p:sp>
      <p:sp>
        <p:nvSpPr>
          <p:cNvPr id="4" name="Foliennummernplatzhalter 3"/>
          <p:cNvSpPr>
            <a:spLocks noGrp="1"/>
          </p:cNvSpPr>
          <p:nvPr>
            <p:ph type="sldNum" sz="quarter" idx="5"/>
          </p:nvPr>
        </p:nvSpPr>
        <p:spPr/>
        <p:txBody>
          <a:bodyPr/>
          <a:lstStyle/>
          <a:p>
            <a:fld id="{C21897CE-A906-443F-9946-3F5D776DEFD9}" type="slidenum">
              <a:rPr lang="de-CH" smtClean="0"/>
              <a:t>6</a:t>
            </a:fld>
            <a:endParaRPr lang="de-CH"/>
          </a:p>
        </p:txBody>
      </p:sp>
    </p:spTree>
    <p:extLst>
      <p:ext uri="{BB962C8B-B14F-4D97-AF65-F5344CB8AC3E}">
        <p14:creationId xmlns:p14="http://schemas.microsoft.com/office/powerpoint/2010/main" val="978055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Mila fragt sich, wo man </a:t>
            </a:r>
            <a:r>
              <a:rPr lang="de-CH" dirty="0" err="1"/>
              <a:t>Vapes</a:t>
            </a:r>
            <a:r>
              <a:rPr lang="de-CH" dirty="0"/>
              <a:t> überhaupt überall kaufen kann. Sie findet folgende Informationen: </a:t>
            </a:r>
          </a:p>
          <a:p>
            <a:endParaRPr lang="de-CH" dirty="0"/>
          </a:p>
          <a:p>
            <a:r>
              <a:rPr lang="de-CH" dirty="0" err="1"/>
              <a:t>Vapes</a:t>
            </a:r>
            <a:r>
              <a:rPr lang="de-CH" dirty="0"/>
              <a:t> kann man an vielen verschiedenen Orten kaufen. </a:t>
            </a:r>
          </a:p>
          <a:p>
            <a:r>
              <a:rPr lang="de-CH" dirty="0"/>
              <a:t>An Kiosks, in Einkaufsläden (wie im Aldi zum Beispiel), in einem Vape-Shop, an Tankstellen und auch im Internet / online. </a:t>
            </a:r>
          </a:p>
          <a:p>
            <a:endParaRPr lang="de-CH" dirty="0"/>
          </a:p>
          <a:p>
            <a:r>
              <a:rPr lang="de-CH" dirty="0"/>
              <a:t>Das heisst, </a:t>
            </a:r>
            <a:r>
              <a:rPr lang="de-CH" dirty="0" err="1"/>
              <a:t>Vapes</a:t>
            </a:r>
            <a:r>
              <a:rPr lang="de-CH" dirty="0"/>
              <a:t> kann man praktisch überall kaufen. Und dazu ist es noch sehr einfach und unkompliziert.</a:t>
            </a:r>
          </a:p>
        </p:txBody>
      </p:sp>
      <p:sp>
        <p:nvSpPr>
          <p:cNvPr id="4" name="Foliennummernplatzhalter 3"/>
          <p:cNvSpPr>
            <a:spLocks noGrp="1"/>
          </p:cNvSpPr>
          <p:nvPr>
            <p:ph type="sldNum" sz="quarter" idx="5"/>
          </p:nvPr>
        </p:nvSpPr>
        <p:spPr/>
        <p:txBody>
          <a:bodyPr/>
          <a:lstStyle/>
          <a:p>
            <a:fld id="{C21897CE-A906-443F-9946-3F5D776DEFD9}" type="slidenum">
              <a:rPr lang="de-CH" smtClean="0"/>
              <a:t>7</a:t>
            </a:fld>
            <a:endParaRPr lang="de-CH"/>
          </a:p>
        </p:txBody>
      </p:sp>
    </p:spTree>
    <p:extLst>
      <p:ext uri="{BB962C8B-B14F-4D97-AF65-F5344CB8AC3E}">
        <p14:creationId xmlns:p14="http://schemas.microsoft.com/office/powerpoint/2010/main" val="2635799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Propylenglykol wird zum Beispiel auch bei der Rauchmaschine verwendet. Pflanzliches Glycerin ist in gewissen Seifen, Shampoos und Lebensmittel enthalten. Es ist feuchtigkeitsbindend und hält somit feucht. </a:t>
            </a:r>
          </a:p>
          <a:p>
            <a:r>
              <a:rPr lang="de-CH" dirty="0"/>
              <a:t>Weiter ist in den meisten </a:t>
            </a:r>
            <a:r>
              <a:rPr lang="de-CH" dirty="0" err="1"/>
              <a:t>Vapes</a:t>
            </a:r>
            <a:r>
              <a:rPr lang="de-CH" dirty="0"/>
              <a:t> Nikotin enthalten. Es gibt auch </a:t>
            </a:r>
            <a:r>
              <a:rPr lang="de-CH" dirty="0" err="1"/>
              <a:t>Vapes</a:t>
            </a:r>
            <a:r>
              <a:rPr lang="de-CH" dirty="0"/>
              <a:t> ohne Nikotin. Wenn sie aber Nikotin enthalten, dann meistens die höchste auf dem Markt zugelassene Dosis – also sehr viel. </a:t>
            </a:r>
          </a:p>
          <a:p>
            <a:r>
              <a:rPr lang="de-CH" dirty="0"/>
              <a:t>Ausserdem ist das Nikotin in </a:t>
            </a:r>
            <a:r>
              <a:rPr lang="de-CH" dirty="0" err="1"/>
              <a:t>Vapes</a:t>
            </a:r>
            <a:r>
              <a:rPr lang="de-CH" dirty="0"/>
              <a:t> oft synthetisch. Das heisst es wurde künstlich hergestellt (und kommt nicht direkt aus der Tabakpflanze wie bei der herkömmlichen Zigarette). Die Auswirkungen von künstlichem Nikotin auf den Körper ist noch nicht bekannt.</a:t>
            </a:r>
          </a:p>
          <a:p>
            <a:endParaRPr lang="de-CH" dirty="0"/>
          </a:p>
          <a:p>
            <a:r>
              <a:rPr lang="de-CH" dirty="0"/>
              <a:t>Zudem ist in den Liquids noch ein Aromastoff drin, welcher den </a:t>
            </a:r>
            <a:r>
              <a:rPr lang="de-CH" dirty="0" err="1"/>
              <a:t>Vapes</a:t>
            </a:r>
            <a:r>
              <a:rPr lang="de-CH" dirty="0"/>
              <a:t> den unverkennbaren Geschmack gibt.</a:t>
            </a:r>
          </a:p>
          <a:p>
            <a:r>
              <a:rPr lang="de-CH" dirty="0"/>
              <a:t>Zusatzstoffe in den </a:t>
            </a:r>
            <a:r>
              <a:rPr lang="de-CH" dirty="0" err="1"/>
              <a:t>Vapes</a:t>
            </a:r>
            <a:r>
              <a:rPr lang="de-CH" dirty="0"/>
              <a:t> sind Chemikalien. Bei den Chemikalien weiss man nicht, was genau und wie viel davon jeweils enthalten ist.  </a:t>
            </a:r>
          </a:p>
          <a:p>
            <a:endParaRPr lang="de-CH" dirty="0"/>
          </a:p>
          <a:p>
            <a:r>
              <a:rPr lang="de-CH" dirty="0"/>
              <a:t>Das Basler Kantonslabor hat 2023 über 30 </a:t>
            </a:r>
            <a:r>
              <a:rPr lang="de-CH" dirty="0" err="1"/>
              <a:t>Vapes</a:t>
            </a:r>
            <a:r>
              <a:rPr lang="de-CH" dirty="0"/>
              <a:t> genauer unter die Lupe genommen. Sie haben bei vielen </a:t>
            </a:r>
            <a:r>
              <a:rPr lang="de-CH" dirty="0" err="1"/>
              <a:t>Vapes</a:t>
            </a:r>
            <a:r>
              <a:rPr lang="de-CH" dirty="0"/>
              <a:t> Gründe für ein Importverbot für die Schweiz entdeckt und bei 7 / 32 zusätzlich Gründe für ein sofortiges Verkaufsverbot. Dies einerseits, weil es viel zu viel Blei in den Geräten hatte. Andererseits weil es viel zu viel Nikotin darin hatte. Und ausserdem auch, weil sie giftige Inhalte enthielten, welche die Fortpflanzung gefährden. </a:t>
            </a:r>
          </a:p>
          <a:p>
            <a:endParaRPr lang="de-CH" dirty="0"/>
          </a:p>
          <a:p>
            <a:r>
              <a:rPr lang="de-CH" b="1" dirty="0"/>
              <a:t>Diese Untersuchung ergab auch, dass die angegebenen Inhalte auf der Verpackung meistens nicht mit den tatsächlichen Inhalten übereinstimmten. </a:t>
            </a:r>
          </a:p>
          <a:p>
            <a:r>
              <a:rPr lang="de-CH" b="0" dirty="0">
                <a:sym typeface="Wingdings" panose="05000000000000000000" pitchFamily="2" charset="2"/>
              </a:rPr>
              <a:t> Schlussendlich wissen wir nicht was genau in der Vape drin ist.</a:t>
            </a:r>
            <a:endParaRPr lang="de-CH" b="0" dirty="0"/>
          </a:p>
          <a:p>
            <a:endParaRPr lang="de-CH" dirty="0"/>
          </a:p>
          <a:p>
            <a:r>
              <a:rPr lang="de-CH" dirty="0"/>
              <a:t>Damit kommen wir zum nächsten Punkt: Die Produkte werden nicht in Europa, sondern in China produziert. Zusätzlich, werden die Produkte beim Import nach Europa oder in die Schweiz nicht kontrolliert. Das bedeutet, wir wissen nicht was in den Produkten enthalten ist.</a:t>
            </a:r>
          </a:p>
        </p:txBody>
      </p:sp>
      <p:sp>
        <p:nvSpPr>
          <p:cNvPr id="4" name="Foliennummernplatzhalter 3"/>
          <p:cNvSpPr>
            <a:spLocks noGrp="1"/>
          </p:cNvSpPr>
          <p:nvPr>
            <p:ph type="sldNum" sz="quarter" idx="5"/>
          </p:nvPr>
        </p:nvSpPr>
        <p:spPr/>
        <p:txBody>
          <a:bodyPr/>
          <a:lstStyle/>
          <a:p>
            <a:fld id="{C21897CE-A906-443F-9946-3F5D776DEFD9}" type="slidenum">
              <a:rPr lang="de-CH" smtClean="0"/>
              <a:t>8</a:t>
            </a:fld>
            <a:endParaRPr lang="de-CH"/>
          </a:p>
        </p:txBody>
      </p:sp>
    </p:spTree>
    <p:extLst>
      <p:ext uri="{BB962C8B-B14F-4D97-AF65-F5344CB8AC3E}">
        <p14:creationId xmlns:p14="http://schemas.microsoft.com/office/powerpoint/2010/main" val="3779015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Mila geht weiter und durchstöbert YouTube. Auf YouTube findet sie ein Video zur Herstellung von </a:t>
            </a:r>
            <a:r>
              <a:rPr lang="de-CH" dirty="0" err="1"/>
              <a:t>Vapes</a:t>
            </a:r>
            <a:r>
              <a:rPr lang="de-CH" dirty="0"/>
              <a:t> und realisiert, wie es bei der Herstellung in China abläuft. </a:t>
            </a:r>
          </a:p>
          <a:p>
            <a:r>
              <a:rPr lang="de-DE" dirty="0"/>
              <a:t>Die meisten </a:t>
            </a:r>
            <a:r>
              <a:rPr lang="de-DE" dirty="0" err="1"/>
              <a:t>Vapes</a:t>
            </a:r>
            <a:r>
              <a:rPr lang="de-DE" dirty="0"/>
              <a:t> werden in China hergestellt. </a:t>
            </a:r>
          </a:p>
          <a:p>
            <a:r>
              <a:rPr lang="de-DE" dirty="0"/>
              <a:t>Einige Premium-Marken und Liquids kommen aus den USA oder Europa, wo strengere Regeln gelten. </a:t>
            </a:r>
          </a:p>
          <a:p>
            <a:r>
              <a:rPr lang="de-DE" dirty="0"/>
              <a:t>Auch in Südkorea und Japan gibt es Hersteller, die Vape-Technologie entwickeln.</a:t>
            </a:r>
            <a:endParaRPr lang="de-CH" dirty="0"/>
          </a:p>
          <a:p>
            <a:endParaRPr lang="de-CH" dirty="0"/>
          </a:p>
          <a:p>
            <a:r>
              <a:rPr lang="de-CH" dirty="0"/>
              <a:t>Dieses Video gibt mehr über die Herstellung und die Herkunft der </a:t>
            </a:r>
            <a:r>
              <a:rPr lang="de-CH" dirty="0" err="1"/>
              <a:t>Vapes</a:t>
            </a:r>
            <a:r>
              <a:rPr lang="de-CH" dirty="0"/>
              <a:t> preis. </a:t>
            </a:r>
          </a:p>
          <a:p>
            <a:endParaRPr lang="de-CH" dirty="0"/>
          </a:p>
          <a:p>
            <a:r>
              <a:rPr lang="de-CH" dirty="0"/>
              <a:t>Das Video ist bereits 5 Jahre alt. Aber die Vape-Industrie ist seither sehr gewachsen. Daher wird die Produktion nochmal angestiegen sein. </a:t>
            </a:r>
          </a:p>
          <a:p>
            <a:endParaRPr lang="de-CH" dirty="0"/>
          </a:p>
          <a:p>
            <a:r>
              <a:rPr lang="de-CH" dirty="0"/>
              <a:t>Den Vape-Herstellern ist es egal wofür die </a:t>
            </a:r>
            <a:r>
              <a:rPr lang="de-CH" dirty="0" err="1"/>
              <a:t>Vapes</a:t>
            </a:r>
            <a:r>
              <a:rPr lang="de-CH" dirty="0"/>
              <a:t> benutzt werden. Hauptsache, sie können verkaufen und Geld machen.</a:t>
            </a:r>
          </a:p>
        </p:txBody>
      </p:sp>
      <p:sp>
        <p:nvSpPr>
          <p:cNvPr id="4" name="Foliennummernplatzhalter 3"/>
          <p:cNvSpPr>
            <a:spLocks noGrp="1"/>
          </p:cNvSpPr>
          <p:nvPr>
            <p:ph type="sldNum" sz="quarter" idx="5"/>
          </p:nvPr>
        </p:nvSpPr>
        <p:spPr/>
        <p:txBody>
          <a:bodyPr/>
          <a:lstStyle/>
          <a:p>
            <a:fld id="{C21897CE-A906-443F-9946-3F5D776DEFD9}" type="slidenum">
              <a:rPr lang="de-CH" smtClean="0"/>
              <a:t>9</a:t>
            </a:fld>
            <a:endParaRPr lang="de-CH"/>
          </a:p>
        </p:txBody>
      </p:sp>
    </p:spTree>
    <p:extLst>
      <p:ext uri="{BB962C8B-B14F-4D97-AF65-F5344CB8AC3E}">
        <p14:creationId xmlns:p14="http://schemas.microsoft.com/office/powerpoint/2010/main" val="2007271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3/25/2025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3/25/2025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1544515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740822" y="725862"/>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402584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de-DE"/>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3016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3/25/2025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795251" y="634735"/>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3016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3/25/2025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8" name="Rectangle 7"/>
          <p:cNvSpPr/>
          <p:nvPr/>
        </p:nvSpPr>
        <p:spPr>
          <a:xfrm>
            <a:off x="0" y="4864818"/>
            <a:ext cx="12188825" cy="30462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175" y="4795707"/>
            <a:ext cx="12188825" cy="1382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5211"/>
            <a:ext cx="10113645" cy="822960"/>
          </a:xfrm>
        </p:spPr>
        <p:txBody>
          <a:bodyPr lIns="91440" tIns="0" rIns="91440" bIns="0" anchor="b">
            <a:noAutofit/>
          </a:bodyPr>
          <a:lstStyle>
            <a:lvl1pPr>
              <a:defRPr sz="3600" b="0">
                <a:solidFill>
                  <a:srgbClr val="FFFFFF"/>
                </a:solidFill>
              </a:defRPr>
            </a:lvl1pPr>
          </a:lstStyle>
          <a:p>
            <a:r>
              <a:rPr lang="de-DE"/>
              <a:t>Mastertitelformat bearbeiten</a:t>
            </a:r>
            <a:endParaRPr lang="en-US" dirty="0"/>
          </a:p>
        </p:txBody>
      </p:sp>
      <p:sp>
        <p:nvSpPr>
          <p:cNvPr id="3" name="Picture Placeholder 2"/>
          <p:cNvSpPr>
            <a:spLocks noGrp="1" noChangeAspect="1"/>
          </p:cNvSpPr>
          <p:nvPr>
            <p:ph type="pic" idx="1"/>
          </p:nvPr>
        </p:nvSpPr>
        <p:spPr>
          <a:xfrm>
            <a:off x="15" y="0"/>
            <a:ext cx="12191985" cy="2737671"/>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48A87A34-81AB-432B-8DAE-1953F412C126}" type="datetimeFigureOut">
              <a:rPr lang="en-US" smtClean="0"/>
              <a:t>3/25/2025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640633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1407305"/>
          </a:xfrm>
        </p:spPr>
        <p:txBody>
          <a:bodyPr anchor="b">
            <a:normAutofit/>
          </a:bodyPr>
          <a:lstStyle>
            <a:lvl1pPr algn="l">
              <a:lnSpc>
                <a:spcPct val="85000"/>
              </a:lnSpc>
              <a:defRPr sz="8000" spc="-50" baseline="0">
                <a:solidFill>
                  <a:schemeClr val="tx1">
                    <a:lumMod val="85000"/>
                    <a:lumOff val="15000"/>
                  </a:schemeClr>
                </a:solidFill>
              </a:defRPr>
            </a:lvl1pPr>
          </a:lstStyle>
          <a:p>
            <a:r>
              <a:rPr lang="de-DE" dirty="0"/>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3016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3/25/2025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de-DE"/>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66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3/25/2025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680" r:id="rId1"/>
    <p:sldLayoutId id="2147483673"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3/25/2025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08" r:id="rId1"/>
    <p:sldLayoutId id="2147483707"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3/25/2025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11" r:id="rId1"/>
    <p:sldLayoutId id="2147483681" r:id="rId2"/>
    <p:sldLayoutId id="2147483710" r:id="rId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3/25/2025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14" r:id="rId1"/>
    <p:sldLayoutId id="2147483713"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3/25/2025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1604686"/>
      </p:ext>
    </p:extLst>
  </p:cSld>
  <p:clrMap bg1="lt1" tx1="dk1" bg2="lt2" tx2="dk2" accent1="accent1" accent2="accent2" accent3="accent3" accent4="accent4" accent5="accent5" accent6="accent6" hlink="hlink" folHlink="folHlink"/>
  <p:sldLayoutIdLst>
    <p:sldLayoutId id="2147483705" r:id="rId1"/>
    <p:sldLayoutId id="2147483698"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tmp"/><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 Id="rId9" Type="http://schemas.openxmlformats.org/officeDocument/2006/relationships/hyperlink" Target="https://www.drugcom.de/news/nikotin-hat-hoechstes-suchtpotenzial/" TargetMode="Externa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5.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sv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svg"/><Relationship Id="rId4" Type="http://schemas.openxmlformats.org/officeDocument/2006/relationships/image" Target="../media/image28.svg"/><Relationship Id="rId9" Type="http://schemas.openxmlformats.org/officeDocument/2006/relationships/image" Target="../media/image32.png"/><Relationship Id="rId14" Type="http://schemas.openxmlformats.org/officeDocument/2006/relationships/image" Target="../media/image37.sv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38.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7.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hyperlink" Target="https://forms.gle/cXdxw47r5ECsHPhD6"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docs.google.com/forms/d/e/1FAIpQLScpeqT4vY6fXzpkrmNqzDDjijWeMON941Gdsd0u9ovmPvZVUg/viewform"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hyperlink" Target="http://www.vape-aware.ch/"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docs.google.com/forms/d/e/1FAIpQLScWc4uZ9OetzvzfaY4F-hW0yxuC0s-udyQQ-c9wY0sk-JG9ng/viewform"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hyperlink" Target="https://www.srf.ch/news/schweiz/gesetze-gegen-vapes-australien-verbietet-die-einfuhr-von-einweg-e-zigaretten" TargetMode="External"/><Relationship Id="rId13" Type="http://schemas.openxmlformats.org/officeDocument/2006/relationships/hyperlink" Target="https://www.youtube.com/watch?v=K9NJHYcYK2Q" TargetMode="External"/><Relationship Id="rId3" Type="http://schemas.openxmlformats.org/officeDocument/2006/relationships/hyperlink" Target="https://www.at-schweiz.ch/de/wissen/produkte/e-zigaretten/" TargetMode="External"/><Relationship Id="rId7" Type="http://schemas.openxmlformats.org/officeDocument/2006/relationships/hyperlink" Target="https://www.parlament.ch/de/services/news/Seiten/2024/20240612192750721194158159026_bsd176.aspx#:~:text=(sda)%20Der%20Nationalrat%20will%20elektronische,Stimmen%20bei%20vier%20Enthaltungen%20angenommen." TargetMode="External"/><Relationship Id="rId12" Type="http://schemas.openxmlformats.org/officeDocument/2006/relationships/hyperlink" Target="https://ind.obsan.admin.ch/indicator/monam/regulierungen-bei-tabak-und-e-zigaretten-in-den-kantonen" TargetMode="External"/><Relationship Id="rId2" Type="http://schemas.openxmlformats.org/officeDocument/2006/relationships/hyperlink" Target="https://www.zfps.ch/" TargetMode="External"/><Relationship Id="rId1" Type="http://schemas.openxmlformats.org/officeDocument/2006/relationships/slideLayout" Target="../slideLayouts/slideLayout7.xml"/><Relationship Id="rId6" Type="http://schemas.openxmlformats.org/officeDocument/2006/relationships/hyperlink" Target="https://www.watson.ch/schweiz/waadt/587637012-e-zigaretten-waadt-verbietet-verkauf-an-minderjaehrige" TargetMode="External"/><Relationship Id="rId11" Type="http://schemas.openxmlformats.org/officeDocument/2006/relationships/hyperlink" Target="https://www.bag.admin.ch/bag/de/home/gesund-leben/sucht-und-gesundheit/tabak/e-zigaretten.html" TargetMode="External"/><Relationship Id="rId5" Type="http://schemas.openxmlformats.org/officeDocument/2006/relationships/hyperlink" Target="https://www.srf.ch/news/schweiz/vapes-puff-bars-und-co-basler-kantonslabor-verbietet-verkauf-von-mehreren-e-zigaretten" TargetMode="External"/><Relationship Id="rId10" Type="http://schemas.openxmlformats.org/officeDocument/2006/relationships/hyperlink" Target="https://www.euractiv.de/section/gesundheit/news/frankreich-verbietet-e-zigaretten/" TargetMode="External"/><Relationship Id="rId4" Type="http://schemas.openxmlformats.org/officeDocument/2006/relationships/hyperlink" Target="https://www.suchtschweiz.ch/zahlen-und-fakten/neue-nikotinhaltige-produkte/neue-nikotinhaltige-produkte-konsum/#Infografiken" TargetMode="External"/><Relationship Id="rId9" Type="http://schemas.openxmlformats.org/officeDocument/2006/relationships/hyperlink" Target="https://www.euractiv.de/section/gesundheit/news/verbot-von-einweg-e-zigaretten-in-belgien-eu-kommission-gibt-gruenes-licht/" TargetMode="External"/><Relationship Id="rId14" Type="http://schemas.openxmlformats.org/officeDocument/2006/relationships/hyperlink" Target="https://youtu.be/6Y0FOoFGnBw"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youtu.be/K9NJHYcYK2Q?feature=shared" TargetMode="External"/><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ideo" Target="https://www.youtube.com/embed/6Y0FOoFGnBw?start=149&amp;feature=oembed" TargetMode="Externa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A0300C-4F8B-AE92-B253-F58889DB8DFF}"/>
              </a:ext>
            </a:extLst>
          </p:cNvPr>
          <p:cNvSpPr>
            <a:spLocks noGrp="1"/>
          </p:cNvSpPr>
          <p:nvPr>
            <p:ph type="title"/>
          </p:nvPr>
        </p:nvSpPr>
        <p:spPr>
          <a:xfrm>
            <a:off x="4211892" y="5449197"/>
            <a:ext cx="3768214" cy="822960"/>
          </a:xfrm>
        </p:spPr>
        <p:txBody>
          <a:bodyPr/>
          <a:lstStyle/>
          <a:p>
            <a:pPr algn="ctr"/>
            <a:r>
              <a:rPr lang="de-CH" sz="5500" b="1" dirty="0" err="1">
                <a:latin typeface="+mn-lt"/>
              </a:rPr>
              <a:t>VapeAware</a:t>
            </a:r>
            <a:endParaRPr lang="de-CH" sz="5500" b="1" dirty="0">
              <a:latin typeface="+mn-lt"/>
            </a:endParaRPr>
          </a:p>
        </p:txBody>
      </p:sp>
      <p:sp>
        <p:nvSpPr>
          <p:cNvPr id="4" name="Textplatzhalter 3">
            <a:extLst>
              <a:ext uri="{FF2B5EF4-FFF2-40B4-BE49-F238E27FC236}">
                <a16:creationId xmlns:a16="http://schemas.microsoft.com/office/drawing/2014/main" id="{64C1787E-0783-7D51-4107-2F2F684A46C2}"/>
              </a:ext>
            </a:extLst>
          </p:cNvPr>
          <p:cNvSpPr>
            <a:spLocks noGrp="1"/>
          </p:cNvSpPr>
          <p:nvPr>
            <p:ph type="body" sz="half" idx="4294967295"/>
          </p:nvPr>
        </p:nvSpPr>
        <p:spPr>
          <a:xfrm>
            <a:off x="1966728" y="6320203"/>
            <a:ext cx="8258542" cy="594360"/>
          </a:xfrm>
        </p:spPr>
        <p:txBody>
          <a:bodyPr>
            <a:noAutofit/>
          </a:bodyPr>
          <a:lstStyle/>
          <a:p>
            <a:pPr algn="ctr"/>
            <a:r>
              <a:rPr lang="de-CH" dirty="0">
                <a:solidFill>
                  <a:schemeClr val="bg1"/>
                </a:solidFill>
              </a:rPr>
              <a:t>Nikotinprävention an Schulen des Heimatlichen Sprache- und Kulturunterrichts</a:t>
            </a:r>
          </a:p>
        </p:txBody>
      </p:sp>
      <p:pic>
        <p:nvPicPr>
          <p:cNvPr id="5" name="Grafik 4">
            <a:extLst>
              <a:ext uri="{FF2B5EF4-FFF2-40B4-BE49-F238E27FC236}">
                <a16:creationId xmlns:a16="http://schemas.microsoft.com/office/drawing/2014/main" id="{E608C9F7-54AB-B09A-77AB-62F249E029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01043" y="467686"/>
            <a:ext cx="3189914" cy="3189914"/>
          </a:xfrm>
          <a:prstGeom prst="rect">
            <a:avLst/>
          </a:prstGeom>
        </p:spPr>
      </p:pic>
      <p:pic>
        <p:nvPicPr>
          <p:cNvPr id="10" name="Grafik 9" descr="Ein Bild, das Text, Schrift, weiß, Grafiken enthält.&#10;&#10;Automatisch generierte Beschreibung">
            <a:extLst>
              <a:ext uri="{FF2B5EF4-FFF2-40B4-BE49-F238E27FC236}">
                <a16:creationId xmlns:a16="http://schemas.microsoft.com/office/drawing/2014/main" id="{A9BD0974-3555-A9CB-7837-DA030FCFA7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0957" y="3897927"/>
            <a:ext cx="2458720" cy="863479"/>
          </a:xfrm>
          <a:prstGeom prst="rect">
            <a:avLst/>
          </a:prstGeom>
        </p:spPr>
      </p:pic>
      <p:pic>
        <p:nvPicPr>
          <p:cNvPr id="3" name="Grafik 2">
            <a:extLst>
              <a:ext uri="{FF2B5EF4-FFF2-40B4-BE49-F238E27FC236}">
                <a16:creationId xmlns:a16="http://schemas.microsoft.com/office/drawing/2014/main" id="{73020FC6-57C6-1054-6FE6-785F2913306F}"/>
              </a:ext>
            </a:extLst>
          </p:cNvPr>
          <p:cNvPicPr>
            <a:picLocks noChangeAspect="1"/>
          </p:cNvPicPr>
          <p:nvPr/>
        </p:nvPicPr>
        <p:blipFill rotWithShape="1">
          <a:blip r:embed="rId5">
            <a:extLst>
              <a:ext uri="{28A0092B-C50C-407E-A947-70E740481C1C}">
                <a14:useLocalDpi xmlns:a14="http://schemas.microsoft.com/office/drawing/2010/main" val="0"/>
              </a:ext>
            </a:extLst>
          </a:blip>
          <a:srcRect l="34872" t="21671" r="58230" b="73550"/>
          <a:stretch/>
        </p:blipFill>
        <p:spPr>
          <a:xfrm>
            <a:off x="10225270" y="3923606"/>
            <a:ext cx="1875604" cy="812122"/>
          </a:xfrm>
          <a:prstGeom prst="rect">
            <a:avLst/>
          </a:prstGeom>
        </p:spPr>
      </p:pic>
      <p:sp>
        <p:nvSpPr>
          <p:cNvPr id="9" name="Textfeld 8">
            <a:extLst>
              <a:ext uri="{FF2B5EF4-FFF2-40B4-BE49-F238E27FC236}">
                <a16:creationId xmlns:a16="http://schemas.microsoft.com/office/drawing/2014/main" id="{1A9D579C-12D5-34FF-4B0C-756504AED43D}"/>
              </a:ext>
            </a:extLst>
          </p:cNvPr>
          <p:cNvSpPr txBox="1"/>
          <p:nvPr/>
        </p:nvSpPr>
        <p:spPr>
          <a:xfrm>
            <a:off x="91126" y="4086346"/>
            <a:ext cx="5161280" cy="892552"/>
          </a:xfrm>
          <a:prstGeom prst="rect">
            <a:avLst/>
          </a:prstGeom>
          <a:noFill/>
        </p:spPr>
        <p:txBody>
          <a:bodyPr wrap="square" rtlCol="0">
            <a:spAutoFit/>
          </a:bodyPr>
          <a:lstStyle/>
          <a:p>
            <a:r>
              <a:rPr lang="de-CH" sz="1700" dirty="0">
                <a:effectLst/>
                <a:ea typeface="Aptos" panose="020B0004020202020204" pitchFamily="34" charset="0"/>
                <a:cs typeface="Aptos" panose="020B0004020202020204" pitchFamily="34" charset="0"/>
              </a:rPr>
              <a:t>Das Projekt «</a:t>
            </a:r>
            <a:r>
              <a:rPr lang="de-CH" sz="1700" dirty="0" err="1">
                <a:effectLst/>
                <a:ea typeface="Aptos" panose="020B0004020202020204" pitchFamily="34" charset="0"/>
                <a:cs typeface="Aptos" panose="020B0004020202020204" pitchFamily="34" charset="0"/>
              </a:rPr>
              <a:t>VapeAware</a:t>
            </a:r>
            <a:r>
              <a:rPr lang="de-CH" sz="1700" dirty="0">
                <a:effectLst/>
                <a:ea typeface="Aptos" panose="020B0004020202020204" pitchFamily="34" charset="0"/>
                <a:cs typeface="Aptos" panose="020B0004020202020204" pitchFamily="34" charset="0"/>
              </a:rPr>
              <a:t> - HSK-Schulen (VAHSK)» wird durch den </a:t>
            </a:r>
            <a:r>
              <a:rPr lang="de-CH" sz="1700" dirty="0" err="1">
                <a:effectLst/>
                <a:ea typeface="Aptos" panose="020B0004020202020204" pitchFamily="34" charset="0"/>
                <a:cs typeface="Aptos" panose="020B0004020202020204" pitchFamily="34" charset="0"/>
              </a:rPr>
              <a:t>Tabakpräventionsfonds</a:t>
            </a:r>
            <a:r>
              <a:rPr lang="de-CH" sz="1700" dirty="0">
                <a:effectLst/>
                <a:ea typeface="Aptos" panose="020B0004020202020204" pitchFamily="34" charset="0"/>
                <a:cs typeface="Aptos" panose="020B0004020202020204" pitchFamily="34" charset="0"/>
              </a:rPr>
              <a:t> finanziell </a:t>
            </a:r>
            <a:r>
              <a:rPr lang="de-CH" sz="1700" dirty="0" err="1">
                <a:effectLst/>
                <a:ea typeface="Aptos" panose="020B0004020202020204" pitchFamily="34" charset="0"/>
                <a:cs typeface="Aptos" panose="020B0004020202020204" pitchFamily="34" charset="0"/>
              </a:rPr>
              <a:t>unterstützt</a:t>
            </a:r>
            <a:r>
              <a:rPr lang="de-CH" sz="1600" dirty="0">
                <a:effectLst/>
                <a:ea typeface="Aptos" panose="020B0004020202020204" pitchFamily="34" charset="0"/>
                <a:cs typeface="Aptos" panose="020B0004020202020204" pitchFamily="34" charset="0"/>
              </a:rPr>
              <a:t>.</a:t>
            </a:r>
          </a:p>
          <a:p>
            <a:endParaRPr lang="de-CH" dirty="0"/>
          </a:p>
        </p:txBody>
      </p:sp>
      <p:pic>
        <p:nvPicPr>
          <p:cNvPr id="6" name="Grafik 5" descr="Ein Bild, das Schwarz, Dunkelheit enthält.&#10;&#10;Automatisch generierte Beschreibung">
            <a:extLst>
              <a:ext uri="{FF2B5EF4-FFF2-40B4-BE49-F238E27FC236}">
                <a16:creationId xmlns:a16="http://schemas.microsoft.com/office/drawing/2014/main" id="{1F9EE435-E01F-AD03-147A-2A5C596C387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436" t="7537" r="7436" b="22223"/>
          <a:stretch/>
        </p:blipFill>
        <p:spPr>
          <a:xfrm>
            <a:off x="7810403" y="124340"/>
            <a:ext cx="720337" cy="594360"/>
          </a:xfrm>
          <a:prstGeom prst="rect">
            <a:avLst/>
          </a:prstGeom>
        </p:spPr>
      </p:pic>
      <p:sp>
        <p:nvSpPr>
          <p:cNvPr id="11" name="Textfeld 10">
            <a:extLst>
              <a:ext uri="{FF2B5EF4-FFF2-40B4-BE49-F238E27FC236}">
                <a16:creationId xmlns:a16="http://schemas.microsoft.com/office/drawing/2014/main" id="{73D7F309-13D9-6C92-3616-CB2B51CCECDC}"/>
              </a:ext>
            </a:extLst>
          </p:cNvPr>
          <p:cNvSpPr txBox="1"/>
          <p:nvPr/>
        </p:nvSpPr>
        <p:spPr>
          <a:xfrm>
            <a:off x="8627835" y="144521"/>
            <a:ext cx="3473041" cy="369332"/>
          </a:xfrm>
          <a:prstGeom prst="rect">
            <a:avLst/>
          </a:prstGeom>
          <a:noFill/>
          <a:ln w="19050">
            <a:solidFill>
              <a:schemeClr val="tx1"/>
            </a:solidFill>
          </a:ln>
        </p:spPr>
        <p:txBody>
          <a:bodyPr wrap="square" rtlCol="0">
            <a:spAutoFit/>
          </a:bodyPr>
          <a:lstStyle/>
          <a:p>
            <a:r>
              <a:rPr lang="de-CH" b="1" dirty="0"/>
              <a:t>Für den Workshop mit den HSK-LP</a:t>
            </a:r>
          </a:p>
        </p:txBody>
      </p:sp>
    </p:spTree>
    <p:extLst>
      <p:ext uri="{BB962C8B-B14F-4D97-AF65-F5344CB8AC3E}">
        <p14:creationId xmlns:p14="http://schemas.microsoft.com/office/powerpoint/2010/main" val="316122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457200" y="1556657"/>
            <a:ext cx="3200400" cy="1323702"/>
          </a:xfrm>
        </p:spPr>
        <p:txBody>
          <a:bodyPr/>
          <a:lstStyle/>
          <a:p>
            <a:r>
              <a:rPr lang="de-CH" b="1" dirty="0"/>
              <a:t>Gesundheitliche</a:t>
            </a:r>
            <a:br>
              <a:rPr lang="de-CH" b="1" dirty="0"/>
            </a:br>
            <a:r>
              <a:rPr lang="de-CH" b="1" dirty="0"/>
              <a:t>Auswirkungen</a:t>
            </a:r>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5242560" y="731839"/>
            <a:ext cx="6492240" cy="5257800"/>
          </a:xfrm>
        </p:spPr>
        <p:txBody>
          <a:bodyPr>
            <a:normAutofit/>
          </a:bodyPr>
          <a:lstStyle/>
          <a:p>
            <a:pPr marL="0" indent="0">
              <a:buClrTx/>
              <a:buNone/>
            </a:pPr>
            <a:r>
              <a:rPr lang="de-CH" b="1" dirty="0"/>
              <a:t>Nikotin-Abhängigkeit</a:t>
            </a:r>
            <a:r>
              <a:rPr lang="de-CH" dirty="0"/>
              <a:t>: </a:t>
            </a:r>
            <a:r>
              <a:rPr lang="de-CH" dirty="0" err="1"/>
              <a:t>Vapes</a:t>
            </a:r>
            <a:r>
              <a:rPr lang="de-CH" dirty="0"/>
              <a:t> enthalten meist sehr viel Nikotin, das süchtig macht.</a:t>
            </a:r>
          </a:p>
          <a:p>
            <a:pPr marL="0" indent="0">
              <a:buClrTx/>
              <a:buNone/>
            </a:pPr>
            <a:endParaRPr lang="de-CH" b="1" dirty="0"/>
          </a:p>
          <a:p>
            <a:pPr marL="0" indent="0">
              <a:buClrTx/>
              <a:buNone/>
            </a:pPr>
            <a:r>
              <a:rPr lang="de-CH" b="1" dirty="0"/>
              <a:t>Reizung der Atemwege</a:t>
            </a:r>
            <a:r>
              <a:rPr lang="de-CH" dirty="0"/>
              <a:t>: Husten, Halsschmerzen und Atembeschwerden </a:t>
            </a:r>
          </a:p>
          <a:p>
            <a:pPr marL="0" indent="0">
              <a:buClrTx/>
              <a:buNone/>
            </a:pPr>
            <a:endParaRPr lang="de-CH" b="1" dirty="0"/>
          </a:p>
          <a:p>
            <a:pPr marL="0" indent="0">
              <a:buClrTx/>
              <a:buNone/>
            </a:pPr>
            <a:r>
              <a:rPr lang="de-CH" b="1" dirty="0">
                <a:solidFill>
                  <a:schemeClr val="tx1"/>
                </a:solidFill>
              </a:rPr>
              <a:t>Reizungen</a:t>
            </a:r>
            <a:r>
              <a:rPr lang="de-CH" b="1" dirty="0"/>
              <a:t> in Mund und Rachen</a:t>
            </a:r>
            <a:r>
              <a:rPr lang="de-CH" dirty="0"/>
              <a:t>: Mundtrockenheit, Zahlfleischreizungen und Mundgeschwüre</a:t>
            </a:r>
          </a:p>
          <a:p>
            <a:pPr marL="0" indent="0">
              <a:buClrTx/>
              <a:buNone/>
            </a:pPr>
            <a:endParaRPr lang="de-CH" b="1" dirty="0"/>
          </a:p>
          <a:p>
            <a:pPr marL="0" indent="0">
              <a:buClrTx/>
              <a:buNone/>
            </a:pPr>
            <a:r>
              <a:rPr lang="de-CH" b="1" dirty="0"/>
              <a:t>Herz-Kreislauf-System</a:t>
            </a:r>
            <a:r>
              <a:rPr lang="de-CH" dirty="0"/>
              <a:t>: kurzfristige Erhöhung von Puls und Blutdruck, kurzfristig erhöhtes Risiko für Herzprobleme</a:t>
            </a:r>
          </a:p>
          <a:p>
            <a:pPr marL="0" indent="0">
              <a:buClrTx/>
              <a:buNone/>
            </a:pPr>
            <a:endParaRPr lang="de-CH" b="1" dirty="0"/>
          </a:p>
          <a:p>
            <a:pPr marL="0" indent="0">
              <a:buClrTx/>
              <a:buNone/>
            </a:pPr>
            <a:r>
              <a:rPr lang="de-CH" b="1" dirty="0"/>
              <a:t>Krebsrisiko</a:t>
            </a:r>
            <a:r>
              <a:rPr lang="de-CH" dirty="0"/>
              <a:t>: erhöht</a:t>
            </a:r>
          </a:p>
        </p:txBody>
      </p:sp>
      <p:sp>
        <p:nvSpPr>
          <p:cNvPr id="4" name="Textplatzhalter 3">
            <a:extLst>
              <a:ext uri="{FF2B5EF4-FFF2-40B4-BE49-F238E27FC236}">
                <a16:creationId xmlns:a16="http://schemas.microsoft.com/office/drawing/2014/main" id="{ADA0E272-5872-373E-657C-AD60A2FB19A3}"/>
              </a:ext>
            </a:extLst>
          </p:cNvPr>
          <p:cNvSpPr>
            <a:spLocks noGrp="1"/>
          </p:cNvSpPr>
          <p:nvPr>
            <p:ph type="body" sz="half" idx="2"/>
          </p:nvPr>
        </p:nvSpPr>
        <p:spPr/>
        <p:txBody>
          <a:bodyPr>
            <a:normAutofit/>
          </a:bodyPr>
          <a:lstStyle/>
          <a:p>
            <a:pPr algn="ctr"/>
            <a:endParaRPr lang="de-CH" sz="2200" dirty="0"/>
          </a:p>
        </p:txBody>
      </p:sp>
      <p:pic>
        <p:nvPicPr>
          <p:cNvPr id="11" name="Grafik 10" descr="Ein Bild, das Handschuhe, Hand enthält.&#10;&#10;Automatisch generierte Beschreibung">
            <a:extLst>
              <a:ext uri="{FF2B5EF4-FFF2-40B4-BE49-F238E27FC236}">
                <a16:creationId xmlns:a16="http://schemas.microsoft.com/office/drawing/2014/main" id="{D22F6F2C-EE4A-37FA-2862-33307B68CE0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234053" y="4737567"/>
            <a:ext cx="1334387" cy="1932086"/>
          </a:xfrm>
          <a:prstGeom prst="rect">
            <a:avLst/>
          </a:prstGeom>
        </p:spPr>
      </p:pic>
      <p:sp>
        <p:nvSpPr>
          <p:cNvPr id="12" name="Textfeld 11">
            <a:extLst>
              <a:ext uri="{FF2B5EF4-FFF2-40B4-BE49-F238E27FC236}">
                <a16:creationId xmlns:a16="http://schemas.microsoft.com/office/drawing/2014/main" id="{1E733DA5-4D3E-82DA-F8C9-63CFC239E963}"/>
              </a:ext>
            </a:extLst>
          </p:cNvPr>
          <p:cNvSpPr txBox="1"/>
          <p:nvPr/>
        </p:nvSpPr>
        <p:spPr>
          <a:xfrm rot="14118513">
            <a:off x="488856" y="4972428"/>
            <a:ext cx="921488" cy="276999"/>
          </a:xfrm>
          <a:prstGeom prst="rect">
            <a:avLst/>
          </a:prstGeom>
          <a:solidFill>
            <a:schemeClr val="accent2">
              <a:lumMod val="60000"/>
              <a:lumOff val="40000"/>
            </a:schemeClr>
          </a:solidFill>
          <a:ln w="28575">
            <a:solidFill>
              <a:srgbClr val="0070C0"/>
            </a:solidFill>
          </a:ln>
        </p:spPr>
        <p:txBody>
          <a:bodyPr wrap="square" rtlCol="0">
            <a:spAutoFit/>
          </a:bodyPr>
          <a:lstStyle/>
          <a:p>
            <a:r>
              <a:rPr lang="de-CH" sz="1200" dirty="0">
                <a:solidFill>
                  <a:srgbClr val="0070C0"/>
                </a:solidFill>
              </a:rPr>
              <a:t>Informieren</a:t>
            </a:r>
          </a:p>
        </p:txBody>
      </p:sp>
      <p:sp>
        <p:nvSpPr>
          <p:cNvPr id="13" name="Textfeld 12">
            <a:extLst>
              <a:ext uri="{FF2B5EF4-FFF2-40B4-BE49-F238E27FC236}">
                <a16:creationId xmlns:a16="http://schemas.microsoft.com/office/drawing/2014/main" id="{717174E9-1AC0-6AA3-3604-F2E21DC81B41}"/>
              </a:ext>
            </a:extLst>
          </p:cNvPr>
          <p:cNvSpPr txBox="1"/>
          <p:nvPr/>
        </p:nvSpPr>
        <p:spPr>
          <a:xfrm rot="15848186">
            <a:off x="1078846" y="4263517"/>
            <a:ext cx="850604" cy="276999"/>
          </a:xfrm>
          <a:prstGeom prst="rect">
            <a:avLst/>
          </a:prstGeom>
          <a:solidFill>
            <a:schemeClr val="accent2">
              <a:lumMod val="60000"/>
              <a:lumOff val="40000"/>
            </a:schemeClr>
          </a:solidFill>
          <a:ln w="28575">
            <a:noFill/>
          </a:ln>
        </p:spPr>
        <p:txBody>
          <a:bodyPr wrap="square" rtlCol="0">
            <a:spAutoFit/>
          </a:bodyPr>
          <a:lstStyle/>
          <a:p>
            <a:r>
              <a:rPr lang="de-CH" sz="1200" dirty="0">
                <a:solidFill>
                  <a:schemeClr val="bg1"/>
                </a:solidFill>
              </a:rPr>
              <a:t>Verstehen</a:t>
            </a:r>
          </a:p>
        </p:txBody>
      </p:sp>
      <p:sp>
        <p:nvSpPr>
          <p:cNvPr id="14" name="Textfeld 13">
            <a:extLst>
              <a:ext uri="{FF2B5EF4-FFF2-40B4-BE49-F238E27FC236}">
                <a16:creationId xmlns:a16="http://schemas.microsoft.com/office/drawing/2014/main" id="{0DE115BC-11B6-87F5-5F1B-1D9A5335A6D2}"/>
              </a:ext>
            </a:extLst>
          </p:cNvPr>
          <p:cNvSpPr txBox="1"/>
          <p:nvPr/>
        </p:nvSpPr>
        <p:spPr>
          <a:xfrm rot="16200000">
            <a:off x="1530843" y="4177428"/>
            <a:ext cx="811618" cy="276999"/>
          </a:xfrm>
          <a:prstGeom prst="rect">
            <a:avLst/>
          </a:prstGeom>
          <a:solidFill>
            <a:schemeClr val="accent2">
              <a:lumMod val="60000"/>
              <a:lumOff val="40000"/>
            </a:schemeClr>
          </a:solidFill>
        </p:spPr>
        <p:txBody>
          <a:bodyPr wrap="square" rtlCol="0">
            <a:spAutoFit/>
          </a:bodyPr>
          <a:lstStyle/>
          <a:p>
            <a:r>
              <a:rPr lang="de-CH" sz="1200" dirty="0">
                <a:solidFill>
                  <a:schemeClr val="bg1"/>
                </a:solidFill>
              </a:rPr>
              <a:t>Erkennen</a:t>
            </a:r>
          </a:p>
        </p:txBody>
      </p:sp>
      <p:sp>
        <p:nvSpPr>
          <p:cNvPr id="15" name="Textfeld 14">
            <a:extLst>
              <a:ext uri="{FF2B5EF4-FFF2-40B4-BE49-F238E27FC236}">
                <a16:creationId xmlns:a16="http://schemas.microsoft.com/office/drawing/2014/main" id="{D0FFA826-BCE0-1733-84EC-BA4EBA2B99F3}"/>
              </a:ext>
            </a:extLst>
          </p:cNvPr>
          <p:cNvSpPr txBox="1"/>
          <p:nvPr/>
        </p:nvSpPr>
        <p:spPr>
          <a:xfrm rot="16397315">
            <a:off x="1916966" y="4334409"/>
            <a:ext cx="717962" cy="276999"/>
          </a:xfrm>
          <a:prstGeom prst="rect">
            <a:avLst/>
          </a:prstGeom>
          <a:solidFill>
            <a:schemeClr val="accent2">
              <a:lumMod val="60000"/>
              <a:lumOff val="40000"/>
            </a:schemeClr>
          </a:solidFill>
        </p:spPr>
        <p:txBody>
          <a:bodyPr wrap="square" rtlCol="0">
            <a:spAutoFit/>
          </a:bodyPr>
          <a:lstStyle/>
          <a:p>
            <a:r>
              <a:rPr lang="de-CH" sz="1200" dirty="0">
                <a:solidFill>
                  <a:schemeClr val="bg1"/>
                </a:solidFill>
              </a:rPr>
              <a:t>Handeln</a:t>
            </a:r>
          </a:p>
        </p:txBody>
      </p:sp>
      <p:sp>
        <p:nvSpPr>
          <p:cNvPr id="16" name="Textfeld 15">
            <a:extLst>
              <a:ext uri="{FF2B5EF4-FFF2-40B4-BE49-F238E27FC236}">
                <a16:creationId xmlns:a16="http://schemas.microsoft.com/office/drawing/2014/main" id="{DEBC25FB-BC3C-816D-4B28-3876DBB3294D}"/>
              </a:ext>
            </a:extLst>
          </p:cNvPr>
          <p:cNvSpPr txBox="1"/>
          <p:nvPr/>
        </p:nvSpPr>
        <p:spPr>
          <a:xfrm rot="16835369">
            <a:off x="2177077" y="4514763"/>
            <a:ext cx="870362" cy="276999"/>
          </a:xfrm>
          <a:prstGeom prst="rect">
            <a:avLst/>
          </a:prstGeom>
          <a:solidFill>
            <a:schemeClr val="accent2">
              <a:lumMod val="60000"/>
              <a:lumOff val="40000"/>
            </a:schemeClr>
          </a:solidFill>
        </p:spPr>
        <p:txBody>
          <a:bodyPr wrap="square" rtlCol="0">
            <a:spAutoFit/>
          </a:bodyPr>
          <a:lstStyle/>
          <a:p>
            <a:r>
              <a:rPr lang="de-CH" sz="1200" dirty="0">
                <a:solidFill>
                  <a:schemeClr val="bg1"/>
                </a:solidFill>
              </a:rPr>
              <a:t>Hilfe holen</a:t>
            </a:r>
          </a:p>
        </p:txBody>
      </p:sp>
      <p:sp>
        <p:nvSpPr>
          <p:cNvPr id="5" name="Textfeld 4">
            <a:extLst>
              <a:ext uri="{FF2B5EF4-FFF2-40B4-BE49-F238E27FC236}">
                <a16:creationId xmlns:a16="http://schemas.microsoft.com/office/drawing/2014/main" id="{C6E6797B-2743-17E4-BE45-222616330D5E}"/>
              </a:ext>
            </a:extLst>
          </p:cNvPr>
          <p:cNvSpPr txBox="1"/>
          <p:nvPr/>
        </p:nvSpPr>
        <p:spPr>
          <a:xfrm>
            <a:off x="4760945" y="6162971"/>
            <a:ext cx="6772534" cy="377452"/>
          </a:xfrm>
          <a:prstGeom prst="rect">
            <a:avLst/>
          </a:prstGeom>
          <a:noFill/>
          <a:ln>
            <a:solidFill>
              <a:schemeClr val="accent2">
                <a:lumMod val="75000"/>
              </a:schemeClr>
            </a:solidFill>
          </a:ln>
        </p:spPr>
        <p:txBody>
          <a:bodyPr wrap="square" rtlCol="0">
            <a:spAutoFit/>
          </a:bodyPr>
          <a:lstStyle/>
          <a:p>
            <a:pPr algn="ctr"/>
            <a:r>
              <a:rPr lang="de-CH" dirty="0">
                <a:solidFill>
                  <a:schemeClr val="accent2">
                    <a:lumMod val="75000"/>
                  </a:schemeClr>
                </a:solidFill>
              </a:rPr>
              <a:t>Die langfristigen Folgen müssen noch genauer untersucht werden.</a:t>
            </a:r>
          </a:p>
        </p:txBody>
      </p:sp>
      <p:pic>
        <p:nvPicPr>
          <p:cNvPr id="6" name="Grafik 5" descr="Ein Bild, das Schwarz, Dunkelheit enthält.&#10;&#10;Automatisch generierte Beschreibung">
            <a:extLst>
              <a:ext uri="{FF2B5EF4-FFF2-40B4-BE49-F238E27FC236}">
                <a16:creationId xmlns:a16="http://schemas.microsoft.com/office/drawing/2014/main" id="{81C17C24-C6EB-2E3A-8FE6-1D13DD0113E6}"/>
              </a:ext>
            </a:extLst>
          </p:cNvPr>
          <p:cNvPicPr>
            <a:picLocks noChangeAspect="1"/>
          </p:cNvPicPr>
          <p:nvPr/>
        </p:nvPicPr>
        <p:blipFill rotWithShape="1">
          <a:blip r:embed="rId5">
            <a:extLst>
              <a:ext uri="{28A0092B-C50C-407E-A947-70E740481C1C}">
                <a14:useLocalDpi xmlns:a14="http://schemas.microsoft.com/office/drawing/2010/main" val="0"/>
              </a:ext>
            </a:extLst>
          </a:blip>
          <a:srcRect l="4858" t="12222" r="7500" b="22699"/>
          <a:stretch/>
        </p:blipFill>
        <p:spPr>
          <a:xfrm>
            <a:off x="4487637" y="731839"/>
            <a:ext cx="508314" cy="377452"/>
          </a:xfrm>
          <a:prstGeom prst="rect">
            <a:avLst/>
          </a:prstGeom>
        </p:spPr>
      </p:pic>
      <p:pic>
        <p:nvPicPr>
          <p:cNvPr id="7" name="Grafik 6" descr="Ein Bild, das Schwarz, Dunkelheit enthält.&#10;&#10;Automatisch generierte Beschreibung">
            <a:extLst>
              <a:ext uri="{FF2B5EF4-FFF2-40B4-BE49-F238E27FC236}">
                <a16:creationId xmlns:a16="http://schemas.microsoft.com/office/drawing/2014/main" id="{9874AA38-1336-442A-0766-5F042F79F528}"/>
              </a:ext>
            </a:extLst>
          </p:cNvPr>
          <p:cNvPicPr>
            <a:picLocks noChangeAspect="1"/>
          </p:cNvPicPr>
          <p:nvPr/>
        </p:nvPicPr>
        <p:blipFill rotWithShape="1">
          <a:blip r:embed="rId6">
            <a:extLst>
              <a:ext uri="{28A0092B-C50C-407E-A947-70E740481C1C}">
                <a14:useLocalDpi xmlns:a14="http://schemas.microsoft.com/office/drawing/2010/main" val="0"/>
              </a:ext>
            </a:extLst>
          </a:blip>
          <a:srcRect l="30592" t="22508" r="30509" b="37247"/>
          <a:stretch/>
        </p:blipFill>
        <p:spPr>
          <a:xfrm>
            <a:off x="4566653" y="5456205"/>
            <a:ext cx="350282" cy="362399"/>
          </a:xfrm>
          <a:prstGeom prst="rect">
            <a:avLst/>
          </a:prstGeom>
        </p:spPr>
      </p:pic>
      <p:pic>
        <p:nvPicPr>
          <p:cNvPr id="8" name="Grafik 7" descr="Ein Bild, das Schwarz, Dunkelheit enthält.&#10;&#10;Automatisch generierte Beschreibung">
            <a:extLst>
              <a:ext uri="{FF2B5EF4-FFF2-40B4-BE49-F238E27FC236}">
                <a16:creationId xmlns:a16="http://schemas.microsoft.com/office/drawing/2014/main" id="{472C1439-E963-5396-7A18-2B21502F56B3}"/>
              </a:ext>
            </a:extLst>
          </p:cNvPr>
          <p:cNvPicPr>
            <a:picLocks noChangeAspect="1"/>
          </p:cNvPicPr>
          <p:nvPr/>
        </p:nvPicPr>
        <p:blipFill rotWithShape="1">
          <a:blip r:embed="rId7">
            <a:extLst>
              <a:ext uri="{28A0092B-C50C-407E-A947-70E740481C1C}">
                <a14:useLocalDpi xmlns:a14="http://schemas.microsoft.com/office/drawing/2010/main" val="0"/>
              </a:ext>
            </a:extLst>
          </a:blip>
          <a:srcRect b="13355"/>
          <a:stretch/>
        </p:blipFill>
        <p:spPr>
          <a:xfrm>
            <a:off x="4538726" y="1970990"/>
            <a:ext cx="435631" cy="377452"/>
          </a:xfrm>
          <a:prstGeom prst="rect">
            <a:avLst/>
          </a:prstGeom>
        </p:spPr>
      </p:pic>
      <p:pic>
        <p:nvPicPr>
          <p:cNvPr id="9" name="Grafik 8" descr="Ein Bild, das Schwarz, Dunkelheit enthält.&#10;&#10;Automatisch generierte Beschreibung">
            <a:extLst>
              <a:ext uri="{FF2B5EF4-FFF2-40B4-BE49-F238E27FC236}">
                <a16:creationId xmlns:a16="http://schemas.microsoft.com/office/drawing/2014/main" id="{DFF4C59B-6A43-61E5-4151-1E96A2FC9ACF}"/>
              </a:ext>
            </a:extLst>
          </p:cNvPr>
          <p:cNvPicPr>
            <a:picLocks noChangeAspect="1"/>
          </p:cNvPicPr>
          <p:nvPr/>
        </p:nvPicPr>
        <p:blipFill rotWithShape="1">
          <a:blip r:embed="rId8">
            <a:extLst>
              <a:ext uri="{28A0092B-C50C-407E-A947-70E740481C1C}">
                <a14:useLocalDpi xmlns:a14="http://schemas.microsoft.com/office/drawing/2010/main" val="0"/>
              </a:ext>
            </a:extLst>
          </a:blip>
          <a:srcRect b="15675"/>
          <a:stretch/>
        </p:blipFill>
        <p:spPr>
          <a:xfrm flipH="1">
            <a:off x="4531506" y="4286190"/>
            <a:ext cx="442851" cy="373435"/>
          </a:xfrm>
          <a:prstGeom prst="rect">
            <a:avLst/>
          </a:prstGeom>
        </p:spPr>
      </p:pic>
      <p:pic>
        <p:nvPicPr>
          <p:cNvPr id="10" name="Grafik 9" descr="Ein Bild, das Schwarz, Dunkelheit enthält.&#10;&#10;Automatisch generierte Beschreibung">
            <a:extLst>
              <a:ext uri="{FF2B5EF4-FFF2-40B4-BE49-F238E27FC236}">
                <a16:creationId xmlns:a16="http://schemas.microsoft.com/office/drawing/2014/main" id="{B7341A5A-2330-5D64-28D6-BFB89106782D}"/>
              </a:ext>
            </a:extLst>
          </p:cNvPr>
          <p:cNvPicPr>
            <a:picLocks noChangeAspect="1"/>
          </p:cNvPicPr>
          <p:nvPr/>
        </p:nvPicPr>
        <p:blipFill rotWithShape="1">
          <a:blip r:embed="rId9">
            <a:extLst>
              <a:ext uri="{28A0092B-C50C-407E-A947-70E740481C1C}">
                <a14:useLocalDpi xmlns:a14="http://schemas.microsoft.com/office/drawing/2010/main" val="0"/>
              </a:ext>
            </a:extLst>
          </a:blip>
          <a:srcRect b="14768"/>
          <a:stretch/>
        </p:blipFill>
        <p:spPr>
          <a:xfrm>
            <a:off x="4539520" y="3184622"/>
            <a:ext cx="442851" cy="377452"/>
          </a:xfrm>
          <a:prstGeom prst="rect">
            <a:avLst/>
          </a:prstGeom>
        </p:spPr>
      </p:pic>
    </p:spTree>
    <p:extLst>
      <p:ext uri="{BB962C8B-B14F-4D97-AF65-F5344CB8AC3E}">
        <p14:creationId xmlns:p14="http://schemas.microsoft.com/office/powerpoint/2010/main" val="781246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631965" y="656507"/>
            <a:ext cx="10058400" cy="519150"/>
          </a:xfrm>
        </p:spPr>
        <p:txBody>
          <a:bodyPr>
            <a:normAutofit/>
          </a:bodyPr>
          <a:lstStyle/>
          <a:p>
            <a:r>
              <a:rPr lang="de-CH" sz="3000" b="1" dirty="0">
                <a:solidFill>
                  <a:schemeClr val="accent1">
                    <a:lumMod val="50000"/>
                  </a:schemeClr>
                </a:solidFill>
              </a:rPr>
              <a:t>Sucht-potenzial Nikotin</a:t>
            </a:r>
          </a:p>
        </p:txBody>
      </p:sp>
      <p:sp>
        <p:nvSpPr>
          <p:cNvPr id="4" name="Textfeld 3">
            <a:extLst>
              <a:ext uri="{FF2B5EF4-FFF2-40B4-BE49-F238E27FC236}">
                <a16:creationId xmlns:a16="http://schemas.microsoft.com/office/drawing/2014/main" id="{78BCD51D-F6D2-F33C-A714-BE4F4A7C3B57}"/>
              </a:ext>
            </a:extLst>
          </p:cNvPr>
          <p:cNvSpPr txBox="1"/>
          <p:nvPr/>
        </p:nvSpPr>
        <p:spPr>
          <a:xfrm>
            <a:off x="631965" y="1460327"/>
            <a:ext cx="8490264" cy="707886"/>
          </a:xfrm>
          <a:prstGeom prst="rect">
            <a:avLst/>
          </a:prstGeom>
          <a:noFill/>
        </p:spPr>
        <p:txBody>
          <a:bodyPr wrap="square" rtlCol="0">
            <a:spAutoFit/>
          </a:bodyPr>
          <a:lstStyle/>
          <a:p>
            <a:r>
              <a:rPr lang="de-CH" sz="2000" dirty="0"/>
              <a:t>Von allen Personen, die jemals eine ganze Zigarette geraucht haben, entwickelten </a:t>
            </a:r>
            <a:r>
              <a:rPr lang="de-CH" sz="2000" b="1" dirty="0"/>
              <a:t>68 Prozent </a:t>
            </a:r>
            <a:r>
              <a:rPr lang="de-CH" sz="2000" dirty="0"/>
              <a:t>irgendwann in ihrem Leben eine Nikotinabhängigkeit. </a:t>
            </a:r>
          </a:p>
        </p:txBody>
      </p:sp>
      <p:pic>
        <p:nvPicPr>
          <p:cNvPr id="2" name="Grafik 1" descr="Mann Silhouette">
            <a:extLst>
              <a:ext uri="{FF2B5EF4-FFF2-40B4-BE49-F238E27FC236}">
                <a16:creationId xmlns:a16="http://schemas.microsoft.com/office/drawing/2014/main" id="{042E508A-0775-EE4F-7800-4AECCE0BF6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74357" y="2937054"/>
            <a:ext cx="2029191" cy="2029191"/>
          </a:xfrm>
          <a:prstGeom prst="rect">
            <a:avLst/>
          </a:prstGeom>
        </p:spPr>
      </p:pic>
      <p:pic>
        <p:nvPicPr>
          <p:cNvPr id="7" name="Grafik 6" descr="Mann mit einfarbiger Füllung">
            <a:extLst>
              <a:ext uri="{FF2B5EF4-FFF2-40B4-BE49-F238E27FC236}">
                <a16:creationId xmlns:a16="http://schemas.microsoft.com/office/drawing/2014/main" id="{143E03C3-3166-0A4A-1E24-B47B9E38D1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31196" y="3008243"/>
            <a:ext cx="2029191" cy="2029191"/>
          </a:xfrm>
          <a:prstGeom prst="rect">
            <a:avLst/>
          </a:prstGeom>
        </p:spPr>
      </p:pic>
      <p:pic>
        <p:nvPicPr>
          <p:cNvPr id="8" name="Grafik 7" descr="Mann mit einfarbiger Füllung">
            <a:extLst>
              <a:ext uri="{FF2B5EF4-FFF2-40B4-BE49-F238E27FC236}">
                <a16:creationId xmlns:a16="http://schemas.microsoft.com/office/drawing/2014/main" id="{57AC3591-2676-60DB-6C30-8FBA53D283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32537" y="2896575"/>
            <a:ext cx="2069669" cy="2069669"/>
          </a:xfrm>
          <a:prstGeom prst="rect">
            <a:avLst/>
          </a:prstGeom>
        </p:spPr>
      </p:pic>
      <p:pic>
        <p:nvPicPr>
          <p:cNvPr id="9" name="Grafik 8" descr="Rauchen mit einfarbiger Füllung">
            <a:extLst>
              <a:ext uri="{FF2B5EF4-FFF2-40B4-BE49-F238E27FC236}">
                <a16:creationId xmlns:a16="http://schemas.microsoft.com/office/drawing/2014/main" id="{8E4363C4-518A-0387-35A2-C3DE57C629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87534" y="2384749"/>
            <a:ext cx="1075613" cy="1075613"/>
          </a:xfrm>
          <a:prstGeom prst="rect">
            <a:avLst/>
          </a:prstGeom>
        </p:spPr>
      </p:pic>
      <p:pic>
        <p:nvPicPr>
          <p:cNvPr id="10" name="Grafik 9" descr="Rauchen mit einfarbiger Füllung">
            <a:extLst>
              <a:ext uri="{FF2B5EF4-FFF2-40B4-BE49-F238E27FC236}">
                <a16:creationId xmlns:a16="http://schemas.microsoft.com/office/drawing/2014/main" id="{26A5499E-4821-64BA-0457-A5ECE6CB84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93797" y="2327160"/>
            <a:ext cx="1075613" cy="1075613"/>
          </a:xfrm>
          <a:prstGeom prst="rect">
            <a:avLst/>
          </a:prstGeom>
        </p:spPr>
      </p:pic>
      <p:sp>
        <p:nvSpPr>
          <p:cNvPr id="11" name="Textfeld 10">
            <a:extLst>
              <a:ext uri="{FF2B5EF4-FFF2-40B4-BE49-F238E27FC236}">
                <a16:creationId xmlns:a16="http://schemas.microsoft.com/office/drawing/2014/main" id="{3DC63818-4921-9A1D-8B1F-E1B161DE7EE8}"/>
              </a:ext>
            </a:extLst>
          </p:cNvPr>
          <p:cNvSpPr txBox="1"/>
          <p:nvPr/>
        </p:nvSpPr>
        <p:spPr>
          <a:xfrm>
            <a:off x="4359057" y="6416169"/>
            <a:ext cx="7832943" cy="400110"/>
          </a:xfrm>
          <a:prstGeom prst="rect">
            <a:avLst/>
          </a:prstGeom>
          <a:noFill/>
        </p:spPr>
        <p:txBody>
          <a:bodyPr wrap="square" rtlCol="0">
            <a:spAutoFit/>
          </a:bodyPr>
          <a:lstStyle/>
          <a:p>
            <a:pPr algn="r"/>
            <a:r>
              <a:rPr lang="fr-CH" sz="1000" dirty="0">
                <a:solidFill>
                  <a:srgbClr val="CC9900"/>
                </a:solidFill>
                <a:hlinkClick r:id="rId9">
                  <a:extLst>
                    <a:ext uri="{A12FA001-AC4F-418D-AE19-62706E023703}">
                      <ahyp:hlinkClr xmlns:ahyp="http://schemas.microsoft.com/office/drawing/2018/hyperlinkcolor" val="tx"/>
                    </a:ext>
                  </a:extLst>
                </a:hlinkClick>
              </a:rPr>
              <a:t>https://www.drugcom.de/news/nikotin-hat-hoechstes-suchtpotenzial</a:t>
            </a:r>
            <a:r>
              <a:rPr lang="fr-CH" sz="1000" dirty="0">
                <a:solidFill>
                  <a:schemeClr val="bg1"/>
                </a:solidFill>
                <a:hlinkClick r:id="rId9">
                  <a:extLst>
                    <a:ext uri="{A12FA001-AC4F-418D-AE19-62706E023703}">
                      <ahyp:hlinkClr xmlns:ahyp="http://schemas.microsoft.com/office/drawing/2018/hyperlinkcolor" val="tx"/>
                    </a:ext>
                  </a:extLst>
                </a:hlinkClick>
              </a:rPr>
              <a:t>/</a:t>
            </a:r>
            <a:endParaRPr lang="fr-CH" sz="1000" dirty="0">
              <a:solidFill>
                <a:schemeClr val="bg1"/>
              </a:solidFill>
            </a:endParaRPr>
          </a:p>
          <a:p>
            <a:pPr algn="r"/>
            <a:r>
              <a:rPr lang="fr-CH" sz="1000" dirty="0" err="1">
                <a:solidFill>
                  <a:schemeClr val="bg1"/>
                </a:solidFill>
              </a:rPr>
              <a:t>Ganze</a:t>
            </a:r>
            <a:r>
              <a:rPr lang="fr-CH" sz="1000" dirty="0">
                <a:solidFill>
                  <a:schemeClr val="bg1"/>
                </a:solidFill>
              </a:rPr>
              <a:t> Folie: ZFPS</a:t>
            </a:r>
          </a:p>
        </p:txBody>
      </p:sp>
      <p:sp>
        <p:nvSpPr>
          <p:cNvPr id="12" name="Textfeld 11">
            <a:extLst>
              <a:ext uri="{FF2B5EF4-FFF2-40B4-BE49-F238E27FC236}">
                <a16:creationId xmlns:a16="http://schemas.microsoft.com/office/drawing/2014/main" id="{86FCB9CD-9B38-BB79-8EAD-CCD70324E1DB}"/>
              </a:ext>
            </a:extLst>
          </p:cNvPr>
          <p:cNvSpPr txBox="1"/>
          <p:nvPr/>
        </p:nvSpPr>
        <p:spPr>
          <a:xfrm>
            <a:off x="1372948" y="5621608"/>
            <a:ext cx="9446103" cy="369332"/>
          </a:xfrm>
          <a:prstGeom prst="rect">
            <a:avLst/>
          </a:prstGeom>
          <a:noFill/>
          <a:ln w="19050">
            <a:solidFill>
              <a:schemeClr val="accent1"/>
            </a:solidFill>
          </a:ln>
        </p:spPr>
        <p:txBody>
          <a:bodyPr wrap="square" rtlCol="0">
            <a:spAutoFit/>
          </a:bodyPr>
          <a:lstStyle/>
          <a:p>
            <a:r>
              <a:rPr lang="de-CH" b="1" dirty="0"/>
              <a:t>Je früher man mit dem Nikotin-Konsum beginnt, desto grösser ist das Risiko abhängig zu werden. </a:t>
            </a:r>
          </a:p>
        </p:txBody>
      </p:sp>
    </p:spTree>
    <p:extLst>
      <p:ext uri="{BB962C8B-B14F-4D97-AF65-F5344CB8AC3E}">
        <p14:creationId xmlns:p14="http://schemas.microsoft.com/office/powerpoint/2010/main" val="3763161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feil: gebogen 27">
            <a:extLst>
              <a:ext uri="{FF2B5EF4-FFF2-40B4-BE49-F238E27FC236}">
                <a16:creationId xmlns:a16="http://schemas.microsoft.com/office/drawing/2014/main" id="{717882E3-DF59-221B-0F55-9955A48E0F49}"/>
              </a:ext>
            </a:extLst>
          </p:cNvPr>
          <p:cNvSpPr/>
          <p:nvPr/>
        </p:nvSpPr>
        <p:spPr>
          <a:xfrm>
            <a:off x="3801883" y="1117460"/>
            <a:ext cx="4329820" cy="4329820"/>
          </a:xfrm>
          <a:prstGeom prst="circularArrow">
            <a:avLst>
              <a:gd name="adj1" fmla="val 6470"/>
              <a:gd name="adj2" fmla="val 312630"/>
              <a:gd name="adj3" fmla="val 12996306"/>
              <a:gd name="adj4" fmla="val 17929572"/>
              <a:gd name="adj5" fmla="val 5477"/>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CH"/>
          </a:p>
        </p:txBody>
      </p:sp>
      <p:grpSp>
        <p:nvGrpSpPr>
          <p:cNvPr id="13" name="Gruppieren 12">
            <a:extLst>
              <a:ext uri="{FF2B5EF4-FFF2-40B4-BE49-F238E27FC236}">
                <a16:creationId xmlns:a16="http://schemas.microsoft.com/office/drawing/2014/main" id="{06771F7A-F7F5-5988-9209-A5B1B0EA6E0C}"/>
              </a:ext>
            </a:extLst>
          </p:cNvPr>
          <p:cNvGrpSpPr/>
          <p:nvPr/>
        </p:nvGrpSpPr>
        <p:grpSpPr>
          <a:xfrm>
            <a:off x="7519514" y="2526150"/>
            <a:ext cx="2950591" cy="834367"/>
            <a:chOff x="7519514" y="2526150"/>
            <a:chExt cx="2950591" cy="834367"/>
          </a:xfrm>
        </p:grpSpPr>
        <p:sp>
          <p:nvSpPr>
            <p:cNvPr id="14" name="Freihandform: Form 13">
              <a:extLst>
                <a:ext uri="{FF2B5EF4-FFF2-40B4-BE49-F238E27FC236}">
                  <a16:creationId xmlns:a16="http://schemas.microsoft.com/office/drawing/2014/main" id="{31BB27C3-029B-EC05-7A20-8961C772FFAE}"/>
                </a:ext>
              </a:extLst>
            </p:cNvPr>
            <p:cNvSpPr/>
            <p:nvPr/>
          </p:nvSpPr>
          <p:spPr>
            <a:xfrm>
              <a:off x="7519514" y="2526150"/>
              <a:ext cx="2950591" cy="834367"/>
            </a:xfrm>
            <a:custGeom>
              <a:avLst/>
              <a:gdLst>
                <a:gd name="connsiteX0" fmla="*/ 0 w 2950591"/>
                <a:gd name="connsiteY0" fmla="*/ 139064 h 834367"/>
                <a:gd name="connsiteX1" fmla="*/ 139064 w 2950591"/>
                <a:gd name="connsiteY1" fmla="*/ 0 h 834367"/>
                <a:gd name="connsiteX2" fmla="*/ 2811527 w 2950591"/>
                <a:gd name="connsiteY2" fmla="*/ 0 h 834367"/>
                <a:gd name="connsiteX3" fmla="*/ 2950591 w 2950591"/>
                <a:gd name="connsiteY3" fmla="*/ 139064 h 834367"/>
                <a:gd name="connsiteX4" fmla="*/ 2950591 w 2950591"/>
                <a:gd name="connsiteY4" fmla="*/ 695303 h 834367"/>
                <a:gd name="connsiteX5" fmla="*/ 2811527 w 2950591"/>
                <a:gd name="connsiteY5" fmla="*/ 834367 h 834367"/>
                <a:gd name="connsiteX6" fmla="*/ 139064 w 2950591"/>
                <a:gd name="connsiteY6" fmla="*/ 834367 h 834367"/>
                <a:gd name="connsiteX7" fmla="*/ 0 w 2950591"/>
                <a:gd name="connsiteY7" fmla="*/ 695303 h 834367"/>
                <a:gd name="connsiteX8" fmla="*/ 0 w 2950591"/>
                <a:gd name="connsiteY8" fmla="*/ 139064 h 83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0591" h="834367">
                  <a:moveTo>
                    <a:pt x="0" y="139064"/>
                  </a:moveTo>
                  <a:cubicBezTo>
                    <a:pt x="0" y="62261"/>
                    <a:pt x="62261" y="0"/>
                    <a:pt x="139064" y="0"/>
                  </a:cubicBezTo>
                  <a:lnTo>
                    <a:pt x="2811527" y="0"/>
                  </a:lnTo>
                  <a:cubicBezTo>
                    <a:pt x="2888330" y="0"/>
                    <a:pt x="2950591" y="62261"/>
                    <a:pt x="2950591" y="139064"/>
                  </a:cubicBezTo>
                  <a:lnTo>
                    <a:pt x="2950591" y="695303"/>
                  </a:lnTo>
                  <a:cubicBezTo>
                    <a:pt x="2950591" y="772106"/>
                    <a:pt x="2888330" y="834367"/>
                    <a:pt x="2811527" y="834367"/>
                  </a:cubicBezTo>
                  <a:lnTo>
                    <a:pt x="139064" y="834367"/>
                  </a:lnTo>
                  <a:cubicBezTo>
                    <a:pt x="62261" y="834367"/>
                    <a:pt x="0" y="772106"/>
                    <a:pt x="0" y="695303"/>
                  </a:cubicBezTo>
                  <a:lnTo>
                    <a:pt x="0" y="139064"/>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6930" tIns="116930" rIns="116930" bIns="116930" numCol="1" spcCol="1270" anchor="ctr" anchorCtr="0">
              <a:noAutofit/>
            </a:bodyPr>
            <a:lstStyle/>
            <a:p>
              <a:pPr marL="0" lvl="0" indent="0" algn="l" defTabSz="889000">
                <a:lnSpc>
                  <a:spcPct val="90000"/>
                </a:lnSpc>
                <a:spcBef>
                  <a:spcPct val="0"/>
                </a:spcBef>
                <a:spcAft>
                  <a:spcPct val="35000"/>
                </a:spcAft>
                <a:buNone/>
              </a:pPr>
              <a:r>
                <a:rPr lang="de-CH" sz="2000" kern="1200" dirty="0"/>
                <a:t>Nikotinspiegel im</a:t>
              </a:r>
            </a:p>
            <a:p>
              <a:pPr marL="0" lvl="0" indent="0" algn="l" defTabSz="889000">
                <a:lnSpc>
                  <a:spcPct val="90000"/>
                </a:lnSpc>
                <a:spcBef>
                  <a:spcPct val="0"/>
                </a:spcBef>
                <a:spcAft>
                  <a:spcPct val="35000"/>
                </a:spcAft>
                <a:buNone/>
              </a:pPr>
              <a:r>
                <a:rPr lang="de-CH" sz="2000" kern="1200" dirty="0"/>
                <a:t>Körper steigt</a:t>
              </a:r>
            </a:p>
          </p:txBody>
        </p:sp>
        <p:pic>
          <p:nvPicPr>
            <p:cNvPr id="15" name="Grafik 14" descr="Aufwärtstrend">
              <a:extLst>
                <a:ext uri="{FF2B5EF4-FFF2-40B4-BE49-F238E27FC236}">
                  <a16:creationId xmlns:a16="http://schemas.microsoft.com/office/drawing/2014/main" id="{3D91956F-B105-C613-8AF7-A8C3525035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05357" y="2540095"/>
              <a:ext cx="819955" cy="819955"/>
            </a:xfrm>
            <a:prstGeom prst="rect">
              <a:avLst/>
            </a:prstGeom>
          </p:spPr>
        </p:pic>
      </p:grpSp>
      <p:grpSp>
        <p:nvGrpSpPr>
          <p:cNvPr id="16" name="Gruppieren 15">
            <a:extLst>
              <a:ext uri="{FF2B5EF4-FFF2-40B4-BE49-F238E27FC236}">
                <a16:creationId xmlns:a16="http://schemas.microsoft.com/office/drawing/2014/main" id="{6D5E3DAE-61DD-25DC-7311-E6CD659581CD}"/>
              </a:ext>
            </a:extLst>
          </p:cNvPr>
          <p:cNvGrpSpPr/>
          <p:nvPr/>
        </p:nvGrpSpPr>
        <p:grpSpPr>
          <a:xfrm>
            <a:off x="838200" y="4067235"/>
            <a:ext cx="3767809" cy="781142"/>
            <a:chOff x="483326" y="3986775"/>
            <a:chExt cx="3767809" cy="781142"/>
          </a:xfrm>
        </p:grpSpPr>
        <p:sp>
          <p:nvSpPr>
            <p:cNvPr id="17" name="Freihandform: Form 16">
              <a:extLst>
                <a:ext uri="{FF2B5EF4-FFF2-40B4-BE49-F238E27FC236}">
                  <a16:creationId xmlns:a16="http://schemas.microsoft.com/office/drawing/2014/main" id="{D1033982-326D-5B5D-CF1C-B7AC0FFF2C66}"/>
                </a:ext>
              </a:extLst>
            </p:cNvPr>
            <p:cNvSpPr/>
            <p:nvPr/>
          </p:nvSpPr>
          <p:spPr>
            <a:xfrm>
              <a:off x="483326" y="3986775"/>
              <a:ext cx="3767809" cy="781142"/>
            </a:xfrm>
            <a:custGeom>
              <a:avLst/>
              <a:gdLst>
                <a:gd name="connsiteX0" fmla="*/ 0 w 2206318"/>
                <a:gd name="connsiteY0" fmla="*/ 139064 h 834367"/>
                <a:gd name="connsiteX1" fmla="*/ 139064 w 2206318"/>
                <a:gd name="connsiteY1" fmla="*/ 0 h 834367"/>
                <a:gd name="connsiteX2" fmla="*/ 2067254 w 2206318"/>
                <a:gd name="connsiteY2" fmla="*/ 0 h 834367"/>
                <a:gd name="connsiteX3" fmla="*/ 2206318 w 2206318"/>
                <a:gd name="connsiteY3" fmla="*/ 139064 h 834367"/>
                <a:gd name="connsiteX4" fmla="*/ 2206318 w 2206318"/>
                <a:gd name="connsiteY4" fmla="*/ 695303 h 834367"/>
                <a:gd name="connsiteX5" fmla="*/ 2067254 w 2206318"/>
                <a:gd name="connsiteY5" fmla="*/ 834367 h 834367"/>
                <a:gd name="connsiteX6" fmla="*/ 139064 w 2206318"/>
                <a:gd name="connsiteY6" fmla="*/ 834367 h 834367"/>
                <a:gd name="connsiteX7" fmla="*/ 0 w 2206318"/>
                <a:gd name="connsiteY7" fmla="*/ 695303 h 834367"/>
                <a:gd name="connsiteX8" fmla="*/ 0 w 2206318"/>
                <a:gd name="connsiteY8" fmla="*/ 139064 h 83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6318" h="834367">
                  <a:moveTo>
                    <a:pt x="0" y="139064"/>
                  </a:moveTo>
                  <a:cubicBezTo>
                    <a:pt x="0" y="62261"/>
                    <a:pt x="62261" y="0"/>
                    <a:pt x="139064" y="0"/>
                  </a:cubicBezTo>
                  <a:lnTo>
                    <a:pt x="2067254" y="0"/>
                  </a:lnTo>
                  <a:cubicBezTo>
                    <a:pt x="2144057" y="0"/>
                    <a:pt x="2206318" y="62261"/>
                    <a:pt x="2206318" y="139064"/>
                  </a:cubicBezTo>
                  <a:lnTo>
                    <a:pt x="2206318" y="695303"/>
                  </a:lnTo>
                  <a:cubicBezTo>
                    <a:pt x="2206318" y="772106"/>
                    <a:pt x="2144057" y="834367"/>
                    <a:pt x="2067254" y="834367"/>
                  </a:cubicBezTo>
                  <a:lnTo>
                    <a:pt x="139064" y="834367"/>
                  </a:lnTo>
                  <a:cubicBezTo>
                    <a:pt x="62261" y="834367"/>
                    <a:pt x="0" y="772106"/>
                    <a:pt x="0" y="695303"/>
                  </a:cubicBezTo>
                  <a:lnTo>
                    <a:pt x="0" y="139064"/>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6930" tIns="116930" rIns="116930" bIns="116930" numCol="1" spcCol="1270" anchor="ctr" anchorCtr="0">
              <a:noAutofit/>
            </a:bodyPr>
            <a:lstStyle/>
            <a:p>
              <a:pPr marL="0" lvl="0" indent="0" algn="l" defTabSz="889000">
                <a:lnSpc>
                  <a:spcPct val="90000"/>
                </a:lnSpc>
                <a:spcBef>
                  <a:spcPct val="0"/>
                </a:spcBef>
                <a:spcAft>
                  <a:spcPct val="35000"/>
                </a:spcAft>
                <a:buNone/>
              </a:pPr>
              <a:r>
                <a:rPr lang="de-CH" sz="2000" kern="1200" dirty="0"/>
                <a:t>Nach einiger Zeit</a:t>
              </a:r>
              <a:r>
                <a:rPr lang="de-CH" sz="2000" kern="1200" dirty="0">
                  <a:solidFill>
                    <a:schemeClr val="accent1"/>
                  </a:solidFill>
                </a:rPr>
                <a:t>,</a:t>
              </a:r>
              <a:r>
                <a:rPr lang="de-CH" sz="2000" kern="1200" dirty="0"/>
                <a:t> wird das</a:t>
              </a:r>
              <a:br>
                <a:rPr lang="de-CH" sz="2000" kern="1200" dirty="0"/>
              </a:br>
              <a:r>
                <a:rPr lang="de-CH" sz="2000" kern="1200" dirty="0"/>
                <a:t>Nikotin wieder abgebaut</a:t>
              </a:r>
            </a:p>
          </p:txBody>
        </p:sp>
        <p:pic>
          <p:nvPicPr>
            <p:cNvPr id="18" name="Grafik 17" descr="Abwärtstrend">
              <a:extLst>
                <a:ext uri="{FF2B5EF4-FFF2-40B4-BE49-F238E27FC236}">
                  <a16:creationId xmlns:a16="http://schemas.microsoft.com/office/drawing/2014/main" id="{4064DBAF-8E95-90B6-DE8E-C3B6C836F9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52737" y="4076038"/>
              <a:ext cx="898291" cy="660984"/>
            </a:xfrm>
            <a:prstGeom prst="rect">
              <a:avLst/>
            </a:prstGeom>
          </p:spPr>
        </p:pic>
      </p:grpSp>
      <p:grpSp>
        <p:nvGrpSpPr>
          <p:cNvPr id="19" name="Gruppieren 18">
            <a:extLst>
              <a:ext uri="{FF2B5EF4-FFF2-40B4-BE49-F238E27FC236}">
                <a16:creationId xmlns:a16="http://schemas.microsoft.com/office/drawing/2014/main" id="{C09ADCCA-2B34-19F9-789A-277A56AA4488}"/>
              </a:ext>
            </a:extLst>
          </p:cNvPr>
          <p:cNvGrpSpPr/>
          <p:nvPr/>
        </p:nvGrpSpPr>
        <p:grpSpPr>
          <a:xfrm>
            <a:off x="4887943" y="1315615"/>
            <a:ext cx="2734623" cy="834367"/>
            <a:chOff x="4887943" y="1315615"/>
            <a:chExt cx="2734623" cy="834367"/>
          </a:xfrm>
        </p:grpSpPr>
        <p:sp>
          <p:nvSpPr>
            <p:cNvPr id="20" name="Freihandform: Form 19">
              <a:extLst>
                <a:ext uri="{FF2B5EF4-FFF2-40B4-BE49-F238E27FC236}">
                  <a16:creationId xmlns:a16="http://schemas.microsoft.com/office/drawing/2014/main" id="{9AE2BBAD-CEF8-D907-F0A9-1F7F2EE683A3}"/>
                </a:ext>
              </a:extLst>
            </p:cNvPr>
            <p:cNvSpPr/>
            <p:nvPr/>
          </p:nvSpPr>
          <p:spPr>
            <a:xfrm>
              <a:off x="4887943" y="1315615"/>
              <a:ext cx="2734623" cy="834367"/>
            </a:xfrm>
            <a:custGeom>
              <a:avLst/>
              <a:gdLst>
                <a:gd name="connsiteX0" fmla="*/ 0 w 2734623"/>
                <a:gd name="connsiteY0" fmla="*/ 139064 h 834367"/>
                <a:gd name="connsiteX1" fmla="*/ 139064 w 2734623"/>
                <a:gd name="connsiteY1" fmla="*/ 0 h 834367"/>
                <a:gd name="connsiteX2" fmla="*/ 2595559 w 2734623"/>
                <a:gd name="connsiteY2" fmla="*/ 0 h 834367"/>
                <a:gd name="connsiteX3" fmla="*/ 2734623 w 2734623"/>
                <a:gd name="connsiteY3" fmla="*/ 139064 h 834367"/>
                <a:gd name="connsiteX4" fmla="*/ 2734623 w 2734623"/>
                <a:gd name="connsiteY4" fmla="*/ 695303 h 834367"/>
                <a:gd name="connsiteX5" fmla="*/ 2595559 w 2734623"/>
                <a:gd name="connsiteY5" fmla="*/ 834367 h 834367"/>
                <a:gd name="connsiteX6" fmla="*/ 139064 w 2734623"/>
                <a:gd name="connsiteY6" fmla="*/ 834367 h 834367"/>
                <a:gd name="connsiteX7" fmla="*/ 0 w 2734623"/>
                <a:gd name="connsiteY7" fmla="*/ 695303 h 834367"/>
                <a:gd name="connsiteX8" fmla="*/ 0 w 2734623"/>
                <a:gd name="connsiteY8" fmla="*/ 139064 h 83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4623" h="834367">
                  <a:moveTo>
                    <a:pt x="0" y="139064"/>
                  </a:moveTo>
                  <a:cubicBezTo>
                    <a:pt x="0" y="62261"/>
                    <a:pt x="62261" y="0"/>
                    <a:pt x="139064" y="0"/>
                  </a:cubicBezTo>
                  <a:lnTo>
                    <a:pt x="2595559" y="0"/>
                  </a:lnTo>
                  <a:cubicBezTo>
                    <a:pt x="2672362" y="0"/>
                    <a:pt x="2734623" y="62261"/>
                    <a:pt x="2734623" y="139064"/>
                  </a:cubicBezTo>
                  <a:lnTo>
                    <a:pt x="2734623" y="695303"/>
                  </a:lnTo>
                  <a:cubicBezTo>
                    <a:pt x="2734623" y="772106"/>
                    <a:pt x="2672362" y="834367"/>
                    <a:pt x="2595559" y="834367"/>
                  </a:cubicBezTo>
                  <a:lnTo>
                    <a:pt x="139064" y="834367"/>
                  </a:lnTo>
                  <a:cubicBezTo>
                    <a:pt x="62261" y="834367"/>
                    <a:pt x="0" y="772106"/>
                    <a:pt x="0" y="695303"/>
                  </a:cubicBezTo>
                  <a:lnTo>
                    <a:pt x="0" y="139064"/>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6930" tIns="116930" rIns="116930" bIns="116930" numCol="1" spcCol="1270" anchor="ctr" anchorCtr="0">
              <a:noAutofit/>
            </a:bodyPr>
            <a:lstStyle/>
            <a:p>
              <a:pPr marL="0" lvl="0" indent="0" algn="l" defTabSz="889000">
                <a:lnSpc>
                  <a:spcPct val="90000"/>
                </a:lnSpc>
                <a:spcBef>
                  <a:spcPct val="0"/>
                </a:spcBef>
                <a:spcAft>
                  <a:spcPct val="35000"/>
                </a:spcAft>
                <a:buNone/>
              </a:pPr>
              <a:r>
                <a:rPr lang="de-CH" sz="2000" kern="1200" dirty="0"/>
                <a:t>Nikotinaufnahme</a:t>
              </a:r>
            </a:p>
          </p:txBody>
        </p:sp>
        <p:pic>
          <p:nvPicPr>
            <p:cNvPr id="21" name="Grafik 20">
              <a:extLst>
                <a:ext uri="{FF2B5EF4-FFF2-40B4-BE49-F238E27FC236}">
                  <a16:creationId xmlns:a16="http://schemas.microsoft.com/office/drawing/2014/main" id="{29CE7A0E-8140-18FE-B28B-136EFD066A6A}"/>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Lst>
            </a:blip>
            <a:srcRect l="62432" t="4344" r="20141" b="43535"/>
            <a:stretch/>
          </p:blipFill>
          <p:spPr>
            <a:xfrm rot="633810">
              <a:off x="6967717" y="1379737"/>
              <a:ext cx="371137" cy="742518"/>
            </a:xfrm>
            <a:prstGeom prst="rect">
              <a:avLst/>
            </a:prstGeom>
          </p:spPr>
        </p:pic>
      </p:grpSp>
      <p:grpSp>
        <p:nvGrpSpPr>
          <p:cNvPr id="22" name="Gruppieren 21">
            <a:extLst>
              <a:ext uri="{FF2B5EF4-FFF2-40B4-BE49-F238E27FC236}">
                <a16:creationId xmlns:a16="http://schemas.microsoft.com/office/drawing/2014/main" id="{55C216FC-E41C-245E-C148-DA833073C9E7}"/>
              </a:ext>
            </a:extLst>
          </p:cNvPr>
          <p:cNvGrpSpPr/>
          <p:nvPr/>
        </p:nvGrpSpPr>
        <p:grpSpPr>
          <a:xfrm>
            <a:off x="1068531" y="2371241"/>
            <a:ext cx="3228886" cy="839047"/>
            <a:chOff x="1020206" y="2553464"/>
            <a:chExt cx="3228886" cy="839047"/>
          </a:xfrm>
        </p:grpSpPr>
        <p:sp>
          <p:nvSpPr>
            <p:cNvPr id="23" name="Freihandform: Form 22">
              <a:extLst>
                <a:ext uri="{FF2B5EF4-FFF2-40B4-BE49-F238E27FC236}">
                  <a16:creationId xmlns:a16="http://schemas.microsoft.com/office/drawing/2014/main" id="{7DB581F6-7AA9-81B5-4285-30806C4E3FFB}"/>
                </a:ext>
              </a:extLst>
            </p:cNvPr>
            <p:cNvSpPr/>
            <p:nvPr/>
          </p:nvSpPr>
          <p:spPr>
            <a:xfrm>
              <a:off x="1020206" y="2553464"/>
              <a:ext cx="3228886" cy="834367"/>
            </a:xfrm>
            <a:custGeom>
              <a:avLst/>
              <a:gdLst>
                <a:gd name="connsiteX0" fmla="*/ 0 w 3228886"/>
                <a:gd name="connsiteY0" fmla="*/ 139064 h 834367"/>
                <a:gd name="connsiteX1" fmla="*/ 139064 w 3228886"/>
                <a:gd name="connsiteY1" fmla="*/ 0 h 834367"/>
                <a:gd name="connsiteX2" fmla="*/ 3089822 w 3228886"/>
                <a:gd name="connsiteY2" fmla="*/ 0 h 834367"/>
                <a:gd name="connsiteX3" fmla="*/ 3228886 w 3228886"/>
                <a:gd name="connsiteY3" fmla="*/ 139064 h 834367"/>
                <a:gd name="connsiteX4" fmla="*/ 3228886 w 3228886"/>
                <a:gd name="connsiteY4" fmla="*/ 695303 h 834367"/>
                <a:gd name="connsiteX5" fmla="*/ 3089822 w 3228886"/>
                <a:gd name="connsiteY5" fmla="*/ 834367 h 834367"/>
                <a:gd name="connsiteX6" fmla="*/ 139064 w 3228886"/>
                <a:gd name="connsiteY6" fmla="*/ 834367 h 834367"/>
                <a:gd name="connsiteX7" fmla="*/ 0 w 3228886"/>
                <a:gd name="connsiteY7" fmla="*/ 695303 h 834367"/>
                <a:gd name="connsiteX8" fmla="*/ 0 w 3228886"/>
                <a:gd name="connsiteY8" fmla="*/ 139064 h 83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8886" h="834367">
                  <a:moveTo>
                    <a:pt x="0" y="139064"/>
                  </a:moveTo>
                  <a:cubicBezTo>
                    <a:pt x="0" y="62261"/>
                    <a:pt x="62261" y="0"/>
                    <a:pt x="139064" y="0"/>
                  </a:cubicBezTo>
                  <a:lnTo>
                    <a:pt x="3089822" y="0"/>
                  </a:lnTo>
                  <a:cubicBezTo>
                    <a:pt x="3166625" y="0"/>
                    <a:pt x="3228886" y="62261"/>
                    <a:pt x="3228886" y="139064"/>
                  </a:cubicBezTo>
                  <a:lnTo>
                    <a:pt x="3228886" y="695303"/>
                  </a:lnTo>
                  <a:cubicBezTo>
                    <a:pt x="3228886" y="772106"/>
                    <a:pt x="3166625" y="834367"/>
                    <a:pt x="3089822" y="834367"/>
                  </a:cubicBezTo>
                  <a:lnTo>
                    <a:pt x="139064" y="834367"/>
                  </a:lnTo>
                  <a:cubicBezTo>
                    <a:pt x="62261" y="834367"/>
                    <a:pt x="0" y="772106"/>
                    <a:pt x="0" y="695303"/>
                  </a:cubicBezTo>
                  <a:lnTo>
                    <a:pt x="0" y="139064"/>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6930" tIns="116930" rIns="116930" bIns="116930" numCol="1" spcCol="1270" anchor="ctr" anchorCtr="0">
              <a:noAutofit/>
            </a:bodyPr>
            <a:lstStyle/>
            <a:p>
              <a:pPr marL="0" lvl="0" indent="0" algn="l" defTabSz="889000">
                <a:lnSpc>
                  <a:spcPct val="90000"/>
                </a:lnSpc>
                <a:spcBef>
                  <a:spcPct val="0"/>
                </a:spcBef>
                <a:spcAft>
                  <a:spcPct val="35000"/>
                </a:spcAft>
                <a:buNone/>
              </a:pPr>
              <a:r>
                <a:rPr lang="de-CH" sz="2000" kern="1200" dirty="0"/>
                <a:t>Entzugssymptome</a:t>
              </a:r>
              <a:r>
                <a:rPr lang="de-CH" sz="2000" kern="1200" dirty="0">
                  <a:solidFill>
                    <a:schemeClr val="accent1"/>
                  </a:solidFill>
                </a:rPr>
                <a:t>,</a:t>
              </a:r>
              <a:r>
                <a:rPr lang="de-CH" sz="2000" kern="1200" dirty="0"/>
                <a:t> </a:t>
              </a:r>
            </a:p>
            <a:p>
              <a:pPr marL="0" lvl="0" indent="0" algn="l" defTabSz="889000">
                <a:lnSpc>
                  <a:spcPct val="90000"/>
                </a:lnSpc>
                <a:spcBef>
                  <a:spcPct val="0"/>
                </a:spcBef>
                <a:spcAft>
                  <a:spcPct val="35000"/>
                </a:spcAft>
                <a:buNone/>
              </a:pPr>
              <a:r>
                <a:rPr lang="de-CH" sz="2000" kern="1200" dirty="0"/>
                <a:t>wie innere Unruhe</a:t>
              </a:r>
            </a:p>
          </p:txBody>
        </p:sp>
        <p:pic>
          <p:nvPicPr>
            <p:cNvPr id="24" name="Grafik 23" descr="Besorgtes Gesicht ohne Füllung">
              <a:extLst>
                <a:ext uri="{FF2B5EF4-FFF2-40B4-BE49-F238E27FC236}">
                  <a16:creationId xmlns:a16="http://schemas.microsoft.com/office/drawing/2014/main" id="{BC11598D-45CA-66D1-563B-FDB19D4607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51435" y="2571485"/>
              <a:ext cx="821026" cy="821026"/>
            </a:xfrm>
            <a:prstGeom prst="rect">
              <a:avLst/>
            </a:prstGeom>
          </p:spPr>
        </p:pic>
      </p:grpSp>
      <p:grpSp>
        <p:nvGrpSpPr>
          <p:cNvPr id="25" name="Gruppieren 24">
            <a:extLst>
              <a:ext uri="{FF2B5EF4-FFF2-40B4-BE49-F238E27FC236}">
                <a16:creationId xmlns:a16="http://schemas.microsoft.com/office/drawing/2014/main" id="{D482FBE9-7440-AA6B-6664-67F01FFFB1A0}"/>
              </a:ext>
            </a:extLst>
          </p:cNvPr>
          <p:cNvGrpSpPr/>
          <p:nvPr/>
        </p:nvGrpSpPr>
        <p:grpSpPr>
          <a:xfrm>
            <a:off x="7367318" y="4040623"/>
            <a:ext cx="3986481" cy="834367"/>
            <a:chOff x="7367318" y="4040623"/>
            <a:chExt cx="3986481" cy="834367"/>
          </a:xfrm>
        </p:grpSpPr>
        <p:sp>
          <p:nvSpPr>
            <p:cNvPr id="26" name="Freihandform: Form 25">
              <a:extLst>
                <a:ext uri="{FF2B5EF4-FFF2-40B4-BE49-F238E27FC236}">
                  <a16:creationId xmlns:a16="http://schemas.microsoft.com/office/drawing/2014/main" id="{F1A3B98C-A36D-E570-5BF8-91719E53FC6C}"/>
                </a:ext>
              </a:extLst>
            </p:cNvPr>
            <p:cNvSpPr/>
            <p:nvPr/>
          </p:nvSpPr>
          <p:spPr>
            <a:xfrm>
              <a:off x="7367318" y="4040623"/>
              <a:ext cx="3986481" cy="834367"/>
            </a:xfrm>
            <a:custGeom>
              <a:avLst/>
              <a:gdLst>
                <a:gd name="connsiteX0" fmla="*/ 0 w 3745710"/>
                <a:gd name="connsiteY0" fmla="*/ 139064 h 834367"/>
                <a:gd name="connsiteX1" fmla="*/ 139064 w 3745710"/>
                <a:gd name="connsiteY1" fmla="*/ 0 h 834367"/>
                <a:gd name="connsiteX2" fmla="*/ 3606646 w 3745710"/>
                <a:gd name="connsiteY2" fmla="*/ 0 h 834367"/>
                <a:gd name="connsiteX3" fmla="*/ 3745710 w 3745710"/>
                <a:gd name="connsiteY3" fmla="*/ 139064 h 834367"/>
                <a:gd name="connsiteX4" fmla="*/ 3745710 w 3745710"/>
                <a:gd name="connsiteY4" fmla="*/ 695303 h 834367"/>
                <a:gd name="connsiteX5" fmla="*/ 3606646 w 3745710"/>
                <a:gd name="connsiteY5" fmla="*/ 834367 h 834367"/>
                <a:gd name="connsiteX6" fmla="*/ 139064 w 3745710"/>
                <a:gd name="connsiteY6" fmla="*/ 834367 h 834367"/>
                <a:gd name="connsiteX7" fmla="*/ 0 w 3745710"/>
                <a:gd name="connsiteY7" fmla="*/ 695303 h 834367"/>
                <a:gd name="connsiteX8" fmla="*/ 0 w 3745710"/>
                <a:gd name="connsiteY8" fmla="*/ 139064 h 83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710" h="834367">
                  <a:moveTo>
                    <a:pt x="0" y="139064"/>
                  </a:moveTo>
                  <a:cubicBezTo>
                    <a:pt x="0" y="62261"/>
                    <a:pt x="62261" y="0"/>
                    <a:pt x="139064" y="0"/>
                  </a:cubicBezTo>
                  <a:lnTo>
                    <a:pt x="3606646" y="0"/>
                  </a:lnTo>
                  <a:cubicBezTo>
                    <a:pt x="3683449" y="0"/>
                    <a:pt x="3745710" y="62261"/>
                    <a:pt x="3745710" y="139064"/>
                  </a:cubicBezTo>
                  <a:lnTo>
                    <a:pt x="3745710" y="695303"/>
                  </a:lnTo>
                  <a:cubicBezTo>
                    <a:pt x="3745710" y="772106"/>
                    <a:pt x="3683449" y="834367"/>
                    <a:pt x="3606646" y="834367"/>
                  </a:cubicBezTo>
                  <a:lnTo>
                    <a:pt x="139064" y="834367"/>
                  </a:lnTo>
                  <a:cubicBezTo>
                    <a:pt x="62261" y="834367"/>
                    <a:pt x="0" y="772106"/>
                    <a:pt x="0" y="695303"/>
                  </a:cubicBezTo>
                  <a:lnTo>
                    <a:pt x="0" y="139064"/>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6930" tIns="116930" rIns="116930" bIns="116930" numCol="1" spcCol="1270" anchor="ctr" anchorCtr="0">
              <a:noAutofit/>
            </a:bodyPr>
            <a:lstStyle/>
            <a:p>
              <a:pPr marL="0" lvl="0" indent="0" algn="l" defTabSz="889000">
                <a:lnSpc>
                  <a:spcPct val="90000"/>
                </a:lnSpc>
                <a:spcBef>
                  <a:spcPct val="0"/>
                </a:spcBef>
                <a:spcAft>
                  <a:spcPct val="35000"/>
                </a:spcAft>
                <a:buNone/>
              </a:pPr>
              <a:r>
                <a:rPr lang="de-CH" sz="2000" kern="1200" dirty="0"/>
                <a:t>Ausschüttung verschiedener</a:t>
              </a:r>
              <a:br>
                <a:rPr lang="de-CH" sz="2000" kern="1200" dirty="0"/>
              </a:br>
              <a:r>
                <a:rPr lang="de-CH" sz="2000" kern="1200" dirty="0"/>
                <a:t>Stoffe im Gehirn, z.B. Dopamin</a:t>
              </a:r>
            </a:p>
          </p:txBody>
        </p:sp>
        <p:pic>
          <p:nvPicPr>
            <p:cNvPr id="27" name="Grafik 26" descr="Gehirn im Kopf">
              <a:extLst>
                <a:ext uri="{FF2B5EF4-FFF2-40B4-BE49-F238E27FC236}">
                  <a16:creationId xmlns:a16="http://schemas.microsoft.com/office/drawing/2014/main" id="{04879930-0D36-F7AE-6045-E7CFF049B28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725149" y="4143481"/>
              <a:ext cx="628650" cy="628650"/>
            </a:xfrm>
            <a:prstGeom prst="rect">
              <a:avLst/>
            </a:prstGeom>
          </p:spPr>
        </p:pic>
      </p:grpSp>
      <p:grpSp>
        <p:nvGrpSpPr>
          <p:cNvPr id="30" name="Gruppieren 29">
            <a:extLst>
              <a:ext uri="{FF2B5EF4-FFF2-40B4-BE49-F238E27FC236}">
                <a16:creationId xmlns:a16="http://schemas.microsoft.com/office/drawing/2014/main" id="{F54366A9-7686-4904-FF7E-F169A9F232AA}"/>
              </a:ext>
            </a:extLst>
          </p:cNvPr>
          <p:cNvGrpSpPr/>
          <p:nvPr/>
        </p:nvGrpSpPr>
        <p:grpSpPr>
          <a:xfrm>
            <a:off x="4494920" y="5188072"/>
            <a:ext cx="2943745" cy="950371"/>
            <a:chOff x="4817768" y="5015000"/>
            <a:chExt cx="2943745" cy="950371"/>
          </a:xfrm>
        </p:grpSpPr>
        <p:sp>
          <p:nvSpPr>
            <p:cNvPr id="31" name="Freihandform: Form 30">
              <a:extLst>
                <a:ext uri="{FF2B5EF4-FFF2-40B4-BE49-F238E27FC236}">
                  <a16:creationId xmlns:a16="http://schemas.microsoft.com/office/drawing/2014/main" id="{A36F43FA-B668-CF1F-AEE4-0C9DE3CC5A88}"/>
                </a:ext>
              </a:extLst>
            </p:cNvPr>
            <p:cNvSpPr/>
            <p:nvPr/>
          </p:nvSpPr>
          <p:spPr>
            <a:xfrm>
              <a:off x="4817768" y="5015000"/>
              <a:ext cx="2943745" cy="950371"/>
            </a:xfrm>
            <a:custGeom>
              <a:avLst/>
              <a:gdLst>
                <a:gd name="connsiteX0" fmla="*/ 0 w 2298048"/>
                <a:gd name="connsiteY0" fmla="*/ 139064 h 834367"/>
                <a:gd name="connsiteX1" fmla="*/ 139064 w 2298048"/>
                <a:gd name="connsiteY1" fmla="*/ 0 h 834367"/>
                <a:gd name="connsiteX2" fmla="*/ 2158984 w 2298048"/>
                <a:gd name="connsiteY2" fmla="*/ 0 h 834367"/>
                <a:gd name="connsiteX3" fmla="*/ 2298048 w 2298048"/>
                <a:gd name="connsiteY3" fmla="*/ 139064 h 834367"/>
                <a:gd name="connsiteX4" fmla="*/ 2298048 w 2298048"/>
                <a:gd name="connsiteY4" fmla="*/ 695303 h 834367"/>
                <a:gd name="connsiteX5" fmla="*/ 2158984 w 2298048"/>
                <a:gd name="connsiteY5" fmla="*/ 834367 h 834367"/>
                <a:gd name="connsiteX6" fmla="*/ 139064 w 2298048"/>
                <a:gd name="connsiteY6" fmla="*/ 834367 h 834367"/>
                <a:gd name="connsiteX7" fmla="*/ 0 w 2298048"/>
                <a:gd name="connsiteY7" fmla="*/ 695303 h 834367"/>
                <a:gd name="connsiteX8" fmla="*/ 0 w 2298048"/>
                <a:gd name="connsiteY8" fmla="*/ 139064 h 83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8048" h="834367">
                  <a:moveTo>
                    <a:pt x="0" y="139064"/>
                  </a:moveTo>
                  <a:cubicBezTo>
                    <a:pt x="0" y="62261"/>
                    <a:pt x="62261" y="0"/>
                    <a:pt x="139064" y="0"/>
                  </a:cubicBezTo>
                  <a:lnTo>
                    <a:pt x="2158984" y="0"/>
                  </a:lnTo>
                  <a:cubicBezTo>
                    <a:pt x="2235787" y="0"/>
                    <a:pt x="2298048" y="62261"/>
                    <a:pt x="2298048" y="139064"/>
                  </a:cubicBezTo>
                  <a:lnTo>
                    <a:pt x="2298048" y="695303"/>
                  </a:lnTo>
                  <a:cubicBezTo>
                    <a:pt x="2298048" y="772106"/>
                    <a:pt x="2235787" y="834367"/>
                    <a:pt x="2158984" y="834367"/>
                  </a:cubicBezTo>
                  <a:lnTo>
                    <a:pt x="139064" y="834367"/>
                  </a:lnTo>
                  <a:cubicBezTo>
                    <a:pt x="62261" y="834367"/>
                    <a:pt x="0" y="772106"/>
                    <a:pt x="0" y="695303"/>
                  </a:cubicBezTo>
                  <a:lnTo>
                    <a:pt x="0" y="139064"/>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6930" tIns="116930" rIns="116930" bIns="116930" numCol="1" spcCol="1270" anchor="ctr" anchorCtr="0">
              <a:noAutofit/>
            </a:bodyPr>
            <a:lstStyle/>
            <a:p>
              <a:pPr marL="0" lvl="0" indent="0" algn="l" defTabSz="889000">
                <a:lnSpc>
                  <a:spcPct val="90000"/>
                </a:lnSpc>
                <a:spcBef>
                  <a:spcPct val="0"/>
                </a:spcBef>
                <a:spcAft>
                  <a:spcPct val="35000"/>
                </a:spcAft>
                <a:buNone/>
              </a:pPr>
              <a:r>
                <a:rPr lang="de-CH" sz="2000" kern="1200" dirty="0"/>
                <a:t> Wohlgefühl macht</a:t>
              </a:r>
              <a:br>
                <a:rPr lang="de-CH" sz="2000" kern="1200" dirty="0"/>
              </a:br>
              <a:r>
                <a:rPr lang="de-CH" sz="2000" kern="1200" dirty="0"/>
                <a:t> sich breit </a:t>
              </a:r>
            </a:p>
          </p:txBody>
        </p:sp>
        <p:pic>
          <p:nvPicPr>
            <p:cNvPr id="32" name="Grafik 31" descr="Lachendes Gesicht ohne Füllung">
              <a:extLst>
                <a:ext uri="{FF2B5EF4-FFF2-40B4-BE49-F238E27FC236}">
                  <a16:creationId xmlns:a16="http://schemas.microsoft.com/office/drawing/2014/main" id="{D09FEFB8-6820-5E1F-037B-1617451CB78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11202" y="5161170"/>
              <a:ext cx="712231" cy="712231"/>
            </a:xfrm>
            <a:prstGeom prst="rect">
              <a:avLst/>
            </a:prstGeom>
          </p:spPr>
        </p:pic>
      </p:grpSp>
      <p:sp>
        <p:nvSpPr>
          <p:cNvPr id="33" name="Textfeld 32">
            <a:extLst>
              <a:ext uri="{FF2B5EF4-FFF2-40B4-BE49-F238E27FC236}">
                <a16:creationId xmlns:a16="http://schemas.microsoft.com/office/drawing/2014/main" id="{4A616647-9298-025A-DDDB-DBCD9391E2BF}"/>
              </a:ext>
            </a:extLst>
          </p:cNvPr>
          <p:cNvSpPr txBox="1"/>
          <p:nvPr/>
        </p:nvSpPr>
        <p:spPr>
          <a:xfrm>
            <a:off x="4359057" y="6416169"/>
            <a:ext cx="7832943" cy="246221"/>
          </a:xfrm>
          <a:prstGeom prst="rect">
            <a:avLst/>
          </a:prstGeom>
          <a:noFill/>
        </p:spPr>
        <p:txBody>
          <a:bodyPr wrap="square" rtlCol="0">
            <a:spAutoFit/>
          </a:bodyPr>
          <a:lstStyle/>
          <a:p>
            <a:pPr algn="r"/>
            <a:r>
              <a:rPr lang="fr-CH" sz="1000" dirty="0" err="1">
                <a:solidFill>
                  <a:schemeClr val="bg1"/>
                </a:solidFill>
              </a:rPr>
              <a:t>Ganze</a:t>
            </a:r>
            <a:r>
              <a:rPr lang="fr-CH" sz="1000" dirty="0">
                <a:solidFill>
                  <a:schemeClr val="bg1"/>
                </a:solidFill>
              </a:rPr>
              <a:t> Folie: ZFPS</a:t>
            </a:r>
          </a:p>
        </p:txBody>
      </p:sp>
      <p:sp>
        <p:nvSpPr>
          <p:cNvPr id="34" name="Untertitel 2">
            <a:extLst>
              <a:ext uri="{FF2B5EF4-FFF2-40B4-BE49-F238E27FC236}">
                <a16:creationId xmlns:a16="http://schemas.microsoft.com/office/drawing/2014/main" id="{FABD6B6F-6FDB-E6BD-552E-47A9DFF1AFFB}"/>
              </a:ext>
            </a:extLst>
          </p:cNvPr>
          <p:cNvSpPr>
            <a:spLocks noGrp="1"/>
          </p:cNvSpPr>
          <p:nvPr>
            <p:ph type="subTitle" idx="1"/>
          </p:nvPr>
        </p:nvSpPr>
        <p:spPr>
          <a:xfrm>
            <a:off x="631965" y="656507"/>
            <a:ext cx="10058400" cy="519150"/>
          </a:xfrm>
        </p:spPr>
        <p:txBody>
          <a:bodyPr>
            <a:normAutofit/>
          </a:bodyPr>
          <a:lstStyle/>
          <a:p>
            <a:r>
              <a:rPr lang="de-CH" sz="3000" b="1" dirty="0">
                <a:solidFill>
                  <a:schemeClr val="accent1">
                    <a:lumMod val="50000"/>
                  </a:schemeClr>
                </a:solidFill>
              </a:rPr>
              <a:t>Sucht-SPIRALE</a:t>
            </a:r>
          </a:p>
        </p:txBody>
      </p:sp>
    </p:spTree>
    <p:extLst>
      <p:ext uri="{BB962C8B-B14F-4D97-AF65-F5344CB8AC3E}">
        <p14:creationId xmlns:p14="http://schemas.microsoft.com/office/powerpoint/2010/main" val="3550301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631965" y="656507"/>
            <a:ext cx="10058400" cy="519150"/>
          </a:xfrm>
        </p:spPr>
        <p:txBody>
          <a:bodyPr>
            <a:normAutofit/>
          </a:bodyPr>
          <a:lstStyle/>
          <a:p>
            <a:r>
              <a:rPr lang="de-CH" sz="3000" b="1" dirty="0">
                <a:solidFill>
                  <a:schemeClr val="accent1">
                    <a:lumMod val="50000"/>
                  </a:schemeClr>
                </a:solidFill>
              </a:rPr>
              <a:t>Mythos</a:t>
            </a:r>
          </a:p>
        </p:txBody>
      </p:sp>
      <p:pic>
        <p:nvPicPr>
          <p:cNvPr id="2" name="Grafik 1" descr="Ein Bild, das Handschuhe, Hand enthält.&#10;&#10;Automatisch generierte Beschreibung">
            <a:extLst>
              <a:ext uri="{FF2B5EF4-FFF2-40B4-BE49-F238E27FC236}">
                <a16:creationId xmlns:a16="http://schemas.microsoft.com/office/drawing/2014/main" id="{A974B49C-5692-66D2-3364-56964F38143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030914" y="4086719"/>
            <a:ext cx="1334387" cy="1932086"/>
          </a:xfrm>
          <a:prstGeom prst="rect">
            <a:avLst/>
          </a:prstGeom>
        </p:spPr>
      </p:pic>
      <p:sp>
        <p:nvSpPr>
          <p:cNvPr id="11" name="Textfeld 10">
            <a:extLst>
              <a:ext uri="{FF2B5EF4-FFF2-40B4-BE49-F238E27FC236}">
                <a16:creationId xmlns:a16="http://schemas.microsoft.com/office/drawing/2014/main" id="{1B636A56-D80A-85E0-418D-F7296A23D45B}"/>
              </a:ext>
            </a:extLst>
          </p:cNvPr>
          <p:cNvSpPr txBox="1"/>
          <p:nvPr/>
        </p:nvSpPr>
        <p:spPr>
          <a:xfrm rot="14118513">
            <a:off x="285717" y="4321580"/>
            <a:ext cx="921488" cy="276999"/>
          </a:xfrm>
          <a:prstGeom prst="rect">
            <a:avLst/>
          </a:prstGeom>
          <a:solidFill>
            <a:schemeClr val="accent2">
              <a:lumMod val="60000"/>
              <a:lumOff val="40000"/>
            </a:schemeClr>
          </a:solidFill>
          <a:ln w="28575">
            <a:noFill/>
          </a:ln>
        </p:spPr>
        <p:txBody>
          <a:bodyPr wrap="square" rtlCol="0">
            <a:spAutoFit/>
          </a:bodyPr>
          <a:lstStyle/>
          <a:p>
            <a:r>
              <a:rPr lang="de-CH" sz="1200" dirty="0">
                <a:solidFill>
                  <a:schemeClr val="bg1"/>
                </a:solidFill>
              </a:rPr>
              <a:t>Informieren</a:t>
            </a:r>
          </a:p>
        </p:txBody>
      </p:sp>
      <p:sp>
        <p:nvSpPr>
          <p:cNvPr id="12" name="Textfeld 11">
            <a:extLst>
              <a:ext uri="{FF2B5EF4-FFF2-40B4-BE49-F238E27FC236}">
                <a16:creationId xmlns:a16="http://schemas.microsoft.com/office/drawing/2014/main" id="{84AE8E87-5778-9A8B-B13E-30CF4B8360E0}"/>
              </a:ext>
            </a:extLst>
          </p:cNvPr>
          <p:cNvSpPr txBox="1"/>
          <p:nvPr/>
        </p:nvSpPr>
        <p:spPr>
          <a:xfrm rot="15848186">
            <a:off x="875707" y="3612669"/>
            <a:ext cx="850604" cy="276999"/>
          </a:xfrm>
          <a:prstGeom prst="rect">
            <a:avLst/>
          </a:prstGeom>
          <a:solidFill>
            <a:schemeClr val="accent2">
              <a:lumMod val="60000"/>
              <a:lumOff val="40000"/>
            </a:schemeClr>
          </a:solidFill>
          <a:ln w="28575">
            <a:solidFill>
              <a:srgbClr val="0070C0"/>
            </a:solidFill>
          </a:ln>
        </p:spPr>
        <p:txBody>
          <a:bodyPr wrap="square" rtlCol="0">
            <a:spAutoFit/>
          </a:bodyPr>
          <a:lstStyle/>
          <a:p>
            <a:r>
              <a:rPr lang="de-CH" sz="1200" dirty="0">
                <a:solidFill>
                  <a:srgbClr val="0070C0"/>
                </a:solidFill>
              </a:rPr>
              <a:t>Verstehen</a:t>
            </a:r>
          </a:p>
        </p:txBody>
      </p:sp>
      <p:sp>
        <p:nvSpPr>
          <p:cNvPr id="13" name="Textfeld 12">
            <a:extLst>
              <a:ext uri="{FF2B5EF4-FFF2-40B4-BE49-F238E27FC236}">
                <a16:creationId xmlns:a16="http://schemas.microsoft.com/office/drawing/2014/main" id="{9AE3E937-976A-B6E4-3559-CD60F0D1261C}"/>
              </a:ext>
            </a:extLst>
          </p:cNvPr>
          <p:cNvSpPr txBox="1"/>
          <p:nvPr/>
        </p:nvSpPr>
        <p:spPr>
          <a:xfrm rot="16200000">
            <a:off x="1327704" y="3526580"/>
            <a:ext cx="811618" cy="276999"/>
          </a:xfrm>
          <a:prstGeom prst="rect">
            <a:avLst/>
          </a:prstGeom>
          <a:solidFill>
            <a:schemeClr val="accent2">
              <a:lumMod val="60000"/>
              <a:lumOff val="40000"/>
            </a:schemeClr>
          </a:solidFill>
        </p:spPr>
        <p:txBody>
          <a:bodyPr wrap="square" rtlCol="0">
            <a:spAutoFit/>
          </a:bodyPr>
          <a:lstStyle/>
          <a:p>
            <a:r>
              <a:rPr lang="de-CH" sz="1200" dirty="0">
                <a:solidFill>
                  <a:schemeClr val="bg1"/>
                </a:solidFill>
              </a:rPr>
              <a:t>Erkennen</a:t>
            </a:r>
          </a:p>
        </p:txBody>
      </p:sp>
      <p:sp>
        <p:nvSpPr>
          <p:cNvPr id="14" name="Textfeld 13">
            <a:extLst>
              <a:ext uri="{FF2B5EF4-FFF2-40B4-BE49-F238E27FC236}">
                <a16:creationId xmlns:a16="http://schemas.microsoft.com/office/drawing/2014/main" id="{7AB1A1C7-9943-1433-8FFF-0A9792B0AB96}"/>
              </a:ext>
            </a:extLst>
          </p:cNvPr>
          <p:cNvSpPr txBox="1"/>
          <p:nvPr/>
        </p:nvSpPr>
        <p:spPr>
          <a:xfrm rot="16397315">
            <a:off x="1713827" y="3683561"/>
            <a:ext cx="717962" cy="276999"/>
          </a:xfrm>
          <a:prstGeom prst="rect">
            <a:avLst/>
          </a:prstGeom>
          <a:solidFill>
            <a:schemeClr val="accent2">
              <a:lumMod val="60000"/>
              <a:lumOff val="40000"/>
            </a:schemeClr>
          </a:solidFill>
        </p:spPr>
        <p:txBody>
          <a:bodyPr wrap="square" rtlCol="0">
            <a:spAutoFit/>
          </a:bodyPr>
          <a:lstStyle/>
          <a:p>
            <a:r>
              <a:rPr lang="de-CH" sz="1200" dirty="0">
                <a:solidFill>
                  <a:schemeClr val="bg1"/>
                </a:solidFill>
              </a:rPr>
              <a:t>Handeln</a:t>
            </a:r>
          </a:p>
        </p:txBody>
      </p:sp>
      <p:sp>
        <p:nvSpPr>
          <p:cNvPr id="15" name="Textfeld 14">
            <a:extLst>
              <a:ext uri="{FF2B5EF4-FFF2-40B4-BE49-F238E27FC236}">
                <a16:creationId xmlns:a16="http://schemas.microsoft.com/office/drawing/2014/main" id="{C11BF675-31BA-71EA-35CB-BC09BB9C489F}"/>
              </a:ext>
            </a:extLst>
          </p:cNvPr>
          <p:cNvSpPr txBox="1"/>
          <p:nvPr/>
        </p:nvSpPr>
        <p:spPr>
          <a:xfrm rot="16835369">
            <a:off x="1973938" y="3863915"/>
            <a:ext cx="870362" cy="276999"/>
          </a:xfrm>
          <a:prstGeom prst="rect">
            <a:avLst/>
          </a:prstGeom>
          <a:solidFill>
            <a:schemeClr val="accent2">
              <a:lumMod val="60000"/>
              <a:lumOff val="40000"/>
            </a:schemeClr>
          </a:solidFill>
        </p:spPr>
        <p:txBody>
          <a:bodyPr wrap="square" rtlCol="0">
            <a:spAutoFit/>
          </a:bodyPr>
          <a:lstStyle/>
          <a:p>
            <a:r>
              <a:rPr lang="de-CH" sz="1200" dirty="0">
                <a:solidFill>
                  <a:schemeClr val="bg1"/>
                </a:solidFill>
              </a:rPr>
              <a:t>Hilfe holen</a:t>
            </a:r>
          </a:p>
        </p:txBody>
      </p:sp>
      <p:sp>
        <p:nvSpPr>
          <p:cNvPr id="5" name="Textfeld 4">
            <a:extLst>
              <a:ext uri="{FF2B5EF4-FFF2-40B4-BE49-F238E27FC236}">
                <a16:creationId xmlns:a16="http://schemas.microsoft.com/office/drawing/2014/main" id="{42044381-0B5D-9D6E-4195-41B0DB32466F}"/>
              </a:ext>
            </a:extLst>
          </p:cNvPr>
          <p:cNvSpPr txBox="1"/>
          <p:nvPr/>
        </p:nvSpPr>
        <p:spPr>
          <a:xfrm>
            <a:off x="3215398" y="1405357"/>
            <a:ext cx="7945688" cy="2862322"/>
          </a:xfrm>
          <a:prstGeom prst="rect">
            <a:avLst/>
          </a:prstGeom>
          <a:noFill/>
          <a:ln w="19050">
            <a:solidFill>
              <a:schemeClr val="accent2">
                <a:lumMod val="75000"/>
              </a:schemeClr>
            </a:solidFill>
          </a:ln>
        </p:spPr>
        <p:txBody>
          <a:bodyPr wrap="square" rtlCol="0">
            <a:spAutoFit/>
          </a:bodyPr>
          <a:lstStyle/>
          <a:p>
            <a:pPr algn="ctr"/>
            <a:r>
              <a:rPr lang="de-CH" b="1" u="sng" dirty="0"/>
              <a:t>Mythos</a:t>
            </a:r>
            <a:r>
              <a:rPr lang="de-CH" dirty="0"/>
              <a:t>: </a:t>
            </a:r>
            <a:r>
              <a:rPr lang="de-CH" dirty="0" err="1"/>
              <a:t>Vapes</a:t>
            </a:r>
            <a:r>
              <a:rPr lang="de-CH" dirty="0"/>
              <a:t> sollen gesünder sein als Zigaretten </a:t>
            </a:r>
            <a:r>
              <a:rPr lang="de-CH" dirty="0">
                <a:sym typeface="Wingdings" panose="05000000000000000000" pitchFamily="2" charset="2"/>
              </a:rPr>
              <a:t> Falsch</a:t>
            </a:r>
            <a:endParaRPr lang="de-CH" dirty="0"/>
          </a:p>
          <a:p>
            <a:pPr algn="ctr"/>
            <a:endParaRPr lang="de-CH" dirty="0"/>
          </a:p>
          <a:p>
            <a:pPr algn="ctr"/>
            <a:r>
              <a:rPr lang="de-CH" dirty="0"/>
              <a:t>Für erwachsene starkrauchende Personen kann der Umstieg auf </a:t>
            </a:r>
            <a:r>
              <a:rPr lang="de-CH" dirty="0" err="1"/>
              <a:t>Vapes</a:t>
            </a:r>
            <a:r>
              <a:rPr lang="de-CH" dirty="0"/>
              <a:t> weniger negative gesundheitliche Auswirkungen haben, weil die </a:t>
            </a:r>
            <a:r>
              <a:rPr lang="de-CH" dirty="0" err="1"/>
              <a:t>Vapes</a:t>
            </a:r>
            <a:r>
              <a:rPr lang="de-CH" dirty="0"/>
              <a:t> im Gegensatz zu den Zigaretten kein Teer enthalten. Trotzdem ist es </a:t>
            </a:r>
            <a:r>
              <a:rPr lang="de-CH" u="sng" dirty="0"/>
              <a:t>nicht weniger gefährlich als Zigaretten</a:t>
            </a:r>
            <a:r>
              <a:rPr lang="de-CH" dirty="0"/>
              <a:t>! </a:t>
            </a:r>
          </a:p>
          <a:p>
            <a:pPr algn="ctr"/>
            <a:endParaRPr lang="de-CH" dirty="0"/>
          </a:p>
          <a:p>
            <a:pPr algn="ctr"/>
            <a:r>
              <a:rPr lang="de-CH" dirty="0"/>
              <a:t>Für Jugendliche, welche bisher kein Nikotin konsumierten, ist das Vapen gesundheitsschädlich. Vapen macht schnell abhängig von Nikotin und kann den Einstieg in den Konsum anderer Substanzen fördern!</a:t>
            </a:r>
          </a:p>
        </p:txBody>
      </p:sp>
    </p:spTree>
    <p:extLst>
      <p:ext uri="{BB962C8B-B14F-4D97-AF65-F5344CB8AC3E}">
        <p14:creationId xmlns:p14="http://schemas.microsoft.com/office/powerpoint/2010/main" val="226331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p:txBody>
          <a:bodyPr/>
          <a:lstStyle/>
          <a:p>
            <a:r>
              <a:rPr lang="de-CH" b="1" dirty="0"/>
              <a:t>Umwelt</a:t>
            </a:r>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5103489" y="1353714"/>
            <a:ext cx="5819047" cy="1436092"/>
          </a:xfrm>
        </p:spPr>
        <p:txBody>
          <a:bodyPr>
            <a:noAutofit/>
          </a:bodyPr>
          <a:lstStyle/>
          <a:p>
            <a:pPr marL="0" indent="0">
              <a:lnSpc>
                <a:spcPct val="100000"/>
              </a:lnSpc>
              <a:spcBef>
                <a:spcPts val="0"/>
              </a:spcBef>
              <a:spcAft>
                <a:spcPts val="600"/>
              </a:spcAft>
              <a:buNone/>
            </a:pPr>
            <a:r>
              <a:rPr lang="de-CH" b="1" dirty="0"/>
              <a:t>Lithium-Ionen-Akkus </a:t>
            </a:r>
            <a:r>
              <a:rPr lang="de-CH" dirty="0"/>
              <a:t>und</a:t>
            </a:r>
            <a:r>
              <a:rPr lang="de-CH" b="1" dirty="0"/>
              <a:t> Batterien </a:t>
            </a:r>
            <a:r>
              <a:rPr lang="de-CH" dirty="0"/>
              <a:t>enthalten wertvolle Rohstoffe.</a:t>
            </a:r>
          </a:p>
          <a:p>
            <a:pPr marL="0" indent="0">
              <a:lnSpc>
                <a:spcPct val="100000"/>
              </a:lnSpc>
              <a:spcBef>
                <a:spcPts val="0"/>
              </a:spcBef>
              <a:spcAft>
                <a:spcPts val="600"/>
              </a:spcAft>
              <a:buNone/>
            </a:pPr>
            <a:r>
              <a:rPr lang="de-CH" dirty="0"/>
              <a:t>Sie sind </a:t>
            </a:r>
            <a:r>
              <a:rPr lang="de-CH" u="sng" dirty="0"/>
              <a:t>schädlich für die Umwelt</a:t>
            </a:r>
            <a:r>
              <a:rPr lang="de-CH" dirty="0"/>
              <a:t>, wenn sie falsch entsorgt werden.</a:t>
            </a:r>
          </a:p>
        </p:txBody>
      </p:sp>
      <p:sp>
        <p:nvSpPr>
          <p:cNvPr id="4" name="Textplatzhalter 3">
            <a:extLst>
              <a:ext uri="{FF2B5EF4-FFF2-40B4-BE49-F238E27FC236}">
                <a16:creationId xmlns:a16="http://schemas.microsoft.com/office/drawing/2014/main" id="{ADA0E272-5872-373E-657C-AD60A2FB19A3}"/>
              </a:ext>
            </a:extLst>
          </p:cNvPr>
          <p:cNvSpPr>
            <a:spLocks noGrp="1"/>
          </p:cNvSpPr>
          <p:nvPr>
            <p:ph type="body" sz="half" idx="2"/>
          </p:nvPr>
        </p:nvSpPr>
        <p:spPr/>
        <p:txBody>
          <a:bodyPr/>
          <a:lstStyle/>
          <a:p>
            <a:endParaRPr lang="de-CH" dirty="0"/>
          </a:p>
        </p:txBody>
      </p:sp>
      <p:sp>
        <p:nvSpPr>
          <p:cNvPr id="5" name="Untertitel 2">
            <a:extLst>
              <a:ext uri="{FF2B5EF4-FFF2-40B4-BE49-F238E27FC236}">
                <a16:creationId xmlns:a16="http://schemas.microsoft.com/office/drawing/2014/main" id="{BFF4D808-2E8D-BCB0-0E2B-71D27FD2DE3A}"/>
              </a:ext>
            </a:extLst>
          </p:cNvPr>
          <p:cNvSpPr txBox="1">
            <a:spLocks/>
          </p:cNvSpPr>
          <p:nvPr/>
        </p:nvSpPr>
        <p:spPr>
          <a:xfrm>
            <a:off x="4898571" y="725175"/>
            <a:ext cx="3734440" cy="45848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de-CH" sz="3000" b="1" dirty="0">
                <a:solidFill>
                  <a:schemeClr val="accent3">
                    <a:lumMod val="75000"/>
                  </a:schemeClr>
                </a:solidFill>
                <a:latin typeface="+mj-lt"/>
              </a:rPr>
              <a:t>VERBRAUCH</a:t>
            </a:r>
          </a:p>
        </p:txBody>
      </p:sp>
      <p:sp>
        <p:nvSpPr>
          <p:cNvPr id="6" name="Untertitel 2">
            <a:extLst>
              <a:ext uri="{FF2B5EF4-FFF2-40B4-BE49-F238E27FC236}">
                <a16:creationId xmlns:a16="http://schemas.microsoft.com/office/drawing/2014/main" id="{6A7B3063-F6C2-3E14-0E2A-B908EDB98CA9}"/>
              </a:ext>
            </a:extLst>
          </p:cNvPr>
          <p:cNvSpPr txBox="1">
            <a:spLocks/>
          </p:cNvSpPr>
          <p:nvPr/>
        </p:nvSpPr>
        <p:spPr>
          <a:xfrm>
            <a:off x="4934107" y="3634847"/>
            <a:ext cx="2929733" cy="37603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de-CH" sz="3000" b="1" dirty="0">
                <a:solidFill>
                  <a:schemeClr val="accent3">
                    <a:lumMod val="75000"/>
                  </a:schemeClr>
                </a:solidFill>
                <a:latin typeface="+mj-lt"/>
              </a:rPr>
              <a:t>ENTSORGUNG</a:t>
            </a:r>
          </a:p>
        </p:txBody>
      </p:sp>
      <p:sp>
        <p:nvSpPr>
          <p:cNvPr id="7" name="Inhaltsplatzhalter 2">
            <a:extLst>
              <a:ext uri="{FF2B5EF4-FFF2-40B4-BE49-F238E27FC236}">
                <a16:creationId xmlns:a16="http://schemas.microsoft.com/office/drawing/2014/main" id="{12926D83-7B7D-9DB3-E3DD-FCDCBEC58E0F}"/>
              </a:ext>
            </a:extLst>
          </p:cNvPr>
          <p:cNvSpPr txBox="1">
            <a:spLocks/>
          </p:cNvSpPr>
          <p:nvPr/>
        </p:nvSpPr>
        <p:spPr>
          <a:xfrm>
            <a:off x="5103489" y="4181605"/>
            <a:ext cx="5106666" cy="86807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de-CH" dirty="0" err="1"/>
              <a:t>Vapes</a:t>
            </a:r>
            <a:r>
              <a:rPr lang="de-CH" dirty="0"/>
              <a:t> gehören in den Elektroschrott.</a:t>
            </a:r>
          </a:p>
          <a:p>
            <a:pPr marL="0" indent="0">
              <a:buNone/>
            </a:pPr>
            <a:r>
              <a:rPr lang="de-CH" dirty="0"/>
              <a:t>Sie werden oftmals nicht richtig entsorgt.</a:t>
            </a:r>
          </a:p>
          <a:p>
            <a:pPr marL="0" indent="0">
              <a:buNone/>
            </a:pPr>
            <a:endParaRPr lang="de-CH" dirty="0"/>
          </a:p>
        </p:txBody>
      </p:sp>
      <p:pic>
        <p:nvPicPr>
          <p:cNvPr id="15" name="Grafik 14" descr="Ein Bild, das Handschuhe, Hand enthält.&#10;&#10;Automatisch generierte Beschreibung">
            <a:extLst>
              <a:ext uri="{FF2B5EF4-FFF2-40B4-BE49-F238E27FC236}">
                <a16:creationId xmlns:a16="http://schemas.microsoft.com/office/drawing/2014/main" id="{FC478CC1-A3A0-1E3A-A447-4EA09F4ECFF7}"/>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16" name="Textfeld 15">
            <a:extLst>
              <a:ext uri="{FF2B5EF4-FFF2-40B4-BE49-F238E27FC236}">
                <a16:creationId xmlns:a16="http://schemas.microsoft.com/office/drawing/2014/main" id="{E6AC125C-9ED6-4705-A555-5E7724E97D37}"/>
              </a:ext>
            </a:extLst>
          </p:cNvPr>
          <p:cNvSpPr txBox="1"/>
          <p:nvPr/>
        </p:nvSpPr>
        <p:spPr>
          <a:xfrm rot="14118513">
            <a:off x="413750" y="4876736"/>
            <a:ext cx="921488" cy="276999"/>
          </a:xfrm>
          <a:prstGeom prst="rect">
            <a:avLst/>
          </a:prstGeom>
          <a:solidFill>
            <a:schemeClr val="accent1">
              <a:lumMod val="75000"/>
            </a:schemeClr>
          </a:solidFill>
          <a:ln w="28575">
            <a:solidFill>
              <a:srgbClr val="92D050"/>
            </a:solidFill>
          </a:ln>
        </p:spPr>
        <p:txBody>
          <a:bodyPr wrap="square" rtlCol="0">
            <a:spAutoFit/>
          </a:bodyPr>
          <a:lstStyle/>
          <a:p>
            <a:r>
              <a:rPr lang="de-CH" sz="1200" dirty="0">
                <a:solidFill>
                  <a:srgbClr val="92D050"/>
                </a:solidFill>
              </a:rPr>
              <a:t>Informieren</a:t>
            </a:r>
          </a:p>
        </p:txBody>
      </p:sp>
      <p:sp>
        <p:nvSpPr>
          <p:cNvPr id="17" name="Textfeld 16">
            <a:extLst>
              <a:ext uri="{FF2B5EF4-FFF2-40B4-BE49-F238E27FC236}">
                <a16:creationId xmlns:a16="http://schemas.microsoft.com/office/drawing/2014/main" id="{97D9F460-3C01-2A6C-3D54-478E60F241C3}"/>
              </a:ext>
            </a:extLst>
          </p:cNvPr>
          <p:cNvSpPr txBox="1"/>
          <p:nvPr/>
        </p:nvSpPr>
        <p:spPr>
          <a:xfrm rot="15848186">
            <a:off x="1003740" y="4167825"/>
            <a:ext cx="850604" cy="276999"/>
          </a:xfrm>
          <a:prstGeom prst="rect">
            <a:avLst/>
          </a:prstGeom>
          <a:solidFill>
            <a:schemeClr val="accent1">
              <a:lumMod val="75000"/>
            </a:schemeClr>
          </a:solidFill>
        </p:spPr>
        <p:txBody>
          <a:bodyPr wrap="square" rtlCol="0">
            <a:spAutoFit/>
          </a:bodyPr>
          <a:lstStyle/>
          <a:p>
            <a:r>
              <a:rPr lang="de-CH" sz="1200" dirty="0">
                <a:solidFill>
                  <a:schemeClr val="bg1"/>
                </a:solidFill>
              </a:rPr>
              <a:t>Verstehen</a:t>
            </a:r>
          </a:p>
        </p:txBody>
      </p:sp>
      <p:sp>
        <p:nvSpPr>
          <p:cNvPr id="18" name="Textfeld 17">
            <a:extLst>
              <a:ext uri="{FF2B5EF4-FFF2-40B4-BE49-F238E27FC236}">
                <a16:creationId xmlns:a16="http://schemas.microsoft.com/office/drawing/2014/main" id="{BC8B3954-1C1C-0B24-69D2-754166FF6459}"/>
              </a:ext>
            </a:extLst>
          </p:cNvPr>
          <p:cNvSpPr txBox="1"/>
          <p:nvPr/>
        </p:nvSpPr>
        <p:spPr>
          <a:xfrm rot="16200000">
            <a:off x="1455737" y="4081736"/>
            <a:ext cx="811618" cy="276999"/>
          </a:xfrm>
          <a:prstGeom prst="rect">
            <a:avLst/>
          </a:prstGeom>
          <a:solidFill>
            <a:schemeClr val="accent1">
              <a:lumMod val="75000"/>
            </a:schemeClr>
          </a:solidFill>
        </p:spPr>
        <p:txBody>
          <a:bodyPr wrap="square" rtlCol="0">
            <a:spAutoFit/>
          </a:bodyPr>
          <a:lstStyle/>
          <a:p>
            <a:r>
              <a:rPr lang="de-CH" sz="1200" dirty="0">
                <a:solidFill>
                  <a:schemeClr val="bg1"/>
                </a:solidFill>
              </a:rPr>
              <a:t>Erkennen</a:t>
            </a:r>
          </a:p>
        </p:txBody>
      </p:sp>
      <p:sp>
        <p:nvSpPr>
          <p:cNvPr id="19" name="Textfeld 18">
            <a:extLst>
              <a:ext uri="{FF2B5EF4-FFF2-40B4-BE49-F238E27FC236}">
                <a16:creationId xmlns:a16="http://schemas.microsoft.com/office/drawing/2014/main" id="{3CD430CA-F94F-AB03-FFF8-8501A77CE5FB}"/>
              </a:ext>
            </a:extLst>
          </p:cNvPr>
          <p:cNvSpPr txBox="1"/>
          <p:nvPr/>
        </p:nvSpPr>
        <p:spPr>
          <a:xfrm rot="16397315">
            <a:off x="1841860" y="4238717"/>
            <a:ext cx="717962" cy="276999"/>
          </a:xfrm>
          <a:prstGeom prst="rect">
            <a:avLst/>
          </a:prstGeom>
          <a:solidFill>
            <a:schemeClr val="accent1">
              <a:lumMod val="75000"/>
            </a:schemeClr>
          </a:solidFill>
        </p:spPr>
        <p:txBody>
          <a:bodyPr wrap="square" rtlCol="0">
            <a:spAutoFit/>
          </a:bodyPr>
          <a:lstStyle/>
          <a:p>
            <a:r>
              <a:rPr lang="de-CH" sz="1200" dirty="0">
                <a:solidFill>
                  <a:schemeClr val="bg1"/>
                </a:solidFill>
              </a:rPr>
              <a:t>Handeln</a:t>
            </a:r>
          </a:p>
        </p:txBody>
      </p:sp>
      <p:sp>
        <p:nvSpPr>
          <p:cNvPr id="20" name="Textfeld 19">
            <a:extLst>
              <a:ext uri="{FF2B5EF4-FFF2-40B4-BE49-F238E27FC236}">
                <a16:creationId xmlns:a16="http://schemas.microsoft.com/office/drawing/2014/main" id="{BDB58FDD-9C84-A88D-F989-D0830E45E16F}"/>
              </a:ext>
            </a:extLst>
          </p:cNvPr>
          <p:cNvSpPr txBox="1"/>
          <p:nvPr/>
        </p:nvSpPr>
        <p:spPr>
          <a:xfrm rot="16835369">
            <a:off x="2101971" y="4419071"/>
            <a:ext cx="870362" cy="276999"/>
          </a:xfrm>
          <a:prstGeom prst="rect">
            <a:avLst/>
          </a:prstGeom>
          <a:solidFill>
            <a:schemeClr val="accent1">
              <a:lumMod val="75000"/>
            </a:schemeClr>
          </a:solidFill>
        </p:spPr>
        <p:txBody>
          <a:bodyPr wrap="square" rtlCol="0">
            <a:spAutoFit/>
          </a:bodyPr>
          <a:lstStyle/>
          <a:p>
            <a:r>
              <a:rPr lang="de-CH" sz="1200" dirty="0">
                <a:solidFill>
                  <a:schemeClr val="bg1"/>
                </a:solidFill>
              </a:rPr>
              <a:t>Hilfe holen</a:t>
            </a:r>
          </a:p>
        </p:txBody>
      </p:sp>
      <p:pic>
        <p:nvPicPr>
          <p:cNvPr id="9" name="Grafik 8" descr="Ein Bild, das Schwarz, Dunkelheit enthält.&#10;&#10;Automatisch generierte Beschreibung">
            <a:extLst>
              <a:ext uri="{FF2B5EF4-FFF2-40B4-BE49-F238E27FC236}">
                <a16:creationId xmlns:a16="http://schemas.microsoft.com/office/drawing/2014/main" id="{6D0F7A64-A0A6-F5BC-29E8-E33B9A77319F}"/>
              </a:ext>
            </a:extLst>
          </p:cNvPr>
          <p:cNvPicPr>
            <a:picLocks noChangeAspect="1"/>
          </p:cNvPicPr>
          <p:nvPr/>
        </p:nvPicPr>
        <p:blipFill rotWithShape="1">
          <a:blip r:embed="rId5">
            <a:extLst>
              <a:ext uri="{28A0092B-C50C-407E-A947-70E740481C1C}">
                <a14:useLocalDpi xmlns:a14="http://schemas.microsoft.com/office/drawing/2010/main" val="0"/>
              </a:ext>
            </a:extLst>
          </a:blip>
          <a:srcRect l="9919" t="5015" r="8124" b="20197"/>
          <a:stretch/>
        </p:blipFill>
        <p:spPr>
          <a:xfrm>
            <a:off x="9704156" y="4626045"/>
            <a:ext cx="1989464" cy="1815433"/>
          </a:xfrm>
          <a:prstGeom prst="rect">
            <a:avLst/>
          </a:prstGeom>
        </p:spPr>
      </p:pic>
    </p:spTree>
    <p:extLst>
      <p:ext uri="{BB962C8B-B14F-4D97-AF65-F5344CB8AC3E}">
        <p14:creationId xmlns:p14="http://schemas.microsoft.com/office/powerpoint/2010/main" val="2539270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408214" y="615933"/>
            <a:ext cx="3298371" cy="2286000"/>
          </a:xfrm>
        </p:spPr>
        <p:txBody>
          <a:bodyPr/>
          <a:lstStyle/>
          <a:p>
            <a:r>
              <a:rPr lang="de-CH" b="1" dirty="0"/>
              <a:t>Gesellschaftliches</a:t>
            </a:r>
          </a:p>
        </p:txBody>
      </p:sp>
      <p:sp>
        <p:nvSpPr>
          <p:cNvPr id="4" name="Textplatzhalter 3">
            <a:extLst>
              <a:ext uri="{FF2B5EF4-FFF2-40B4-BE49-F238E27FC236}">
                <a16:creationId xmlns:a16="http://schemas.microsoft.com/office/drawing/2014/main" id="{ADA0E272-5872-373E-657C-AD60A2FB19A3}"/>
              </a:ext>
            </a:extLst>
          </p:cNvPr>
          <p:cNvSpPr>
            <a:spLocks noGrp="1"/>
          </p:cNvSpPr>
          <p:nvPr>
            <p:ph type="body" sz="half" idx="2"/>
          </p:nvPr>
        </p:nvSpPr>
        <p:spPr>
          <a:xfrm>
            <a:off x="0" y="2926080"/>
            <a:ext cx="4114800" cy="3379124"/>
          </a:xfrm>
        </p:spPr>
        <p:txBody>
          <a:bodyPr>
            <a:normAutofit/>
          </a:bodyPr>
          <a:lstStyle/>
          <a:p>
            <a:pPr algn="ctr"/>
            <a:endParaRPr lang="de-CH" sz="2000" dirty="0"/>
          </a:p>
        </p:txBody>
      </p:sp>
      <p:pic>
        <p:nvPicPr>
          <p:cNvPr id="5" name="Inhaltsplatzhalter 9" descr="Ein Bild, das Text, Screenshot enthält.">
            <a:extLst>
              <a:ext uri="{FF2B5EF4-FFF2-40B4-BE49-F238E27FC236}">
                <a16:creationId xmlns:a16="http://schemas.microsoft.com/office/drawing/2014/main" id="{983062F7-2BEF-BEA3-5C61-F7D3587D40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403562" y="829057"/>
            <a:ext cx="5765566" cy="5386806"/>
          </a:xfrm>
          <a:ln>
            <a:solidFill>
              <a:schemeClr val="tx2"/>
            </a:solidFill>
          </a:ln>
        </p:spPr>
      </p:pic>
      <p:sp>
        <p:nvSpPr>
          <p:cNvPr id="6" name="Textfeld 5">
            <a:extLst>
              <a:ext uri="{FF2B5EF4-FFF2-40B4-BE49-F238E27FC236}">
                <a16:creationId xmlns:a16="http://schemas.microsoft.com/office/drawing/2014/main" id="{5F9CFA4E-63C5-9F59-33CD-9660FEA184E3}"/>
              </a:ext>
            </a:extLst>
          </p:cNvPr>
          <p:cNvSpPr txBox="1"/>
          <p:nvPr/>
        </p:nvSpPr>
        <p:spPr>
          <a:xfrm>
            <a:off x="9321860" y="1574267"/>
            <a:ext cx="785308" cy="369332"/>
          </a:xfrm>
          <a:prstGeom prst="rect">
            <a:avLst/>
          </a:prstGeom>
          <a:noFill/>
        </p:spPr>
        <p:txBody>
          <a:bodyPr wrap="square" rtlCol="0">
            <a:spAutoFit/>
          </a:bodyPr>
          <a:lstStyle/>
          <a:p>
            <a:r>
              <a:rPr lang="de-CH" b="1" dirty="0">
                <a:solidFill>
                  <a:srgbClr val="018DBF"/>
                </a:solidFill>
              </a:rPr>
              <a:t>In den </a:t>
            </a:r>
          </a:p>
        </p:txBody>
      </p:sp>
      <p:pic>
        <p:nvPicPr>
          <p:cNvPr id="8" name="Grafik 7" descr="Ein Bild, das Handschuhe, Hand enthält.&#10;&#10;Automatisch generierte Beschreibung">
            <a:extLst>
              <a:ext uri="{FF2B5EF4-FFF2-40B4-BE49-F238E27FC236}">
                <a16:creationId xmlns:a16="http://schemas.microsoft.com/office/drawing/2014/main" id="{ACD9D7A2-7A43-A60B-14D0-BE2081255223}"/>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9" name="Textfeld 8">
            <a:extLst>
              <a:ext uri="{FF2B5EF4-FFF2-40B4-BE49-F238E27FC236}">
                <a16:creationId xmlns:a16="http://schemas.microsoft.com/office/drawing/2014/main" id="{CD2269CD-12EA-2ECD-04ED-F7B7047874B8}"/>
              </a:ext>
            </a:extLst>
          </p:cNvPr>
          <p:cNvSpPr txBox="1"/>
          <p:nvPr/>
        </p:nvSpPr>
        <p:spPr>
          <a:xfrm rot="14118513">
            <a:off x="413750" y="4876736"/>
            <a:ext cx="921488" cy="276999"/>
          </a:xfrm>
          <a:prstGeom prst="rect">
            <a:avLst/>
          </a:prstGeom>
          <a:solidFill>
            <a:schemeClr val="accent1">
              <a:lumMod val="75000"/>
            </a:schemeClr>
          </a:solidFill>
          <a:ln w="28575">
            <a:solidFill>
              <a:srgbClr val="FFFF00"/>
            </a:solidFill>
          </a:ln>
        </p:spPr>
        <p:txBody>
          <a:bodyPr wrap="square" rtlCol="0">
            <a:spAutoFit/>
          </a:bodyPr>
          <a:lstStyle/>
          <a:p>
            <a:r>
              <a:rPr lang="de-CH" sz="1200" dirty="0">
                <a:solidFill>
                  <a:srgbClr val="FFFF00"/>
                </a:solidFill>
              </a:rPr>
              <a:t>Informieren</a:t>
            </a:r>
          </a:p>
        </p:txBody>
      </p:sp>
      <p:sp>
        <p:nvSpPr>
          <p:cNvPr id="10" name="Textfeld 9">
            <a:extLst>
              <a:ext uri="{FF2B5EF4-FFF2-40B4-BE49-F238E27FC236}">
                <a16:creationId xmlns:a16="http://schemas.microsoft.com/office/drawing/2014/main" id="{36828107-AB04-82BB-3832-C88D29F07669}"/>
              </a:ext>
            </a:extLst>
          </p:cNvPr>
          <p:cNvSpPr txBox="1"/>
          <p:nvPr/>
        </p:nvSpPr>
        <p:spPr>
          <a:xfrm rot="15848186">
            <a:off x="1003740" y="4167825"/>
            <a:ext cx="850604" cy="276999"/>
          </a:xfrm>
          <a:prstGeom prst="rect">
            <a:avLst/>
          </a:prstGeom>
          <a:solidFill>
            <a:schemeClr val="accent1">
              <a:lumMod val="75000"/>
            </a:schemeClr>
          </a:solidFill>
        </p:spPr>
        <p:txBody>
          <a:bodyPr wrap="square" rtlCol="0">
            <a:spAutoFit/>
          </a:bodyPr>
          <a:lstStyle/>
          <a:p>
            <a:r>
              <a:rPr lang="de-CH" sz="1200" dirty="0">
                <a:solidFill>
                  <a:schemeClr val="bg1"/>
                </a:solidFill>
              </a:rPr>
              <a:t>Verstehen</a:t>
            </a:r>
          </a:p>
        </p:txBody>
      </p:sp>
      <p:sp>
        <p:nvSpPr>
          <p:cNvPr id="11" name="Textfeld 10">
            <a:extLst>
              <a:ext uri="{FF2B5EF4-FFF2-40B4-BE49-F238E27FC236}">
                <a16:creationId xmlns:a16="http://schemas.microsoft.com/office/drawing/2014/main" id="{D60146FD-E916-7DBD-02AF-111D863A4846}"/>
              </a:ext>
            </a:extLst>
          </p:cNvPr>
          <p:cNvSpPr txBox="1"/>
          <p:nvPr/>
        </p:nvSpPr>
        <p:spPr>
          <a:xfrm rot="16200000">
            <a:off x="1455737" y="4081736"/>
            <a:ext cx="811618" cy="276999"/>
          </a:xfrm>
          <a:prstGeom prst="rect">
            <a:avLst/>
          </a:prstGeom>
          <a:solidFill>
            <a:schemeClr val="accent1">
              <a:lumMod val="75000"/>
            </a:schemeClr>
          </a:solidFill>
        </p:spPr>
        <p:txBody>
          <a:bodyPr wrap="square" rtlCol="0">
            <a:spAutoFit/>
          </a:bodyPr>
          <a:lstStyle/>
          <a:p>
            <a:r>
              <a:rPr lang="de-CH" sz="1200" dirty="0">
                <a:solidFill>
                  <a:schemeClr val="bg1"/>
                </a:solidFill>
              </a:rPr>
              <a:t>Erkennen</a:t>
            </a:r>
          </a:p>
        </p:txBody>
      </p:sp>
      <p:sp>
        <p:nvSpPr>
          <p:cNvPr id="12" name="Textfeld 11">
            <a:extLst>
              <a:ext uri="{FF2B5EF4-FFF2-40B4-BE49-F238E27FC236}">
                <a16:creationId xmlns:a16="http://schemas.microsoft.com/office/drawing/2014/main" id="{B154D897-9978-0AD7-35AB-A5D30DE870BE}"/>
              </a:ext>
            </a:extLst>
          </p:cNvPr>
          <p:cNvSpPr txBox="1"/>
          <p:nvPr/>
        </p:nvSpPr>
        <p:spPr>
          <a:xfrm rot="16397315">
            <a:off x="1841860" y="4238717"/>
            <a:ext cx="717962" cy="276999"/>
          </a:xfrm>
          <a:prstGeom prst="rect">
            <a:avLst/>
          </a:prstGeom>
          <a:solidFill>
            <a:schemeClr val="accent1">
              <a:lumMod val="75000"/>
            </a:schemeClr>
          </a:solidFill>
        </p:spPr>
        <p:txBody>
          <a:bodyPr wrap="square" rtlCol="0">
            <a:spAutoFit/>
          </a:bodyPr>
          <a:lstStyle/>
          <a:p>
            <a:r>
              <a:rPr lang="de-CH" sz="1200" dirty="0">
                <a:solidFill>
                  <a:schemeClr val="bg1"/>
                </a:solidFill>
              </a:rPr>
              <a:t>Handeln</a:t>
            </a:r>
          </a:p>
        </p:txBody>
      </p:sp>
      <p:sp>
        <p:nvSpPr>
          <p:cNvPr id="13" name="Textfeld 12">
            <a:extLst>
              <a:ext uri="{FF2B5EF4-FFF2-40B4-BE49-F238E27FC236}">
                <a16:creationId xmlns:a16="http://schemas.microsoft.com/office/drawing/2014/main" id="{CDE84212-2D3A-869D-21B8-E71534AF5D32}"/>
              </a:ext>
            </a:extLst>
          </p:cNvPr>
          <p:cNvSpPr txBox="1"/>
          <p:nvPr/>
        </p:nvSpPr>
        <p:spPr>
          <a:xfrm rot="16835369">
            <a:off x="2101971" y="4419071"/>
            <a:ext cx="870362" cy="276999"/>
          </a:xfrm>
          <a:prstGeom prst="rect">
            <a:avLst/>
          </a:prstGeom>
          <a:solidFill>
            <a:schemeClr val="accent1">
              <a:lumMod val="75000"/>
            </a:schemeClr>
          </a:solidFill>
        </p:spPr>
        <p:txBody>
          <a:bodyPr wrap="square" rtlCol="0">
            <a:spAutoFit/>
          </a:bodyPr>
          <a:lstStyle/>
          <a:p>
            <a:r>
              <a:rPr lang="de-CH" sz="1200" dirty="0">
                <a:solidFill>
                  <a:schemeClr val="bg1"/>
                </a:solidFill>
              </a:rPr>
              <a:t>Hilfe holen</a:t>
            </a:r>
          </a:p>
        </p:txBody>
      </p:sp>
      <p:sp>
        <p:nvSpPr>
          <p:cNvPr id="14" name="Textfeld 13">
            <a:extLst>
              <a:ext uri="{FF2B5EF4-FFF2-40B4-BE49-F238E27FC236}">
                <a16:creationId xmlns:a16="http://schemas.microsoft.com/office/drawing/2014/main" id="{C04994E7-32E4-E620-DFD8-41A9DA211135}"/>
              </a:ext>
            </a:extLst>
          </p:cNvPr>
          <p:cNvSpPr txBox="1"/>
          <p:nvPr/>
        </p:nvSpPr>
        <p:spPr>
          <a:xfrm>
            <a:off x="11120651" y="6573961"/>
            <a:ext cx="1071349" cy="246221"/>
          </a:xfrm>
          <a:prstGeom prst="rect">
            <a:avLst/>
          </a:prstGeom>
          <a:noFill/>
        </p:spPr>
        <p:txBody>
          <a:bodyPr wrap="square">
            <a:spAutoFit/>
          </a:bodyPr>
          <a:lstStyle/>
          <a:p>
            <a:r>
              <a:rPr lang="de-CH" sz="1000" dirty="0"/>
              <a:t>suchtschweiz.ch</a:t>
            </a:r>
          </a:p>
        </p:txBody>
      </p:sp>
    </p:spTree>
    <p:extLst>
      <p:ext uri="{BB962C8B-B14F-4D97-AF65-F5344CB8AC3E}">
        <p14:creationId xmlns:p14="http://schemas.microsoft.com/office/powerpoint/2010/main" val="127964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tertitel 2">
            <a:extLst>
              <a:ext uri="{FF2B5EF4-FFF2-40B4-BE49-F238E27FC236}">
                <a16:creationId xmlns:a16="http://schemas.microsoft.com/office/drawing/2014/main" id="{F5906461-B31C-E6E8-7D43-A00CB5AC7E46}"/>
              </a:ext>
            </a:extLst>
          </p:cNvPr>
          <p:cNvSpPr txBox="1">
            <a:spLocks/>
          </p:cNvSpPr>
          <p:nvPr/>
        </p:nvSpPr>
        <p:spPr>
          <a:xfrm>
            <a:off x="631965" y="656507"/>
            <a:ext cx="10058400" cy="5191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de-CH" sz="3000" b="1" dirty="0">
                <a:solidFill>
                  <a:schemeClr val="accent1">
                    <a:lumMod val="50000"/>
                  </a:schemeClr>
                </a:solidFill>
              </a:rPr>
              <a:t>Zwischen-frage</a:t>
            </a:r>
          </a:p>
        </p:txBody>
      </p:sp>
      <p:sp>
        <p:nvSpPr>
          <p:cNvPr id="11" name="Textfeld 10">
            <a:extLst>
              <a:ext uri="{FF2B5EF4-FFF2-40B4-BE49-F238E27FC236}">
                <a16:creationId xmlns:a16="http://schemas.microsoft.com/office/drawing/2014/main" id="{E64C5AF8-5B1F-8083-7357-D4CF7AD7510A}"/>
              </a:ext>
            </a:extLst>
          </p:cNvPr>
          <p:cNvSpPr txBox="1"/>
          <p:nvPr/>
        </p:nvSpPr>
        <p:spPr>
          <a:xfrm>
            <a:off x="3070815" y="2222261"/>
            <a:ext cx="6050370" cy="461665"/>
          </a:xfrm>
          <a:prstGeom prst="rect">
            <a:avLst/>
          </a:prstGeom>
          <a:noFill/>
          <a:ln w="12700">
            <a:solidFill>
              <a:schemeClr val="accent1">
                <a:lumMod val="50000"/>
              </a:schemeClr>
            </a:solidFill>
          </a:ln>
        </p:spPr>
        <p:txBody>
          <a:bodyPr wrap="square" rtlCol="0">
            <a:spAutoFit/>
          </a:bodyPr>
          <a:lstStyle/>
          <a:p>
            <a:r>
              <a:rPr lang="de-CH" sz="2400" b="1" dirty="0"/>
              <a:t>Wer kennt mindestens eine Person, die vapt?</a:t>
            </a:r>
          </a:p>
        </p:txBody>
      </p:sp>
      <p:pic>
        <p:nvPicPr>
          <p:cNvPr id="13" name="Grafik 12" descr="Ein Bild, das Handschuhe, Hand enthält.&#10;&#10;Automatisch generierte Beschreibung">
            <a:extLst>
              <a:ext uri="{FF2B5EF4-FFF2-40B4-BE49-F238E27FC236}">
                <a16:creationId xmlns:a16="http://schemas.microsoft.com/office/drawing/2014/main" id="{24D4F5A5-E23D-ADA1-24C6-9FC63105D61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957887" y="3384045"/>
            <a:ext cx="1411892" cy="2044307"/>
          </a:xfrm>
          <a:prstGeom prst="rect">
            <a:avLst/>
          </a:prstGeom>
        </p:spPr>
      </p:pic>
      <p:pic>
        <p:nvPicPr>
          <p:cNvPr id="14" name="Grafik 13" descr="Ein Bild, das Handschuhe, Hand enthält.&#10;&#10;Automatisch generierte Beschreibung">
            <a:extLst>
              <a:ext uri="{FF2B5EF4-FFF2-40B4-BE49-F238E27FC236}">
                <a16:creationId xmlns:a16="http://schemas.microsoft.com/office/drawing/2014/main" id="{EAAC37C0-EA0D-0CA5-9F89-2EC0F0A28FC4}"/>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2944779" y="3177313"/>
            <a:ext cx="970671" cy="1405454"/>
          </a:xfrm>
          <a:prstGeom prst="rect">
            <a:avLst/>
          </a:prstGeom>
        </p:spPr>
      </p:pic>
      <p:pic>
        <p:nvPicPr>
          <p:cNvPr id="15" name="Grafik 14" descr="Ein Bild, das Handschuhe, Hand enthält.&#10;&#10;Automatisch generierte Beschreibung">
            <a:extLst>
              <a:ext uri="{FF2B5EF4-FFF2-40B4-BE49-F238E27FC236}">
                <a16:creationId xmlns:a16="http://schemas.microsoft.com/office/drawing/2014/main" id="{581417A8-97E5-A55D-12E9-DA4CCB4A6FC2}"/>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4893822" y="3778299"/>
            <a:ext cx="970430" cy="1405105"/>
          </a:xfrm>
          <a:prstGeom prst="rect">
            <a:avLst/>
          </a:prstGeom>
        </p:spPr>
      </p:pic>
      <p:pic>
        <p:nvPicPr>
          <p:cNvPr id="16" name="Grafik 15" descr="Ein Bild, das Handschuhe, Hand enthält.&#10;&#10;Automatisch generierte Beschreibung">
            <a:extLst>
              <a:ext uri="{FF2B5EF4-FFF2-40B4-BE49-F238E27FC236}">
                <a16:creationId xmlns:a16="http://schemas.microsoft.com/office/drawing/2014/main" id="{F828445A-3333-4385-5643-14BD79C3F205}"/>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6439493" y="4087928"/>
            <a:ext cx="1321820" cy="1913890"/>
          </a:xfrm>
          <a:prstGeom prst="rect">
            <a:avLst/>
          </a:prstGeom>
        </p:spPr>
      </p:pic>
      <p:pic>
        <p:nvPicPr>
          <p:cNvPr id="17" name="Grafik 16" descr="Ein Bild, das Handschuhe, Hand enthält.&#10;&#10;Automatisch generierte Beschreibung">
            <a:extLst>
              <a:ext uri="{FF2B5EF4-FFF2-40B4-BE49-F238E27FC236}">
                <a16:creationId xmlns:a16="http://schemas.microsoft.com/office/drawing/2014/main" id="{70C2761B-0705-6FB9-31E8-B9A6A45C5F2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8388295" y="3568136"/>
            <a:ext cx="887144" cy="1284514"/>
          </a:xfrm>
          <a:prstGeom prst="rect">
            <a:avLst/>
          </a:prstGeom>
        </p:spPr>
      </p:pic>
      <p:pic>
        <p:nvPicPr>
          <p:cNvPr id="2" name="Grafik 1" descr="Ein Bild, das Handschuhe, Hand enthält.&#10;&#10;Automatisch generierte Beschreibung">
            <a:extLst>
              <a:ext uri="{FF2B5EF4-FFF2-40B4-BE49-F238E27FC236}">
                <a16:creationId xmlns:a16="http://schemas.microsoft.com/office/drawing/2014/main" id="{F95C3A3C-6009-05CC-32D2-2A0EE8237FC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10119652" y="2753506"/>
            <a:ext cx="1141425" cy="1652692"/>
          </a:xfrm>
          <a:prstGeom prst="rect">
            <a:avLst/>
          </a:prstGeom>
        </p:spPr>
      </p:pic>
    </p:spTree>
    <p:extLst>
      <p:ext uri="{BB962C8B-B14F-4D97-AF65-F5344CB8AC3E}">
        <p14:creationId xmlns:p14="http://schemas.microsoft.com/office/powerpoint/2010/main" val="3365003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tertitel 2">
            <a:extLst>
              <a:ext uri="{FF2B5EF4-FFF2-40B4-BE49-F238E27FC236}">
                <a16:creationId xmlns:a16="http://schemas.microsoft.com/office/drawing/2014/main" id="{F5906461-B31C-E6E8-7D43-A00CB5AC7E46}"/>
              </a:ext>
            </a:extLst>
          </p:cNvPr>
          <p:cNvSpPr txBox="1">
            <a:spLocks/>
          </p:cNvSpPr>
          <p:nvPr/>
        </p:nvSpPr>
        <p:spPr>
          <a:xfrm>
            <a:off x="631965" y="656507"/>
            <a:ext cx="10058400" cy="5191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de-CH" sz="3000" b="1" dirty="0">
                <a:solidFill>
                  <a:schemeClr val="accent1">
                    <a:lumMod val="50000"/>
                  </a:schemeClr>
                </a:solidFill>
              </a:rPr>
              <a:t>Risiken für JUGENDLICHE</a:t>
            </a:r>
          </a:p>
        </p:txBody>
      </p:sp>
      <p:sp>
        <p:nvSpPr>
          <p:cNvPr id="10" name="Textfeld 9">
            <a:extLst>
              <a:ext uri="{FF2B5EF4-FFF2-40B4-BE49-F238E27FC236}">
                <a16:creationId xmlns:a16="http://schemas.microsoft.com/office/drawing/2014/main" id="{CDCA0EF9-AF73-45CF-9749-59A8F586B1BA}"/>
              </a:ext>
            </a:extLst>
          </p:cNvPr>
          <p:cNvSpPr txBox="1"/>
          <p:nvPr/>
        </p:nvSpPr>
        <p:spPr>
          <a:xfrm>
            <a:off x="631965" y="1292185"/>
            <a:ext cx="7645482" cy="4093428"/>
          </a:xfrm>
          <a:prstGeom prst="rect">
            <a:avLst/>
          </a:prstGeom>
          <a:noFill/>
        </p:spPr>
        <p:txBody>
          <a:bodyPr wrap="square" rtlCol="0">
            <a:spAutoFit/>
          </a:bodyPr>
          <a:lstStyle/>
          <a:p>
            <a:pPr marL="342900" indent="-342900">
              <a:buFontTx/>
              <a:buAutoNum type="arabicParenR"/>
            </a:pPr>
            <a:r>
              <a:rPr lang="de-CH" sz="2000" b="1" dirty="0"/>
              <a:t>Industrie:</a:t>
            </a:r>
            <a:r>
              <a:rPr lang="de-CH" sz="2000" dirty="0"/>
              <a:t> spricht Jugendliche gezielt an, da sie durch die Abhängigkeit langjährige Kunden haben (Werbung in den sozialen Medien z. B. </a:t>
            </a:r>
            <a:r>
              <a:rPr lang="de-CH" sz="2000" dirty="0" err="1"/>
              <a:t>TikTok</a:t>
            </a:r>
            <a:r>
              <a:rPr lang="de-CH" sz="2000" dirty="0"/>
              <a:t>)</a:t>
            </a:r>
          </a:p>
          <a:p>
            <a:pPr marL="342900" indent="-342900">
              <a:buAutoNum type="arabicParenR"/>
            </a:pPr>
            <a:endParaRPr lang="de-CH" sz="2000" b="1" dirty="0"/>
          </a:p>
          <a:p>
            <a:pPr marL="342900" indent="-342900">
              <a:buAutoNum type="arabicParenR"/>
            </a:pPr>
            <a:r>
              <a:rPr lang="de-CH" sz="2000" b="1" dirty="0"/>
              <a:t>Rolle von Aroma-Stoffen: </a:t>
            </a:r>
            <a:r>
              <a:rPr lang="de-CH" sz="2000" dirty="0"/>
              <a:t>Aromastoffe sorgen für Attraktivität von </a:t>
            </a:r>
            <a:r>
              <a:rPr lang="de-CH" sz="2000" dirty="0" err="1"/>
              <a:t>Vapes</a:t>
            </a:r>
            <a:r>
              <a:rPr lang="de-CH" sz="2000" dirty="0"/>
              <a:t> unter Jugendlichen und sind verlockend.</a:t>
            </a:r>
          </a:p>
          <a:p>
            <a:pPr marL="342900" indent="-342900">
              <a:buAutoNum type="arabicParenR"/>
            </a:pPr>
            <a:endParaRPr lang="de-CH" sz="2000" b="1" dirty="0"/>
          </a:p>
          <a:p>
            <a:pPr marL="342900" indent="-342900">
              <a:buAutoNum type="arabicParenR"/>
            </a:pPr>
            <a:r>
              <a:rPr lang="de-CH" sz="2000" b="1" dirty="0"/>
              <a:t>Folgen von Nikotin-Konsum: </a:t>
            </a:r>
          </a:p>
          <a:p>
            <a:pPr marL="800100" lvl="1" indent="-342900">
              <a:buFont typeface="Arial" panose="020B0604020202020204" pitchFamily="34" charset="0"/>
              <a:buChar char="•"/>
            </a:pPr>
            <a:r>
              <a:rPr lang="de-CH" sz="2000" dirty="0"/>
              <a:t>Nikotin kann die Entwicklung des Gehirns beeinträchtigen</a:t>
            </a:r>
          </a:p>
          <a:p>
            <a:pPr marL="800100" lvl="1" indent="-342900">
              <a:buFont typeface="Arial" panose="020B0604020202020204" pitchFamily="34" charset="0"/>
              <a:buChar char="•"/>
            </a:pPr>
            <a:r>
              <a:rPr lang="de-CH" sz="2000" dirty="0"/>
              <a:t>Ein früher Nikotinkonsum erhöht das Risiko für eine spätere Nikotinabhängigkeit und andere Substanzmissbräuche</a:t>
            </a:r>
            <a:endParaRPr lang="de-CH" sz="2000" b="1" dirty="0"/>
          </a:p>
          <a:p>
            <a:pPr marL="342900" indent="-342900">
              <a:buAutoNum type="arabicParenR"/>
            </a:pPr>
            <a:r>
              <a:rPr lang="de-CH" sz="2000" b="1" dirty="0"/>
              <a:t>Eltern, die selbst rauchen: </a:t>
            </a:r>
            <a:r>
              <a:rPr lang="de-CH" sz="2000" dirty="0"/>
              <a:t>erhöhen das Risiko, dass ihre Kinder mit dem Rauchen oder Vapen beginnen</a:t>
            </a:r>
          </a:p>
        </p:txBody>
      </p:sp>
      <p:sp>
        <p:nvSpPr>
          <p:cNvPr id="11" name="Textfeld 10">
            <a:extLst>
              <a:ext uri="{FF2B5EF4-FFF2-40B4-BE49-F238E27FC236}">
                <a16:creationId xmlns:a16="http://schemas.microsoft.com/office/drawing/2014/main" id="{E64C5AF8-5B1F-8083-7357-D4CF7AD7510A}"/>
              </a:ext>
            </a:extLst>
          </p:cNvPr>
          <p:cNvSpPr txBox="1"/>
          <p:nvPr/>
        </p:nvSpPr>
        <p:spPr>
          <a:xfrm>
            <a:off x="1397547" y="5742418"/>
            <a:ext cx="9815623" cy="369332"/>
          </a:xfrm>
          <a:prstGeom prst="rect">
            <a:avLst/>
          </a:prstGeom>
          <a:noFill/>
          <a:ln w="12700">
            <a:solidFill>
              <a:schemeClr val="accent1">
                <a:lumMod val="50000"/>
              </a:schemeClr>
            </a:solidFill>
          </a:ln>
        </p:spPr>
        <p:txBody>
          <a:bodyPr wrap="square" rtlCol="0">
            <a:spAutoFit/>
          </a:bodyPr>
          <a:lstStyle/>
          <a:p>
            <a:r>
              <a:rPr lang="de-CH" dirty="0"/>
              <a:t>Das noch nicht vollständig entwickelte Gehirn von Jugendlichen reagiert empfindlicher auf Substanzen.</a:t>
            </a:r>
          </a:p>
        </p:txBody>
      </p:sp>
      <p:pic>
        <p:nvPicPr>
          <p:cNvPr id="12" name="Grafik 11" descr="Ein Bild, das Cartoon, Clipart, Schuhwerk, Darstellung enthält.&#10;&#10;Automatisch generierte Beschreibung">
            <a:extLst>
              <a:ext uri="{FF2B5EF4-FFF2-40B4-BE49-F238E27FC236}">
                <a16:creationId xmlns:a16="http://schemas.microsoft.com/office/drawing/2014/main" id="{C269CC45-D233-0B86-7E77-1BCEA702C82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6177" b="89988" l="6056" r="93218">
                        <a14:foregroundMark x1="33064" y1="10375" x2="40937" y2="6217"/>
                        <a14:foregroundMark x1="40937" y1="6217" x2="32620" y2="11546"/>
                        <a14:foregroundMark x1="32620" y1="11546" x2="32055" y2="11465"/>
                        <a14:foregroundMark x1="87848" y1="23496" x2="88010" y2="23415"/>
                        <a14:foregroundMark x1="88252" y1="23173" x2="88090" y2="23092"/>
                        <a14:foregroundMark x1="92895" y1="22325" x2="93056" y2="22164"/>
                        <a14:foregroundMark x1="93218" y1="35285" x2="93056" y2="36294"/>
                        <a14:foregroundMark x1="10012" y1="33791" x2="9931" y2="34356"/>
                        <a14:foregroundMark x1="10174" y1="41098" x2="7348" y2="47800"/>
                        <a14:foregroundMark x1="7348" y1="47800" x2="10416" y2="41461"/>
                        <a14:foregroundMark x1="10416" y1="41461" x2="10254" y2="41098"/>
                        <a14:foregroundMark x1="7549" y1="40089" x2="7388" y2="40170"/>
                        <a14:foregroundMark x1="7549" y1="63585" x2="7549" y2="63181"/>
                        <a14:foregroundMark x1="7549" y1="63181" x2="7549" y2="63181"/>
                        <a14:foregroundMark x1="7549" y1="63181" x2="6621" y2="64635"/>
                        <a14:foregroundMark x1="6459" y1="43197" x2="6056" y2="41784"/>
                      </a14:backgroundRemoval>
                    </a14:imgEffect>
                  </a14:imgLayer>
                </a14:imgProps>
              </a:ext>
              <a:ext uri="{28A0092B-C50C-407E-A947-70E740481C1C}">
                <a14:useLocalDpi xmlns:a14="http://schemas.microsoft.com/office/drawing/2010/main" val="0"/>
              </a:ext>
            </a:extLst>
          </a:blip>
          <a:srcRect l="4988" t="4883" r="3850" b="10233"/>
          <a:stretch/>
        </p:blipFill>
        <p:spPr>
          <a:xfrm>
            <a:off x="8484781" y="1541141"/>
            <a:ext cx="3200400" cy="2979964"/>
          </a:xfrm>
          <a:prstGeom prst="rect">
            <a:avLst/>
          </a:prstGeom>
        </p:spPr>
      </p:pic>
    </p:spTree>
    <p:extLst>
      <p:ext uri="{BB962C8B-B14F-4D97-AF65-F5344CB8AC3E}">
        <p14:creationId xmlns:p14="http://schemas.microsoft.com/office/powerpoint/2010/main" val="607081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679238" y="623815"/>
            <a:ext cx="10058400" cy="547767"/>
          </a:xfrm>
        </p:spPr>
        <p:txBody>
          <a:bodyPr>
            <a:normAutofit/>
          </a:bodyPr>
          <a:lstStyle/>
          <a:p>
            <a:r>
              <a:rPr lang="de-CH" sz="3000" b="1" dirty="0" err="1">
                <a:solidFill>
                  <a:schemeClr val="accent1">
                    <a:lumMod val="50000"/>
                  </a:schemeClr>
                </a:solidFill>
              </a:rPr>
              <a:t>GEsetze</a:t>
            </a:r>
            <a:r>
              <a:rPr lang="de-CH" sz="3000" dirty="0">
                <a:solidFill>
                  <a:schemeClr val="accent1">
                    <a:lumMod val="50000"/>
                  </a:schemeClr>
                </a:solidFill>
                <a:latin typeface="+mn-lt"/>
              </a:rPr>
              <a:t> und Jugendschutz</a:t>
            </a:r>
          </a:p>
        </p:txBody>
      </p:sp>
      <p:sp>
        <p:nvSpPr>
          <p:cNvPr id="4" name="Textfeld 3">
            <a:extLst>
              <a:ext uri="{FF2B5EF4-FFF2-40B4-BE49-F238E27FC236}">
                <a16:creationId xmlns:a16="http://schemas.microsoft.com/office/drawing/2014/main" id="{5BB68C88-81A3-64DC-B4A0-03DE6822BAF4}"/>
              </a:ext>
            </a:extLst>
          </p:cNvPr>
          <p:cNvSpPr txBox="1"/>
          <p:nvPr/>
        </p:nvSpPr>
        <p:spPr>
          <a:xfrm>
            <a:off x="665988" y="1343080"/>
            <a:ext cx="10732721" cy="1015663"/>
          </a:xfrm>
          <a:prstGeom prst="rect">
            <a:avLst/>
          </a:prstGeom>
          <a:noFill/>
        </p:spPr>
        <p:txBody>
          <a:bodyPr wrap="square" rtlCol="0">
            <a:spAutoFit/>
          </a:bodyPr>
          <a:lstStyle/>
          <a:p>
            <a:endParaRPr lang="de-CH" sz="2000" dirty="0"/>
          </a:p>
          <a:p>
            <a:pPr marL="285750" indent="-285750">
              <a:buFont typeface="Wingdings" panose="05000000000000000000" pitchFamily="2" charset="2"/>
              <a:buChar char="à"/>
            </a:pPr>
            <a:endParaRPr lang="de-CH" sz="2000" b="1" dirty="0">
              <a:sym typeface="Wingdings" panose="05000000000000000000" pitchFamily="2" charset="2"/>
            </a:endParaRPr>
          </a:p>
          <a:p>
            <a:endParaRPr lang="de-CH" sz="2000" dirty="0"/>
          </a:p>
        </p:txBody>
      </p:sp>
      <p:sp>
        <p:nvSpPr>
          <p:cNvPr id="2" name="Textfeld 1">
            <a:extLst>
              <a:ext uri="{FF2B5EF4-FFF2-40B4-BE49-F238E27FC236}">
                <a16:creationId xmlns:a16="http://schemas.microsoft.com/office/drawing/2014/main" id="{69AB7E23-B732-4373-EBEC-DF0A887F446A}"/>
              </a:ext>
            </a:extLst>
          </p:cNvPr>
          <p:cNvSpPr txBox="1"/>
          <p:nvPr/>
        </p:nvSpPr>
        <p:spPr>
          <a:xfrm>
            <a:off x="2634613" y="1594831"/>
            <a:ext cx="6970719" cy="1092607"/>
          </a:xfrm>
          <a:prstGeom prst="rect">
            <a:avLst/>
          </a:prstGeom>
          <a:noFill/>
          <a:ln w="19050">
            <a:solidFill>
              <a:schemeClr val="accent2">
                <a:lumMod val="75000"/>
              </a:schemeClr>
            </a:solidFill>
          </a:ln>
        </p:spPr>
        <p:txBody>
          <a:bodyPr wrap="square" rtlCol="0">
            <a:spAutoFit/>
          </a:bodyPr>
          <a:lstStyle/>
          <a:p>
            <a:pPr>
              <a:spcAft>
                <a:spcPts val="600"/>
              </a:spcAft>
            </a:pPr>
            <a:r>
              <a:rPr lang="de-CH" sz="2000" dirty="0">
                <a:solidFill>
                  <a:schemeClr val="accent5">
                    <a:lumMod val="75000"/>
                  </a:schemeClr>
                </a:solidFill>
              </a:rPr>
              <a:t>In der Schweiz gilt ab dem </a:t>
            </a:r>
            <a:r>
              <a:rPr lang="de-CH" sz="2000" b="1" dirty="0">
                <a:solidFill>
                  <a:schemeClr val="accent5">
                    <a:lumMod val="75000"/>
                  </a:schemeClr>
                </a:solidFill>
              </a:rPr>
              <a:t>1. Oktober 2024</a:t>
            </a:r>
            <a:r>
              <a:rPr lang="de-CH" sz="2000" dirty="0">
                <a:solidFill>
                  <a:schemeClr val="accent5">
                    <a:lumMod val="75000"/>
                  </a:schemeClr>
                </a:solidFill>
              </a:rPr>
              <a:t> das neue Tabakproduktegesetz. </a:t>
            </a:r>
          </a:p>
          <a:p>
            <a:r>
              <a:rPr lang="de-CH" sz="2000" dirty="0">
                <a:solidFill>
                  <a:schemeClr val="accent5">
                    <a:lumMod val="75000"/>
                  </a:schemeClr>
                </a:solidFill>
              </a:rPr>
              <a:t>Dieses verbietet </a:t>
            </a:r>
            <a:r>
              <a:rPr lang="de-CH" sz="2000" b="1" dirty="0">
                <a:solidFill>
                  <a:schemeClr val="accent5">
                    <a:lumMod val="75000"/>
                  </a:schemeClr>
                </a:solidFill>
              </a:rPr>
              <a:t>Verkauf von </a:t>
            </a:r>
            <a:r>
              <a:rPr lang="de-CH" sz="2000" b="1" dirty="0" err="1">
                <a:solidFill>
                  <a:schemeClr val="accent5">
                    <a:lumMod val="75000"/>
                  </a:schemeClr>
                </a:solidFill>
              </a:rPr>
              <a:t>Vapes</a:t>
            </a:r>
            <a:r>
              <a:rPr lang="de-CH" sz="2000" b="1" dirty="0">
                <a:solidFill>
                  <a:schemeClr val="accent5">
                    <a:lumMod val="75000"/>
                  </a:schemeClr>
                </a:solidFill>
              </a:rPr>
              <a:t> an Minderjährige</a:t>
            </a:r>
            <a:r>
              <a:rPr lang="de-CH" sz="2000" dirty="0">
                <a:solidFill>
                  <a:schemeClr val="accent5">
                    <a:lumMod val="75000"/>
                  </a:schemeClr>
                </a:solidFill>
              </a:rPr>
              <a:t>.</a:t>
            </a:r>
          </a:p>
        </p:txBody>
      </p:sp>
      <p:pic>
        <p:nvPicPr>
          <p:cNvPr id="7" name="Grafik 6" descr="Ein Bild, das Text, Schrift, Screenshot, Typografie enthält.&#10;&#10;Automatisch generierte Beschreibung">
            <a:extLst>
              <a:ext uri="{FF2B5EF4-FFF2-40B4-BE49-F238E27FC236}">
                <a16:creationId xmlns:a16="http://schemas.microsoft.com/office/drawing/2014/main" id="{2EA4D4A0-10CA-1562-3B96-7CBFB7A3B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137" y="4622841"/>
            <a:ext cx="3096057" cy="604922"/>
          </a:xfrm>
          <a:prstGeom prst="rect">
            <a:avLst/>
          </a:prstGeom>
        </p:spPr>
      </p:pic>
      <p:pic>
        <p:nvPicPr>
          <p:cNvPr id="11" name="Grafik 10" descr="Ein Bild, das Text, Screenshot, Software, Webseite enthält.">
            <a:extLst>
              <a:ext uri="{FF2B5EF4-FFF2-40B4-BE49-F238E27FC236}">
                <a16:creationId xmlns:a16="http://schemas.microsoft.com/office/drawing/2014/main" id="{E6C5A3E8-8273-09DB-ADFD-E71433419B48}"/>
              </a:ext>
            </a:extLst>
          </p:cNvPr>
          <p:cNvPicPr>
            <a:picLocks noChangeAspect="1"/>
          </p:cNvPicPr>
          <p:nvPr/>
        </p:nvPicPr>
        <p:blipFill rotWithShape="1">
          <a:blip r:embed="rId4">
            <a:extLst>
              <a:ext uri="{28A0092B-C50C-407E-A947-70E740481C1C}">
                <a14:useLocalDpi xmlns:a14="http://schemas.microsoft.com/office/drawing/2010/main" val="0"/>
              </a:ext>
            </a:extLst>
          </a:blip>
          <a:srcRect l="6384" t="18572" r="31426" b="50000"/>
          <a:stretch/>
        </p:blipFill>
        <p:spPr>
          <a:xfrm rot="21446432">
            <a:off x="233287" y="3616356"/>
            <a:ext cx="3393322" cy="1071805"/>
          </a:xfrm>
          <a:prstGeom prst="rect">
            <a:avLst/>
          </a:prstGeom>
        </p:spPr>
      </p:pic>
      <p:pic>
        <p:nvPicPr>
          <p:cNvPr id="9" name="Grafik 8" descr="Ein Bild, das Text, Software, Multimedia-Software, Computersymbol enthält.&#10;&#10;Automatisch generierte Beschreibung">
            <a:extLst>
              <a:ext uri="{FF2B5EF4-FFF2-40B4-BE49-F238E27FC236}">
                <a16:creationId xmlns:a16="http://schemas.microsoft.com/office/drawing/2014/main" id="{675F7C84-5842-8C63-2C34-7EC813422C93}"/>
              </a:ext>
            </a:extLst>
          </p:cNvPr>
          <p:cNvPicPr>
            <a:picLocks noChangeAspect="1"/>
          </p:cNvPicPr>
          <p:nvPr/>
        </p:nvPicPr>
        <p:blipFill rotWithShape="1">
          <a:blip r:embed="rId5">
            <a:extLst>
              <a:ext uri="{28A0092B-C50C-407E-A947-70E740481C1C}">
                <a14:useLocalDpi xmlns:a14="http://schemas.microsoft.com/office/drawing/2010/main" val="0"/>
              </a:ext>
            </a:extLst>
          </a:blip>
          <a:srcRect l="70475" t="12201" r="12988" b="77299"/>
          <a:stretch/>
        </p:blipFill>
        <p:spPr>
          <a:xfrm>
            <a:off x="0" y="4869397"/>
            <a:ext cx="6119973" cy="1457136"/>
          </a:xfrm>
          <a:prstGeom prst="rect">
            <a:avLst/>
          </a:prstGeom>
        </p:spPr>
      </p:pic>
      <p:pic>
        <p:nvPicPr>
          <p:cNvPr id="6" name="Grafik 5" descr="Ein Bild, das Text, Screenshot, Website, Software enthält.&#10;&#10;Automatisch generierte Beschreibung">
            <a:extLst>
              <a:ext uri="{FF2B5EF4-FFF2-40B4-BE49-F238E27FC236}">
                <a16:creationId xmlns:a16="http://schemas.microsoft.com/office/drawing/2014/main" id="{8E6EFE40-F910-6C56-4C6A-9D05632D27AC}"/>
              </a:ext>
            </a:extLst>
          </p:cNvPr>
          <p:cNvPicPr>
            <a:picLocks noChangeAspect="1"/>
          </p:cNvPicPr>
          <p:nvPr/>
        </p:nvPicPr>
        <p:blipFill rotWithShape="1">
          <a:blip r:embed="rId6">
            <a:extLst>
              <a:ext uri="{28A0092B-C50C-407E-A947-70E740481C1C}">
                <a14:useLocalDpi xmlns:a14="http://schemas.microsoft.com/office/drawing/2010/main" val="0"/>
              </a:ext>
            </a:extLst>
          </a:blip>
          <a:srcRect l="9370" t="34129" r="17869" b="48656"/>
          <a:stretch/>
        </p:blipFill>
        <p:spPr>
          <a:xfrm rot="435124">
            <a:off x="7427565" y="3899367"/>
            <a:ext cx="4416411" cy="653065"/>
          </a:xfrm>
          <a:prstGeom prst="rect">
            <a:avLst/>
          </a:prstGeom>
        </p:spPr>
      </p:pic>
      <p:pic>
        <p:nvPicPr>
          <p:cNvPr id="10" name="Grafik 9" descr="Ein Bild, das Text, Schrift, Screenshot, weiß enthält.&#10;&#10;Automatisch generierte Beschreibung">
            <a:extLst>
              <a:ext uri="{FF2B5EF4-FFF2-40B4-BE49-F238E27FC236}">
                <a16:creationId xmlns:a16="http://schemas.microsoft.com/office/drawing/2014/main" id="{4C45EA36-8567-D7E6-639E-5B8D95C6B4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5180302"/>
            <a:ext cx="5625298" cy="990738"/>
          </a:xfrm>
          <a:prstGeom prst="rect">
            <a:avLst/>
          </a:prstGeom>
        </p:spPr>
      </p:pic>
      <p:sp>
        <p:nvSpPr>
          <p:cNvPr id="13" name="Textfeld 12">
            <a:extLst>
              <a:ext uri="{FF2B5EF4-FFF2-40B4-BE49-F238E27FC236}">
                <a16:creationId xmlns:a16="http://schemas.microsoft.com/office/drawing/2014/main" id="{D02A4394-EBB9-16B6-5205-B30B9F12EE6B}"/>
              </a:ext>
            </a:extLst>
          </p:cNvPr>
          <p:cNvSpPr txBox="1"/>
          <p:nvPr/>
        </p:nvSpPr>
        <p:spPr>
          <a:xfrm>
            <a:off x="8823960" y="6459307"/>
            <a:ext cx="3368040" cy="246221"/>
          </a:xfrm>
          <a:prstGeom prst="rect">
            <a:avLst/>
          </a:prstGeom>
          <a:noFill/>
        </p:spPr>
        <p:txBody>
          <a:bodyPr wrap="square">
            <a:spAutoFit/>
          </a:bodyPr>
          <a:lstStyle/>
          <a:p>
            <a:pPr algn="r"/>
            <a:r>
              <a:rPr lang="de-CH" sz="1000" dirty="0">
                <a:solidFill>
                  <a:schemeClr val="bg1"/>
                </a:solidFill>
              </a:rPr>
              <a:t> srf.ch; euractiv.de; watson.ch; parlament.ch; bag.admin.ch</a:t>
            </a:r>
          </a:p>
        </p:txBody>
      </p:sp>
      <p:sp>
        <p:nvSpPr>
          <p:cNvPr id="14" name="Textfeld 13">
            <a:extLst>
              <a:ext uri="{FF2B5EF4-FFF2-40B4-BE49-F238E27FC236}">
                <a16:creationId xmlns:a16="http://schemas.microsoft.com/office/drawing/2014/main" id="{98A094A2-A596-7957-9007-1CA65EA4F356}"/>
              </a:ext>
            </a:extLst>
          </p:cNvPr>
          <p:cNvSpPr txBox="1"/>
          <p:nvPr/>
        </p:nvSpPr>
        <p:spPr>
          <a:xfrm>
            <a:off x="1988933" y="1676345"/>
            <a:ext cx="523677" cy="861774"/>
          </a:xfrm>
          <a:prstGeom prst="rect">
            <a:avLst/>
          </a:prstGeom>
          <a:noFill/>
        </p:spPr>
        <p:txBody>
          <a:bodyPr wrap="square" rtlCol="0">
            <a:spAutoFit/>
          </a:bodyPr>
          <a:lstStyle/>
          <a:p>
            <a:r>
              <a:rPr lang="de-CH" sz="5000" dirty="0">
                <a:solidFill>
                  <a:schemeClr val="accent5">
                    <a:lumMod val="75000"/>
                  </a:schemeClr>
                </a:solidFill>
              </a:rPr>
              <a:t>§</a:t>
            </a:r>
          </a:p>
        </p:txBody>
      </p:sp>
      <p:pic>
        <p:nvPicPr>
          <p:cNvPr id="8" name="Grafik 7" descr="Ein Bild, das Text, Elektronik, Screenshot, Software enthält.">
            <a:extLst>
              <a:ext uri="{FF2B5EF4-FFF2-40B4-BE49-F238E27FC236}">
                <a16:creationId xmlns:a16="http://schemas.microsoft.com/office/drawing/2014/main" id="{C0F1E747-3D9F-9144-CBEC-51ED1E781A12}"/>
              </a:ext>
            </a:extLst>
          </p:cNvPr>
          <p:cNvPicPr>
            <a:picLocks noChangeAspect="1"/>
          </p:cNvPicPr>
          <p:nvPr/>
        </p:nvPicPr>
        <p:blipFill rotWithShape="1">
          <a:blip r:embed="rId8">
            <a:extLst>
              <a:ext uri="{28A0092B-C50C-407E-A947-70E740481C1C}">
                <a14:useLocalDpi xmlns:a14="http://schemas.microsoft.com/office/drawing/2010/main" val="0"/>
              </a:ext>
            </a:extLst>
          </a:blip>
          <a:srcRect l="24879" t="24812" r="29034" b="50966"/>
          <a:stretch/>
        </p:blipFill>
        <p:spPr>
          <a:xfrm rot="21345998">
            <a:off x="3716784" y="3699306"/>
            <a:ext cx="3206270" cy="1053186"/>
          </a:xfrm>
          <a:prstGeom prst="rect">
            <a:avLst/>
          </a:prstGeom>
        </p:spPr>
      </p:pic>
    </p:spTree>
    <p:extLst>
      <p:ext uri="{BB962C8B-B14F-4D97-AF65-F5344CB8AC3E}">
        <p14:creationId xmlns:p14="http://schemas.microsoft.com/office/powerpoint/2010/main" val="391011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121990" y="806186"/>
            <a:ext cx="3855493" cy="2488407"/>
          </a:xfrm>
        </p:spPr>
        <p:txBody>
          <a:bodyPr>
            <a:normAutofit/>
          </a:bodyPr>
          <a:lstStyle/>
          <a:p>
            <a:r>
              <a:rPr lang="de-CH" sz="4000" b="1" dirty="0"/>
              <a:t>Was können </a:t>
            </a:r>
            <a:br>
              <a:rPr lang="de-CH" sz="4000" b="1" dirty="0"/>
            </a:br>
            <a:r>
              <a:rPr lang="de-CH" sz="4000" b="1" dirty="0"/>
              <a:t>HSK-Lehrpersonen tun?</a:t>
            </a:r>
          </a:p>
        </p:txBody>
      </p:sp>
      <p:sp>
        <p:nvSpPr>
          <p:cNvPr id="7" name="Untertitel 2">
            <a:extLst>
              <a:ext uri="{FF2B5EF4-FFF2-40B4-BE49-F238E27FC236}">
                <a16:creationId xmlns:a16="http://schemas.microsoft.com/office/drawing/2014/main" id="{EAA72369-9B5F-6354-6DBE-716E822EC458}"/>
              </a:ext>
            </a:extLst>
          </p:cNvPr>
          <p:cNvSpPr txBox="1">
            <a:spLocks/>
          </p:cNvSpPr>
          <p:nvPr/>
        </p:nvSpPr>
        <p:spPr>
          <a:xfrm>
            <a:off x="4893277" y="571331"/>
            <a:ext cx="3733503" cy="50633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de-CH" sz="3000" b="1" dirty="0">
                <a:solidFill>
                  <a:schemeClr val="tx2"/>
                </a:solidFill>
                <a:latin typeface="+mj-lt"/>
              </a:rPr>
              <a:t>INFORMIEREN</a:t>
            </a:r>
          </a:p>
        </p:txBody>
      </p:sp>
      <p:sp>
        <p:nvSpPr>
          <p:cNvPr id="9" name="Untertitel 2">
            <a:extLst>
              <a:ext uri="{FF2B5EF4-FFF2-40B4-BE49-F238E27FC236}">
                <a16:creationId xmlns:a16="http://schemas.microsoft.com/office/drawing/2014/main" id="{38BDDF53-5867-8B1E-7467-018B87F9C7B6}"/>
              </a:ext>
            </a:extLst>
          </p:cNvPr>
          <p:cNvSpPr txBox="1">
            <a:spLocks/>
          </p:cNvSpPr>
          <p:nvPr/>
        </p:nvSpPr>
        <p:spPr>
          <a:xfrm>
            <a:off x="4891660" y="4127673"/>
            <a:ext cx="1868369" cy="49430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de-CH" sz="3000" b="1" dirty="0">
                <a:solidFill>
                  <a:schemeClr val="tx2"/>
                </a:solidFill>
                <a:latin typeface="+mj-lt"/>
              </a:rPr>
              <a:t>HANDELN</a:t>
            </a:r>
          </a:p>
        </p:txBody>
      </p:sp>
      <p:pic>
        <p:nvPicPr>
          <p:cNvPr id="22" name="Grafik 21" descr="Ein Bild, das Handschuhe, Hand enthält.&#10;&#10;Automatisch generierte Beschreibung">
            <a:extLst>
              <a:ext uri="{FF2B5EF4-FFF2-40B4-BE49-F238E27FC236}">
                <a16:creationId xmlns:a16="http://schemas.microsoft.com/office/drawing/2014/main" id="{79E96A2C-07D0-0A39-781B-0B49DB1AEE99}"/>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342285" y="4469217"/>
            <a:ext cx="1334387" cy="1932086"/>
          </a:xfrm>
          <a:prstGeom prst="rect">
            <a:avLst/>
          </a:prstGeom>
        </p:spPr>
      </p:pic>
      <p:sp>
        <p:nvSpPr>
          <p:cNvPr id="23" name="Textfeld 22">
            <a:extLst>
              <a:ext uri="{FF2B5EF4-FFF2-40B4-BE49-F238E27FC236}">
                <a16:creationId xmlns:a16="http://schemas.microsoft.com/office/drawing/2014/main" id="{F5386E96-BE8F-EC9F-424C-B7BF77BE6B8A}"/>
              </a:ext>
            </a:extLst>
          </p:cNvPr>
          <p:cNvSpPr txBox="1"/>
          <p:nvPr/>
        </p:nvSpPr>
        <p:spPr>
          <a:xfrm rot="14118513">
            <a:off x="597088" y="4704078"/>
            <a:ext cx="921488" cy="276999"/>
          </a:xfrm>
          <a:prstGeom prst="rect">
            <a:avLst/>
          </a:prstGeom>
          <a:solidFill>
            <a:schemeClr val="accent2">
              <a:lumMod val="60000"/>
              <a:lumOff val="40000"/>
            </a:schemeClr>
          </a:solidFill>
          <a:ln w="19050">
            <a:solidFill>
              <a:srgbClr val="FFC000"/>
            </a:solidFill>
          </a:ln>
        </p:spPr>
        <p:txBody>
          <a:bodyPr wrap="square" rtlCol="0">
            <a:spAutoFit/>
          </a:bodyPr>
          <a:lstStyle/>
          <a:p>
            <a:r>
              <a:rPr lang="de-CH" sz="1200" dirty="0">
                <a:solidFill>
                  <a:srgbClr val="FFC000"/>
                </a:solidFill>
              </a:rPr>
              <a:t>Informieren</a:t>
            </a:r>
          </a:p>
        </p:txBody>
      </p:sp>
      <p:sp>
        <p:nvSpPr>
          <p:cNvPr id="24" name="Textfeld 23">
            <a:extLst>
              <a:ext uri="{FF2B5EF4-FFF2-40B4-BE49-F238E27FC236}">
                <a16:creationId xmlns:a16="http://schemas.microsoft.com/office/drawing/2014/main" id="{E0CEFF91-5BF1-28A4-9D2F-11AED26ADD14}"/>
              </a:ext>
            </a:extLst>
          </p:cNvPr>
          <p:cNvSpPr txBox="1"/>
          <p:nvPr/>
        </p:nvSpPr>
        <p:spPr>
          <a:xfrm rot="15848186">
            <a:off x="1187078" y="3995167"/>
            <a:ext cx="850604" cy="276999"/>
          </a:xfrm>
          <a:prstGeom prst="rect">
            <a:avLst/>
          </a:prstGeom>
          <a:solidFill>
            <a:schemeClr val="accent2">
              <a:lumMod val="60000"/>
              <a:lumOff val="40000"/>
            </a:schemeClr>
          </a:solidFill>
          <a:ln w="28575">
            <a:noFill/>
          </a:ln>
        </p:spPr>
        <p:txBody>
          <a:bodyPr wrap="square" rtlCol="0">
            <a:spAutoFit/>
          </a:bodyPr>
          <a:lstStyle/>
          <a:p>
            <a:r>
              <a:rPr lang="de-CH" sz="1200" dirty="0">
                <a:solidFill>
                  <a:schemeClr val="bg1"/>
                </a:solidFill>
              </a:rPr>
              <a:t>Verstehen</a:t>
            </a:r>
          </a:p>
        </p:txBody>
      </p:sp>
      <p:sp>
        <p:nvSpPr>
          <p:cNvPr id="25" name="Textfeld 24">
            <a:extLst>
              <a:ext uri="{FF2B5EF4-FFF2-40B4-BE49-F238E27FC236}">
                <a16:creationId xmlns:a16="http://schemas.microsoft.com/office/drawing/2014/main" id="{E9AAC6B6-8832-24E3-01F2-E5411F8C8C56}"/>
              </a:ext>
            </a:extLst>
          </p:cNvPr>
          <p:cNvSpPr txBox="1"/>
          <p:nvPr/>
        </p:nvSpPr>
        <p:spPr>
          <a:xfrm rot="16200000">
            <a:off x="1639075" y="3909078"/>
            <a:ext cx="811618" cy="276999"/>
          </a:xfrm>
          <a:prstGeom prst="rect">
            <a:avLst/>
          </a:prstGeom>
          <a:solidFill>
            <a:schemeClr val="accent2">
              <a:lumMod val="60000"/>
              <a:lumOff val="40000"/>
            </a:schemeClr>
          </a:solidFill>
          <a:ln w="28575">
            <a:noFill/>
          </a:ln>
        </p:spPr>
        <p:txBody>
          <a:bodyPr wrap="square" rtlCol="0">
            <a:spAutoFit/>
          </a:bodyPr>
          <a:lstStyle/>
          <a:p>
            <a:r>
              <a:rPr lang="de-CH" sz="1200" dirty="0">
                <a:solidFill>
                  <a:schemeClr val="bg1"/>
                </a:solidFill>
              </a:rPr>
              <a:t>Erkennen</a:t>
            </a:r>
          </a:p>
        </p:txBody>
      </p:sp>
      <p:sp>
        <p:nvSpPr>
          <p:cNvPr id="26" name="Textfeld 25">
            <a:extLst>
              <a:ext uri="{FF2B5EF4-FFF2-40B4-BE49-F238E27FC236}">
                <a16:creationId xmlns:a16="http://schemas.microsoft.com/office/drawing/2014/main" id="{145DCEE9-F8F6-16C3-7A4A-479024372A8F}"/>
              </a:ext>
            </a:extLst>
          </p:cNvPr>
          <p:cNvSpPr txBox="1"/>
          <p:nvPr/>
        </p:nvSpPr>
        <p:spPr>
          <a:xfrm rot="16397315">
            <a:off x="2025198" y="4066059"/>
            <a:ext cx="717962" cy="276999"/>
          </a:xfrm>
          <a:prstGeom prst="rect">
            <a:avLst/>
          </a:prstGeom>
          <a:solidFill>
            <a:schemeClr val="accent2">
              <a:lumMod val="60000"/>
              <a:lumOff val="40000"/>
            </a:schemeClr>
          </a:solidFill>
          <a:ln w="19050">
            <a:solidFill>
              <a:srgbClr val="FFC000"/>
            </a:solidFill>
          </a:ln>
        </p:spPr>
        <p:txBody>
          <a:bodyPr wrap="square" rtlCol="0">
            <a:spAutoFit/>
          </a:bodyPr>
          <a:lstStyle/>
          <a:p>
            <a:r>
              <a:rPr lang="de-CH" sz="1200" dirty="0">
                <a:solidFill>
                  <a:srgbClr val="FFC000"/>
                </a:solidFill>
              </a:rPr>
              <a:t>Handeln</a:t>
            </a:r>
          </a:p>
        </p:txBody>
      </p:sp>
      <p:sp>
        <p:nvSpPr>
          <p:cNvPr id="27" name="Textfeld 26">
            <a:extLst>
              <a:ext uri="{FF2B5EF4-FFF2-40B4-BE49-F238E27FC236}">
                <a16:creationId xmlns:a16="http://schemas.microsoft.com/office/drawing/2014/main" id="{96E6847B-CBB5-8D34-E4C8-C524E3EC3E66}"/>
              </a:ext>
            </a:extLst>
          </p:cNvPr>
          <p:cNvSpPr txBox="1"/>
          <p:nvPr/>
        </p:nvSpPr>
        <p:spPr>
          <a:xfrm rot="16835369">
            <a:off x="2285309" y="4246413"/>
            <a:ext cx="870362" cy="276999"/>
          </a:xfrm>
          <a:prstGeom prst="rect">
            <a:avLst/>
          </a:prstGeom>
          <a:solidFill>
            <a:schemeClr val="accent2">
              <a:lumMod val="60000"/>
              <a:lumOff val="40000"/>
            </a:schemeClr>
          </a:solidFill>
        </p:spPr>
        <p:txBody>
          <a:bodyPr wrap="square" rtlCol="0">
            <a:spAutoFit/>
          </a:bodyPr>
          <a:lstStyle/>
          <a:p>
            <a:r>
              <a:rPr lang="de-CH" sz="1200" dirty="0">
                <a:solidFill>
                  <a:schemeClr val="bg1"/>
                </a:solidFill>
              </a:rPr>
              <a:t>Hilfe holen</a:t>
            </a:r>
          </a:p>
        </p:txBody>
      </p:sp>
      <p:sp>
        <p:nvSpPr>
          <p:cNvPr id="4" name="Textfeld 3">
            <a:extLst>
              <a:ext uri="{FF2B5EF4-FFF2-40B4-BE49-F238E27FC236}">
                <a16:creationId xmlns:a16="http://schemas.microsoft.com/office/drawing/2014/main" id="{D2F73ECB-C781-C20E-5F9E-BC4E5EAC337D}"/>
              </a:ext>
            </a:extLst>
          </p:cNvPr>
          <p:cNvSpPr txBox="1"/>
          <p:nvPr/>
        </p:nvSpPr>
        <p:spPr>
          <a:xfrm>
            <a:off x="4891660" y="1017402"/>
            <a:ext cx="6929304" cy="23529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CH" sz="2000" dirty="0"/>
              <a:t>Sich selber </a:t>
            </a:r>
            <a:r>
              <a:rPr lang="de-CH" sz="2000" b="1" dirty="0"/>
              <a:t>informieren</a:t>
            </a:r>
            <a:r>
              <a:rPr lang="de-CH" sz="2000" dirty="0"/>
              <a:t>.</a:t>
            </a:r>
          </a:p>
          <a:p>
            <a:pPr marL="285750" indent="-285750">
              <a:lnSpc>
                <a:spcPct val="150000"/>
              </a:lnSpc>
              <a:buFont typeface="Arial" panose="020B0604020202020204" pitchFamily="34" charset="0"/>
              <a:buChar char="•"/>
            </a:pPr>
            <a:r>
              <a:rPr lang="de-CH" sz="2000" dirty="0"/>
              <a:t>Die </a:t>
            </a:r>
            <a:r>
              <a:rPr lang="de-CH" sz="2000" b="1" dirty="0"/>
              <a:t>Risiken</a:t>
            </a:r>
            <a:r>
              <a:rPr lang="de-CH" sz="2000" dirty="0"/>
              <a:t> vom Nikotinkonsum </a:t>
            </a:r>
            <a:r>
              <a:rPr lang="de-CH" sz="2000" i="1" dirty="0"/>
              <a:t>kennen</a:t>
            </a:r>
            <a:r>
              <a:rPr lang="de-CH" sz="2000" dirty="0"/>
              <a:t>. </a:t>
            </a:r>
          </a:p>
          <a:p>
            <a:pPr marL="285750" indent="-285750">
              <a:lnSpc>
                <a:spcPct val="150000"/>
              </a:lnSpc>
              <a:buFont typeface="Arial" panose="020B0604020202020204" pitchFamily="34" charset="0"/>
              <a:buChar char="•"/>
            </a:pPr>
            <a:r>
              <a:rPr lang="de-CH" sz="2000" dirty="0"/>
              <a:t>Die Gesetze kennen. </a:t>
            </a:r>
          </a:p>
          <a:p>
            <a:pPr marL="285750" indent="-285750">
              <a:lnSpc>
                <a:spcPct val="150000"/>
              </a:lnSpc>
              <a:buFont typeface="Arial" panose="020B0604020202020204" pitchFamily="34" charset="0"/>
              <a:buChar char="•"/>
            </a:pPr>
            <a:r>
              <a:rPr lang="de-CH" sz="2000" b="1" dirty="0"/>
              <a:t>Beobachtungen</a:t>
            </a:r>
            <a:r>
              <a:rPr lang="de-CH" sz="2000" dirty="0"/>
              <a:t> aufschreiben und im Team </a:t>
            </a:r>
            <a:r>
              <a:rPr lang="de-CH" sz="2000" b="1" dirty="0"/>
              <a:t>besprechen</a:t>
            </a:r>
            <a:r>
              <a:rPr lang="de-CH" sz="2000" dirty="0"/>
              <a:t>.</a:t>
            </a:r>
          </a:p>
          <a:p>
            <a:pPr marL="285750" indent="-285750">
              <a:lnSpc>
                <a:spcPct val="150000"/>
              </a:lnSpc>
              <a:buFont typeface="Arial" panose="020B0604020202020204" pitchFamily="34" charset="0"/>
              <a:buChar char="•"/>
            </a:pPr>
            <a:r>
              <a:rPr lang="de-CH" sz="2000" dirty="0"/>
              <a:t>Vorgehen in der Schule besprechen.</a:t>
            </a:r>
            <a:endParaRPr lang="de-CH" sz="2000" dirty="0">
              <a:sym typeface="Wingdings" panose="05000000000000000000" pitchFamily="2" charset="2"/>
            </a:endParaRPr>
          </a:p>
        </p:txBody>
      </p:sp>
      <p:sp>
        <p:nvSpPr>
          <p:cNvPr id="8" name="Textfeld 7">
            <a:extLst>
              <a:ext uri="{FF2B5EF4-FFF2-40B4-BE49-F238E27FC236}">
                <a16:creationId xmlns:a16="http://schemas.microsoft.com/office/drawing/2014/main" id="{F70167F4-CBBF-7B36-5596-6D5ECC9D66B8}"/>
              </a:ext>
            </a:extLst>
          </p:cNvPr>
          <p:cNvSpPr txBox="1"/>
          <p:nvPr/>
        </p:nvSpPr>
        <p:spPr>
          <a:xfrm>
            <a:off x="4891660" y="4544730"/>
            <a:ext cx="6929304" cy="142962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CH" sz="2000" b="1" dirty="0">
                <a:sym typeface="Wingdings" panose="05000000000000000000" pitchFamily="2" charset="2"/>
              </a:rPr>
              <a:t>Interesse</a:t>
            </a:r>
            <a:r>
              <a:rPr lang="de-CH" sz="2000" dirty="0">
                <a:sym typeface="Wingdings" panose="05000000000000000000" pitchFamily="2" charset="2"/>
              </a:rPr>
              <a:t> </a:t>
            </a:r>
            <a:r>
              <a:rPr lang="de-CH" sz="2000" b="1" dirty="0">
                <a:sym typeface="Wingdings" panose="05000000000000000000" pitchFamily="2" charset="2"/>
              </a:rPr>
              <a:t>zeigen</a:t>
            </a:r>
            <a:r>
              <a:rPr lang="de-CH" sz="2000" dirty="0">
                <a:sym typeface="Wingdings" panose="05000000000000000000" pitchFamily="2" charset="2"/>
              </a:rPr>
              <a:t>, wie es den Kindern geht. </a:t>
            </a:r>
          </a:p>
          <a:p>
            <a:pPr marL="285750" indent="-285750">
              <a:lnSpc>
                <a:spcPct val="150000"/>
              </a:lnSpc>
              <a:buFont typeface="Arial" panose="020B0604020202020204" pitchFamily="34" charset="0"/>
              <a:buChar char="•"/>
            </a:pPr>
            <a:r>
              <a:rPr lang="de-CH" sz="2000" dirty="0">
                <a:sym typeface="Wingdings" panose="05000000000000000000" pitchFamily="2" charset="2"/>
              </a:rPr>
              <a:t>Da sein und über Sorgen der Kinder sprechen. </a:t>
            </a:r>
          </a:p>
          <a:p>
            <a:pPr marL="285750" indent="-285750">
              <a:lnSpc>
                <a:spcPct val="150000"/>
              </a:lnSpc>
              <a:buFont typeface="Arial" panose="020B0604020202020204" pitchFamily="34" charset="0"/>
              <a:buChar char="•"/>
            </a:pPr>
            <a:r>
              <a:rPr lang="de-CH" sz="2000" b="1" dirty="0">
                <a:sym typeface="Wingdings" panose="05000000000000000000" pitchFamily="2" charset="2"/>
              </a:rPr>
              <a:t>Bezugspersonen informieren</a:t>
            </a:r>
            <a:r>
              <a:rPr lang="de-CH" sz="2000" dirty="0">
                <a:sym typeface="Wingdings" panose="05000000000000000000" pitchFamily="2" charset="2"/>
              </a:rPr>
              <a:t>.</a:t>
            </a:r>
          </a:p>
        </p:txBody>
      </p:sp>
    </p:spTree>
    <p:extLst>
      <p:ext uri="{BB962C8B-B14F-4D97-AF65-F5344CB8AC3E}">
        <p14:creationId xmlns:p14="http://schemas.microsoft.com/office/powerpoint/2010/main" val="4027648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p:txBody>
          <a:bodyPr>
            <a:normAutofit/>
          </a:bodyPr>
          <a:lstStyle/>
          <a:p>
            <a:r>
              <a:rPr lang="de-CH" sz="4500" b="1" dirty="0"/>
              <a:t>Inhalt</a:t>
            </a:r>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4728264" y="686658"/>
            <a:ext cx="4365753" cy="4984799"/>
          </a:xfrm>
        </p:spPr>
        <p:txBody>
          <a:bodyPr>
            <a:normAutofit fontScale="92500" lnSpcReduction="10000"/>
          </a:bodyPr>
          <a:lstStyle/>
          <a:p>
            <a:pPr marL="0" indent="0">
              <a:buClrTx/>
              <a:buNone/>
            </a:pPr>
            <a:r>
              <a:rPr lang="de-CH" b="1" dirty="0">
                <a:solidFill>
                  <a:schemeClr val="tx1"/>
                </a:solidFill>
              </a:rPr>
              <a:t>Informieren</a:t>
            </a:r>
            <a:endParaRPr lang="de-CH" sz="1700" dirty="0">
              <a:solidFill>
                <a:schemeClr val="tx1"/>
              </a:solidFill>
            </a:endParaRPr>
          </a:p>
          <a:p>
            <a:pPr>
              <a:buClrTx/>
              <a:buFont typeface="Symbol" panose="05050102010706020507" pitchFamily="18" charset="2"/>
              <a:buChar char="-"/>
            </a:pPr>
            <a:r>
              <a:rPr lang="de-CH" sz="1700" dirty="0">
                <a:solidFill>
                  <a:schemeClr val="tx1"/>
                </a:solidFill>
              </a:rPr>
              <a:t> Was sind </a:t>
            </a:r>
            <a:r>
              <a:rPr lang="de-CH" sz="1700" dirty="0" err="1">
                <a:solidFill>
                  <a:schemeClr val="tx1"/>
                </a:solidFill>
              </a:rPr>
              <a:t>Vapes</a:t>
            </a:r>
            <a:r>
              <a:rPr lang="de-CH" sz="1700" dirty="0">
                <a:solidFill>
                  <a:schemeClr val="tx1"/>
                </a:solidFill>
              </a:rPr>
              <a:t>?</a:t>
            </a:r>
          </a:p>
          <a:p>
            <a:pPr>
              <a:buClrTx/>
              <a:buFont typeface="Symbol" panose="05050102010706020507" pitchFamily="18" charset="2"/>
              <a:buChar char="-"/>
            </a:pPr>
            <a:r>
              <a:rPr lang="de-CH" sz="1700" dirty="0">
                <a:solidFill>
                  <a:schemeClr val="tx1"/>
                </a:solidFill>
              </a:rPr>
              <a:t> Gesundheitliche Auswirkungen</a:t>
            </a:r>
          </a:p>
          <a:p>
            <a:pPr>
              <a:buClrTx/>
              <a:buFont typeface="Symbol" panose="05050102010706020507" pitchFamily="18" charset="2"/>
              <a:buChar char="-"/>
            </a:pPr>
            <a:r>
              <a:rPr lang="de-CH" sz="1700" dirty="0">
                <a:solidFill>
                  <a:schemeClr val="tx1"/>
                </a:solidFill>
              </a:rPr>
              <a:t> Umwelt</a:t>
            </a:r>
          </a:p>
          <a:p>
            <a:pPr marL="0" indent="0">
              <a:buClrTx/>
              <a:buNone/>
            </a:pPr>
            <a:endParaRPr lang="de-CH" dirty="0">
              <a:solidFill>
                <a:schemeClr val="tx1"/>
              </a:solidFill>
            </a:endParaRPr>
          </a:p>
          <a:p>
            <a:pPr marL="0" indent="0">
              <a:buClrTx/>
              <a:buNone/>
            </a:pPr>
            <a:endParaRPr lang="de-CH" b="1" dirty="0">
              <a:solidFill>
                <a:schemeClr val="tx1"/>
              </a:solidFill>
            </a:endParaRPr>
          </a:p>
          <a:p>
            <a:pPr>
              <a:buClrTx/>
              <a:buFont typeface="Symbol" panose="05050102010706020507" pitchFamily="18" charset="2"/>
              <a:buChar char="-"/>
            </a:pPr>
            <a:r>
              <a:rPr lang="de-CH" sz="1700" dirty="0">
                <a:solidFill>
                  <a:schemeClr val="tx1"/>
                </a:solidFill>
              </a:rPr>
              <a:t> Gesellschaftliches und Gesetze</a:t>
            </a:r>
          </a:p>
          <a:p>
            <a:pPr>
              <a:buClrTx/>
              <a:buFont typeface="Symbol" panose="05050102010706020507" pitchFamily="18" charset="2"/>
              <a:buChar char="-"/>
            </a:pPr>
            <a:r>
              <a:rPr lang="de-CH" sz="1700" dirty="0">
                <a:solidFill>
                  <a:schemeClr val="tx1"/>
                </a:solidFill>
              </a:rPr>
              <a:t> Suchtpotenzial</a:t>
            </a:r>
          </a:p>
          <a:p>
            <a:pPr>
              <a:buClrTx/>
              <a:buFont typeface="Symbol" panose="05050102010706020507" pitchFamily="18" charset="2"/>
              <a:buChar char="-"/>
            </a:pPr>
            <a:r>
              <a:rPr lang="de-CH" sz="1700" dirty="0">
                <a:solidFill>
                  <a:schemeClr val="tx1"/>
                </a:solidFill>
              </a:rPr>
              <a:t> Suchtspirale</a:t>
            </a:r>
          </a:p>
          <a:p>
            <a:pPr>
              <a:buClrTx/>
              <a:buFont typeface="Symbol" panose="05050102010706020507" pitchFamily="18" charset="2"/>
              <a:buChar char="-"/>
            </a:pPr>
            <a:r>
              <a:rPr lang="de-CH" sz="1700" dirty="0">
                <a:solidFill>
                  <a:schemeClr val="tx1"/>
                </a:solidFill>
              </a:rPr>
              <a:t> Herausforderungen in der Präventionsarbeit</a:t>
            </a:r>
          </a:p>
          <a:p>
            <a:pPr>
              <a:buClrTx/>
              <a:buFont typeface="Symbol" panose="05050102010706020507" pitchFamily="18" charset="2"/>
              <a:buChar char="-"/>
            </a:pPr>
            <a:endParaRPr lang="de-CH" sz="1700" dirty="0">
              <a:solidFill>
                <a:schemeClr val="tx1"/>
              </a:solidFill>
            </a:endParaRPr>
          </a:p>
          <a:p>
            <a:pPr marL="0" indent="0">
              <a:buClrTx/>
              <a:buNone/>
            </a:pPr>
            <a:r>
              <a:rPr lang="de-CH" sz="1700" b="1" dirty="0">
                <a:solidFill>
                  <a:schemeClr val="tx1"/>
                </a:solidFill>
              </a:rPr>
              <a:t>Erkennen</a:t>
            </a:r>
          </a:p>
          <a:p>
            <a:pPr>
              <a:buClrTx/>
              <a:buFont typeface="Symbol" panose="05050102010706020507" pitchFamily="18" charset="2"/>
              <a:buChar char="-"/>
            </a:pPr>
            <a:r>
              <a:rPr lang="de-CH" sz="1600" dirty="0">
                <a:solidFill>
                  <a:schemeClr val="tx1"/>
                </a:solidFill>
              </a:rPr>
              <a:t> Fazit, Diskussion und Fragen</a:t>
            </a:r>
          </a:p>
        </p:txBody>
      </p:sp>
      <p:pic>
        <p:nvPicPr>
          <p:cNvPr id="5" name="Grafik 4" descr="Ein Bild, das Handschuhe, Hand enthält.&#10;&#10;Automatisch generierte Beschreibung">
            <a:extLst>
              <a:ext uri="{FF2B5EF4-FFF2-40B4-BE49-F238E27FC236}">
                <a16:creationId xmlns:a16="http://schemas.microsoft.com/office/drawing/2014/main" id="{CEC300F9-25CB-B06B-72ED-E3DE2A001C3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873369" y="4050701"/>
            <a:ext cx="1894646" cy="2743296"/>
          </a:xfrm>
          <a:prstGeom prst="rect">
            <a:avLst/>
          </a:prstGeom>
        </p:spPr>
      </p:pic>
      <p:sp>
        <p:nvSpPr>
          <p:cNvPr id="6" name="Textfeld 5">
            <a:extLst>
              <a:ext uri="{FF2B5EF4-FFF2-40B4-BE49-F238E27FC236}">
                <a16:creationId xmlns:a16="http://schemas.microsoft.com/office/drawing/2014/main" id="{DC5A7C07-71E9-0B80-E40E-1A7DD23F29E8}"/>
              </a:ext>
            </a:extLst>
          </p:cNvPr>
          <p:cNvSpPr txBox="1"/>
          <p:nvPr/>
        </p:nvSpPr>
        <p:spPr>
          <a:xfrm rot="16835369">
            <a:off x="2258547" y="3808366"/>
            <a:ext cx="1137118" cy="338554"/>
          </a:xfrm>
          <a:prstGeom prst="rect">
            <a:avLst/>
          </a:prstGeom>
          <a:solidFill>
            <a:schemeClr val="tx2">
              <a:lumMod val="60000"/>
              <a:lumOff val="40000"/>
            </a:schemeClr>
          </a:solidFill>
        </p:spPr>
        <p:txBody>
          <a:bodyPr wrap="square" rtlCol="0">
            <a:spAutoFit/>
          </a:bodyPr>
          <a:lstStyle/>
          <a:p>
            <a:r>
              <a:rPr lang="de-CH" sz="1600" dirty="0">
                <a:solidFill>
                  <a:schemeClr val="bg1"/>
                </a:solidFill>
              </a:rPr>
              <a:t>Hilfe holen</a:t>
            </a:r>
          </a:p>
        </p:txBody>
      </p:sp>
      <p:sp>
        <p:nvSpPr>
          <p:cNvPr id="7" name="Textfeld 6">
            <a:extLst>
              <a:ext uri="{FF2B5EF4-FFF2-40B4-BE49-F238E27FC236}">
                <a16:creationId xmlns:a16="http://schemas.microsoft.com/office/drawing/2014/main" id="{D485AC78-4773-8B8A-DB03-443FBEF73619}"/>
              </a:ext>
            </a:extLst>
          </p:cNvPr>
          <p:cNvSpPr txBox="1"/>
          <p:nvPr/>
        </p:nvSpPr>
        <p:spPr>
          <a:xfrm rot="16397315">
            <a:off x="1852845" y="3588531"/>
            <a:ext cx="907938" cy="338554"/>
          </a:xfrm>
          <a:prstGeom prst="rect">
            <a:avLst/>
          </a:prstGeom>
          <a:solidFill>
            <a:schemeClr val="tx2">
              <a:lumMod val="60000"/>
              <a:lumOff val="40000"/>
            </a:schemeClr>
          </a:solidFill>
        </p:spPr>
        <p:txBody>
          <a:bodyPr wrap="square" rtlCol="0">
            <a:spAutoFit/>
          </a:bodyPr>
          <a:lstStyle/>
          <a:p>
            <a:r>
              <a:rPr lang="de-CH" sz="1600" dirty="0">
                <a:solidFill>
                  <a:schemeClr val="bg1"/>
                </a:solidFill>
              </a:rPr>
              <a:t>Handeln</a:t>
            </a:r>
          </a:p>
        </p:txBody>
      </p:sp>
      <p:sp>
        <p:nvSpPr>
          <p:cNvPr id="8" name="Textfeld 7">
            <a:extLst>
              <a:ext uri="{FF2B5EF4-FFF2-40B4-BE49-F238E27FC236}">
                <a16:creationId xmlns:a16="http://schemas.microsoft.com/office/drawing/2014/main" id="{2A2A4993-DD83-45F8-4B7C-F44845A2ED78}"/>
              </a:ext>
            </a:extLst>
          </p:cNvPr>
          <p:cNvSpPr txBox="1"/>
          <p:nvPr/>
        </p:nvSpPr>
        <p:spPr>
          <a:xfrm rot="16200000">
            <a:off x="1356600" y="3317329"/>
            <a:ext cx="1063047" cy="338554"/>
          </a:xfrm>
          <a:prstGeom prst="rect">
            <a:avLst/>
          </a:prstGeom>
          <a:solidFill>
            <a:schemeClr val="tx2">
              <a:lumMod val="60000"/>
              <a:lumOff val="40000"/>
            </a:schemeClr>
          </a:solidFill>
        </p:spPr>
        <p:txBody>
          <a:bodyPr wrap="square" rtlCol="0">
            <a:spAutoFit/>
          </a:bodyPr>
          <a:lstStyle/>
          <a:p>
            <a:r>
              <a:rPr lang="de-CH" sz="1600" dirty="0">
                <a:solidFill>
                  <a:schemeClr val="bg1"/>
                </a:solidFill>
              </a:rPr>
              <a:t>Erkennen</a:t>
            </a:r>
          </a:p>
        </p:txBody>
      </p:sp>
      <p:sp>
        <p:nvSpPr>
          <p:cNvPr id="9" name="Textfeld 8">
            <a:extLst>
              <a:ext uri="{FF2B5EF4-FFF2-40B4-BE49-F238E27FC236}">
                <a16:creationId xmlns:a16="http://schemas.microsoft.com/office/drawing/2014/main" id="{7A245C9E-3D96-4E47-DE07-2566815AD36A}"/>
              </a:ext>
            </a:extLst>
          </p:cNvPr>
          <p:cNvSpPr txBox="1"/>
          <p:nvPr/>
        </p:nvSpPr>
        <p:spPr>
          <a:xfrm rot="15848186">
            <a:off x="684456" y="3491097"/>
            <a:ext cx="1148136" cy="338554"/>
          </a:xfrm>
          <a:prstGeom prst="rect">
            <a:avLst/>
          </a:prstGeom>
          <a:solidFill>
            <a:schemeClr val="tx2">
              <a:lumMod val="60000"/>
              <a:lumOff val="40000"/>
            </a:schemeClr>
          </a:solidFill>
        </p:spPr>
        <p:txBody>
          <a:bodyPr wrap="square" rtlCol="0">
            <a:spAutoFit/>
          </a:bodyPr>
          <a:lstStyle/>
          <a:p>
            <a:r>
              <a:rPr lang="de-CH" sz="1600" dirty="0">
                <a:solidFill>
                  <a:schemeClr val="bg1"/>
                </a:solidFill>
              </a:rPr>
              <a:t>Verstehen</a:t>
            </a:r>
          </a:p>
        </p:txBody>
      </p:sp>
      <p:sp>
        <p:nvSpPr>
          <p:cNvPr id="10" name="Textfeld 9">
            <a:extLst>
              <a:ext uri="{FF2B5EF4-FFF2-40B4-BE49-F238E27FC236}">
                <a16:creationId xmlns:a16="http://schemas.microsoft.com/office/drawing/2014/main" id="{2AF19E36-80B9-F3FC-C252-1A273EFA4287}"/>
              </a:ext>
            </a:extLst>
          </p:cNvPr>
          <p:cNvSpPr txBox="1"/>
          <p:nvPr/>
        </p:nvSpPr>
        <p:spPr>
          <a:xfrm rot="14118513">
            <a:off x="-82469" y="4456770"/>
            <a:ext cx="1244355" cy="338554"/>
          </a:xfrm>
          <a:prstGeom prst="rect">
            <a:avLst/>
          </a:prstGeom>
          <a:solidFill>
            <a:schemeClr val="tx2">
              <a:lumMod val="60000"/>
              <a:lumOff val="40000"/>
            </a:schemeClr>
          </a:solidFill>
        </p:spPr>
        <p:txBody>
          <a:bodyPr wrap="square" rtlCol="0">
            <a:spAutoFit/>
          </a:bodyPr>
          <a:lstStyle/>
          <a:p>
            <a:r>
              <a:rPr lang="de-CH" sz="1600" dirty="0">
                <a:solidFill>
                  <a:schemeClr val="bg1"/>
                </a:solidFill>
              </a:rPr>
              <a:t>Informieren</a:t>
            </a:r>
          </a:p>
        </p:txBody>
      </p:sp>
      <p:sp>
        <p:nvSpPr>
          <p:cNvPr id="4" name="Textfeld 3">
            <a:extLst>
              <a:ext uri="{FF2B5EF4-FFF2-40B4-BE49-F238E27FC236}">
                <a16:creationId xmlns:a16="http://schemas.microsoft.com/office/drawing/2014/main" id="{D2FFC4EC-B165-1F0B-4550-60502E27BE71}"/>
              </a:ext>
            </a:extLst>
          </p:cNvPr>
          <p:cNvSpPr txBox="1"/>
          <p:nvPr/>
        </p:nvSpPr>
        <p:spPr>
          <a:xfrm>
            <a:off x="8808410" y="594359"/>
            <a:ext cx="3526971" cy="2654829"/>
          </a:xfrm>
          <a:prstGeom prst="rect">
            <a:avLst/>
          </a:prstGeom>
          <a:noFill/>
        </p:spPr>
        <p:txBody>
          <a:bodyPr wrap="square" rtlCol="0">
            <a:spAutoFit/>
          </a:bodyPr>
          <a:lstStyle/>
          <a:p>
            <a:pPr marL="0" indent="0">
              <a:lnSpc>
                <a:spcPct val="150000"/>
              </a:lnSpc>
              <a:buClrTx/>
              <a:buNone/>
            </a:pPr>
            <a:r>
              <a:rPr lang="de-CH" b="1" dirty="0"/>
              <a:t>Handeln</a:t>
            </a:r>
          </a:p>
          <a:p>
            <a:pPr marL="285750" indent="-285750">
              <a:lnSpc>
                <a:spcPct val="150000"/>
              </a:lnSpc>
              <a:buClrTx/>
              <a:buFont typeface="Symbol" panose="05050102010706020507" pitchFamily="18" charset="2"/>
              <a:buChar char="-"/>
            </a:pPr>
            <a:r>
              <a:rPr lang="de-CH" sz="1600" dirty="0"/>
              <a:t>Lehrpersonen</a:t>
            </a:r>
          </a:p>
          <a:p>
            <a:pPr marL="285750" indent="-285750">
              <a:lnSpc>
                <a:spcPct val="150000"/>
              </a:lnSpc>
              <a:buClrTx/>
              <a:buFont typeface="Symbol" panose="05050102010706020507" pitchFamily="18" charset="2"/>
              <a:buChar char="-"/>
            </a:pPr>
            <a:r>
              <a:rPr lang="de-CH" sz="1600" dirty="0"/>
              <a:t>Eltern</a:t>
            </a:r>
          </a:p>
          <a:p>
            <a:pPr marL="285750" indent="-285750">
              <a:buClrTx/>
              <a:buFont typeface="Symbol" panose="05050102010706020507" pitchFamily="18" charset="2"/>
              <a:buChar char="-"/>
            </a:pPr>
            <a:r>
              <a:rPr lang="de-CH" sz="1600" dirty="0"/>
              <a:t>Materialien durchgehen</a:t>
            </a:r>
          </a:p>
          <a:p>
            <a:pPr marL="285750" indent="-285750">
              <a:buClrTx/>
              <a:buFont typeface="Symbol" panose="05050102010706020507" pitchFamily="18" charset="2"/>
              <a:buChar char="-"/>
            </a:pPr>
            <a:endParaRPr lang="de-CH" sz="1600" dirty="0"/>
          </a:p>
          <a:p>
            <a:pPr>
              <a:buClrTx/>
            </a:pPr>
            <a:endParaRPr lang="de-CH" sz="1600" dirty="0"/>
          </a:p>
          <a:p>
            <a:pPr>
              <a:buClrTx/>
            </a:pPr>
            <a:endParaRPr lang="de-CH" sz="1600" b="1" dirty="0"/>
          </a:p>
          <a:p>
            <a:pPr marL="285750" indent="-285750">
              <a:lnSpc>
                <a:spcPct val="200000"/>
              </a:lnSpc>
              <a:buClrTx/>
              <a:buFont typeface="Symbol" panose="05050102010706020507" pitchFamily="18" charset="2"/>
              <a:buChar char="-"/>
            </a:pPr>
            <a:r>
              <a:rPr lang="de-CH" sz="1600" dirty="0"/>
              <a:t>Beratungsangebote</a:t>
            </a:r>
          </a:p>
        </p:txBody>
      </p:sp>
      <p:sp>
        <p:nvSpPr>
          <p:cNvPr id="11" name="Textfeld 10">
            <a:extLst>
              <a:ext uri="{FF2B5EF4-FFF2-40B4-BE49-F238E27FC236}">
                <a16:creationId xmlns:a16="http://schemas.microsoft.com/office/drawing/2014/main" id="{2AF58AB7-111E-2AFE-BD20-16A7DA6B52D3}"/>
              </a:ext>
            </a:extLst>
          </p:cNvPr>
          <p:cNvSpPr txBox="1"/>
          <p:nvPr/>
        </p:nvSpPr>
        <p:spPr>
          <a:xfrm>
            <a:off x="4722481" y="2511027"/>
            <a:ext cx="1356272" cy="369332"/>
          </a:xfrm>
          <a:prstGeom prst="rect">
            <a:avLst/>
          </a:prstGeom>
          <a:solidFill>
            <a:schemeClr val="tx2">
              <a:lumMod val="20000"/>
              <a:lumOff val="80000"/>
            </a:schemeClr>
          </a:solidFill>
        </p:spPr>
        <p:txBody>
          <a:bodyPr wrap="square" rtlCol="0">
            <a:spAutoFit/>
          </a:bodyPr>
          <a:lstStyle/>
          <a:p>
            <a:r>
              <a:rPr lang="de-CH" b="1" dirty="0"/>
              <a:t>Verstehen</a:t>
            </a:r>
          </a:p>
        </p:txBody>
      </p:sp>
      <p:sp>
        <p:nvSpPr>
          <p:cNvPr id="12" name="Textfeld 11">
            <a:extLst>
              <a:ext uri="{FF2B5EF4-FFF2-40B4-BE49-F238E27FC236}">
                <a16:creationId xmlns:a16="http://schemas.microsoft.com/office/drawing/2014/main" id="{C4C2B689-6272-6AAB-B893-A773A63E8638}"/>
              </a:ext>
            </a:extLst>
          </p:cNvPr>
          <p:cNvSpPr txBox="1"/>
          <p:nvPr/>
        </p:nvSpPr>
        <p:spPr>
          <a:xfrm>
            <a:off x="4728264" y="579118"/>
            <a:ext cx="1367736" cy="369332"/>
          </a:xfrm>
          <a:prstGeom prst="rect">
            <a:avLst/>
          </a:prstGeom>
          <a:solidFill>
            <a:schemeClr val="tx2">
              <a:lumMod val="20000"/>
              <a:lumOff val="80000"/>
            </a:schemeClr>
          </a:solidFill>
        </p:spPr>
        <p:txBody>
          <a:bodyPr wrap="square" rtlCol="0">
            <a:spAutoFit/>
          </a:bodyPr>
          <a:lstStyle/>
          <a:p>
            <a:r>
              <a:rPr lang="de-CH" b="1" dirty="0"/>
              <a:t>Informieren</a:t>
            </a:r>
          </a:p>
        </p:txBody>
      </p:sp>
      <p:sp>
        <p:nvSpPr>
          <p:cNvPr id="14" name="Textfeld 13">
            <a:extLst>
              <a:ext uri="{FF2B5EF4-FFF2-40B4-BE49-F238E27FC236}">
                <a16:creationId xmlns:a16="http://schemas.microsoft.com/office/drawing/2014/main" id="{8FFA8D94-8B1B-ECAC-84E5-0E21497387FD}"/>
              </a:ext>
            </a:extLst>
          </p:cNvPr>
          <p:cNvSpPr txBox="1"/>
          <p:nvPr/>
        </p:nvSpPr>
        <p:spPr>
          <a:xfrm>
            <a:off x="4728264" y="4752294"/>
            <a:ext cx="1148136" cy="369332"/>
          </a:xfrm>
          <a:prstGeom prst="rect">
            <a:avLst/>
          </a:prstGeom>
          <a:solidFill>
            <a:schemeClr val="tx2">
              <a:lumMod val="20000"/>
              <a:lumOff val="80000"/>
            </a:schemeClr>
          </a:solidFill>
        </p:spPr>
        <p:txBody>
          <a:bodyPr wrap="square" rtlCol="0">
            <a:spAutoFit/>
          </a:bodyPr>
          <a:lstStyle/>
          <a:p>
            <a:r>
              <a:rPr lang="de-CH" b="1" dirty="0"/>
              <a:t>Erkennen</a:t>
            </a:r>
          </a:p>
        </p:txBody>
      </p:sp>
      <p:sp>
        <p:nvSpPr>
          <p:cNvPr id="15" name="Textfeld 14">
            <a:extLst>
              <a:ext uri="{FF2B5EF4-FFF2-40B4-BE49-F238E27FC236}">
                <a16:creationId xmlns:a16="http://schemas.microsoft.com/office/drawing/2014/main" id="{404A4040-913B-7192-0D27-C80A092F239A}"/>
              </a:ext>
            </a:extLst>
          </p:cNvPr>
          <p:cNvSpPr txBox="1"/>
          <p:nvPr/>
        </p:nvSpPr>
        <p:spPr>
          <a:xfrm>
            <a:off x="8808410" y="641160"/>
            <a:ext cx="1116640" cy="369332"/>
          </a:xfrm>
          <a:prstGeom prst="rect">
            <a:avLst/>
          </a:prstGeom>
          <a:solidFill>
            <a:schemeClr val="tx2">
              <a:lumMod val="20000"/>
              <a:lumOff val="80000"/>
            </a:schemeClr>
          </a:solidFill>
        </p:spPr>
        <p:txBody>
          <a:bodyPr wrap="square" rtlCol="0">
            <a:spAutoFit/>
          </a:bodyPr>
          <a:lstStyle/>
          <a:p>
            <a:r>
              <a:rPr lang="de-CH" b="1" dirty="0"/>
              <a:t>Handeln</a:t>
            </a:r>
          </a:p>
        </p:txBody>
      </p:sp>
      <p:sp>
        <p:nvSpPr>
          <p:cNvPr id="16" name="Textfeld 15">
            <a:extLst>
              <a:ext uri="{FF2B5EF4-FFF2-40B4-BE49-F238E27FC236}">
                <a16:creationId xmlns:a16="http://schemas.microsoft.com/office/drawing/2014/main" id="{4DB45AEB-A43C-8B1C-092F-98ABA8B85606}"/>
              </a:ext>
            </a:extLst>
          </p:cNvPr>
          <p:cNvSpPr txBox="1"/>
          <p:nvPr/>
        </p:nvSpPr>
        <p:spPr>
          <a:xfrm>
            <a:off x="8808409" y="2403327"/>
            <a:ext cx="1356272" cy="369332"/>
          </a:xfrm>
          <a:prstGeom prst="rect">
            <a:avLst/>
          </a:prstGeom>
          <a:solidFill>
            <a:schemeClr val="tx2">
              <a:lumMod val="20000"/>
              <a:lumOff val="80000"/>
            </a:schemeClr>
          </a:solidFill>
        </p:spPr>
        <p:txBody>
          <a:bodyPr wrap="square" rtlCol="0">
            <a:spAutoFit/>
          </a:bodyPr>
          <a:lstStyle/>
          <a:p>
            <a:r>
              <a:rPr lang="de-CH" b="1" dirty="0"/>
              <a:t>Hilfe holen</a:t>
            </a:r>
          </a:p>
        </p:txBody>
      </p:sp>
      <p:sp>
        <p:nvSpPr>
          <p:cNvPr id="13" name="Textfeld 12">
            <a:extLst>
              <a:ext uri="{FF2B5EF4-FFF2-40B4-BE49-F238E27FC236}">
                <a16:creationId xmlns:a16="http://schemas.microsoft.com/office/drawing/2014/main" id="{44191150-FE19-ABC1-1E92-BBF08A46E86F}"/>
              </a:ext>
            </a:extLst>
          </p:cNvPr>
          <p:cNvSpPr txBox="1"/>
          <p:nvPr/>
        </p:nvSpPr>
        <p:spPr>
          <a:xfrm>
            <a:off x="8808409" y="4864633"/>
            <a:ext cx="2670863" cy="369332"/>
          </a:xfrm>
          <a:prstGeom prst="rect">
            <a:avLst/>
          </a:prstGeom>
          <a:solidFill>
            <a:schemeClr val="tx2">
              <a:lumMod val="20000"/>
              <a:lumOff val="80000"/>
            </a:schemeClr>
          </a:solidFill>
        </p:spPr>
        <p:txBody>
          <a:bodyPr wrap="square" rtlCol="0">
            <a:spAutoFit/>
          </a:bodyPr>
          <a:lstStyle/>
          <a:p>
            <a:r>
              <a:rPr lang="de-CH" b="1" dirty="0"/>
              <a:t>Weitere Inhaltspunkte</a:t>
            </a:r>
          </a:p>
        </p:txBody>
      </p:sp>
      <p:sp>
        <p:nvSpPr>
          <p:cNvPr id="17" name="Textfeld 16">
            <a:extLst>
              <a:ext uri="{FF2B5EF4-FFF2-40B4-BE49-F238E27FC236}">
                <a16:creationId xmlns:a16="http://schemas.microsoft.com/office/drawing/2014/main" id="{A0C2B79D-7D64-8BC7-DE4F-866E3B171F4B}"/>
              </a:ext>
            </a:extLst>
          </p:cNvPr>
          <p:cNvSpPr txBox="1"/>
          <p:nvPr/>
        </p:nvSpPr>
        <p:spPr>
          <a:xfrm>
            <a:off x="8808409" y="5341162"/>
            <a:ext cx="2929621" cy="584775"/>
          </a:xfrm>
          <a:prstGeom prst="rect">
            <a:avLst/>
          </a:prstGeom>
          <a:noFill/>
        </p:spPr>
        <p:txBody>
          <a:bodyPr wrap="square" rtlCol="0">
            <a:spAutoFit/>
          </a:bodyPr>
          <a:lstStyle/>
          <a:p>
            <a:pPr marL="285750" indent="-285750">
              <a:buFont typeface="Symbol" panose="05050102010706020507" pitchFamily="18" charset="2"/>
              <a:buChar char="-"/>
            </a:pPr>
            <a:r>
              <a:rPr lang="de-CH" sz="1600" dirty="0"/>
              <a:t>Projektinformationen</a:t>
            </a:r>
          </a:p>
          <a:p>
            <a:pPr marL="285750" indent="-285750">
              <a:buFont typeface="Symbol" panose="05050102010706020507" pitchFamily="18" charset="2"/>
              <a:buChar char="-"/>
            </a:pPr>
            <a:r>
              <a:rPr lang="de-CH" sz="1600" dirty="0"/>
              <a:t>Wie geht es jetzt weiter?</a:t>
            </a:r>
          </a:p>
        </p:txBody>
      </p:sp>
    </p:spTree>
    <p:extLst>
      <p:ext uri="{BB962C8B-B14F-4D97-AF65-F5344CB8AC3E}">
        <p14:creationId xmlns:p14="http://schemas.microsoft.com/office/powerpoint/2010/main" val="2428843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62595" y="653142"/>
            <a:ext cx="9034548" cy="685801"/>
          </a:xfrm>
        </p:spPr>
        <p:txBody>
          <a:bodyPr>
            <a:normAutofit/>
          </a:bodyPr>
          <a:lstStyle/>
          <a:p>
            <a:r>
              <a:rPr lang="de-CH" sz="3000" b="1" dirty="0"/>
              <a:t>Wie merke ich, dass (m)ein </a:t>
            </a:r>
            <a:r>
              <a:rPr lang="de-CH" sz="3000" b="1" dirty="0" err="1"/>
              <a:t>kind</a:t>
            </a:r>
            <a:r>
              <a:rPr lang="de-CH" sz="3000" b="1" dirty="0"/>
              <a:t> vapt?</a:t>
            </a:r>
          </a:p>
        </p:txBody>
      </p:sp>
      <p:sp>
        <p:nvSpPr>
          <p:cNvPr id="4" name="Textfeld 3">
            <a:extLst>
              <a:ext uri="{FF2B5EF4-FFF2-40B4-BE49-F238E27FC236}">
                <a16:creationId xmlns:a16="http://schemas.microsoft.com/office/drawing/2014/main" id="{22CD51C6-2A11-9C6E-86BF-66C3F73E0A45}"/>
              </a:ext>
            </a:extLst>
          </p:cNvPr>
          <p:cNvSpPr txBox="1"/>
          <p:nvPr/>
        </p:nvSpPr>
        <p:spPr>
          <a:xfrm>
            <a:off x="1064886" y="1462858"/>
            <a:ext cx="7748809" cy="327628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de-CH" sz="2000" dirty="0"/>
              <a:t>Ungewohnt </a:t>
            </a:r>
            <a:r>
              <a:rPr lang="de-CH" sz="2000" b="1" dirty="0"/>
              <a:t>süsslicher Duft</a:t>
            </a:r>
          </a:p>
          <a:p>
            <a:pPr marL="342900" indent="-342900">
              <a:lnSpc>
                <a:spcPct val="150000"/>
              </a:lnSpc>
              <a:buFont typeface="Arial" panose="020B0604020202020204" pitchFamily="34" charset="0"/>
              <a:buChar char="•"/>
            </a:pPr>
            <a:r>
              <a:rPr lang="de-CH" sz="2000" b="1" dirty="0"/>
              <a:t>Änderung</a:t>
            </a:r>
            <a:r>
              <a:rPr lang="de-CH" sz="2000" dirty="0"/>
              <a:t> im </a:t>
            </a:r>
            <a:r>
              <a:rPr lang="de-CH" sz="2000" b="1" dirty="0"/>
              <a:t>Verhalten</a:t>
            </a:r>
            <a:r>
              <a:rPr lang="de-CH" sz="2000" dirty="0"/>
              <a:t> </a:t>
            </a:r>
          </a:p>
          <a:p>
            <a:pPr marL="342900" indent="-342900">
              <a:lnSpc>
                <a:spcPct val="150000"/>
              </a:lnSpc>
              <a:buFont typeface="Arial" panose="020B0604020202020204" pitchFamily="34" charset="0"/>
              <a:buChar char="•"/>
            </a:pPr>
            <a:r>
              <a:rPr lang="de-CH" sz="2000" dirty="0"/>
              <a:t>Unbekannte elektronische Geräte</a:t>
            </a:r>
          </a:p>
          <a:p>
            <a:pPr marL="342900" indent="-342900">
              <a:lnSpc>
                <a:spcPct val="150000"/>
              </a:lnSpc>
              <a:buFont typeface="Arial" panose="020B0604020202020204" pitchFamily="34" charset="0"/>
              <a:buChar char="•"/>
            </a:pPr>
            <a:r>
              <a:rPr lang="de-CH" sz="2000" dirty="0"/>
              <a:t>Häufiger </a:t>
            </a:r>
            <a:r>
              <a:rPr lang="de-CH" sz="2000" b="1" dirty="0"/>
              <a:t>Durst</a:t>
            </a:r>
            <a:r>
              <a:rPr lang="de-CH" sz="2000" dirty="0"/>
              <a:t> oder trockener Mund</a:t>
            </a:r>
          </a:p>
          <a:p>
            <a:pPr marL="342900" indent="-342900">
              <a:lnSpc>
                <a:spcPct val="150000"/>
              </a:lnSpc>
              <a:buFont typeface="Arial" panose="020B0604020202020204" pitchFamily="34" charset="0"/>
              <a:buChar char="•"/>
            </a:pPr>
            <a:r>
              <a:rPr lang="de-CH" sz="2000" b="1" dirty="0"/>
              <a:t>Veränderung</a:t>
            </a:r>
            <a:r>
              <a:rPr lang="de-CH" sz="2000" dirty="0"/>
              <a:t> in der </a:t>
            </a:r>
            <a:r>
              <a:rPr lang="de-CH" sz="2000" b="1" dirty="0"/>
              <a:t>Ausdauer</a:t>
            </a:r>
            <a:r>
              <a:rPr lang="de-CH" sz="2000" dirty="0"/>
              <a:t> oder Atmung (Husten)</a:t>
            </a:r>
          </a:p>
          <a:p>
            <a:pPr marL="342900" indent="-342900">
              <a:lnSpc>
                <a:spcPct val="150000"/>
              </a:lnSpc>
              <a:buFont typeface="Arial" panose="020B0604020202020204" pitchFamily="34" charset="0"/>
              <a:buChar char="•"/>
            </a:pPr>
            <a:r>
              <a:rPr lang="de-CH" sz="2000" dirty="0"/>
              <a:t>Verändertes Verhalten im Umgang mit Geld</a:t>
            </a:r>
          </a:p>
          <a:p>
            <a:pPr marL="342900" indent="-342900">
              <a:lnSpc>
                <a:spcPct val="150000"/>
              </a:lnSpc>
              <a:buFont typeface="Arial" panose="020B0604020202020204" pitchFamily="34" charset="0"/>
              <a:buChar char="•"/>
            </a:pPr>
            <a:r>
              <a:rPr lang="de-CH" sz="2000" dirty="0"/>
              <a:t>Stimmungs-Schwankungen</a:t>
            </a:r>
          </a:p>
        </p:txBody>
      </p:sp>
      <p:pic>
        <p:nvPicPr>
          <p:cNvPr id="12" name="Grafik 11" descr="Ein Bild, das Handschuhe, Hand enthält.&#10;&#10;Automatisch generierte Beschreibung">
            <a:extLst>
              <a:ext uri="{FF2B5EF4-FFF2-40B4-BE49-F238E27FC236}">
                <a16:creationId xmlns:a16="http://schemas.microsoft.com/office/drawing/2014/main" id="{87F45D17-6C0C-1EC1-8F1D-A077B97E269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9532794" y="2670548"/>
            <a:ext cx="1334387" cy="1932086"/>
          </a:xfrm>
          <a:prstGeom prst="rect">
            <a:avLst/>
          </a:prstGeom>
        </p:spPr>
      </p:pic>
      <p:sp>
        <p:nvSpPr>
          <p:cNvPr id="13" name="Textfeld 12">
            <a:extLst>
              <a:ext uri="{FF2B5EF4-FFF2-40B4-BE49-F238E27FC236}">
                <a16:creationId xmlns:a16="http://schemas.microsoft.com/office/drawing/2014/main" id="{8FEFFDB5-A57D-2DC7-D70D-62838274A54C}"/>
              </a:ext>
            </a:extLst>
          </p:cNvPr>
          <p:cNvSpPr txBox="1"/>
          <p:nvPr/>
        </p:nvSpPr>
        <p:spPr>
          <a:xfrm rot="14118513">
            <a:off x="8787597" y="2905409"/>
            <a:ext cx="921488" cy="276999"/>
          </a:xfrm>
          <a:prstGeom prst="rect">
            <a:avLst/>
          </a:prstGeom>
          <a:solidFill>
            <a:schemeClr val="accent2">
              <a:lumMod val="60000"/>
              <a:lumOff val="40000"/>
            </a:schemeClr>
          </a:solidFill>
          <a:ln w="28575">
            <a:noFill/>
          </a:ln>
        </p:spPr>
        <p:txBody>
          <a:bodyPr wrap="square" rtlCol="0">
            <a:spAutoFit/>
          </a:bodyPr>
          <a:lstStyle/>
          <a:p>
            <a:r>
              <a:rPr lang="de-CH" sz="1200" dirty="0">
                <a:solidFill>
                  <a:schemeClr val="bg1"/>
                </a:solidFill>
              </a:rPr>
              <a:t>Informieren</a:t>
            </a:r>
          </a:p>
        </p:txBody>
      </p:sp>
      <p:sp>
        <p:nvSpPr>
          <p:cNvPr id="14" name="Textfeld 13">
            <a:extLst>
              <a:ext uri="{FF2B5EF4-FFF2-40B4-BE49-F238E27FC236}">
                <a16:creationId xmlns:a16="http://schemas.microsoft.com/office/drawing/2014/main" id="{57999D3F-BD26-492E-54CD-31A40A7178CF}"/>
              </a:ext>
            </a:extLst>
          </p:cNvPr>
          <p:cNvSpPr txBox="1"/>
          <p:nvPr/>
        </p:nvSpPr>
        <p:spPr>
          <a:xfrm rot="15848186">
            <a:off x="9377587" y="2196498"/>
            <a:ext cx="850604" cy="276999"/>
          </a:xfrm>
          <a:prstGeom prst="rect">
            <a:avLst/>
          </a:prstGeom>
          <a:solidFill>
            <a:schemeClr val="accent2">
              <a:lumMod val="60000"/>
              <a:lumOff val="40000"/>
            </a:schemeClr>
          </a:solidFill>
          <a:ln w="28575">
            <a:noFill/>
          </a:ln>
        </p:spPr>
        <p:txBody>
          <a:bodyPr wrap="square" rtlCol="0">
            <a:spAutoFit/>
          </a:bodyPr>
          <a:lstStyle/>
          <a:p>
            <a:r>
              <a:rPr lang="de-CH" sz="1200" dirty="0">
                <a:solidFill>
                  <a:schemeClr val="bg1"/>
                </a:solidFill>
              </a:rPr>
              <a:t>Verstehen</a:t>
            </a:r>
          </a:p>
        </p:txBody>
      </p:sp>
      <p:sp>
        <p:nvSpPr>
          <p:cNvPr id="15" name="Textfeld 14">
            <a:extLst>
              <a:ext uri="{FF2B5EF4-FFF2-40B4-BE49-F238E27FC236}">
                <a16:creationId xmlns:a16="http://schemas.microsoft.com/office/drawing/2014/main" id="{5AAE702A-904F-33C7-E21B-8CCAA3FD85D8}"/>
              </a:ext>
            </a:extLst>
          </p:cNvPr>
          <p:cNvSpPr txBox="1"/>
          <p:nvPr/>
        </p:nvSpPr>
        <p:spPr>
          <a:xfrm rot="16200000">
            <a:off x="9829584" y="2110409"/>
            <a:ext cx="811618" cy="276999"/>
          </a:xfrm>
          <a:prstGeom prst="rect">
            <a:avLst/>
          </a:prstGeom>
          <a:solidFill>
            <a:schemeClr val="accent2">
              <a:lumMod val="60000"/>
              <a:lumOff val="40000"/>
            </a:schemeClr>
          </a:solidFill>
          <a:ln w="28575">
            <a:solidFill>
              <a:srgbClr val="FFC000"/>
            </a:solidFill>
          </a:ln>
        </p:spPr>
        <p:txBody>
          <a:bodyPr wrap="square" rtlCol="0">
            <a:spAutoFit/>
          </a:bodyPr>
          <a:lstStyle/>
          <a:p>
            <a:r>
              <a:rPr lang="de-CH" sz="1200" dirty="0">
                <a:solidFill>
                  <a:srgbClr val="FFC000"/>
                </a:solidFill>
              </a:rPr>
              <a:t>Erkennen</a:t>
            </a:r>
          </a:p>
        </p:txBody>
      </p:sp>
      <p:sp>
        <p:nvSpPr>
          <p:cNvPr id="16" name="Textfeld 15">
            <a:extLst>
              <a:ext uri="{FF2B5EF4-FFF2-40B4-BE49-F238E27FC236}">
                <a16:creationId xmlns:a16="http://schemas.microsoft.com/office/drawing/2014/main" id="{B717E891-2A95-9B33-9A9A-0701EAC7BD61}"/>
              </a:ext>
            </a:extLst>
          </p:cNvPr>
          <p:cNvSpPr txBox="1"/>
          <p:nvPr/>
        </p:nvSpPr>
        <p:spPr>
          <a:xfrm rot="16397315">
            <a:off x="10215707" y="2267390"/>
            <a:ext cx="717962" cy="276999"/>
          </a:xfrm>
          <a:prstGeom prst="rect">
            <a:avLst/>
          </a:prstGeom>
          <a:solidFill>
            <a:schemeClr val="accent2">
              <a:lumMod val="60000"/>
              <a:lumOff val="40000"/>
            </a:schemeClr>
          </a:solidFill>
          <a:ln w="19050">
            <a:noFill/>
          </a:ln>
        </p:spPr>
        <p:txBody>
          <a:bodyPr wrap="square" rtlCol="0">
            <a:spAutoFit/>
          </a:bodyPr>
          <a:lstStyle/>
          <a:p>
            <a:r>
              <a:rPr lang="de-CH" sz="1200" dirty="0">
                <a:solidFill>
                  <a:schemeClr val="bg1"/>
                </a:solidFill>
              </a:rPr>
              <a:t>Handeln</a:t>
            </a:r>
          </a:p>
        </p:txBody>
      </p:sp>
      <p:sp>
        <p:nvSpPr>
          <p:cNvPr id="17" name="Textfeld 16">
            <a:extLst>
              <a:ext uri="{FF2B5EF4-FFF2-40B4-BE49-F238E27FC236}">
                <a16:creationId xmlns:a16="http://schemas.microsoft.com/office/drawing/2014/main" id="{5E7A7274-B7F1-26E3-70EB-2D743DDAB6B2}"/>
              </a:ext>
            </a:extLst>
          </p:cNvPr>
          <p:cNvSpPr txBox="1"/>
          <p:nvPr/>
        </p:nvSpPr>
        <p:spPr>
          <a:xfrm rot="16835369">
            <a:off x="10475818" y="2447744"/>
            <a:ext cx="870362" cy="276999"/>
          </a:xfrm>
          <a:prstGeom prst="rect">
            <a:avLst/>
          </a:prstGeom>
          <a:solidFill>
            <a:schemeClr val="accent2">
              <a:lumMod val="60000"/>
              <a:lumOff val="40000"/>
            </a:schemeClr>
          </a:solidFill>
        </p:spPr>
        <p:txBody>
          <a:bodyPr wrap="square" rtlCol="0">
            <a:spAutoFit/>
          </a:bodyPr>
          <a:lstStyle/>
          <a:p>
            <a:r>
              <a:rPr lang="de-CH" sz="1200" dirty="0">
                <a:solidFill>
                  <a:schemeClr val="bg1"/>
                </a:solidFill>
              </a:rPr>
              <a:t>Hilfe holen</a:t>
            </a:r>
          </a:p>
        </p:txBody>
      </p:sp>
    </p:spTree>
    <p:extLst>
      <p:ext uri="{BB962C8B-B14F-4D97-AF65-F5344CB8AC3E}">
        <p14:creationId xmlns:p14="http://schemas.microsoft.com/office/powerpoint/2010/main" val="3946675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A7181-BBFB-BD9A-621A-A6841C503C41}"/>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2DBCDBE8-8025-0305-15E6-A7967630028C}"/>
              </a:ext>
            </a:extLst>
          </p:cNvPr>
          <p:cNvSpPr>
            <a:spLocks noGrp="1"/>
          </p:cNvSpPr>
          <p:nvPr>
            <p:ph type="subTitle" idx="1"/>
          </p:nvPr>
        </p:nvSpPr>
        <p:spPr>
          <a:xfrm>
            <a:off x="712806" y="273898"/>
            <a:ext cx="9034548" cy="685801"/>
          </a:xfrm>
        </p:spPr>
        <p:txBody>
          <a:bodyPr>
            <a:normAutofit/>
          </a:bodyPr>
          <a:lstStyle/>
          <a:p>
            <a:r>
              <a:rPr lang="de-CH" sz="3000" b="1" dirty="0"/>
              <a:t>Lerntheorie </a:t>
            </a:r>
            <a:r>
              <a:rPr lang="de-CH" sz="1600" dirty="0"/>
              <a:t>Nach bandura (1979) </a:t>
            </a:r>
          </a:p>
          <a:p>
            <a:endParaRPr lang="de-CH" sz="3000" b="1" dirty="0"/>
          </a:p>
        </p:txBody>
      </p:sp>
      <p:sp>
        <p:nvSpPr>
          <p:cNvPr id="7" name="Inhaltsplatzhalter 2">
            <a:extLst>
              <a:ext uri="{FF2B5EF4-FFF2-40B4-BE49-F238E27FC236}">
                <a16:creationId xmlns:a16="http://schemas.microsoft.com/office/drawing/2014/main" id="{50874943-9376-9C4A-BC2B-96E45CB67694}"/>
              </a:ext>
            </a:extLst>
          </p:cNvPr>
          <p:cNvSpPr txBox="1">
            <a:spLocks/>
          </p:cNvSpPr>
          <p:nvPr/>
        </p:nvSpPr>
        <p:spPr>
          <a:xfrm>
            <a:off x="762595" y="1435357"/>
            <a:ext cx="10490909" cy="43513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de-CH" b="1" dirty="0"/>
          </a:p>
          <a:p>
            <a:pPr marL="0" indent="0">
              <a:buFont typeface="Calibri" panose="020F0502020204030204" pitchFamily="34" charset="0"/>
              <a:buNone/>
            </a:pPr>
            <a:endParaRPr lang="de-CH" dirty="0"/>
          </a:p>
          <a:p>
            <a:pPr marL="0" indent="0">
              <a:buFont typeface="Calibri" panose="020F0502020204030204" pitchFamily="34" charset="0"/>
              <a:buNone/>
            </a:pPr>
            <a:endParaRPr lang="de-CH" dirty="0"/>
          </a:p>
          <a:p>
            <a:endParaRPr lang="de-CH" sz="2600" dirty="0"/>
          </a:p>
          <a:p>
            <a:pPr marL="0" indent="0">
              <a:buNone/>
            </a:pPr>
            <a:endParaRPr lang="de-CH" sz="2600" dirty="0"/>
          </a:p>
        </p:txBody>
      </p:sp>
      <p:pic>
        <p:nvPicPr>
          <p:cNvPr id="11" name="Grafik 10" descr="Ein Bild, das Schwarz, Dunkelheit enthält.&#10;&#10;Automatisch generierte Beschreibung">
            <a:extLst>
              <a:ext uri="{FF2B5EF4-FFF2-40B4-BE49-F238E27FC236}">
                <a16:creationId xmlns:a16="http://schemas.microsoft.com/office/drawing/2014/main" id="{E02F791D-FC51-4A26-618C-859EE45A7888}"/>
              </a:ext>
            </a:extLst>
          </p:cNvPr>
          <p:cNvPicPr>
            <a:picLocks noChangeAspect="1"/>
          </p:cNvPicPr>
          <p:nvPr/>
        </p:nvPicPr>
        <p:blipFill rotWithShape="1">
          <a:blip r:embed="rId3">
            <a:extLst>
              <a:ext uri="{28A0092B-C50C-407E-A947-70E740481C1C}">
                <a14:useLocalDpi xmlns:a14="http://schemas.microsoft.com/office/drawing/2010/main" val="0"/>
              </a:ext>
            </a:extLst>
          </a:blip>
          <a:srcRect l="4543" t="7738" r="6959" b="23300"/>
          <a:stretch/>
        </p:blipFill>
        <p:spPr>
          <a:xfrm>
            <a:off x="10330004" y="444382"/>
            <a:ext cx="1215181" cy="946943"/>
          </a:xfrm>
          <a:prstGeom prst="rect">
            <a:avLst/>
          </a:prstGeom>
        </p:spPr>
      </p:pic>
      <p:sp>
        <p:nvSpPr>
          <p:cNvPr id="5" name="Textfeld 4">
            <a:extLst>
              <a:ext uri="{FF2B5EF4-FFF2-40B4-BE49-F238E27FC236}">
                <a16:creationId xmlns:a16="http://schemas.microsoft.com/office/drawing/2014/main" id="{1EDFE190-59B3-17FE-9702-783E40DB17DE}"/>
              </a:ext>
            </a:extLst>
          </p:cNvPr>
          <p:cNvSpPr txBox="1"/>
          <p:nvPr/>
        </p:nvSpPr>
        <p:spPr>
          <a:xfrm>
            <a:off x="712806" y="1068067"/>
            <a:ext cx="9447194" cy="4801314"/>
          </a:xfrm>
          <a:prstGeom prst="rect">
            <a:avLst/>
          </a:prstGeom>
          <a:noFill/>
        </p:spPr>
        <p:txBody>
          <a:bodyPr wrap="square" rtlCol="0">
            <a:spAutoFit/>
          </a:bodyPr>
          <a:lstStyle/>
          <a:p>
            <a:r>
              <a:rPr lang="de-CH" b="1" dirty="0">
                <a:sym typeface="Wingdings" panose="05000000000000000000" pitchFamily="2" charset="2"/>
              </a:rPr>
              <a:t>Modell-Lernen</a:t>
            </a:r>
          </a:p>
          <a:p>
            <a:pPr marL="285750" indent="-285750">
              <a:buFont typeface="Arial" panose="020B0604020202020204" pitchFamily="34" charset="0"/>
              <a:buChar char="•"/>
            </a:pPr>
            <a:r>
              <a:rPr lang="de-CH" dirty="0">
                <a:sym typeface="Wingdings" panose="05000000000000000000" pitchFamily="2" charset="2"/>
              </a:rPr>
              <a:t>Kinder lernen am Modell </a:t>
            </a:r>
            <a:r>
              <a:rPr lang="de-CH" sz="1400" dirty="0">
                <a:sym typeface="Wingdings" panose="05000000000000000000" pitchFamily="2" charset="2"/>
              </a:rPr>
              <a:t>(Sie lernen an einem Beispiel)</a:t>
            </a:r>
          </a:p>
          <a:p>
            <a:pPr marL="285750" indent="-285750">
              <a:buFont typeface="Arial" panose="020B0604020202020204" pitchFamily="34" charset="0"/>
              <a:buChar char="•"/>
            </a:pPr>
            <a:r>
              <a:rPr lang="de-CH" dirty="0">
                <a:sym typeface="Wingdings" panose="05000000000000000000" pitchFamily="2" charset="2"/>
              </a:rPr>
              <a:t>Sie beobachten, wie sich andere Personen verhalten.  oftmals die Eltern und Bezugspersonen</a:t>
            </a:r>
          </a:p>
          <a:p>
            <a:pPr marL="285750" indent="-285750">
              <a:buFont typeface="Arial" panose="020B0604020202020204" pitchFamily="34" charset="0"/>
              <a:buChar char="•"/>
            </a:pPr>
            <a:r>
              <a:rPr lang="de-CH" dirty="0">
                <a:sym typeface="Wingdings" panose="05000000000000000000" pitchFamily="2" charset="2"/>
              </a:rPr>
              <a:t>Dann machen sie das beobachtete Verhalten nach.</a:t>
            </a:r>
          </a:p>
          <a:p>
            <a:pPr marL="285750" indent="-285750">
              <a:buFont typeface="Arial" panose="020B0604020202020204" pitchFamily="34" charset="0"/>
              <a:buChar char="•"/>
            </a:pPr>
            <a:endParaRPr lang="de-CH" dirty="0">
              <a:sym typeface="Wingdings" panose="05000000000000000000" pitchFamily="2" charset="2"/>
            </a:endParaRPr>
          </a:p>
          <a:p>
            <a:endParaRPr lang="de-CH" dirty="0">
              <a:sym typeface="Wingdings" panose="05000000000000000000" pitchFamily="2" charset="2"/>
            </a:endParaRPr>
          </a:p>
          <a:p>
            <a:endParaRPr lang="de-CH" dirty="0">
              <a:sym typeface="Wingdings" panose="05000000000000000000" pitchFamily="2" charset="2"/>
            </a:endParaRPr>
          </a:p>
          <a:p>
            <a:endParaRPr lang="de-CH" b="1" dirty="0">
              <a:sym typeface="Wingdings" panose="05000000000000000000" pitchFamily="2" charset="2"/>
            </a:endParaRPr>
          </a:p>
          <a:p>
            <a:endParaRPr lang="de-CH" b="1" dirty="0">
              <a:sym typeface="Wingdings" panose="05000000000000000000" pitchFamily="2" charset="2"/>
            </a:endParaRPr>
          </a:p>
          <a:p>
            <a:endParaRPr lang="de-CH" b="1" dirty="0">
              <a:sym typeface="Wingdings" panose="05000000000000000000" pitchFamily="2" charset="2"/>
            </a:endParaRPr>
          </a:p>
          <a:p>
            <a:endParaRPr lang="de-CH" b="1" dirty="0">
              <a:sym typeface="Wingdings" panose="05000000000000000000" pitchFamily="2" charset="2"/>
            </a:endParaRPr>
          </a:p>
          <a:p>
            <a:r>
              <a:rPr lang="de-CH" b="1" dirty="0">
                <a:sym typeface="Wingdings" panose="05000000000000000000" pitchFamily="2" charset="2"/>
              </a:rPr>
              <a:t>Belohnung</a:t>
            </a:r>
          </a:p>
          <a:p>
            <a:pPr marL="285750" indent="-285750">
              <a:buFont typeface="Arial" panose="020B0604020202020204" pitchFamily="34" charset="0"/>
              <a:buChar char="•"/>
            </a:pPr>
            <a:r>
              <a:rPr lang="de-CH" dirty="0">
                <a:sym typeface="Wingdings" panose="05000000000000000000" pitchFamily="2" charset="2"/>
              </a:rPr>
              <a:t>Ungesundes Verhalten belohnen  mehr ungesundes Verhalten</a:t>
            </a:r>
          </a:p>
          <a:p>
            <a:pPr marL="285750" indent="-285750">
              <a:buFont typeface="Arial" panose="020B0604020202020204" pitchFamily="34" charset="0"/>
              <a:buChar char="•"/>
            </a:pPr>
            <a:r>
              <a:rPr lang="de-CH" dirty="0">
                <a:sym typeface="Wingdings" panose="05000000000000000000" pitchFamily="2" charset="2"/>
              </a:rPr>
              <a:t>Gesundes Verhalten belohnen  mehr gesundes Verhalten</a:t>
            </a:r>
          </a:p>
          <a:p>
            <a:endParaRPr lang="de-CH" dirty="0">
              <a:sym typeface="Wingdings" panose="05000000000000000000" pitchFamily="2" charset="2"/>
            </a:endParaRPr>
          </a:p>
          <a:p>
            <a:endParaRPr lang="de-CH" dirty="0">
              <a:sym typeface="Wingdings" panose="05000000000000000000" pitchFamily="2" charset="2"/>
            </a:endParaRPr>
          </a:p>
          <a:p>
            <a:endParaRPr lang="de-CH" dirty="0">
              <a:sym typeface="Wingdings" panose="05000000000000000000" pitchFamily="2" charset="2"/>
            </a:endParaRPr>
          </a:p>
        </p:txBody>
      </p:sp>
      <p:sp>
        <p:nvSpPr>
          <p:cNvPr id="6" name="Textfeld 5">
            <a:extLst>
              <a:ext uri="{FF2B5EF4-FFF2-40B4-BE49-F238E27FC236}">
                <a16:creationId xmlns:a16="http://schemas.microsoft.com/office/drawing/2014/main" id="{1455BFF9-03B4-0CA0-3D48-385E55CF7B67}"/>
              </a:ext>
            </a:extLst>
          </p:cNvPr>
          <p:cNvSpPr txBox="1"/>
          <p:nvPr/>
        </p:nvSpPr>
        <p:spPr>
          <a:xfrm>
            <a:off x="1284452" y="2699283"/>
            <a:ext cx="9447194" cy="707886"/>
          </a:xfrm>
          <a:prstGeom prst="rect">
            <a:avLst/>
          </a:prstGeom>
          <a:solidFill>
            <a:schemeClr val="accent2">
              <a:lumMod val="20000"/>
              <a:lumOff val="80000"/>
            </a:schemeClr>
          </a:solidFill>
          <a:ln>
            <a:solidFill>
              <a:schemeClr val="accent3">
                <a:lumMod val="75000"/>
              </a:schemeClr>
            </a:solidFill>
          </a:ln>
        </p:spPr>
        <p:txBody>
          <a:bodyPr wrap="square" rtlCol="0">
            <a:spAutoFit/>
          </a:bodyPr>
          <a:lstStyle/>
          <a:p>
            <a:pPr algn="ctr"/>
            <a:r>
              <a:rPr lang="de-CH" sz="2000" dirty="0">
                <a:sym typeface="Wingdings" panose="05000000000000000000" pitchFamily="2" charset="2"/>
              </a:rPr>
              <a:t>Verhaltensweisen, die </a:t>
            </a:r>
            <a:r>
              <a:rPr lang="de-CH" sz="2000" b="1" u="sng" dirty="0">
                <a:sym typeface="Wingdings" panose="05000000000000000000" pitchFamily="2" charset="2"/>
              </a:rPr>
              <a:t>von den Eltern oft gemacht </a:t>
            </a:r>
            <a:r>
              <a:rPr lang="de-CH" sz="2000" dirty="0">
                <a:sym typeface="Wingdings" panose="05000000000000000000" pitchFamily="2" charset="2"/>
              </a:rPr>
              <a:t>werden, werden </a:t>
            </a:r>
            <a:r>
              <a:rPr lang="de-CH" sz="2000" b="1" u="sng" dirty="0">
                <a:sym typeface="Wingdings" panose="05000000000000000000" pitchFamily="2" charset="2"/>
              </a:rPr>
              <a:t>von Kindern </a:t>
            </a:r>
            <a:r>
              <a:rPr lang="de-CH" sz="2000" dirty="0">
                <a:sym typeface="Wingdings" panose="05000000000000000000" pitchFamily="2" charset="2"/>
              </a:rPr>
              <a:t>mit grösserer Wahrscheinlichkeit </a:t>
            </a:r>
            <a:r>
              <a:rPr lang="de-CH" sz="2000" b="1" u="sng" dirty="0">
                <a:sym typeface="Wingdings" panose="05000000000000000000" pitchFamily="2" charset="2"/>
              </a:rPr>
              <a:t>nachgemacht</a:t>
            </a:r>
            <a:r>
              <a:rPr lang="de-CH" sz="2000" dirty="0">
                <a:sym typeface="Wingdings" panose="05000000000000000000" pitchFamily="2" charset="2"/>
              </a:rPr>
              <a:t>.</a:t>
            </a:r>
          </a:p>
        </p:txBody>
      </p:sp>
      <p:sp>
        <p:nvSpPr>
          <p:cNvPr id="8" name="Textfeld 7">
            <a:extLst>
              <a:ext uri="{FF2B5EF4-FFF2-40B4-BE49-F238E27FC236}">
                <a16:creationId xmlns:a16="http://schemas.microsoft.com/office/drawing/2014/main" id="{C6E74D57-3817-2797-C36D-C346A10DE789}"/>
              </a:ext>
            </a:extLst>
          </p:cNvPr>
          <p:cNvSpPr txBox="1"/>
          <p:nvPr/>
        </p:nvSpPr>
        <p:spPr>
          <a:xfrm>
            <a:off x="1372403" y="5386585"/>
            <a:ext cx="9447194" cy="400110"/>
          </a:xfrm>
          <a:prstGeom prst="rect">
            <a:avLst/>
          </a:prstGeom>
          <a:solidFill>
            <a:srgbClr val="FFEFBD"/>
          </a:solidFill>
          <a:ln>
            <a:solidFill>
              <a:srgbClr val="FFC000"/>
            </a:solidFill>
          </a:ln>
        </p:spPr>
        <p:txBody>
          <a:bodyPr wrap="square" rtlCol="0">
            <a:spAutoFit/>
          </a:bodyPr>
          <a:lstStyle/>
          <a:p>
            <a:pPr algn="ctr"/>
            <a:r>
              <a:rPr lang="de-CH" sz="2000" dirty="0">
                <a:sym typeface="Wingdings" panose="05000000000000000000" pitchFamily="2" charset="2"/>
              </a:rPr>
              <a:t>Als Eltern können Sie das </a:t>
            </a:r>
            <a:r>
              <a:rPr lang="de-CH" sz="2000" b="1" dirty="0">
                <a:sym typeface="Wingdings" panose="05000000000000000000" pitchFamily="2" charset="2"/>
              </a:rPr>
              <a:t>gesunde Verhalten von Ihrem Kind unterstützen</a:t>
            </a:r>
            <a:r>
              <a:rPr lang="de-CH" sz="2000" dirty="0">
                <a:sym typeface="Wingdings" panose="05000000000000000000" pitchFamily="2" charset="2"/>
              </a:rPr>
              <a:t>.</a:t>
            </a:r>
          </a:p>
        </p:txBody>
      </p:sp>
    </p:spTree>
    <p:extLst>
      <p:ext uri="{BB962C8B-B14F-4D97-AF65-F5344CB8AC3E}">
        <p14:creationId xmlns:p14="http://schemas.microsoft.com/office/powerpoint/2010/main" val="3854920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381000" y="990431"/>
            <a:ext cx="3341914" cy="2488407"/>
          </a:xfrm>
        </p:spPr>
        <p:txBody>
          <a:bodyPr>
            <a:normAutofit/>
          </a:bodyPr>
          <a:lstStyle/>
          <a:p>
            <a:r>
              <a:rPr lang="de-CH" sz="4500" b="1" dirty="0"/>
              <a:t>Was können Eltern tun?</a:t>
            </a:r>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4839849" y="5279542"/>
            <a:ext cx="6702643" cy="1352765"/>
          </a:xfrm>
        </p:spPr>
        <p:txBody>
          <a:bodyPr>
            <a:normAutofit/>
          </a:bodyPr>
          <a:lstStyle/>
          <a:p>
            <a:pPr marL="0" indent="0">
              <a:buNone/>
            </a:pPr>
            <a:endParaRPr lang="de-CH" dirty="0"/>
          </a:p>
          <a:p>
            <a:pPr marL="0" indent="0">
              <a:buNone/>
            </a:pPr>
            <a:endParaRPr lang="de-CH" dirty="0">
              <a:solidFill>
                <a:schemeClr val="tx1">
                  <a:lumMod val="85000"/>
                  <a:lumOff val="15000"/>
                </a:schemeClr>
              </a:solidFill>
            </a:endParaRPr>
          </a:p>
          <a:p>
            <a:pPr marL="0" indent="0" algn="ctr">
              <a:spcBef>
                <a:spcPts val="0"/>
              </a:spcBef>
              <a:buNone/>
            </a:pPr>
            <a:endParaRPr lang="de-CH" dirty="0"/>
          </a:p>
          <a:p>
            <a:pPr marL="0" indent="0" algn="ctr">
              <a:spcBef>
                <a:spcPts val="0"/>
              </a:spcBef>
              <a:buNone/>
            </a:pPr>
            <a:endParaRPr lang="de-CH" dirty="0"/>
          </a:p>
        </p:txBody>
      </p:sp>
      <p:sp>
        <p:nvSpPr>
          <p:cNvPr id="7" name="Untertitel 2">
            <a:extLst>
              <a:ext uri="{FF2B5EF4-FFF2-40B4-BE49-F238E27FC236}">
                <a16:creationId xmlns:a16="http://schemas.microsoft.com/office/drawing/2014/main" id="{EAA72369-9B5F-6354-6DBE-716E822EC458}"/>
              </a:ext>
            </a:extLst>
          </p:cNvPr>
          <p:cNvSpPr txBox="1">
            <a:spLocks/>
          </p:cNvSpPr>
          <p:nvPr/>
        </p:nvSpPr>
        <p:spPr>
          <a:xfrm>
            <a:off x="5743881" y="5580344"/>
            <a:ext cx="5818266" cy="41910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de-CH" sz="3000" dirty="0">
                <a:solidFill>
                  <a:schemeClr val="tx2"/>
                </a:solidFill>
              </a:rPr>
              <a:t>SPRECHEN SIE MIT IHREM KIND</a:t>
            </a:r>
          </a:p>
        </p:txBody>
      </p:sp>
      <p:pic>
        <p:nvPicPr>
          <p:cNvPr id="4" name="Grafik 3" descr="Ein Bild, das Handschuhe, Hand enthält.&#10;&#10;Automatisch generierte Beschreibung">
            <a:extLst>
              <a:ext uri="{FF2B5EF4-FFF2-40B4-BE49-F238E27FC236}">
                <a16:creationId xmlns:a16="http://schemas.microsoft.com/office/drawing/2014/main" id="{914F83A0-A55F-4818-E988-5BCC4692DB68}"/>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7140075" y="1784545"/>
            <a:ext cx="2044797" cy="2960703"/>
          </a:xfrm>
          <a:prstGeom prst="rect">
            <a:avLst/>
          </a:prstGeom>
        </p:spPr>
      </p:pic>
      <p:sp>
        <p:nvSpPr>
          <p:cNvPr id="5" name="Textfeld 4">
            <a:extLst>
              <a:ext uri="{FF2B5EF4-FFF2-40B4-BE49-F238E27FC236}">
                <a16:creationId xmlns:a16="http://schemas.microsoft.com/office/drawing/2014/main" id="{602EBE68-87CE-FF7E-2F38-E090D3D833F1}"/>
              </a:ext>
            </a:extLst>
          </p:cNvPr>
          <p:cNvSpPr txBox="1"/>
          <p:nvPr/>
        </p:nvSpPr>
        <p:spPr>
          <a:xfrm rot="14118513">
            <a:off x="6241027" y="2279818"/>
            <a:ext cx="1208280" cy="338554"/>
          </a:xfrm>
          <a:prstGeom prst="rect">
            <a:avLst/>
          </a:prstGeom>
          <a:solidFill>
            <a:schemeClr val="accent2">
              <a:lumMod val="60000"/>
              <a:lumOff val="40000"/>
            </a:schemeClr>
          </a:solidFill>
          <a:ln w="28575">
            <a:noFill/>
          </a:ln>
        </p:spPr>
        <p:txBody>
          <a:bodyPr wrap="square" rtlCol="0">
            <a:spAutoFit/>
          </a:bodyPr>
          <a:lstStyle/>
          <a:p>
            <a:r>
              <a:rPr lang="de-CH" sz="1600" dirty="0">
                <a:solidFill>
                  <a:schemeClr val="bg1"/>
                </a:solidFill>
              </a:rPr>
              <a:t>Informieren</a:t>
            </a:r>
          </a:p>
        </p:txBody>
      </p:sp>
      <p:sp>
        <p:nvSpPr>
          <p:cNvPr id="6" name="Textfeld 5">
            <a:extLst>
              <a:ext uri="{FF2B5EF4-FFF2-40B4-BE49-F238E27FC236}">
                <a16:creationId xmlns:a16="http://schemas.microsoft.com/office/drawing/2014/main" id="{43EF8072-E5B9-16AE-087D-13D9B1A951DD}"/>
              </a:ext>
            </a:extLst>
          </p:cNvPr>
          <p:cNvSpPr txBox="1"/>
          <p:nvPr/>
        </p:nvSpPr>
        <p:spPr>
          <a:xfrm rot="15848186">
            <a:off x="7045233" y="1189938"/>
            <a:ext cx="1093090" cy="338554"/>
          </a:xfrm>
          <a:prstGeom prst="rect">
            <a:avLst/>
          </a:prstGeom>
          <a:solidFill>
            <a:schemeClr val="accent2">
              <a:lumMod val="60000"/>
              <a:lumOff val="40000"/>
            </a:schemeClr>
          </a:solidFill>
          <a:ln w="28575">
            <a:noFill/>
          </a:ln>
        </p:spPr>
        <p:txBody>
          <a:bodyPr wrap="square" rtlCol="0">
            <a:spAutoFit/>
          </a:bodyPr>
          <a:lstStyle/>
          <a:p>
            <a:r>
              <a:rPr lang="de-CH" sz="1600" dirty="0">
                <a:solidFill>
                  <a:schemeClr val="bg1"/>
                </a:solidFill>
              </a:rPr>
              <a:t>Verstehen</a:t>
            </a:r>
          </a:p>
        </p:txBody>
      </p:sp>
      <p:sp>
        <p:nvSpPr>
          <p:cNvPr id="8" name="Textfeld 7">
            <a:extLst>
              <a:ext uri="{FF2B5EF4-FFF2-40B4-BE49-F238E27FC236}">
                <a16:creationId xmlns:a16="http://schemas.microsoft.com/office/drawing/2014/main" id="{D42BE37A-6B1F-EA19-249C-8667246AEF20}"/>
              </a:ext>
            </a:extLst>
          </p:cNvPr>
          <p:cNvSpPr txBox="1"/>
          <p:nvPr/>
        </p:nvSpPr>
        <p:spPr>
          <a:xfrm rot="16200000">
            <a:off x="7721794" y="1074656"/>
            <a:ext cx="978825" cy="335450"/>
          </a:xfrm>
          <a:prstGeom prst="rect">
            <a:avLst/>
          </a:prstGeom>
          <a:solidFill>
            <a:schemeClr val="accent2">
              <a:lumMod val="60000"/>
              <a:lumOff val="40000"/>
            </a:schemeClr>
          </a:solidFill>
          <a:ln w="28575">
            <a:noFill/>
          </a:ln>
        </p:spPr>
        <p:txBody>
          <a:bodyPr wrap="square" rtlCol="0">
            <a:spAutoFit/>
          </a:bodyPr>
          <a:lstStyle/>
          <a:p>
            <a:r>
              <a:rPr lang="de-CH" sz="1600" dirty="0">
                <a:solidFill>
                  <a:schemeClr val="bg1"/>
                </a:solidFill>
              </a:rPr>
              <a:t>Erkennen</a:t>
            </a:r>
          </a:p>
        </p:txBody>
      </p:sp>
      <p:sp>
        <p:nvSpPr>
          <p:cNvPr id="11" name="Textfeld 10">
            <a:extLst>
              <a:ext uri="{FF2B5EF4-FFF2-40B4-BE49-F238E27FC236}">
                <a16:creationId xmlns:a16="http://schemas.microsoft.com/office/drawing/2014/main" id="{1631F3A0-8F00-0D7D-EEB5-43E35E808527}"/>
              </a:ext>
            </a:extLst>
          </p:cNvPr>
          <p:cNvSpPr txBox="1"/>
          <p:nvPr/>
        </p:nvSpPr>
        <p:spPr>
          <a:xfrm rot="16397315">
            <a:off x="8187353" y="1254778"/>
            <a:ext cx="931323" cy="338554"/>
          </a:xfrm>
          <a:prstGeom prst="rect">
            <a:avLst/>
          </a:prstGeom>
          <a:solidFill>
            <a:schemeClr val="accent2">
              <a:lumMod val="60000"/>
              <a:lumOff val="40000"/>
            </a:schemeClr>
          </a:solidFill>
          <a:ln w="19050">
            <a:solidFill>
              <a:srgbClr val="FFC000"/>
            </a:solidFill>
          </a:ln>
        </p:spPr>
        <p:txBody>
          <a:bodyPr wrap="square" rtlCol="0">
            <a:spAutoFit/>
          </a:bodyPr>
          <a:lstStyle/>
          <a:p>
            <a:r>
              <a:rPr lang="de-CH" sz="1600" dirty="0">
                <a:solidFill>
                  <a:srgbClr val="FFC000"/>
                </a:solidFill>
              </a:rPr>
              <a:t>Handeln</a:t>
            </a:r>
          </a:p>
        </p:txBody>
      </p:sp>
      <p:sp>
        <p:nvSpPr>
          <p:cNvPr id="12" name="Textfeld 11">
            <a:extLst>
              <a:ext uri="{FF2B5EF4-FFF2-40B4-BE49-F238E27FC236}">
                <a16:creationId xmlns:a16="http://schemas.microsoft.com/office/drawing/2014/main" id="{7706D203-EE6E-89A2-E5E2-9FC70253DE98}"/>
              </a:ext>
            </a:extLst>
          </p:cNvPr>
          <p:cNvSpPr txBox="1"/>
          <p:nvPr/>
        </p:nvSpPr>
        <p:spPr>
          <a:xfrm rot="16835369">
            <a:off x="8659879" y="1512930"/>
            <a:ext cx="1206726" cy="338554"/>
          </a:xfrm>
          <a:prstGeom prst="rect">
            <a:avLst/>
          </a:prstGeom>
          <a:solidFill>
            <a:schemeClr val="accent2">
              <a:lumMod val="60000"/>
              <a:lumOff val="40000"/>
            </a:schemeClr>
          </a:solidFill>
        </p:spPr>
        <p:txBody>
          <a:bodyPr wrap="square" rtlCol="0">
            <a:spAutoFit/>
          </a:bodyPr>
          <a:lstStyle/>
          <a:p>
            <a:r>
              <a:rPr lang="de-CH" sz="1600" dirty="0">
                <a:solidFill>
                  <a:schemeClr val="bg1"/>
                </a:solidFill>
              </a:rPr>
              <a:t>Hilfe holen</a:t>
            </a:r>
          </a:p>
        </p:txBody>
      </p:sp>
    </p:spTree>
    <p:extLst>
      <p:ext uri="{BB962C8B-B14F-4D97-AF65-F5344CB8AC3E}">
        <p14:creationId xmlns:p14="http://schemas.microsoft.com/office/powerpoint/2010/main" val="2146136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62595" y="653142"/>
            <a:ext cx="9034548" cy="685801"/>
          </a:xfrm>
        </p:spPr>
        <p:txBody>
          <a:bodyPr>
            <a:normAutofit/>
          </a:bodyPr>
          <a:lstStyle/>
          <a:p>
            <a:r>
              <a:rPr lang="de-CH" sz="3000" b="1" dirty="0"/>
              <a:t>gesprächs-vorbereitung</a:t>
            </a:r>
          </a:p>
        </p:txBody>
      </p:sp>
      <p:sp>
        <p:nvSpPr>
          <p:cNvPr id="7" name="Inhaltsplatzhalter 2">
            <a:extLst>
              <a:ext uri="{FF2B5EF4-FFF2-40B4-BE49-F238E27FC236}">
                <a16:creationId xmlns:a16="http://schemas.microsoft.com/office/drawing/2014/main" id="{1F4AF3AC-CE79-5BFF-29D9-41C2BF73D8B4}"/>
              </a:ext>
            </a:extLst>
          </p:cNvPr>
          <p:cNvSpPr txBox="1">
            <a:spLocks/>
          </p:cNvSpPr>
          <p:nvPr/>
        </p:nvSpPr>
        <p:spPr>
          <a:xfrm>
            <a:off x="762595" y="1435357"/>
            <a:ext cx="10490909" cy="43513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de-CH" b="1" dirty="0"/>
          </a:p>
          <a:p>
            <a:pPr marL="0" indent="0">
              <a:buFont typeface="Calibri" panose="020F0502020204030204" pitchFamily="34" charset="0"/>
              <a:buNone/>
            </a:pPr>
            <a:endParaRPr lang="de-CH" dirty="0"/>
          </a:p>
          <a:p>
            <a:pPr marL="0" indent="0">
              <a:buFont typeface="Calibri" panose="020F0502020204030204" pitchFamily="34" charset="0"/>
              <a:buNone/>
            </a:pPr>
            <a:endParaRPr lang="de-CH" dirty="0"/>
          </a:p>
          <a:p>
            <a:endParaRPr lang="de-CH" sz="2600" dirty="0"/>
          </a:p>
          <a:p>
            <a:pPr marL="0" indent="0">
              <a:buNone/>
            </a:pPr>
            <a:endParaRPr lang="de-CH" sz="2600" dirty="0"/>
          </a:p>
        </p:txBody>
      </p:sp>
      <p:sp>
        <p:nvSpPr>
          <p:cNvPr id="2" name="Textfeld 1">
            <a:extLst>
              <a:ext uri="{FF2B5EF4-FFF2-40B4-BE49-F238E27FC236}">
                <a16:creationId xmlns:a16="http://schemas.microsoft.com/office/drawing/2014/main" id="{3775C0A2-6C93-73E7-B9C8-8EE94CE4F251}"/>
              </a:ext>
            </a:extLst>
          </p:cNvPr>
          <p:cNvSpPr txBox="1"/>
          <p:nvPr/>
        </p:nvSpPr>
        <p:spPr>
          <a:xfrm>
            <a:off x="771976" y="1273937"/>
            <a:ext cx="10568763" cy="493981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CH" dirty="0"/>
              <a:t>Sich vor dem Gespräch </a:t>
            </a:r>
            <a:r>
              <a:rPr lang="de-CH" b="1" dirty="0"/>
              <a:t>informieren</a:t>
            </a:r>
            <a:r>
              <a:rPr lang="de-CH" dirty="0"/>
              <a:t>.</a:t>
            </a:r>
          </a:p>
          <a:p>
            <a:pPr marL="285750" indent="-285750">
              <a:lnSpc>
                <a:spcPct val="150000"/>
              </a:lnSpc>
              <a:buFont typeface="Arial" panose="020B0604020202020204" pitchFamily="34" charset="0"/>
              <a:buChar char="•"/>
            </a:pPr>
            <a:r>
              <a:rPr lang="de-CH" dirty="0"/>
              <a:t>Sich </a:t>
            </a:r>
            <a:r>
              <a:rPr lang="de-CH" b="1" dirty="0"/>
              <a:t>Gesprächspunkte</a:t>
            </a:r>
            <a:r>
              <a:rPr lang="de-CH" dirty="0"/>
              <a:t> und Fragen im Voraus </a:t>
            </a:r>
            <a:r>
              <a:rPr lang="de-CH" b="1" dirty="0"/>
              <a:t>notieren</a:t>
            </a:r>
            <a:r>
              <a:rPr lang="de-CH" dirty="0"/>
              <a:t>.</a:t>
            </a:r>
          </a:p>
          <a:p>
            <a:pPr marL="285750" indent="-285750">
              <a:lnSpc>
                <a:spcPct val="150000"/>
              </a:lnSpc>
              <a:buFont typeface="Arial" panose="020B0604020202020204" pitchFamily="34" charset="0"/>
              <a:buChar char="•"/>
            </a:pPr>
            <a:r>
              <a:rPr lang="de-CH" dirty="0"/>
              <a:t>Einen </a:t>
            </a:r>
            <a:r>
              <a:rPr lang="de-CH" b="1" dirty="0"/>
              <a:t>ruhigen Moment </a:t>
            </a:r>
            <a:r>
              <a:rPr lang="de-CH" dirty="0"/>
              <a:t>wählen für das Gespräch</a:t>
            </a:r>
          </a:p>
          <a:p>
            <a:pPr marL="285750" indent="-285750">
              <a:lnSpc>
                <a:spcPct val="150000"/>
              </a:lnSpc>
              <a:buFont typeface="Arial" panose="020B0604020202020204" pitchFamily="34" charset="0"/>
              <a:buChar char="•"/>
            </a:pPr>
            <a:r>
              <a:rPr lang="de-CH" dirty="0">
                <a:sym typeface="Wingdings" panose="05000000000000000000" pitchFamily="2" charset="2"/>
              </a:rPr>
              <a:t>Darauf einstellen, </a:t>
            </a:r>
            <a:r>
              <a:rPr lang="de-CH" b="1" dirty="0">
                <a:sym typeface="Wingdings" panose="05000000000000000000" pitchFamily="2" charset="2"/>
              </a:rPr>
              <a:t>dem Kind zuzuhören </a:t>
            </a:r>
            <a:r>
              <a:rPr lang="de-CH" dirty="0">
                <a:sym typeface="Wingdings" panose="05000000000000000000" pitchFamily="2" charset="2"/>
              </a:rPr>
              <a:t>und keinen Vortrag zu halten</a:t>
            </a:r>
          </a:p>
          <a:p>
            <a:pPr marL="285750" indent="-285750">
              <a:lnSpc>
                <a:spcPct val="150000"/>
              </a:lnSpc>
              <a:buFont typeface="Arial" panose="020B0604020202020204" pitchFamily="34" charset="0"/>
              <a:buChar char="•"/>
            </a:pPr>
            <a:r>
              <a:rPr lang="de-CH" b="1" dirty="0">
                <a:sym typeface="Wingdings" panose="05000000000000000000" pitchFamily="2" charset="2"/>
              </a:rPr>
              <a:t>Vertrauen aufbauen</a:t>
            </a:r>
          </a:p>
          <a:p>
            <a:pPr marL="285750" indent="-285750">
              <a:lnSpc>
                <a:spcPct val="150000"/>
              </a:lnSpc>
              <a:buFont typeface="Arial" panose="020B0604020202020204" pitchFamily="34" charset="0"/>
              <a:buChar char="•"/>
            </a:pPr>
            <a:r>
              <a:rPr lang="de-CH" dirty="0">
                <a:sym typeface="Wingdings" panose="05000000000000000000" pitchFamily="2" charset="2"/>
              </a:rPr>
              <a:t>Über den finanziellen Aspekt Gedanken machen (Bezahle ich meinem Kind die </a:t>
            </a:r>
            <a:r>
              <a:rPr lang="de-CH" dirty="0" err="1">
                <a:sym typeface="Wingdings" panose="05000000000000000000" pitchFamily="2" charset="2"/>
              </a:rPr>
              <a:t>Vapes</a:t>
            </a:r>
            <a:r>
              <a:rPr lang="de-CH" dirty="0">
                <a:sym typeface="Wingdings" panose="05000000000000000000" pitchFamily="2" charset="2"/>
              </a:rPr>
              <a:t>?)</a:t>
            </a:r>
          </a:p>
          <a:p>
            <a:pPr marL="285750" indent="-285750">
              <a:lnSpc>
                <a:spcPct val="150000"/>
              </a:lnSpc>
              <a:buFont typeface="Arial" panose="020B0604020202020204" pitchFamily="34" charset="0"/>
              <a:buChar char="•"/>
            </a:pPr>
            <a:r>
              <a:rPr lang="de-CH" dirty="0">
                <a:sym typeface="Wingdings" panose="05000000000000000000" pitchFamily="2" charset="2"/>
              </a:rPr>
              <a:t>Sie sind mit diesem Thema nicht allein</a:t>
            </a:r>
            <a:r>
              <a:rPr lang="de-CH" b="1" dirty="0">
                <a:sym typeface="Wingdings" panose="05000000000000000000" pitchFamily="2" charset="2"/>
              </a:rPr>
              <a:t>, es geht vielen Eltern gleich</a:t>
            </a:r>
          </a:p>
          <a:p>
            <a:pPr marL="285750" indent="-285750">
              <a:lnSpc>
                <a:spcPct val="150000"/>
              </a:lnSpc>
              <a:buFont typeface="Arial" panose="020B0604020202020204" pitchFamily="34" charset="0"/>
              <a:buChar char="•"/>
            </a:pPr>
            <a:r>
              <a:rPr lang="de-CH" dirty="0">
                <a:sym typeface="Wingdings" panose="05000000000000000000" pitchFamily="2" charset="2"/>
              </a:rPr>
              <a:t>Sie können sich </a:t>
            </a:r>
            <a:r>
              <a:rPr lang="de-CH" b="1" dirty="0">
                <a:sym typeface="Wingdings" panose="05000000000000000000" pitchFamily="2" charset="2"/>
              </a:rPr>
              <a:t>Hilfe holen</a:t>
            </a:r>
          </a:p>
          <a:p>
            <a:pPr marL="285750" indent="-285750">
              <a:lnSpc>
                <a:spcPct val="150000"/>
              </a:lnSpc>
              <a:buFont typeface="Arial" panose="020B0604020202020204" pitchFamily="34" charset="0"/>
              <a:buChar char="•"/>
            </a:pPr>
            <a:r>
              <a:rPr lang="de-CH" dirty="0">
                <a:sym typeface="Wingdings" panose="05000000000000000000" pitchFamily="2" charset="2"/>
              </a:rPr>
              <a:t>Behalten Sie im Kopf, dass </a:t>
            </a:r>
            <a:r>
              <a:rPr lang="de-CH" u="sng" dirty="0">
                <a:sym typeface="Wingdings" panose="05000000000000000000" pitchFamily="2" charset="2"/>
              </a:rPr>
              <a:t>nicht alle Jugendlichen vapen</a:t>
            </a:r>
          </a:p>
          <a:p>
            <a:endParaRPr lang="de-CH" dirty="0">
              <a:sym typeface="Wingdings" panose="05000000000000000000" pitchFamily="2" charset="2"/>
            </a:endParaRPr>
          </a:p>
          <a:p>
            <a:pPr marL="285750" indent="-285750">
              <a:buFont typeface="Wingdings" panose="05000000000000000000" pitchFamily="2" charset="2"/>
              <a:buChar char="à"/>
            </a:pPr>
            <a:r>
              <a:rPr lang="de-CH" dirty="0">
                <a:sym typeface="Wingdings" panose="05000000000000000000" pitchFamily="2" charset="2"/>
              </a:rPr>
              <a:t>Erwarten Sie keine sofortige Veränderung. Manchmal braucht es viel Zeit und Vertrauen.</a:t>
            </a:r>
          </a:p>
          <a:p>
            <a:pPr marL="285750" indent="-285750">
              <a:buFont typeface="Wingdings" panose="05000000000000000000" pitchFamily="2" charset="2"/>
              <a:buChar char="à"/>
            </a:pPr>
            <a:r>
              <a:rPr lang="de-CH" dirty="0">
                <a:sym typeface="Wingdings" panose="05000000000000000000" pitchFamily="2" charset="2"/>
              </a:rPr>
              <a:t>Es ist wichtig dabei mit dem Kind in Kontakt zu bleiben.</a:t>
            </a:r>
          </a:p>
          <a:p>
            <a:pPr marL="285750" indent="-285750">
              <a:buFont typeface="Wingdings" panose="05000000000000000000" pitchFamily="2" charset="2"/>
              <a:buChar char="à"/>
            </a:pPr>
            <a:r>
              <a:rPr lang="de-CH" dirty="0">
                <a:sym typeface="Wingdings" panose="05000000000000000000" pitchFamily="2" charset="2"/>
              </a:rPr>
              <a:t>Sagen Sie Ihrem Kind, Sie sind da. Und kommen Sie wieder darauf zurück.</a:t>
            </a:r>
          </a:p>
        </p:txBody>
      </p:sp>
      <p:pic>
        <p:nvPicPr>
          <p:cNvPr id="5" name="Grafik 4" descr="Ein Bild, das Handschuhe, Hand enthält.&#10;&#10;Automatisch generierte Beschreibung">
            <a:extLst>
              <a:ext uri="{FF2B5EF4-FFF2-40B4-BE49-F238E27FC236}">
                <a16:creationId xmlns:a16="http://schemas.microsoft.com/office/drawing/2014/main" id="{2064449E-5137-7DD4-EBCC-C590A9C70E1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0457710" y="4354917"/>
            <a:ext cx="1334387" cy="1932086"/>
          </a:xfrm>
          <a:prstGeom prst="rect">
            <a:avLst/>
          </a:prstGeom>
        </p:spPr>
      </p:pic>
      <p:sp>
        <p:nvSpPr>
          <p:cNvPr id="6" name="Textfeld 5">
            <a:extLst>
              <a:ext uri="{FF2B5EF4-FFF2-40B4-BE49-F238E27FC236}">
                <a16:creationId xmlns:a16="http://schemas.microsoft.com/office/drawing/2014/main" id="{2D8C982F-1301-520B-0C7E-5E25E2E54243}"/>
              </a:ext>
            </a:extLst>
          </p:cNvPr>
          <p:cNvSpPr txBox="1"/>
          <p:nvPr/>
        </p:nvSpPr>
        <p:spPr>
          <a:xfrm rot="14118513">
            <a:off x="9712513" y="4589778"/>
            <a:ext cx="921488" cy="276999"/>
          </a:xfrm>
          <a:prstGeom prst="rect">
            <a:avLst/>
          </a:prstGeom>
          <a:solidFill>
            <a:schemeClr val="accent2">
              <a:lumMod val="60000"/>
              <a:lumOff val="40000"/>
            </a:schemeClr>
          </a:solidFill>
          <a:ln w="28575">
            <a:noFill/>
          </a:ln>
        </p:spPr>
        <p:txBody>
          <a:bodyPr wrap="square" rtlCol="0">
            <a:spAutoFit/>
          </a:bodyPr>
          <a:lstStyle/>
          <a:p>
            <a:r>
              <a:rPr lang="de-CH" sz="1200" dirty="0">
                <a:solidFill>
                  <a:schemeClr val="bg1"/>
                </a:solidFill>
              </a:rPr>
              <a:t>Informieren</a:t>
            </a:r>
          </a:p>
        </p:txBody>
      </p:sp>
      <p:sp>
        <p:nvSpPr>
          <p:cNvPr id="8" name="Textfeld 7">
            <a:extLst>
              <a:ext uri="{FF2B5EF4-FFF2-40B4-BE49-F238E27FC236}">
                <a16:creationId xmlns:a16="http://schemas.microsoft.com/office/drawing/2014/main" id="{60D1133C-4CDE-8645-CC74-816504D9FAC4}"/>
              </a:ext>
            </a:extLst>
          </p:cNvPr>
          <p:cNvSpPr txBox="1"/>
          <p:nvPr/>
        </p:nvSpPr>
        <p:spPr>
          <a:xfrm rot="15848186">
            <a:off x="10302503" y="3880867"/>
            <a:ext cx="850604" cy="276999"/>
          </a:xfrm>
          <a:prstGeom prst="rect">
            <a:avLst/>
          </a:prstGeom>
          <a:solidFill>
            <a:schemeClr val="accent2">
              <a:lumMod val="60000"/>
              <a:lumOff val="40000"/>
            </a:schemeClr>
          </a:solidFill>
          <a:ln w="28575">
            <a:noFill/>
          </a:ln>
        </p:spPr>
        <p:txBody>
          <a:bodyPr wrap="square" rtlCol="0">
            <a:spAutoFit/>
          </a:bodyPr>
          <a:lstStyle/>
          <a:p>
            <a:r>
              <a:rPr lang="de-CH" sz="1200" dirty="0">
                <a:solidFill>
                  <a:schemeClr val="bg1"/>
                </a:solidFill>
              </a:rPr>
              <a:t>Verstehen</a:t>
            </a:r>
          </a:p>
        </p:txBody>
      </p:sp>
      <p:sp>
        <p:nvSpPr>
          <p:cNvPr id="9" name="Textfeld 8">
            <a:extLst>
              <a:ext uri="{FF2B5EF4-FFF2-40B4-BE49-F238E27FC236}">
                <a16:creationId xmlns:a16="http://schemas.microsoft.com/office/drawing/2014/main" id="{8B2C89B5-B9FD-90E8-6D4D-E7AAD38C1933}"/>
              </a:ext>
            </a:extLst>
          </p:cNvPr>
          <p:cNvSpPr txBox="1"/>
          <p:nvPr/>
        </p:nvSpPr>
        <p:spPr>
          <a:xfrm rot="16200000">
            <a:off x="10754500" y="3794778"/>
            <a:ext cx="811618" cy="276999"/>
          </a:xfrm>
          <a:prstGeom prst="rect">
            <a:avLst/>
          </a:prstGeom>
          <a:solidFill>
            <a:schemeClr val="accent2">
              <a:lumMod val="60000"/>
              <a:lumOff val="40000"/>
            </a:schemeClr>
          </a:solidFill>
          <a:ln w="28575">
            <a:noFill/>
          </a:ln>
        </p:spPr>
        <p:txBody>
          <a:bodyPr wrap="square" rtlCol="0">
            <a:spAutoFit/>
          </a:bodyPr>
          <a:lstStyle/>
          <a:p>
            <a:r>
              <a:rPr lang="de-CH" sz="1200" dirty="0">
                <a:solidFill>
                  <a:schemeClr val="bg1"/>
                </a:solidFill>
              </a:rPr>
              <a:t>Erkennen</a:t>
            </a:r>
          </a:p>
        </p:txBody>
      </p:sp>
      <p:sp>
        <p:nvSpPr>
          <p:cNvPr id="10" name="Textfeld 9">
            <a:extLst>
              <a:ext uri="{FF2B5EF4-FFF2-40B4-BE49-F238E27FC236}">
                <a16:creationId xmlns:a16="http://schemas.microsoft.com/office/drawing/2014/main" id="{7BC059E9-7D3E-9E23-5EB5-CC9D2C6D94DC}"/>
              </a:ext>
            </a:extLst>
          </p:cNvPr>
          <p:cNvSpPr txBox="1"/>
          <p:nvPr/>
        </p:nvSpPr>
        <p:spPr>
          <a:xfrm rot="16397315">
            <a:off x="11140623" y="3951759"/>
            <a:ext cx="717962" cy="276999"/>
          </a:xfrm>
          <a:prstGeom prst="rect">
            <a:avLst/>
          </a:prstGeom>
          <a:solidFill>
            <a:schemeClr val="accent2">
              <a:lumMod val="60000"/>
              <a:lumOff val="40000"/>
            </a:schemeClr>
          </a:solidFill>
          <a:ln w="19050">
            <a:solidFill>
              <a:srgbClr val="FFC000"/>
            </a:solidFill>
          </a:ln>
        </p:spPr>
        <p:txBody>
          <a:bodyPr wrap="square" rtlCol="0">
            <a:spAutoFit/>
          </a:bodyPr>
          <a:lstStyle/>
          <a:p>
            <a:r>
              <a:rPr lang="de-CH" sz="1200" dirty="0">
                <a:solidFill>
                  <a:srgbClr val="FFC000"/>
                </a:solidFill>
              </a:rPr>
              <a:t>Handeln</a:t>
            </a:r>
          </a:p>
        </p:txBody>
      </p:sp>
      <p:sp>
        <p:nvSpPr>
          <p:cNvPr id="11" name="Textfeld 10">
            <a:extLst>
              <a:ext uri="{FF2B5EF4-FFF2-40B4-BE49-F238E27FC236}">
                <a16:creationId xmlns:a16="http://schemas.microsoft.com/office/drawing/2014/main" id="{C0BB4204-2DA4-4CD2-FB7C-E0CD60F5F780}"/>
              </a:ext>
            </a:extLst>
          </p:cNvPr>
          <p:cNvSpPr txBox="1"/>
          <p:nvPr/>
        </p:nvSpPr>
        <p:spPr>
          <a:xfrm rot="16835369">
            <a:off x="11400734" y="4132113"/>
            <a:ext cx="870362" cy="276999"/>
          </a:xfrm>
          <a:prstGeom prst="rect">
            <a:avLst/>
          </a:prstGeom>
          <a:solidFill>
            <a:schemeClr val="accent2">
              <a:lumMod val="60000"/>
              <a:lumOff val="40000"/>
            </a:schemeClr>
          </a:solidFill>
        </p:spPr>
        <p:txBody>
          <a:bodyPr wrap="square" rtlCol="0">
            <a:spAutoFit/>
          </a:bodyPr>
          <a:lstStyle/>
          <a:p>
            <a:r>
              <a:rPr lang="de-CH" sz="1200" dirty="0">
                <a:solidFill>
                  <a:schemeClr val="bg1"/>
                </a:solidFill>
              </a:rPr>
              <a:t>Hilfe holen</a:t>
            </a:r>
          </a:p>
        </p:txBody>
      </p:sp>
      <p:pic>
        <p:nvPicPr>
          <p:cNvPr id="13" name="Grafik 12" descr="Ein Bild, das Schwarz, Dunkelheit enthält.&#10;&#10;Automatisch generierte Beschreibung">
            <a:extLst>
              <a:ext uri="{FF2B5EF4-FFF2-40B4-BE49-F238E27FC236}">
                <a16:creationId xmlns:a16="http://schemas.microsoft.com/office/drawing/2014/main" id="{3B4F373D-859E-365C-1CFF-1985F6E0131D}"/>
              </a:ext>
            </a:extLst>
          </p:cNvPr>
          <p:cNvPicPr>
            <a:picLocks noChangeAspect="1"/>
          </p:cNvPicPr>
          <p:nvPr/>
        </p:nvPicPr>
        <p:blipFill rotWithShape="1">
          <a:blip r:embed="rId5">
            <a:extLst>
              <a:ext uri="{28A0092B-C50C-407E-A947-70E740481C1C}">
                <a14:useLocalDpi xmlns:a14="http://schemas.microsoft.com/office/drawing/2010/main" val="0"/>
              </a:ext>
            </a:extLst>
          </a:blip>
          <a:srcRect l="4543" t="7738" r="6959" b="23300"/>
          <a:stretch/>
        </p:blipFill>
        <p:spPr>
          <a:xfrm>
            <a:off x="10330004" y="444382"/>
            <a:ext cx="1215181" cy="946943"/>
          </a:xfrm>
          <a:prstGeom prst="rect">
            <a:avLst/>
          </a:prstGeom>
        </p:spPr>
      </p:pic>
    </p:spTree>
    <p:extLst>
      <p:ext uri="{BB962C8B-B14F-4D97-AF65-F5344CB8AC3E}">
        <p14:creationId xmlns:p14="http://schemas.microsoft.com/office/powerpoint/2010/main" val="3293559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62595" y="460605"/>
            <a:ext cx="9034548" cy="685801"/>
          </a:xfrm>
        </p:spPr>
        <p:txBody>
          <a:bodyPr>
            <a:normAutofit/>
          </a:bodyPr>
          <a:lstStyle/>
          <a:p>
            <a:r>
              <a:rPr lang="de-CH" sz="3000" b="1" dirty="0"/>
              <a:t>Tipps für das Gespräch</a:t>
            </a:r>
          </a:p>
        </p:txBody>
      </p:sp>
      <p:sp>
        <p:nvSpPr>
          <p:cNvPr id="7" name="Inhaltsplatzhalter 2">
            <a:extLst>
              <a:ext uri="{FF2B5EF4-FFF2-40B4-BE49-F238E27FC236}">
                <a16:creationId xmlns:a16="http://schemas.microsoft.com/office/drawing/2014/main" id="{1F4AF3AC-CE79-5BFF-29D9-41C2BF73D8B4}"/>
              </a:ext>
            </a:extLst>
          </p:cNvPr>
          <p:cNvSpPr txBox="1">
            <a:spLocks/>
          </p:cNvSpPr>
          <p:nvPr/>
        </p:nvSpPr>
        <p:spPr>
          <a:xfrm>
            <a:off x="762595" y="1435357"/>
            <a:ext cx="10490909" cy="43513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de-CH" b="1" dirty="0"/>
          </a:p>
          <a:p>
            <a:pPr marL="0" indent="0">
              <a:buFont typeface="Calibri" panose="020F0502020204030204" pitchFamily="34" charset="0"/>
              <a:buNone/>
            </a:pPr>
            <a:endParaRPr lang="de-CH" dirty="0"/>
          </a:p>
          <a:p>
            <a:pPr marL="0" indent="0">
              <a:buFont typeface="Calibri" panose="020F0502020204030204" pitchFamily="34" charset="0"/>
              <a:buNone/>
            </a:pPr>
            <a:endParaRPr lang="de-CH" dirty="0"/>
          </a:p>
          <a:p>
            <a:endParaRPr lang="de-CH" sz="2600" dirty="0"/>
          </a:p>
          <a:p>
            <a:pPr marL="0" indent="0">
              <a:buNone/>
            </a:pPr>
            <a:endParaRPr lang="de-CH" sz="2600" dirty="0"/>
          </a:p>
        </p:txBody>
      </p:sp>
      <p:sp>
        <p:nvSpPr>
          <p:cNvPr id="2" name="Textfeld 1">
            <a:extLst>
              <a:ext uri="{FF2B5EF4-FFF2-40B4-BE49-F238E27FC236}">
                <a16:creationId xmlns:a16="http://schemas.microsoft.com/office/drawing/2014/main" id="{5C13F8C9-8557-B61D-655E-285A5FBC5A57}"/>
              </a:ext>
            </a:extLst>
          </p:cNvPr>
          <p:cNvSpPr txBox="1"/>
          <p:nvPr/>
        </p:nvSpPr>
        <p:spPr>
          <a:xfrm>
            <a:off x="762595" y="1071869"/>
            <a:ext cx="10568763" cy="5078313"/>
          </a:xfrm>
          <a:prstGeom prst="rect">
            <a:avLst/>
          </a:prstGeom>
          <a:noFill/>
        </p:spPr>
        <p:txBody>
          <a:bodyPr wrap="square" rtlCol="0">
            <a:spAutoFit/>
          </a:bodyPr>
          <a:lstStyle/>
          <a:p>
            <a:r>
              <a:rPr lang="de-CH" b="1" dirty="0"/>
              <a:t>Gesprächs-Einstieg</a:t>
            </a:r>
          </a:p>
          <a:p>
            <a:pPr marL="285750" indent="-285750">
              <a:buFont typeface="Arial" panose="020B0604020202020204" pitchFamily="34" charset="0"/>
              <a:buChar char="•"/>
            </a:pPr>
            <a:r>
              <a:rPr lang="de-CH" dirty="0"/>
              <a:t>«Ich habe bemerkt, dass du vapst und würde gerne mehr darüber wissen»</a:t>
            </a:r>
          </a:p>
          <a:p>
            <a:pPr marL="285750" indent="-285750">
              <a:buFont typeface="Arial" panose="020B0604020202020204" pitchFamily="34" charset="0"/>
              <a:buChar char="•"/>
            </a:pPr>
            <a:r>
              <a:rPr lang="de-CH" dirty="0"/>
              <a:t>«Ich mache mir Sorgen um dich.»</a:t>
            </a:r>
          </a:p>
          <a:p>
            <a:pPr marL="285750" indent="-285750">
              <a:buFontTx/>
              <a:buChar char="-"/>
            </a:pPr>
            <a:endParaRPr lang="de-CH" dirty="0"/>
          </a:p>
          <a:p>
            <a:r>
              <a:rPr lang="de-CH" b="1" dirty="0"/>
              <a:t>Allgemeine Tipps</a:t>
            </a:r>
          </a:p>
          <a:p>
            <a:pPr marL="285750" indent="-285750">
              <a:buFont typeface="Arial" panose="020B0604020202020204" pitchFamily="34" charset="0"/>
              <a:buChar char="•"/>
            </a:pPr>
            <a:r>
              <a:rPr lang="de-CH" dirty="0">
                <a:solidFill>
                  <a:schemeClr val="tx1">
                    <a:lumMod val="95000"/>
                    <a:lumOff val="5000"/>
                  </a:schemeClr>
                </a:solidFill>
              </a:rPr>
              <a:t>Hören Sie dem Kind aufmerksam zu.</a:t>
            </a:r>
          </a:p>
          <a:p>
            <a:pPr marL="285750" indent="-285750">
              <a:buFont typeface="Arial" panose="020B0604020202020204" pitchFamily="34" charset="0"/>
              <a:buChar char="•"/>
            </a:pPr>
            <a:r>
              <a:rPr lang="de-CH" dirty="0">
                <a:solidFill>
                  <a:schemeClr val="tx1">
                    <a:lumMod val="95000"/>
                    <a:lumOff val="5000"/>
                  </a:schemeClr>
                </a:solidFill>
              </a:rPr>
              <a:t>Vermeiden Sie strenge Kritik am Kind. Bringen Sie stattdessen </a:t>
            </a:r>
            <a:r>
              <a:rPr lang="de-CH" b="1" dirty="0">
                <a:solidFill>
                  <a:schemeClr val="tx1">
                    <a:lumMod val="95000"/>
                    <a:lumOff val="5000"/>
                  </a:schemeClr>
                </a:solidFill>
              </a:rPr>
              <a:t>Wertschätzung und Verständnis </a:t>
            </a:r>
            <a:r>
              <a:rPr lang="de-CH" dirty="0">
                <a:solidFill>
                  <a:schemeClr val="tx1">
                    <a:lumMod val="95000"/>
                    <a:lumOff val="5000"/>
                  </a:schemeClr>
                </a:solidFill>
              </a:rPr>
              <a:t>entgegen.</a:t>
            </a:r>
          </a:p>
          <a:p>
            <a:pPr marL="285750" indent="-285750">
              <a:buFont typeface="Arial" panose="020B0604020202020204" pitchFamily="34" charset="0"/>
              <a:buChar char="•"/>
            </a:pPr>
            <a:r>
              <a:rPr lang="de-CH" b="1" dirty="0">
                <a:solidFill>
                  <a:schemeClr val="tx1">
                    <a:lumMod val="95000"/>
                    <a:lumOff val="5000"/>
                  </a:schemeClr>
                </a:solidFill>
              </a:rPr>
              <a:t>Ermutigen</a:t>
            </a:r>
            <a:r>
              <a:rPr lang="de-CH" dirty="0">
                <a:solidFill>
                  <a:schemeClr val="tx1">
                    <a:lumMod val="95000"/>
                    <a:lumOff val="5000"/>
                  </a:schemeClr>
                </a:solidFill>
              </a:rPr>
              <a:t> Sie das Kind Nein zu sagen.</a:t>
            </a:r>
          </a:p>
          <a:p>
            <a:pPr marL="285750" indent="-285750">
              <a:buFont typeface="Arial" panose="020B0604020202020204" pitchFamily="34" charset="0"/>
              <a:buChar char="•"/>
            </a:pPr>
            <a:r>
              <a:rPr lang="de-CH" dirty="0">
                <a:solidFill>
                  <a:schemeClr val="tx1">
                    <a:lumMod val="95000"/>
                    <a:lumOff val="5000"/>
                  </a:schemeClr>
                </a:solidFill>
              </a:rPr>
              <a:t>Stellen Sie </a:t>
            </a:r>
            <a:r>
              <a:rPr lang="de-CH" b="1" dirty="0">
                <a:solidFill>
                  <a:schemeClr val="tx1">
                    <a:lumMod val="95000"/>
                    <a:lumOff val="5000"/>
                  </a:schemeClr>
                </a:solidFill>
              </a:rPr>
              <a:t>offene Fragen</a:t>
            </a:r>
            <a:r>
              <a:rPr lang="de-CH" dirty="0">
                <a:solidFill>
                  <a:schemeClr val="tx1">
                    <a:lumMod val="95000"/>
                    <a:lumOff val="5000"/>
                  </a:schemeClr>
                </a:solidFill>
              </a:rPr>
              <a:t>. Zum Beispiel: «Warum vapst du?», «Warum machst du das gerne?», «Was bewirkt das Vapen bei dir?» «Was sagen Deine Kollegen dazu?» </a:t>
            </a:r>
          </a:p>
          <a:p>
            <a:pPr marL="285750" indent="-285750">
              <a:buFont typeface="Arial" panose="020B0604020202020204" pitchFamily="34" charset="0"/>
              <a:buChar char="•"/>
            </a:pPr>
            <a:r>
              <a:rPr lang="de-CH" dirty="0">
                <a:solidFill>
                  <a:schemeClr val="tx1">
                    <a:lumMod val="95000"/>
                    <a:lumOff val="5000"/>
                  </a:schemeClr>
                </a:solidFill>
              </a:rPr>
              <a:t>Nutzen Sie </a:t>
            </a:r>
            <a:r>
              <a:rPr lang="de-CH" b="1" dirty="0">
                <a:solidFill>
                  <a:schemeClr val="tx1">
                    <a:lumMod val="95000"/>
                    <a:lumOff val="5000"/>
                  </a:schemeClr>
                </a:solidFill>
              </a:rPr>
              <a:t>Ich-Botschaften</a:t>
            </a:r>
            <a:r>
              <a:rPr lang="de-CH" dirty="0">
                <a:solidFill>
                  <a:schemeClr val="tx1">
                    <a:lumMod val="95000"/>
                    <a:lumOff val="5000"/>
                  </a:schemeClr>
                </a:solidFill>
              </a:rPr>
              <a:t> statt Du-Botschaften («Ich merke...»; «Ich möchte nicht…» statt «Du darfst nicht…»)</a:t>
            </a:r>
          </a:p>
          <a:p>
            <a:pPr marL="285750" indent="-285750">
              <a:buFont typeface="Arial" panose="020B0604020202020204" pitchFamily="34" charset="0"/>
              <a:buChar char="•"/>
            </a:pPr>
            <a:r>
              <a:rPr lang="de-CH" b="1" dirty="0">
                <a:solidFill>
                  <a:schemeClr val="tx1">
                    <a:lumMod val="95000"/>
                    <a:lumOff val="5000"/>
                  </a:schemeClr>
                </a:solidFill>
              </a:rPr>
              <a:t>Fragen</a:t>
            </a:r>
            <a:r>
              <a:rPr lang="de-CH" dirty="0">
                <a:solidFill>
                  <a:schemeClr val="tx1">
                    <a:lumMod val="95000"/>
                    <a:lumOff val="5000"/>
                  </a:schemeClr>
                </a:solidFill>
              </a:rPr>
              <a:t> Sie Ihr Kind, warum es vapt. Suchen Sie mit ihm Alternativen.</a:t>
            </a:r>
            <a:endParaRPr lang="de-CH" dirty="0">
              <a:solidFill>
                <a:schemeClr val="tx1">
                  <a:lumMod val="95000"/>
                  <a:lumOff val="5000"/>
                </a:schemeClr>
              </a:solidFill>
              <a:sym typeface="Wingdings" panose="05000000000000000000" pitchFamily="2" charset="2"/>
            </a:endParaRPr>
          </a:p>
          <a:p>
            <a:pPr marL="285750" indent="-285750">
              <a:buFont typeface="Arial" panose="020B0604020202020204" pitchFamily="34" charset="0"/>
              <a:buChar char="•"/>
            </a:pPr>
            <a:r>
              <a:rPr lang="de-CH" dirty="0">
                <a:solidFill>
                  <a:schemeClr val="tx1">
                    <a:lumMod val="95000"/>
                    <a:lumOff val="5000"/>
                  </a:schemeClr>
                </a:solidFill>
                <a:sym typeface="Wingdings" panose="05000000000000000000" pitchFamily="2" charset="2"/>
              </a:rPr>
              <a:t>Halten Sie </a:t>
            </a:r>
            <a:r>
              <a:rPr lang="de-CH" b="1" dirty="0">
                <a:solidFill>
                  <a:schemeClr val="tx1">
                    <a:lumMod val="95000"/>
                    <a:lumOff val="5000"/>
                  </a:schemeClr>
                </a:solidFill>
                <a:sym typeface="Wingdings" panose="05000000000000000000" pitchFamily="2" charset="2"/>
              </a:rPr>
              <a:t>keinen Vortrag</a:t>
            </a:r>
            <a:r>
              <a:rPr lang="de-CH" dirty="0">
                <a:solidFill>
                  <a:schemeClr val="tx1">
                    <a:lumMod val="95000"/>
                    <a:lumOff val="5000"/>
                  </a:schemeClr>
                </a:solidFill>
                <a:sym typeface="Wingdings" panose="05000000000000000000" pitchFamily="2" charset="2"/>
              </a:rPr>
              <a:t>.</a:t>
            </a:r>
          </a:p>
          <a:p>
            <a:pPr marL="285750" indent="-285750">
              <a:buFont typeface="Arial" panose="020B0604020202020204" pitchFamily="34" charset="0"/>
              <a:buChar char="•"/>
            </a:pPr>
            <a:r>
              <a:rPr lang="de-CH" dirty="0">
                <a:solidFill>
                  <a:schemeClr val="tx1">
                    <a:lumMod val="95000"/>
                    <a:lumOff val="5000"/>
                  </a:schemeClr>
                </a:solidFill>
                <a:sym typeface="Wingdings" panose="05000000000000000000" pitchFamily="2" charset="2"/>
              </a:rPr>
              <a:t>Seien Sie ein </a:t>
            </a:r>
            <a:r>
              <a:rPr lang="de-CH" b="1" dirty="0">
                <a:solidFill>
                  <a:schemeClr val="tx1">
                    <a:lumMod val="95000"/>
                    <a:lumOff val="5000"/>
                  </a:schemeClr>
                </a:solidFill>
                <a:sym typeface="Wingdings" panose="05000000000000000000" pitchFamily="2" charset="2"/>
              </a:rPr>
              <a:t>Vorbild</a:t>
            </a:r>
            <a:r>
              <a:rPr lang="de-CH" dirty="0">
                <a:solidFill>
                  <a:schemeClr val="tx1">
                    <a:lumMod val="95000"/>
                    <a:lumOff val="5000"/>
                  </a:schemeClr>
                </a:solidFill>
                <a:sym typeface="Wingdings" panose="05000000000000000000" pitchFamily="2" charset="2"/>
              </a:rPr>
              <a:t>.  Der grösste Risikofaktor für Jugendliche mit dem Rauchen anzufangen, sind rauchende Eltern.</a:t>
            </a:r>
          </a:p>
          <a:p>
            <a:pPr marL="285750" indent="-285750">
              <a:buFont typeface="Arial" panose="020B0604020202020204" pitchFamily="34" charset="0"/>
              <a:buChar char="•"/>
            </a:pPr>
            <a:r>
              <a:rPr lang="de-CH" dirty="0">
                <a:solidFill>
                  <a:schemeClr val="tx1">
                    <a:lumMod val="95000"/>
                    <a:lumOff val="5000"/>
                  </a:schemeClr>
                </a:solidFill>
                <a:sym typeface="Wingdings" panose="05000000000000000000" pitchFamily="2" charset="2"/>
              </a:rPr>
              <a:t>Nutzen Sie Argumente, warum Sie es nicht gut finden.</a:t>
            </a:r>
          </a:p>
          <a:p>
            <a:pPr marL="285750" indent="-285750">
              <a:buFont typeface="Arial" panose="020B0604020202020204" pitchFamily="34" charset="0"/>
              <a:buChar char="•"/>
            </a:pPr>
            <a:r>
              <a:rPr lang="de-CH" dirty="0">
                <a:sym typeface="Wingdings" panose="05000000000000000000" pitchFamily="2" charset="2"/>
              </a:rPr>
              <a:t>Suchen Sie gemeinsam Lösungen. Und treffen Sie </a:t>
            </a:r>
            <a:r>
              <a:rPr lang="de-CH" b="1" dirty="0">
                <a:solidFill>
                  <a:schemeClr val="tx1">
                    <a:lumMod val="95000"/>
                    <a:lumOff val="5000"/>
                  </a:schemeClr>
                </a:solidFill>
                <a:sym typeface="Wingdings" panose="05000000000000000000" pitchFamily="2" charset="2"/>
              </a:rPr>
              <a:t>gemeinsam Abmachungen</a:t>
            </a:r>
            <a:r>
              <a:rPr lang="de-CH" dirty="0">
                <a:sym typeface="Wingdings" panose="05000000000000000000" pitchFamily="2" charset="2"/>
              </a:rPr>
              <a:t>.</a:t>
            </a:r>
            <a:endParaRPr lang="de-CH" dirty="0"/>
          </a:p>
        </p:txBody>
      </p:sp>
      <p:pic>
        <p:nvPicPr>
          <p:cNvPr id="11" name="Grafik 10" descr="Ein Bild, das Schwarz, Dunkelheit enthält.&#10;&#10;Automatisch generierte Beschreibung">
            <a:extLst>
              <a:ext uri="{FF2B5EF4-FFF2-40B4-BE49-F238E27FC236}">
                <a16:creationId xmlns:a16="http://schemas.microsoft.com/office/drawing/2014/main" id="{8D213D1B-8E73-94E0-E3A0-18D66ABC7F81}"/>
              </a:ext>
            </a:extLst>
          </p:cNvPr>
          <p:cNvPicPr>
            <a:picLocks noChangeAspect="1"/>
          </p:cNvPicPr>
          <p:nvPr/>
        </p:nvPicPr>
        <p:blipFill rotWithShape="1">
          <a:blip r:embed="rId3">
            <a:extLst>
              <a:ext uri="{28A0092B-C50C-407E-A947-70E740481C1C}">
                <a14:useLocalDpi xmlns:a14="http://schemas.microsoft.com/office/drawing/2010/main" val="0"/>
              </a:ext>
            </a:extLst>
          </a:blip>
          <a:srcRect l="4543" t="7738" r="6959" b="23300"/>
          <a:stretch/>
        </p:blipFill>
        <p:spPr>
          <a:xfrm>
            <a:off x="10330004" y="444382"/>
            <a:ext cx="1215181" cy="946943"/>
          </a:xfrm>
          <a:prstGeom prst="rect">
            <a:avLst/>
          </a:prstGeom>
        </p:spPr>
      </p:pic>
    </p:spTree>
    <p:extLst>
      <p:ext uri="{BB962C8B-B14F-4D97-AF65-F5344CB8AC3E}">
        <p14:creationId xmlns:p14="http://schemas.microsoft.com/office/powerpoint/2010/main" val="2617196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12806" y="273898"/>
            <a:ext cx="9034548" cy="685801"/>
          </a:xfrm>
        </p:spPr>
        <p:txBody>
          <a:bodyPr>
            <a:normAutofit/>
          </a:bodyPr>
          <a:lstStyle/>
          <a:p>
            <a:r>
              <a:rPr lang="de-CH" sz="3000" b="1" dirty="0"/>
              <a:t>Tipps für das Gespräch ii</a:t>
            </a:r>
          </a:p>
        </p:txBody>
      </p:sp>
      <p:sp>
        <p:nvSpPr>
          <p:cNvPr id="7" name="Inhaltsplatzhalter 2">
            <a:extLst>
              <a:ext uri="{FF2B5EF4-FFF2-40B4-BE49-F238E27FC236}">
                <a16:creationId xmlns:a16="http://schemas.microsoft.com/office/drawing/2014/main" id="{1F4AF3AC-CE79-5BFF-29D9-41C2BF73D8B4}"/>
              </a:ext>
            </a:extLst>
          </p:cNvPr>
          <p:cNvSpPr txBox="1">
            <a:spLocks/>
          </p:cNvSpPr>
          <p:nvPr/>
        </p:nvSpPr>
        <p:spPr>
          <a:xfrm>
            <a:off x="762595" y="1435357"/>
            <a:ext cx="10490909" cy="43513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de-CH" b="1" dirty="0"/>
          </a:p>
          <a:p>
            <a:pPr marL="0" indent="0">
              <a:buFont typeface="Calibri" panose="020F0502020204030204" pitchFamily="34" charset="0"/>
              <a:buNone/>
            </a:pPr>
            <a:endParaRPr lang="de-CH" dirty="0"/>
          </a:p>
          <a:p>
            <a:pPr marL="0" indent="0">
              <a:buFont typeface="Calibri" panose="020F0502020204030204" pitchFamily="34" charset="0"/>
              <a:buNone/>
            </a:pPr>
            <a:endParaRPr lang="de-CH" dirty="0"/>
          </a:p>
          <a:p>
            <a:endParaRPr lang="de-CH" sz="2600" dirty="0"/>
          </a:p>
          <a:p>
            <a:pPr marL="0" indent="0">
              <a:buNone/>
            </a:pPr>
            <a:endParaRPr lang="de-CH" sz="2600" dirty="0"/>
          </a:p>
        </p:txBody>
      </p:sp>
      <p:sp>
        <p:nvSpPr>
          <p:cNvPr id="2" name="Textfeld 1">
            <a:extLst>
              <a:ext uri="{FF2B5EF4-FFF2-40B4-BE49-F238E27FC236}">
                <a16:creationId xmlns:a16="http://schemas.microsoft.com/office/drawing/2014/main" id="{5C13F8C9-8557-B61D-655E-285A5FBC5A57}"/>
              </a:ext>
            </a:extLst>
          </p:cNvPr>
          <p:cNvSpPr txBox="1"/>
          <p:nvPr/>
        </p:nvSpPr>
        <p:spPr>
          <a:xfrm>
            <a:off x="712806" y="917853"/>
            <a:ext cx="9303506" cy="5355312"/>
          </a:xfrm>
          <a:prstGeom prst="rect">
            <a:avLst/>
          </a:prstGeom>
          <a:noFill/>
        </p:spPr>
        <p:txBody>
          <a:bodyPr wrap="square" rtlCol="0">
            <a:spAutoFit/>
          </a:bodyPr>
          <a:lstStyle/>
          <a:p>
            <a:r>
              <a:rPr lang="de-CH" b="1" dirty="0"/>
              <a:t>Was tun wenn das Kind sagt: «Es ist ja besser als Rauchen.»</a:t>
            </a:r>
            <a:endParaRPr lang="de-CH" dirty="0">
              <a:sym typeface="Wingdings" panose="05000000000000000000" pitchFamily="2" charset="2"/>
            </a:endParaRPr>
          </a:p>
          <a:p>
            <a:pPr marL="285750" indent="-285750">
              <a:buFont typeface="Arial" panose="020B0604020202020204" pitchFamily="34" charset="0"/>
              <a:buChar char="•"/>
            </a:pPr>
            <a:r>
              <a:rPr lang="de-CH" dirty="0">
                <a:sym typeface="Wingdings" panose="05000000000000000000" pitchFamily="2" charset="2"/>
              </a:rPr>
              <a:t>Du nimmst trotzdem viel Nikotin zu dir und dein Körper gewöhnt sich daran. Er kann davon schnell abhängig werden  Irgendwann kannst du kaum noch damit aufhören.</a:t>
            </a:r>
          </a:p>
          <a:p>
            <a:endParaRPr lang="de-CH" b="1" dirty="0"/>
          </a:p>
          <a:p>
            <a:r>
              <a:rPr lang="de-CH" b="1" dirty="0"/>
              <a:t>Was tun wenn mein Kind lügt oder heimlich vapt?</a:t>
            </a:r>
          </a:p>
          <a:p>
            <a:pPr marL="285750" indent="-285750">
              <a:buFont typeface="Arial" panose="020B0604020202020204" pitchFamily="34" charset="0"/>
              <a:buChar char="•"/>
            </a:pPr>
            <a:r>
              <a:rPr lang="de-CH" dirty="0">
                <a:sym typeface="Wingdings" panose="05000000000000000000" pitchFamily="2" charset="2"/>
              </a:rPr>
              <a:t>Liebevoll die Sorge um das Kind mitteilen und auf die Risiken vom Vape-Konsum aufmerksam machen.</a:t>
            </a:r>
          </a:p>
          <a:p>
            <a:pPr marL="285750" indent="-285750">
              <a:buFont typeface="Arial" panose="020B0604020202020204" pitchFamily="34" charset="0"/>
              <a:buChar char="•"/>
            </a:pPr>
            <a:r>
              <a:rPr lang="de-CH" dirty="0">
                <a:sym typeface="Wingdings" panose="05000000000000000000" pitchFamily="2" charset="2"/>
              </a:rPr>
              <a:t>Eine klare Haltung einnehmen: «Ich möchte nicht, dass Du vapst.»</a:t>
            </a:r>
          </a:p>
          <a:p>
            <a:endParaRPr lang="de-CH" b="1" dirty="0"/>
          </a:p>
          <a:p>
            <a:r>
              <a:rPr lang="de-CH" b="1" dirty="0"/>
              <a:t>Was tun wenn ich selbst rauche?</a:t>
            </a:r>
          </a:p>
          <a:p>
            <a:pPr marL="285750" indent="-285750">
              <a:buFont typeface="Arial" panose="020B0604020202020204" pitchFamily="34" charset="0"/>
              <a:buChar char="•"/>
            </a:pPr>
            <a:r>
              <a:rPr lang="de-CH" dirty="0">
                <a:sym typeface="Wingdings" panose="05000000000000000000" pitchFamily="2" charset="2"/>
              </a:rPr>
              <a:t>Ebenfalls eine klare Haltung einnehmen: «Ich möchte nicht, dass du vapst.»</a:t>
            </a:r>
          </a:p>
          <a:p>
            <a:pPr marL="285750" indent="-285750">
              <a:buFont typeface="Arial" panose="020B0604020202020204" pitchFamily="34" charset="0"/>
              <a:buChar char="•"/>
            </a:pPr>
            <a:r>
              <a:rPr lang="de-CH" dirty="0">
                <a:sym typeface="Wingdings" panose="05000000000000000000" pitchFamily="2" charset="2"/>
              </a:rPr>
              <a:t>Dem Kind mitteilen, dass es Ihnen schwerfällt damit aufzuhören. Sagen, dass es ungesund ist.</a:t>
            </a:r>
          </a:p>
          <a:p>
            <a:pPr marL="285750" indent="-285750">
              <a:buFont typeface="Arial" panose="020B0604020202020204" pitchFamily="34" charset="0"/>
              <a:buChar char="•"/>
            </a:pPr>
            <a:r>
              <a:rPr lang="de-CH" dirty="0">
                <a:sym typeface="Wingdings" panose="05000000000000000000" pitchFamily="2" charset="2"/>
              </a:rPr>
              <a:t>Es ernst meinen und konsequent sein (zum Beispiel gemeinsame Abmachungen treffen, dass keine </a:t>
            </a:r>
            <a:r>
              <a:rPr lang="de-CH" dirty="0" err="1">
                <a:sym typeface="Wingdings" panose="05000000000000000000" pitchFamily="2" charset="2"/>
              </a:rPr>
              <a:t>Vapes</a:t>
            </a:r>
            <a:r>
              <a:rPr lang="de-CH" dirty="0">
                <a:sym typeface="Wingdings" panose="05000000000000000000" pitchFamily="2" charset="2"/>
              </a:rPr>
              <a:t> und Zigarettenpackungen in der Wohnung herumliegen dürfen). Zuhause nicht rauchen.</a:t>
            </a:r>
          </a:p>
          <a:p>
            <a:endParaRPr lang="de-CH" b="1" dirty="0"/>
          </a:p>
          <a:p>
            <a:r>
              <a:rPr lang="de-CH" b="1" dirty="0"/>
              <a:t>Regeln?</a:t>
            </a:r>
          </a:p>
          <a:p>
            <a:pPr marL="285750" indent="-285750">
              <a:buFont typeface="Arial" panose="020B0604020202020204" pitchFamily="34" charset="0"/>
              <a:buChar char="•"/>
            </a:pPr>
            <a:r>
              <a:rPr lang="de-CH" dirty="0">
                <a:sym typeface="Wingdings" panose="05000000000000000000" pitchFamily="2" charset="2"/>
              </a:rPr>
              <a:t>Eine Abmachung treffen zum Konsum von </a:t>
            </a:r>
            <a:r>
              <a:rPr lang="de-CH" dirty="0" err="1">
                <a:sym typeface="Wingdings" panose="05000000000000000000" pitchFamily="2" charset="2"/>
              </a:rPr>
              <a:t>Vapes</a:t>
            </a:r>
            <a:r>
              <a:rPr lang="de-CH" dirty="0">
                <a:sym typeface="Wingdings" panose="05000000000000000000" pitchFamily="2" charset="2"/>
              </a:rPr>
              <a:t> ist wichtig.</a:t>
            </a:r>
          </a:p>
          <a:p>
            <a:pPr marL="285750" indent="-285750">
              <a:buFont typeface="Arial" panose="020B0604020202020204" pitchFamily="34" charset="0"/>
              <a:buChar char="•"/>
            </a:pPr>
            <a:r>
              <a:rPr lang="de-CH" dirty="0">
                <a:sym typeface="Wingdings" panose="05000000000000000000" pitchFamily="2" charset="2"/>
              </a:rPr>
              <a:t>Zum Beispiel einen bestimmten Ort abmachen, wo das Kind vapen darf.</a:t>
            </a:r>
          </a:p>
        </p:txBody>
      </p:sp>
      <p:pic>
        <p:nvPicPr>
          <p:cNvPr id="11" name="Grafik 10" descr="Ein Bild, das Schwarz, Dunkelheit enthält.&#10;&#10;Automatisch generierte Beschreibung">
            <a:extLst>
              <a:ext uri="{FF2B5EF4-FFF2-40B4-BE49-F238E27FC236}">
                <a16:creationId xmlns:a16="http://schemas.microsoft.com/office/drawing/2014/main" id="{68C91D57-BBDF-34F2-CB15-309AF806279A}"/>
              </a:ext>
            </a:extLst>
          </p:cNvPr>
          <p:cNvPicPr>
            <a:picLocks noChangeAspect="1"/>
          </p:cNvPicPr>
          <p:nvPr/>
        </p:nvPicPr>
        <p:blipFill rotWithShape="1">
          <a:blip r:embed="rId3">
            <a:extLst>
              <a:ext uri="{28A0092B-C50C-407E-A947-70E740481C1C}">
                <a14:useLocalDpi xmlns:a14="http://schemas.microsoft.com/office/drawing/2010/main" val="0"/>
              </a:ext>
            </a:extLst>
          </a:blip>
          <a:srcRect l="4543" t="7738" r="6959" b="23300"/>
          <a:stretch/>
        </p:blipFill>
        <p:spPr>
          <a:xfrm>
            <a:off x="10330004" y="444382"/>
            <a:ext cx="1215181" cy="946943"/>
          </a:xfrm>
          <a:prstGeom prst="rect">
            <a:avLst/>
          </a:prstGeom>
        </p:spPr>
      </p:pic>
    </p:spTree>
    <p:extLst>
      <p:ext uri="{BB962C8B-B14F-4D97-AF65-F5344CB8AC3E}">
        <p14:creationId xmlns:p14="http://schemas.microsoft.com/office/powerpoint/2010/main" val="1184895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873553" y="377975"/>
            <a:ext cx="9034548" cy="685801"/>
          </a:xfrm>
        </p:spPr>
        <p:txBody>
          <a:bodyPr>
            <a:normAutofit/>
          </a:bodyPr>
          <a:lstStyle/>
          <a:p>
            <a:r>
              <a:rPr lang="de-CH" sz="3000" b="1" dirty="0"/>
              <a:t>Hilfe holen</a:t>
            </a:r>
          </a:p>
        </p:txBody>
      </p:sp>
      <p:sp>
        <p:nvSpPr>
          <p:cNvPr id="7" name="Inhaltsplatzhalter 2">
            <a:extLst>
              <a:ext uri="{FF2B5EF4-FFF2-40B4-BE49-F238E27FC236}">
                <a16:creationId xmlns:a16="http://schemas.microsoft.com/office/drawing/2014/main" id="{1F4AF3AC-CE79-5BFF-29D9-41C2BF73D8B4}"/>
              </a:ext>
            </a:extLst>
          </p:cNvPr>
          <p:cNvSpPr txBox="1">
            <a:spLocks/>
          </p:cNvSpPr>
          <p:nvPr/>
        </p:nvSpPr>
        <p:spPr>
          <a:xfrm>
            <a:off x="-2244178" y="-1611035"/>
            <a:ext cx="10490909" cy="43513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de-CH" b="1" dirty="0"/>
          </a:p>
          <a:p>
            <a:pPr marL="0" indent="0">
              <a:buFont typeface="Calibri" panose="020F0502020204030204" pitchFamily="34" charset="0"/>
              <a:buNone/>
            </a:pPr>
            <a:endParaRPr lang="de-CH" dirty="0"/>
          </a:p>
          <a:p>
            <a:pPr marL="0" indent="0">
              <a:buFont typeface="Calibri" panose="020F0502020204030204" pitchFamily="34" charset="0"/>
              <a:buNone/>
            </a:pPr>
            <a:endParaRPr lang="de-CH" dirty="0"/>
          </a:p>
          <a:p>
            <a:endParaRPr lang="de-CH" sz="2600" dirty="0"/>
          </a:p>
          <a:p>
            <a:pPr marL="0" indent="0">
              <a:buNone/>
            </a:pPr>
            <a:endParaRPr lang="de-CH" sz="2600" dirty="0"/>
          </a:p>
        </p:txBody>
      </p:sp>
      <p:pic>
        <p:nvPicPr>
          <p:cNvPr id="4" name="Grafik 3" descr="Ein Bild, das Handschuhe, Hand enthält.&#10;&#10;Automatisch generierte Beschreibung">
            <a:extLst>
              <a:ext uri="{FF2B5EF4-FFF2-40B4-BE49-F238E27FC236}">
                <a16:creationId xmlns:a16="http://schemas.microsoft.com/office/drawing/2014/main" id="{458053FF-F289-D012-F398-6592645E0FB5}"/>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0095018" y="4179900"/>
            <a:ext cx="1334387" cy="1932086"/>
          </a:xfrm>
          <a:prstGeom prst="rect">
            <a:avLst/>
          </a:prstGeom>
        </p:spPr>
      </p:pic>
      <p:sp>
        <p:nvSpPr>
          <p:cNvPr id="5" name="Textfeld 4">
            <a:extLst>
              <a:ext uri="{FF2B5EF4-FFF2-40B4-BE49-F238E27FC236}">
                <a16:creationId xmlns:a16="http://schemas.microsoft.com/office/drawing/2014/main" id="{92F13B4B-280A-1DAF-C454-3F9112573589}"/>
              </a:ext>
            </a:extLst>
          </p:cNvPr>
          <p:cNvSpPr txBox="1"/>
          <p:nvPr/>
        </p:nvSpPr>
        <p:spPr>
          <a:xfrm rot="14118513">
            <a:off x="9349821" y="4414761"/>
            <a:ext cx="921488" cy="276999"/>
          </a:xfrm>
          <a:prstGeom prst="rect">
            <a:avLst/>
          </a:prstGeom>
          <a:solidFill>
            <a:schemeClr val="accent2">
              <a:lumMod val="60000"/>
              <a:lumOff val="40000"/>
            </a:schemeClr>
          </a:solidFill>
          <a:ln w="28575">
            <a:noFill/>
          </a:ln>
        </p:spPr>
        <p:txBody>
          <a:bodyPr wrap="square" rtlCol="0">
            <a:spAutoFit/>
          </a:bodyPr>
          <a:lstStyle/>
          <a:p>
            <a:r>
              <a:rPr lang="de-CH" sz="1200" dirty="0">
                <a:solidFill>
                  <a:schemeClr val="bg1"/>
                </a:solidFill>
              </a:rPr>
              <a:t>Informieren</a:t>
            </a:r>
          </a:p>
        </p:txBody>
      </p:sp>
      <p:sp>
        <p:nvSpPr>
          <p:cNvPr id="6" name="Textfeld 5">
            <a:extLst>
              <a:ext uri="{FF2B5EF4-FFF2-40B4-BE49-F238E27FC236}">
                <a16:creationId xmlns:a16="http://schemas.microsoft.com/office/drawing/2014/main" id="{17A95497-3824-DB6C-12E2-13F0B8FE7AA4}"/>
              </a:ext>
            </a:extLst>
          </p:cNvPr>
          <p:cNvSpPr txBox="1"/>
          <p:nvPr/>
        </p:nvSpPr>
        <p:spPr>
          <a:xfrm rot="15848186">
            <a:off x="9939811" y="3705850"/>
            <a:ext cx="850604" cy="276999"/>
          </a:xfrm>
          <a:prstGeom prst="rect">
            <a:avLst/>
          </a:prstGeom>
          <a:solidFill>
            <a:schemeClr val="accent2">
              <a:lumMod val="60000"/>
              <a:lumOff val="40000"/>
            </a:schemeClr>
          </a:solidFill>
          <a:ln w="28575">
            <a:noFill/>
          </a:ln>
        </p:spPr>
        <p:txBody>
          <a:bodyPr wrap="square" rtlCol="0">
            <a:spAutoFit/>
          </a:bodyPr>
          <a:lstStyle/>
          <a:p>
            <a:r>
              <a:rPr lang="de-CH" sz="1200" dirty="0">
                <a:solidFill>
                  <a:schemeClr val="bg1"/>
                </a:solidFill>
              </a:rPr>
              <a:t>Verstehen</a:t>
            </a:r>
          </a:p>
        </p:txBody>
      </p:sp>
      <p:sp>
        <p:nvSpPr>
          <p:cNvPr id="8" name="Textfeld 7">
            <a:extLst>
              <a:ext uri="{FF2B5EF4-FFF2-40B4-BE49-F238E27FC236}">
                <a16:creationId xmlns:a16="http://schemas.microsoft.com/office/drawing/2014/main" id="{0ECE9F8C-5855-1B0D-B81C-550E579EA169}"/>
              </a:ext>
            </a:extLst>
          </p:cNvPr>
          <p:cNvSpPr txBox="1"/>
          <p:nvPr/>
        </p:nvSpPr>
        <p:spPr>
          <a:xfrm rot="16200000">
            <a:off x="10391808" y="3619761"/>
            <a:ext cx="811618" cy="276999"/>
          </a:xfrm>
          <a:prstGeom prst="rect">
            <a:avLst/>
          </a:prstGeom>
          <a:solidFill>
            <a:schemeClr val="accent2">
              <a:lumMod val="60000"/>
              <a:lumOff val="40000"/>
            </a:schemeClr>
          </a:solidFill>
          <a:ln w="28575">
            <a:noFill/>
          </a:ln>
        </p:spPr>
        <p:txBody>
          <a:bodyPr wrap="square" rtlCol="0">
            <a:spAutoFit/>
          </a:bodyPr>
          <a:lstStyle/>
          <a:p>
            <a:r>
              <a:rPr lang="de-CH" sz="1200" dirty="0">
                <a:solidFill>
                  <a:schemeClr val="bg1"/>
                </a:solidFill>
              </a:rPr>
              <a:t>Erkennen</a:t>
            </a:r>
          </a:p>
        </p:txBody>
      </p:sp>
      <p:sp>
        <p:nvSpPr>
          <p:cNvPr id="9" name="Textfeld 8">
            <a:extLst>
              <a:ext uri="{FF2B5EF4-FFF2-40B4-BE49-F238E27FC236}">
                <a16:creationId xmlns:a16="http://schemas.microsoft.com/office/drawing/2014/main" id="{1F747D3D-DCD9-E3F4-A66B-74F8FF1F6D4D}"/>
              </a:ext>
            </a:extLst>
          </p:cNvPr>
          <p:cNvSpPr txBox="1"/>
          <p:nvPr/>
        </p:nvSpPr>
        <p:spPr>
          <a:xfrm rot="16397315">
            <a:off x="10777931" y="3776742"/>
            <a:ext cx="717962" cy="276999"/>
          </a:xfrm>
          <a:prstGeom prst="rect">
            <a:avLst/>
          </a:prstGeom>
          <a:solidFill>
            <a:schemeClr val="accent2">
              <a:lumMod val="60000"/>
              <a:lumOff val="40000"/>
            </a:schemeClr>
          </a:solidFill>
          <a:ln w="19050">
            <a:noFill/>
          </a:ln>
        </p:spPr>
        <p:txBody>
          <a:bodyPr wrap="square" rtlCol="0">
            <a:spAutoFit/>
          </a:bodyPr>
          <a:lstStyle/>
          <a:p>
            <a:r>
              <a:rPr lang="de-CH" sz="1200" dirty="0">
                <a:solidFill>
                  <a:schemeClr val="bg1"/>
                </a:solidFill>
              </a:rPr>
              <a:t>Handeln</a:t>
            </a:r>
          </a:p>
        </p:txBody>
      </p:sp>
      <p:sp>
        <p:nvSpPr>
          <p:cNvPr id="10" name="Textfeld 9">
            <a:extLst>
              <a:ext uri="{FF2B5EF4-FFF2-40B4-BE49-F238E27FC236}">
                <a16:creationId xmlns:a16="http://schemas.microsoft.com/office/drawing/2014/main" id="{F5162B8A-214A-7617-858A-513675824ACF}"/>
              </a:ext>
            </a:extLst>
          </p:cNvPr>
          <p:cNvSpPr txBox="1"/>
          <p:nvPr/>
        </p:nvSpPr>
        <p:spPr>
          <a:xfrm rot="16835369">
            <a:off x="11038042" y="3957096"/>
            <a:ext cx="870362" cy="276999"/>
          </a:xfrm>
          <a:prstGeom prst="rect">
            <a:avLst/>
          </a:prstGeom>
          <a:solidFill>
            <a:schemeClr val="accent2">
              <a:lumMod val="60000"/>
              <a:lumOff val="40000"/>
            </a:schemeClr>
          </a:solidFill>
          <a:ln w="19050">
            <a:solidFill>
              <a:srgbClr val="FFC000"/>
            </a:solidFill>
          </a:ln>
        </p:spPr>
        <p:txBody>
          <a:bodyPr wrap="square" rtlCol="0">
            <a:spAutoFit/>
          </a:bodyPr>
          <a:lstStyle/>
          <a:p>
            <a:r>
              <a:rPr lang="de-CH" sz="1200" dirty="0">
                <a:solidFill>
                  <a:srgbClr val="FFC000"/>
                </a:solidFill>
              </a:rPr>
              <a:t>Hilfe holen</a:t>
            </a:r>
          </a:p>
        </p:txBody>
      </p:sp>
      <p:sp>
        <p:nvSpPr>
          <p:cNvPr id="11" name="Textfeld 10">
            <a:extLst>
              <a:ext uri="{FF2B5EF4-FFF2-40B4-BE49-F238E27FC236}">
                <a16:creationId xmlns:a16="http://schemas.microsoft.com/office/drawing/2014/main" id="{F5337140-7E2E-567D-1E88-95C90563374E}"/>
              </a:ext>
            </a:extLst>
          </p:cNvPr>
          <p:cNvSpPr txBox="1"/>
          <p:nvPr/>
        </p:nvSpPr>
        <p:spPr>
          <a:xfrm>
            <a:off x="704799" y="900911"/>
            <a:ext cx="8729652" cy="5355312"/>
          </a:xfrm>
          <a:prstGeom prst="rect">
            <a:avLst/>
          </a:prstGeom>
          <a:noFill/>
        </p:spPr>
        <p:txBody>
          <a:bodyPr wrap="square" rtlCol="0">
            <a:spAutoFit/>
          </a:bodyPr>
          <a:lstStyle/>
          <a:p>
            <a:r>
              <a:rPr lang="de-CH" b="1" dirty="0" err="1"/>
              <a:t>Websiten</a:t>
            </a:r>
            <a:endParaRPr lang="de-CH" b="1" dirty="0"/>
          </a:p>
          <a:p>
            <a:r>
              <a:rPr lang="de-CH" dirty="0"/>
              <a:t>www.vape-aware.ch</a:t>
            </a:r>
          </a:p>
          <a:p>
            <a:r>
              <a:rPr lang="de-CH" dirty="0"/>
              <a:t>vapefree.info</a:t>
            </a:r>
          </a:p>
          <a:p>
            <a:r>
              <a:rPr lang="de-CH" dirty="0"/>
              <a:t>feel-ok.ch/de_CH/eltern/themen/vapes/ressourcen/vapes/</a:t>
            </a:r>
            <a:r>
              <a:rPr lang="de-CH" dirty="0" err="1"/>
              <a:t>kind-vapes.cfm</a:t>
            </a:r>
            <a:endParaRPr lang="de-CH" dirty="0"/>
          </a:p>
          <a:p>
            <a:r>
              <a:rPr lang="de-CH" dirty="0"/>
              <a:t>bernergesundheit.ch/</a:t>
            </a:r>
            <a:r>
              <a:rPr lang="de-CH" dirty="0" err="1"/>
              <a:t>vapes</a:t>
            </a:r>
            <a:endParaRPr lang="de-CH" dirty="0"/>
          </a:p>
          <a:p>
            <a:r>
              <a:rPr lang="de-CH" dirty="0"/>
              <a:t>Lungenliga</a:t>
            </a:r>
          </a:p>
          <a:p>
            <a:r>
              <a:rPr lang="de-CH" dirty="0"/>
              <a:t>At Schweiz</a:t>
            </a:r>
          </a:p>
          <a:p>
            <a:endParaRPr lang="de-CH" dirty="0"/>
          </a:p>
          <a:p>
            <a:r>
              <a:rPr lang="de-CH" b="1" dirty="0"/>
              <a:t>Beratung</a:t>
            </a:r>
          </a:p>
          <a:p>
            <a:r>
              <a:rPr lang="de-CH" dirty="0"/>
              <a:t>Kantonale Suchtberatungsstelle (zum Beispiel: zfps.ch/angebot/tabak/</a:t>
            </a:r>
            <a:r>
              <a:rPr lang="de-CH" dirty="0" err="1"/>
              <a:t>beratung</a:t>
            </a:r>
            <a:r>
              <a:rPr lang="de-CH" dirty="0"/>
              <a:t>)</a:t>
            </a:r>
          </a:p>
          <a:p>
            <a:r>
              <a:rPr lang="de-CH" dirty="0"/>
              <a:t>infodrog.ch/de/hilfe-finden/suchtindex.html</a:t>
            </a:r>
          </a:p>
          <a:p>
            <a:r>
              <a:rPr lang="de-CH" dirty="0"/>
              <a:t>Rauchstopplinie</a:t>
            </a:r>
          </a:p>
          <a:p>
            <a:r>
              <a:rPr lang="de-CH" dirty="0"/>
              <a:t>safezone.ch</a:t>
            </a:r>
          </a:p>
          <a:p>
            <a:r>
              <a:rPr lang="de-CH" dirty="0"/>
              <a:t>no-zoff.ch</a:t>
            </a:r>
          </a:p>
          <a:p>
            <a:endParaRPr lang="de-CH" b="1" dirty="0"/>
          </a:p>
          <a:p>
            <a:r>
              <a:rPr lang="de-CH" b="1" dirty="0"/>
              <a:t>Personen</a:t>
            </a:r>
          </a:p>
          <a:p>
            <a:r>
              <a:rPr lang="de-CH" dirty="0"/>
              <a:t>Verwandte und Freunde, welche sich mit der </a:t>
            </a:r>
            <a:r>
              <a:rPr lang="de-CH" dirty="0" err="1"/>
              <a:t>Vapes</a:t>
            </a:r>
            <a:r>
              <a:rPr lang="de-CH" dirty="0"/>
              <a:t> auskennen</a:t>
            </a:r>
          </a:p>
          <a:p>
            <a:r>
              <a:rPr lang="de-CH" dirty="0"/>
              <a:t>Arzt oder Ärztin, auch Kinderarzt für den Entzug</a:t>
            </a:r>
          </a:p>
          <a:p>
            <a:r>
              <a:rPr lang="de-CH" dirty="0"/>
              <a:t>Lehrpersonen</a:t>
            </a:r>
          </a:p>
        </p:txBody>
      </p:sp>
      <p:pic>
        <p:nvPicPr>
          <p:cNvPr id="13" name="Grafik 12" descr="Ein Bild, das Schwarz, Dunkelheit enthält.&#10;&#10;Automatisch generierte Beschreibung">
            <a:extLst>
              <a:ext uri="{FF2B5EF4-FFF2-40B4-BE49-F238E27FC236}">
                <a16:creationId xmlns:a16="http://schemas.microsoft.com/office/drawing/2014/main" id="{66B633AD-C692-6492-B9FD-E10328CB0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126368">
            <a:off x="10336552" y="161379"/>
            <a:ext cx="1485549" cy="1485549"/>
          </a:xfrm>
          <a:prstGeom prst="rect">
            <a:avLst/>
          </a:prstGeom>
        </p:spPr>
      </p:pic>
    </p:spTree>
    <p:extLst>
      <p:ext uri="{BB962C8B-B14F-4D97-AF65-F5344CB8AC3E}">
        <p14:creationId xmlns:p14="http://schemas.microsoft.com/office/powerpoint/2010/main" val="2316982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p:txBody>
          <a:bodyPr>
            <a:normAutofit/>
          </a:bodyPr>
          <a:lstStyle/>
          <a:p>
            <a:r>
              <a:rPr lang="de-CH" sz="4500" b="1" dirty="0"/>
              <a:t>Fazit</a:t>
            </a:r>
          </a:p>
        </p:txBody>
      </p:sp>
      <p:sp>
        <p:nvSpPr>
          <p:cNvPr id="4" name="Textfeld 3">
            <a:extLst>
              <a:ext uri="{FF2B5EF4-FFF2-40B4-BE49-F238E27FC236}">
                <a16:creationId xmlns:a16="http://schemas.microsoft.com/office/drawing/2014/main" id="{FD2DCB6C-FF07-2574-6265-E424FE63A8E1}"/>
              </a:ext>
            </a:extLst>
          </p:cNvPr>
          <p:cNvSpPr txBox="1"/>
          <p:nvPr/>
        </p:nvSpPr>
        <p:spPr>
          <a:xfrm>
            <a:off x="6457814" y="5156944"/>
            <a:ext cx="5075529" cy="1107996"/>
          </a:xfrm>
          <a:prstGeom prst="rect">
            <a:avLst/>
          </a:prstGeom>
          <a:noFill/>
          <a:ln w="19050">
            <a:solidFill>
              <a:schemeClr val="accent2">
                <a:lumMod val="75000"/>
              </a:schemeClr>
            </a:solidFill>
          </a:ln>
        </p:spPr>
        <p:txBody>
          <a:bodyPr wrap="square" rtlCol="0">
            <a:spAutoFit/>
          </a:bodyPr>
          <a:lstStyle/>
          <a:p>
            <a:pPr algn="just"/>
            <a:r>
              <a:rPr lang="de-CH" sz="2200" b="1" dirty="0">
                <a:solidFill>
                  <a:schemeClr val="accent2">
                    <a:lumMod val="50000"/>
                  </a:schemeClr>
                </a:solidFill>
              </a:rPr>
              <a:t>Ziel</a:t>
            </a:r>
          </a:p>
          <a:p>
            <a:pPr algn="just"/>
            <a:r>
              <a:rPr lang="de-CH" sz="2200" dirty="0"/>
              <a:t>Wir möchten nicht, dass die Kinder und Jugendlichen vapen.</a:t>
            </a:r>
          </a:p>
        </p:txBody>
      </p:sp>
      <p:pic>
        <p:nvPicPr>
          <p:cNvPr id="8" name="Grafik 7" descr="Ein Bild, das Schwarz, Dunkelheit enthält.&#10;&#10;Automatisch generierte Beschreibung">
            <a:extLst>
              <a:ext uri="{FF2B5EF4-FFF2-40B4-BE49-F238E27FC236}">
                <a16:creationId xmlns:a16="http://schemas.microsoft.com/office/drawing/2014/main" id="{A1B45EAF-B8BC-480E-0A50-9D96B4D3E2AB}"/>
              </a:ext>
            </a:extLst>
          </p:cNvPr>
          <p:cNvPicPr>
            <a:picLocks noChangeAspect="1"/>
          </p:cNvPicPr>
          <p:nvPr/>
        </p:nvPicPr>
        <p:blipFill rotWithShape="1">
          <a:blip r:embed="rId3">
            <a:extLst>
              <a:ext uri="{28A0092B-C50C-407E-A947-70E740481C1C}">
                <a14:useLocalDpi xmlns:a14="http://schemas.microsoft.com/office/drawing/2010/main" val="0"/>
              </a:ext>
            </a:extLst>
          </a:blip>
          <a:srcRect l="5502" t="-548" r="7179" b="14110"/>
          <a:stretch/>
        </p:blipFill>
        <p:spPr>
          <a:xfrm>
            <a:off x="5235042" y="5156944"/>
            <a:ext cx="998289" cy="988220"/>
          </a:xfrm>
          <a:prstGeom prst="rect">
            <a:avLst/>
          </a:prstGeom>
        </p:spPr>
      </p:pic>
      <p:sp>
        <p:nvSpPr>
          <p:cNvPr id="7" name="Textfeld 6">
            <a:extLst>
              <a:ext uri="{FF2B5EF4-FFF2-40B4-BE49-F238E27FC236}">
                <a16:creationId xmlns:a16="http://schemas.microsoft.com/office/drawing/2014/main" id="{613BC560-2064-5BF4-FB92-9E85B4D4FD7A}"/>
              </a:ext>
            </a:extLst>
          </p:cNvPr>
          <p:cNvSpPr txBox="1"/>
          <p:nvPr/>
        </p:nvSpPr>
        <p:spPr>
          <a:xfrm>
            <a:off x="4875057" y="594359"/>
            <a:ext cx="6859743" cy="4185761"/>
          </a:xfrm>
          <a:prstGeom prst="rect">
            <a:avLst/>
          </a:prstGeom>
          <a:noFill/>
        </p:spPr>
        <p:txBody>
          <a:bodyPr wrap="square" rtlCol="0">
            <a:spAutoFit/>
          </a:bodyPr>
          <a:lstStyle/>
          <a:p>
            <a:pPr marL="285750" indent="-285750">
              <a:spcAft>
                <a:spcPts val="1200"/>
              </a:spcAft>
              <a:buFont typeface="Wingdings" panose="05000000000000000000" pitchFamily="2" charset="2"/>
              <a:buChar char="Ø"/>
            </a:pPr>
            <a:r>
              <a:rPr lang="de-CH" dirty="0" err="1">
                <a:sym typeface="Wingdings" panose="05000000000000000000" pitchFamily="2" charset="2"/>
              </a:rPr>
              <a:t>Vapes</a:t>
            </a:r>
            <a:r>
              <a:rPr lang="de-CH" dirty="0">
                <a:sym typeface="Wingdings" panose="05000000000000000000" pitchFamily="2" charset="2"/>
              </a:rPr>
              <a:t> </a:t>
            </a:r>
            <a:r>
              <a:rPr lang="de-CH" b="1" dirty="0">
                <a:sym typeface="Wingdings" panose="05000000000000000000" pitchFamily="2" charset="2"/>
              </a:rPr>
              <a:t>enthalten viel Nikotin</a:t>
            </a:r>
            <a:r>
              <a:rPr lang="de-CH" dirty="0">
                <a:sym typeface="Wingdings" panose="05000000000000000000" pitchFamily="2" charset="2"/>
              </a:rPr>
              <a:t>. Sie können zu einer </a:t>
            </a:r>
            <a:r>
              <a:rPr lang="de-CH" b="1" dirty="0">
                <a:sym typeface="Wingdings" panose="05000000000000000000" pitchFamily="2" charset="2"/>
              </a:rPr>
              <a:t>Nikotinabhängigkeit</a:t>
            </a:r>
            <a:r>
              <a:rPr lang="de-CH" dirty="0">
                <a:sym typeface="Wingdings" panose="05000000000000000000" pitchFamily="2" charset="2"/>
              </a:rPr>
              <a:t> führen.</a:t>
            </a:r>
          </a:p>
          <a:p>
            <a:pPr marL="285750" indent="-285750">
              <a:spcAft>
                <a:spcPts val="1200"/>
              </a:spcAft>
              <a:buFont typeface="Wingdings" panose="05000000000000000000" pitchFamily="2" charset="2"/>
              <a:buChar char="Ø"/>
            </a:pPr>
            <a:r>
              <a:rPr lang="de-CH" dirty="0">
                <a:sym typeface="Wingdings" panose="05000000000000000000" pitchFamily="2" charset="2"/>
              </a:rPr>
              <a:t>Vapen ist </a:t>
            </a:r>
            <a:r>
              <a:rPr lang="de-CH" b="1" dirty="0">
                <a:sym typeface="Wingdings" panose="05000000000000000000" pitchFamily="2" charset="2"/>
              </a:rPr>
              <a:t>ungesund</a:t>
            </a:r>
            <a:r>
              <a:rPr lang="de-CH" dirty="0">
                <a:sym typeface="Wingdings" panose="05000000000000000000" pitchFamily="2" charset="2"/>
              </a:rPr>
              <a:t>. Es erhöht das Risiko, später andere Substanzen zu konsumieren. </a:t>
            </a:r>
          </a:p>
          <a:p>
            <a:pPr marL="285750" indent="-285750">
              <a:spcAft>
                <a:spcPts val="1200"/>
              </a:spcAft>
              <a:buFont typeface="Wingdings" panose="05000000000000000000" pitchFamily="2" charset="2"/>
              <a:buChar char="Ø"/>
            </a:pPr>
            <a:r>
              <a:rPr lang="de-CH" b="1" dirty="0">
                <a:sym typeface="Wingdings" panose="05000000000000000000" pitchFamily="2" charset="2"/>
              </a:rPr>
              <a:t>Kinder und Jugendliche sollten nicht vapen und kein Nikotin konsumieren. </a:t>
            </a:r>
          </a:p>
          <a:p>
            <a:pPr marL="285750" indent="-285750">
              <a:spcAft>
                <a:spcPts val="1200"/>
              </a:spcAft>
              <a:buFont typeface="Wingdings" panose="05000000000000000000" pitchFamily="2" charset="2"/>
              <a:buChar char="Ø"/>
            </a:pPr>
            <a:r>
              <a:rPr lang="de-CH" dirty="0">
                <a:sym typeface="Wingdings" panose="05000000000000000000" pitchFamily="2" charset="2"/>
              </a:rPr>
              <a:t>Kinder </a:t>
            </a:r>
            <a:r>
              <a:rPr lang="de-CH" b="1" dirty="0">
                <a:sym typeface="Wingdings" panose="05000000000000000000" pitchFamily="2" charset="2"/>
              </a:rPr>
              <a:t>von rauchenden Eltern</a:t>
            </a:r>
            <a:r>
              <a:rPr lang="de-CH" dirty="0">
                <a:sym typeface="Wingdings" panose="05000000000000000000" pitchFamily="2" charset="2"/>
              </a:rPr>
              <a:t> haben ein grösseres Risiko </a:t>
            </a:r>
            <a:r>
              <a:rPr lang="de-CH" b="1" dirty="0">
                <a:sym typeface="Wingdings" panose="05000000000000000000" pitchFamily="2" charset="2"/>
              </a:rPr>
              <a:t>später selbst </a:t>
            </a:r>
            <a:r>
              <a:rPr lang="de-CH" dirty="0">
                <a:sym typeface="Wingdings" panose="05000000000000000000" pitchFamily="2" charset="2"/>
              </a:rPr>
              <a:t>zu</a:t>
            </a:r>
            <a:r>
              <a:rPr lang="de-CH" b="1" dirty="0">
                <a:sym typeface="Wingdings" panose="05000000000000000000" pitchFamily="2" charset="2"/>
              </a:rPr>
              <a:t> rauchen</a:t>
            </a:r>
            <a:r>
              <a:rPr lang="de-CH" dirty="0">
                <a:sym typeface="Wingdings" panose="05000000000000000000" pitchFamily="2" charset="2"/>
              </a:rPr>
              <a:t>. </a:t>
            </a:r>
          </a:p>
          <a:p>
            <a:pPr marL="285750" indent="-285750">
              <a:spcAft>
                <a:spcPts val="1200"/>
              </a:spcAft>
              <a:buFont typeface="Wingdings" panose="05000000000000000000" pitchFamily="2" charset="2"/>
              <a:buChar char="Ø"/>
            </a:pPr>
            <a:r>
              <a:rPr lang="de-CH" u="sng" dirty="0">
                <a:sym typeface="Wingdings" panose="05000000000000000000" pitchFamily="2" charset="2"/>
              </a:rPr>
              <a:t>Belohnung statt Belehrung</a:t>
            </a:r>
            <a:r>
              <a:rPr lang="de-CH" dirty="0">
                <a:sym typeface="Wingdings" panose="05000000000000000000" pitchFamily="2" charset="2"/>
              </a:rPr>
              <a:t>.</a:t>
            </a:r>
          </a:p>
          <a:p>
            <a:pPr marL="285750" indent="-285750">
              <a:spcAft>
                <a:spcPts val="1200"/>
              </a:spcAft>
              <a:buFont typeface="Wingdings" panose="05000000000000000000" pitchFamily="2" charset="2"/>
              <a:buChar char="Ø"/>
            </a:pPr>
            <a:r>
              <a:rPr lang="de-CH" dirty="0">
                <a:sym typeface="Wingdings" panose="05000000000000000000" pitchFamily="2" charset="2"/>
              </a:rPr>
              <a:t>Als Lehrperson können Sie das </a:t>
            </a:r>
            <a:r>
              <a:rPr lang="de-CH" b="1" dirty="0">
                <a:sym typeface="Wingdings" panose="05000000000000000000" pitchFamily="2" charset="2"/>
              </a:rPr>
              <a:t>Wissen</a:t>
            </a:r>
            <a:r>
              <a:rPr lang="de-CH" dirty="0">
                <a:sym typeface="Wingdings" panose="05000000000000000000" pitchFamily="2" charset="2"/>
              </a:rPr>
              <a:t> über </a:t>
            </a:r>
            <a:r>
              <a:rPr lang="de-CH" dirty="0" err="1">
                <a:sym typeface="Wingdings" panose="05000000000000000000" pitchFamily="2" charset="2"/>
              </a:rPr>
              <a:t>Vapes</a:t>
            </a:r>
            <a:r>
              <a:rPr lang="de-CH" dirty="0">
                <a:sym typeface="Wingdings" panose="05000000000000000000" pitchFamily="2" charset="2"/>
              </a:rPr>
              <a:t> </a:t>
            </a:r>
            <a:r>
              <a:rPr lang="de-CH" b="1" dirty="0">
                <a:sym typeface="Wingdings" panose="05000000000000000000" pitchFamily="2" charset="2"/>
              </a:rPr>
              <a:t>verbreiten</a:t>
            </a:r>
            <a:r>
              <a:rPr lang="de-CH" dirty="0">
                <a:sym typeface="Wingdings" panose="05000000000000000000" pitchFamily="2" charset="2"/>
              </a:rPr>
              <a:t> und. Und Sie können ein </a:t>
            </a:r>
            <a:r>
              <a:rPr lang="de-CH" b="1" dirty="0">
                <a:sym typeface="Wingdings" panose="05000000000000000000" pitchFamily="2" charset="2"/>
              </a:rPr>
              <a:t>offenes Ohr </a:t>
            </a:r>
            <a:r>
              <a:rPr lang="de-CH" dirty="0">
                <a:sym typeface="Wingdings" panose="05000000000000000000" pitchFamily="2" charset="2"/>
              </a:rPr>
              <a:t>für Ihre Schülerinnen und Schüler haben. </a:t>
            </a:r>
          </a:p>
        </p:txBody>
      </p:sp>
    </p:spTree>
    <p:extLst>
      <p:ext uri="{BB962C8B-B14F-4D97-AF65-F5344CB8AC3E}">
        <p14:creationId xmlns:p14="http://schemas.microsoft.com/office/powerpoint/2010/main" val="1464320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1F4AF3AC-CE79-5BFF-29D9-41C2BF73D8B4}"/>
              </a:ext>
            </a:extLst>
          </p:cNvPr>
          <p:cNvSpPr txBox="1">
            <a:spLocks/>
          </p:cNvSpPr>
          <p:nvPr/>
        </p:nvSpPr>
        <p:spPr>
          <a:xfrm>
            <a:off x="4321203" y="1129940"/>
            <a:ext cx="3549592" cy="375352"/>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de-CH" dirty="0"/>
              <a:t>Gibt es Fragen oder Kommentare?</a:t>
            </a:r>
          </a:p>
          <a:p>
            <a:endParaRPr lang="de-CH" sz="2600" dirty="0"/>
          </a:p>
          <a:p>
            <a:pPr marL="0" indent="0">
              <a:buNone/>
            </a:pPr>
            <a:endParaRPr lang="de-CH" sz="2600" dirty="0"/>
          </a:p>
        </p:txBody>
      </p:sp>
      <p:pic>
        <p:nvPicPr>
          <p:cNvPr id="2" name="Grafik 1">
            <a:extLst>
              <a:ext uri="{FF2B5EF4-FFF2-40B4-BE49-F238E27FC236}">
                <a16:creationId xmlns:a16="http://schemas.microsoft.com/office/drawing/2014/main" id="{6EAEBD99-279B-A5DC-F8AC-6FEDF209C0B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321203" y="1927417"/>
            <a:ext cx="3549592" cy="3549592"/>
          </a:xfrm>
          <a:prstGeom prst="rect">
            <a:avLst/>
          </a:prstGeom>
        </p:spPr>
      </p:pic>
    </p:spTree>
    <p:extLst>
      <p:ext uri="{BB962C8B-B14F-4D97-AF65-F5344CB8AC3E}">
        <p14:creationId xmlns:p14="http://schemas.microsoft.com/office/powerpoint/2010/main" val="4253797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632A6E9D-FDA0-11E3-5E2C-C4474C71A594}"/>
              </a:ext>
            </a:extLst>
          </p:cNvPr>
          <p:cNvSpPr/>
          <p:nvPr/>
        </p:nvSpPr>
        <p:spPr>
          <a:xfrm>
            <a:off x="1187449" y="1637725"/>
            <a:ext cx="7004051" cy="2971479"/>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62595" y="653142"/>
            <a:ext cx="9034548" cy="685801"/>
          </a:xfrm>
        </p:spPr>
        <p:txBody>
          <a:bodyPr>
            <a:normAutofit/>
          </a:bodyPr>
          <a:lstStyle/>
          <a:p>
            <a:r>
              <a:rPr lang="de-CH" sz="3000" b="1" dirty="0"/>
              <a:t>Intervention / </a:t>
            </a:r>
            <a:r>
              <a:rPr lang="de-CH" sz="3000" b="1" dirty="0" err="1"/>
              <a:t>elternabend</a:t>
            </a:r>
            <a:r>
              <a:rPr lang="de-CH" sz="3000" b="1" dirty="0"/>
              <a:t> planen</a:t>
            </a:r>
          </a:p>
        </p:txBody>
      </p:sp>
      <p:pic>
        <p:nvPicPr>
          <p:cNvPr id="2" name="Grafik 1" descr="Ein Bild, das Schwarz, Dunkelheit enthält.&#10;&#10;Automatisch generierte Beschreibung">
            <a:extLst>
              <a:ext uri="{FF2B5EF4-FFF2-40B4-BE49-F238E27FC236}">
                <a16:creationId xmlns:a16="http://schemas.microsoft.com/office/drawing/2014/main" id="{CD890AC7-1720-8CA9-E064-BAF422104D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43" t="-1665" r="13590" b="16366"/>
          <a:stretch/>
        </p:blipFill>
        <p:spPr>
          <a:xfrm>
            <a:off x="1810729" y="1637725"/>
            <a:ext cx="611588" cy="614554"/>
          </a:xfrm>
          <a:prstGeom prst="rect">
            <a:avLst/>
          </a:prstGeom>
        </p:spPr>
      </p:pic>
      <p:pic>
        <p:nvPicPr>
          <p:cNvPr id="4" name="Grafik 3" descr="Ein Bild, das Schwarz, Dunkelheit enthält.&#10;&#10;Automatisch generierte Beschreibung">
            <a:extLst>
              <a:ext uri="{FF2B5EF4-FFF2-40B4-BE49-F238E27FC236}">
                <a16:creationId xmlns:a16="http://schemas.microsoft.com/office/drawing/2014/main" id="{5262DFBE-32DE-9128-E019-1C13856510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89" r="4286" b="14219"/>
          <a:stretch/>
        </p:blipFill>
        <p:spPr>
          <a:xfrm>
            <a:off x="1810729" y="2763663"/>
            <a:ext cx="657142" cy="621323"/>
          </a:xfrm>
          <a:prstGeom prst="rect">
            <a:avLst/>
          </a:prstGeom>
        </p:spPr>
      </p:pic>
      <p:pic>
        <p:nvPicPr>
          <p:cNvPr id="5" name="Grafik 4" descr="Ein Bild, das Schwarz, Dunkelheit enthält.&#10;&#10;Automatisch generierte Beschreibung">
            <a:extLst>
              <a:ext uri="{FF2B5EF4-FFF2-40B4-BE49-F238E27FC236}">
                <a16:creationId xmlns:a16="http://schemas.microsoft.com/office/drawing/2014/main" id="{7E47F57F-5A8D-E4BC-45FE-17B4A41273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436" t="7537" r="7436" b="22223"/>
          <a:stretch/>
        </p:blipFill>
        <p:spPr>
          <a:xfrm>
            <a:off x="1810729" y="3808884"/>
            <a:ext cx="753015" cy="621323"/>
          </a:xfrm>
          <a:prstGeom prst="rect">
            <a:avLst/>
          </a:prstGeom>
        </p:spPr>
      </p:pic>
      <p:pic>
        <p:nvPicPr>
          <p:cNvPr id="6" name="Grafik 5" descr="Ein Bild, das Schwarz, Dunkelheit enthält.&#10;&#10;Automatisch generierte Beschreibung">
            <a:extLst>
              <a:ext uri="{FF2B5EF4-FFF2-40B4-BE49-F238E27FC236}">
                <a16:creationId xmlns:a16="http://schemas.microsoft.com/office/drawing/2014/main" id="{89DF1301-0D24-58D4-5B74-2E1CC2D7B17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43" r="5213" b="12992"/>
          <a:stretch/>
        </p:blipFill>
        <p:spPr>
          <a:xfrm>
            <a:off x="1818873" y="5032358"/>
            <a:ext cx="640854" cy="621323"/>
          </a:xfrm>
          <a:prstGeom prst="rect">
            <a:avLst/>
          </a:prstGeom>
        </p:spPr>
      </p:pic>
      <p:sp>
        <p:nvSpPr>
          <p:cNvPr id="8" name="Textfeld 7">
            <a:extLst>
              <a:ext uri="{FF2B5EF4-FFF2-40B4-BE49-F238E27FC236}">
                <a16:creationId xmlns:a16="http://schemas.microsoft.com/office/drawing/2014/main" id="{A9821AE8-59FE-D8E9-D9B5-EE59B41B0543}"/>
              </a:ext>
            </a:extLst>
          </p:cNvPr>
          <p:cNvSpPr txBox="1"/>
          <p:nvPr/>
        </p:nvSpPr>
        <p:spPr>
          <a:xfrm>
            <a:off x="1309642" y="1870038"/>
            <a:ext cx="328787" cy="400110"/>
          </a:xfrm>
          <a:prstGeom prst="rect">
            <a:avLst/>
          </a:prstGeom>
          <a:noFill/>
        </p:spPr>
        <p:txBody>
          <a:bodyPr wrap="square" rtlCol="0">
            <a:spAutoFit/>
          </a:bodyPr>
          <a:lstStyle/>
          <a:p>
            <a:r>
              <a:rPr lang="de-CH" dirty="0"/>
              <a:t>1</a:t>
            </a:r>
          </a:p>
        </p:txBody>
      </p:sp>
      <p:sp>
        <p:nvSpPr>
          <p:cNvPr id="10" name="Textfeld 9">
            <a:extLst>
              <a:ext uri="{FF2B5EF4-FFF2-40B4-BE49-F238E27FC236}">
                <a16:creationId xmlns:a16="http://schemas.microsoft.com/office/drawing/2014/main" id="{2208D1C8-C5E7-9CB5-4EDE-ED9A461FD5B9}"/>
              </a:ext>
            </a:extLst>
          </p:cNvPr>
          <p:cNvSpPr txBox="1"/>
          <p:nvPr/>
        </p:nvSpPr>
        <p:spPr>
          <a:xfrm>
            <a:off x="1301215" y="2850315"/>
            <a:ext cx="360040" cy="400110"/>
          </a:xfrm>
          <a:prstGeom prst="rect">
            <a:avLst/>
          </a:prstGeom>
          <a:noFill/>
        </p:spPr>
        <p:txBody>
          <a:bodyPr wrap="square" rtlCol="0">
            <a:spAutoFit/>
          </a:bodyPr>
          <a:lstStyle/>
          <a:p>
            <a:r>
              <a:rPr lang="de-CH" dirty="0"/>
              <a:t>2</a:t>
            </a:r>
          </a:p>
        </p:txBody>
      </p:sp>
      <p:sp>
        <p:nvSpPr>
          <p:cNvPr id="11" name="Textfeld 10">
            <a:extLst>
              <a:ext uri="{FF2B5EF4-FFF2-40B4-BE49-F238E27FC236}">
                <a16:creationId xmlns:a16="http://schemas.microsoft.com/office/drawing/2014/main" id="{4C7991A7-BE29-F2A3-4EA0-0D21035225C4}"/>
              </a:ext>
            </a:extLst>
          </p:cNvPr>
          <p:cNvSpPr txBox="1"/>
          <p:nvPr/>
        </p:nvSpPr>
        <p:spPr>
          <a:xfrm>
            <a:off x="1296642" y="3979090"/>
            <a:ext cx="351656" cy="400110"/>
          </a:xfrm>
          <a:prstGeom prst="rect">
            <a:avLst/>
          </a:prstGeom>
          <a:noFill/>
        </p:spPr>
        <p:txBody>
          <a:bodyPr wrap="square" rtlCol="0">
            <a:spAutoFit/>
          </a:bodyPr>
          <a:lstStyle/>
          <a:p>
            <a:r>
              <a:rPr lang="de-CH" dirty="0"/>
              <a:t>3</a:t>
            </a:r>
          </a:p>
        </p:txBody>
      </p:sp>
      <p:sp>
        <p:nvSpPr>
          <p:cNvPr id="12" name="Textfeld 11">
            <a:extLst>
              <a:ext uri="{FF2B5EF4-FFF2-40B4-BE49-F238E27FC236}">
                <a16:creationId xmlns:a16="http://schemas.microsoft.com/office/drawing/2014/main" id="{BAFBD632-7415-A41B-FC87-5BD795BCCEE6}"/>
              </a:ext>
            </a:extLst>
          </p:cNvPr>
          <p:cNvSpPr txBox="1"/>
          <p:nvPr/>
        </p:nvSpPr>
        <p:spPr>
          <a:xfrm>
            <a:off x="1306510" y="5159422"/>
            <a:ext cx="331919" cy="400110"/>
          </a:xfrm>
          <a:prstGeom prst="rect">
            <a:avLst/>
          </a:prstGeom>
          <a:noFill/>
        </p:spPr>
        <p:txBody>
          <a:bodyPr wrap="square" rtlCol="0">
            <a:spAutoFit/>
          </a:bodyPr>
          <a:lstStyle/>
          <a:p>
            <a:r>
              <a:rPr lang="de-CH" dirty="0"/>
              <a:t>4</a:t>
            </a:r>
          </a:p>
        </p:txBody>
      </p:sp>
      <p:sp>
        <p:nvSpPr>
          <p:cNvPr id="13" name="Ellipse 12">
            <a:extLst>
              <a:ext uri="{FF2B5EF4-FFF2-40B4-BE49-F238E27FC236}">
                <a16:creationId xmlns:a16="http://schemas.microsoft.com/office/drawing/2014/main" id="{C07D388B-1705-51F9-E8E4-7558EAA4DAAA}"/>
              </a:ext>
            </a:extLst>
          </p:cNvPr>
          <p:cNvSpPr/>
          <p:nvPr/>
        </p:nvSpPr>
        <p:spPr>
          <a:xfrm>
            <a:off x="750286" y="4877288"/>
            <a:ext cx="4375326" cy="94019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Inhaltsplatzhalter 2">
            <a:extLst>
              <a:ext uri="{FF2B5EF4-FFF2-40B4-BE49-F238E27FC236}">
                <a16:creationId xmlns:a16="http://schemas.microsoft.com/office/drawing/2014/main" id="{4807D117-EFF6-1EFC-B40C-BAE83F3C3689}"/>
              </a:ext>
            </a:extLst>
          </p:cNvPr>
          <p:cNvSpPr txBox="1">
            <a:spLocks/>
          </p:cNvSpPr>
          <p:nvPr/>
        </p:nvSpPr>
        <p:spPr>
          <a:xfrm>
            <a:off x="2631294" y="1823287"/>
            <a:ext cx="4273550" cy="658812"/>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de-CH"/>
              <a:t>Brainstorming</a:t>
            </a:r>
            <a:endParaRPr lang="de-CH" dirty="0"/>
          </a:p>
        </p:txBody>
      </p:sp>
      <p:sp>
        <p:nvSpPr>
          <p:cNvPr id="15" name="Inhaltsplatzhalter 2">
            <a:extLst>
              <a:ext uri="{FF2B5EF4-FFF2-40B4-BE49-F238E27FC236}">
                <a16:creationId xmlns:a16="http://schemas.microsoft.com/office/drawing/2014/main" id="{0A2523B3-5D0D-6822-BC41-E8988C6811BE}"/>
              </a:ext>
            </a:extLst>
          </p:cNvPr>
          <p:cNvSpPr txBox="1">
            <a:spLocks/>
          </p:cNvSpPr>
          <p:nvPr/>
        </p:nvSpPr>
        <p:spPr>
          <a:xfrm>
            <a:off x="2631294" y="2826594"/>
            <a:ext cx="4273550" cy="658812"/>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de-CH" dirty="0"/>
              <a:t>Schulung</a:t>
            </a:r>
          </a:p>
        </p:txBody>
      </p:sp>
      <p:sp>
        <p:nvSpPr>
          <p:cNvPr id="16" name="Inhaltsplatzhalter 2">
            <a:extLst>
              <a:ext uri="{FF2B5EF4-FFF2-40B4-BE49-F238E27FC236}">
                <a16:creationId xmlns:a16="http://schemas.microsoft.com/office/drawing/2014/main" id="{7456E839-1E3F-753A-96C4-AD7D0D486559}"/>
              </a:ext>
            </a:extLst>
          </p:cNvPr>
          <p:cNvSpPr txBox="1">
            <a:spLocks/>
          </p:cNvSpPr>
          <p:nvPr/>
        </p:nvSpPr>
        <p:spPr>
          <a:xfrm>
            <a:off x="2630302" y="3926865"/>
            <a:ext cx="4273550" cy="658812"/>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de-CH" dirty="0"/>
              <a:t>Workshop</a:t>
            </a:r>
          </a:p>
        </p:txBody>
      </p:sp>
      <p:sp>
        <p:nvSpPr>
          <p:cNvPr id="17" name="Inhaltsplatzhalter 2">
            <a:extLst>
              <a:ext uri="{FF2B5EF4-FFF2-40B4-BE49-F238E27FC236}">
                <a16:creationId xmlns:a16="http://schemas.microsoft.com/office/drawing/2014/main" id="{1F7F24A5-3EA2-8880-0215-D55278B67BAA}"/>
              </a:ext>
            </a:extLst>
          </p:cNvPr>
          <p:cNvSpPr txBox="1">
            <a:spLocks/>
          </p:cNvSpPr>
          <p:nvPr/>
        </p:nvSpPr>
        <p:spPr>
          <a:xfrm>
            <a:off x="2630302" y="5072165"/>
            <a:ext cx="4273550" cy="658812"/>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de-CH" dirty="0"/>
              <a:t>Elterntreff</a:t>
            </a:r>
          </a:p>
        </p:txBody>
      </p:sp>
      <p:sp>
        <p:nvSpPr>
          <p:cNvPr id="30" name="Textfeld 29">
            <a:extLst>
              <a:ext uri="{FF2B5EF4-FFF2-40B4-BE49-F238E27FC236}">
                <a16:creationId xmlns:a16="http://schemas.microsoft.com/office/drawing/2014/main" id="{263C3926-E53C-AA95-4E5A-00375D0C73BE}"/>
              </a:ext>
            </a:extLst>
          </p:cNvPr>
          <p:cNvSpPr txBox="1"/>
          <p:nvPr/>
        </p:nvSpPr>
        <p:spPr>
          <a:xfrm>
            <a:off x="4278448" y="1828944"/>
            <a:ext cx="936104" cy="400110"/>
          </a:xfrm>
          <a:prstGeom prst="rect">
            <a:avLst/>
          </a:prstGeom>
          <a:noFill/>
        </p:spPr>
        <p:txBody>
          <a:bodyPr wrap="square" rtlCol="0">
            <a:spAutoFit/>
          </a:bodyPr>
          <a:lstStyle/>
          <a:p>
            <a:r>
              <a:rPr lang="de-CH" dirty="0"/>
              <a:t>3 – 4h</a:t>
            </a:r>
          </a:p>
        </p:txBody>
      </p:sp>
      <p:sp>
        <p:nvSpPr>
          <p:cNvPr id="31" name="Textfeld 30">
            <a:extLst>
              <a:ext uri="{FF2B5EF4-FFF2-40B4-BE49-F238E27FC236}">
                <a16:creationId xmlns:a16="http://schemas.microsoft.com/office/drawing/2014/main" id="{0F0E212C-FE01-8657-91D6-82687DC3950E}"/>
              </a:ext>
            </a:extLst>
          </p:cNvPr>
          <p:cNvSpPr txBox="1"/>
          <p:nvPr/>
        </p:nvSpPr>
        <p:spPr>
          <a:xfrm>
            <a:off x="4278448" y="2811237"/>
            <a:ext cx="936104" cy="400110"/>
          </a:xfrm>
          <a:prstGeom prst="rect">
            <a:avLst/>
          </a:prstGeom>
          <a:noFill/>
        </p:spPr>
        <p:txBody>
          <a:bodyPr wrap="square" rtlCol="0">
            <a:spAutoFit/>
          </a:bodyPr>
          <a:lstStyle/>
          <a:p>
            <a:r>
              <a:rPr lang="de-CH" dirty="0"/>
              <a:t>3 – 4h</a:t>
            </a:r>
          </a:p>
        </p:txBody>
      </p:sp>
      <p:sp>
        <p:nvSpPr>
          <p:cNvPr id="32" name="Textfeld 31">
            <a:extLst>
              <a:ext uri="{FF2B5EF4-FFF2-40B4-BE49-F238E27FC236}">
                <a16:creationId xmlns:a16="http://schemas.microsoft.com/office/drawing/2014/main" id="{BBA3A213-FBE5-3B06-FF37-A5E1C2EF598B}"/>
              </a:ext>
            </a:extLst>
          </p:cNvPr>
          <p:cNvSpPr txBox="1"/>
          <p:nvPr/>
        </p:nvSpPr>
        <p:spPr>
          <a:xfrm>
            <a:off x="4308074" y="3922462"/>
            <a:ext cx="936104" cy="400110"/>
          </a:xfrm>
          <a:prstGeom prst="rect">
            <a:avLst/>
          </a:prstGeom>
          <a:noFill/>
        </p:spPr>
        <p:txBody>
          <a:bodyPr wrap="square" rtlCol="0">
            <a:spAutoFit/>
          </a:bodyPr>
          <a:lstStyle/>
          <a:p>
            <a:r>
              <a:rPr lang="de-CH" dirty="0"/>
              <a:t>2 – 3h</a:t>
            </a:r>
          </a:p>
        </p:txBody>
      </p:sp>
      <p:sp>
        <p:nvSpPr>
          <p:cNvPr id="33" name="Textfeld 32">
            <a:extLst>
              <a:ext uri="{FF2B5EF4-FFF2-40B4-BE49-F238E27FC236}">
                <a16:creationId xmlns:a16="http://schemas.microsoft.com/office/drawing/2014/main" id="{0B2119DD-2AE0-8E6F-C8EC-824ABF13AAEA}"/>
              </a:ext>
            </a:extLst>
          </p:cNvPr>
          <p:cNvSpPr txBox="1"/>
          <p:nvPr/>
        </p:nvSpPr>
        <p:spPr>
          <a:xfrm>
            <a:off x="4278448" y="5062783"/>
            <a:ext cx="535195" cy="400110"/>
          </a:xfrm>
          <a:prstGeom prst="rect">
            <a:avLst/>
          </a:prstGeom>
          <a:noFill/>
        </p:spPr>
        <p:txBody>
          <a:bodyPr wrap="square" rtlCol="0">
            <a:spAutoFit/>
          </a:bodyPr>
          <a:lstStyle/>
          <a:p>
            <a:r>
              <a:rPr lang="de-CH" dirty="0"/>
              <a:t>1h</a:t>
            </a:r>
          </a:p>
        </p:txBody>
      </p:sp>
      <p:sp>
        <p:nvSpPr>
          <p:cNvPr id="34" name="Textfeld 33">
            <a:extLst>
              <a:ext uri="{FF2B5EF4-FFF2-40B4-BE49-F238E27FC236}">
                <a16:creationId xmlns:a16="http://schemas.microsoft.com/office/drawing/2014/main" id="{069E62F5-CBB1-B51D-12A4-CA1089252870}"/>
              </a:ext>
            </a:extLst>
          </p:cNvPr>
          <p:cNvSpPr txBox="1"/>
          <p:nvPr/>
        </p:nvSpPr>
        <p:spPr>
          <a:xfrm>
            <a:off x="2839118" y="2077358"/>
            <a:ext cx="1152128" cy="307777"/>
          </a:xfrm>
          <a:prstGeom prst="rect">
            <a:avLst/>
          </a:prstGeom>
          <a:noFill/>
        </p:spPr>
        <p:txBody>
          <a:bodyPr wrap="square" rtlCol="0">
            <a:spAutoFit/>
          </a:bodyPr>
          <a:lstStyle/>
          <a:p>
            <a:r>
              <a:rPr lang="de-CH" sz="1400" dirty="0">
                <a:solidFill>
                  <a:srgbClr val="74B230"/>
                </a:solidFill>
              </a:rPr>
              <a:t>Deutsch</a:t>
            </a:r>
          </a:p>
        </p:txBody>
      </p:sp>
      <p:sp>
        <p:nvSpPr>
          <p:cNvPr id="35" name="Textfeld 34">
            <a:extLst>
              <a:ext uri="{FF2B5EF4-FFF2-40B4-BE49-F238E27FC236}">
                <a16:creationId xmlns:a16="http://schemas.microsoft.com/office/drawing/2014/main" id="{3418FE1F-6009-7128-C0AF-0B298211485E}"/>
              </a:ext>
            </a:extLst>
          </p:cNvPr>
          <p:cNvSpPr txBox="1"/>
          <p:nvPr/>
        </p:nvSpPr>
        <p:spPr>
          <a:xfrm>
            <a:off x="2839118" y="3074324"/>
            <a:ext cx="1152128" cy="307777"/>
          </a:xfrm>
          <a:prstGeom prst="rect">
            <a:avLst/>
          </a:prstGeom>
          <a:noFill/>
        </p:spPr>
        <p:txBody>
          <a:bodyPr wrap="square" rtlCol="0">
            <a:spAutoFit/>
          </a:bodyPr>
          <a:lstStyle/>
          <a:p>
            <a:r>
              <a:rPr lang="de-CH" sz="1400" dirty="0">
                <a:solidFill>
                  <a:srgbClr val="74B230"/>
                </a:solidFill>
              </a:rPr>
              <a:t>Deutsch</a:t>
            </a:r>
          </a:p>
        </p:txBody>
      </p:sp>
      <p:sp>
        <p:nvSpPr>
          <p:cNvPr id="36" name="Textfeld 35">
            <a:extLst>
              <a:ext uri="{FF2B5EF4-FFF2-40B4-BE49-F238E27FC236}">
                <a16:creationId xmlns:a16="http://schemas.microsoft.com/office/drawing/2014/main" id="{A5EDB450-E0BD-2551-C8B2-0C1B733445D1}"/>
              </a:ext>
            </a:extLst>
          </p:cNvPr>
          <p:cNvSpPr txBox="1"/>
          <p:nvPr/>
        </p:nvSpPr>
        <p:spPr>
          <a:xfrm>
            <a:off x="2839118" y="4180929"/>
            <a:ext cx="2286494" cy="307777"/>
          </a:xfrm>
          <a:prstGeom prst="rect">
            <a:avLst/>
          </a:prstGeom>
          <a:noFill/>
        </p:spPr>
        <p:txBody>
          <a:bodyPr wrap="square" rtlCol="0">
            <a:spAutoFit/>
          </a:bodyPr>
          <a:lstStyle/>
          <a:p>
            <a:r>
              <a:rPr lang="de-CH" sz="1400" dirty="0" err="1">
                <a:solidFill>
                  <a:srgbClr val="74B230"/>
                </a:solidFill>
              </a:rPr>
              <a:t>Deusch</a:t>
            </a:r>
            <a:r>
              <a:rPr lang="de-CH" sz="1400" dirty="0">
                <a:solidFill>
                  <a:srgbClr val="74B230"/>
                </a:solidFill>
              </a:rPr>
              <a:t> /jeweilige Sprache</a:t>
            </a:r>
          </a:p>
        </p:txBody>
      </p:sp>
      <p:sp>
        <p:nvSpPr>
          <p:cNvPr id="37" name="Textfeld 36">
            <a:extLst>
              <a:ext uri="{FF2B5EF4-FFF2-40B4-BE49-F238E27FC236}">
                <a16:creationId xmlns:a16="http://schemas.microsoft.com/office/drawing/2014/main" id="{A4609AD6-1D8B-A892-4EF8-060D98132B92}"/>
              </a:ext>
            </a:extLst>
          </p:cNvPr>
          <p:cNvSpPr txBox="1"/>
          <p:nvPr/>
        </p:nvSpPr>
        <p:spPr>
          <a:xfrm>
            <a:off x="2839117" y="5343019"/>
            <a:ext cx="1974525" cy="307777"/>
          </a:xfrm>
          <a:prstGeom prst="rect">
            <a:avLst/>
          </a:prstGeom>
          <a:noFill/>
        </p:spPr>
        <p:txBody>
          <a:bodyPr wrap="square" rtlCol="0">
            <a:spAutoFit/>
          </a:bodyPr>
          <a:lstStyle/>
          <a:p>
            <a:r>
              <a:rPr lang="de-CH" sz="1400" dirty="0">
                <a:solidFill>
                  <a:srgbClr val="74B230"/>
                </a:solidFill>
              </a:rPr>
              <a:t>Sprache der Zielgruppe</a:t>
            </a:r>
          </a:p>
        </p:txBody>
      </p:sp>
      <p:sp>
        <p:nvSpPr>
          <p:cNvPr id="38" name="Textfeld 37">
            <a:extLst>
              <a:ext uri="{FF2B5EF4-FFF2-40B4-BE49-F238E27FC236}">
                <a16:creationId xmlns:a16="http://schemas.microsoft.com/office/drawing/2014/main" id="{EC2D935F-AD65-81D8-6E3C-85A32D01C925}"/>
              </a:ext>
            </a:extLst>
          </p:cNvPr>
          <p:cNvSpPr txBox="1"/>
          <p:nvPr/>
        </p:nvSpPr>
        <p:spPr>
          <a:xfrm>
            <a:off x="5423529" y="1830210"/>
            <a:ext cx="1368152" cy="338554"/>
          </a:xfrm>
          <a:prstGeom prst="rect">
            <a:avLst/>
          </a:prstGeom>
          <a:noFill/>
        </p:spPr>
        <p:txBody>
          <a:bodyPr wrap="square" rtlCol="0">
            <a:spAutoFit/>
          </a:bodyPr>
          <a:lstStyle/>
          <a:p>
            <a:r>
              <a:rPr lang="de-CH" sz="1600" dirty="0"/>
              <a:t>10 Personen</a:t>
            </a:r>
          </a:p>
        </p:txBody>
      </p:sp>
      <p:sp>
        <p:nvSpPr>
          <p:cNvPr id="39" name="Textfeld 38">
            <a:extLst>
              <a:ext uri="{FF2B5EF4-FFF2-40B4-BE49-F238E27FC236}">
                <a16:creationId xmlns:a16="http://schemas.microsoft.com/office/drawing/2014/main" id="{DB0928A3-BCA2-DC43-88DB-2480986D2AA2}"/>
              </a:ext>
            </a:extLst>
          </p:cNvPr>
          <p:cNvSpPr txBox="1"/>
          <p:nvPr/>
        </p:nvSpPr>
        <p:spPr>
          <a:xfrm>
            <a:off x="5462711" y="2680730"/>
            <a:ext cx="1562418" cy="646331"/>
          </a:xfrm>
          <a:prstGeom prst="rect">
            <a:avLst/>
          </a:prstGeom>
          <a:noFill/>
        </p:spPr>
        <p:txBody>
          <a:bodyPr wrap="square" rtlCol="0">
            <a:spAutoFit/>
          </a:bodyPr>
          <a:lstStyle/>
          <a:p>
            <a:r>
              <a:rPr lang="de-CH" sz="1600" dirty="0">
                <a:sym typeface="Wingdings" panose="05000000000000000000" pitchFamily="2" charset="2"/>
              </a:rPr>
              <a:t>7-10 Personen </a:t>
            </a:r>
            <a:r>
              <a:rPr lang="de-CH" sz="1000" dirty="0"/>
              <a:t>der unterschiedlichen Sprachgruppen</a:t>
            </a:r>
          </a:p>
        </p:txBody>
      </p:sp>
      <p:sp>
        <p:nvSpPr>
          <p:cNvPr id="40" name="Textfeld 39">
            <a:extLst>
              <a:ext uri="{FF2B5EF4-FFF2-40B4-BE49-F238E27FC236}">
                <a16:creationId xmlns:a16="http://schemas.microsoft.com/office/drawing/2014/main" id="{AB7F1265-C57A-7F23-C225-6B93429D28BE}"/>
              </a:ext>
            </a:extLst>
          </p:cNvPr>
          <p:cNvSpPr txBox="1"/>
          <p:nvPr/>
        </p:nvSpPr>
        <p:spPr>
          <a:xfrm>
            <a:off x="5426090" y="3930774"/>
            <a:ext cx="1965310" cy="338554"/>
          </a:xfrm>
          <a:prstGeom prst="rect">
            <a:avLst/>
          </a:prstGeom>
          <a:noFill/>
        </p:spPr>
        <p:txBody>
          <a:bodyPr wrap="square" rtlCol="0">
            <a:spAutoFit/>
          </a:bodyPr>
          <a:lstStyle/>
          <a:p>
            <a:r>
              <a:rPr lang="de-CH" sz="1600" dirty="0"/>
              <a:t>Bis zu 20 Personen</a:t>
            </a:r>
          </a:p>
        </p:txBody>
      </p:sp>
      <p:sp>
        <p:nvSpPr>
          <p:cNvPr id="41" name="Textfeld 40">
            <a:extLst>
              <a:ext uri="{FF2B5EF4-FFF2-40B4-BE49-F238E27FC236}">
                <a16:creationId xmlns:a16="http://schemas.microsoft.com/office/drawing/2014/main" id="{768A75DA-4633-027D-3AD6-5DFE8F591775}"/>
              </a:ext>
            </a:extLst>
          </p:cNvPr>
          <p:cNvSpPr txBox="1"/>
          <p:nvPr/>
        </p:nvSpPr>
        <p:spPr>
          <a:xfrm>
            <a:off x="5458066" y="5050999"/>
            <a:ext cx="653294" cy="338554"/>
          </a:xfrm>
          <a:prstGeom prst="rect">
            <a:avLst/>
          </a:prstGeom>
          <a:noFill/>
        </p:spPr>
        <p:txBody>
          <a:bodyPr wrap="square" rtlCol="0">
            <a:spAutoFit/>
          </a:bodyPr>
          <a:lstStyle/>
          <a:p>
            <a:r>
              <a:rPr lang="de-CH" sz="1600" dirty="0"/>
              <a:t>100x</a:t>
            </a:r>
          </a:p>
        </p:txBody>
      </p:sp>
      <p:cxnSp>
        <p:nvCxnSpPr>
          <p:cNvPr id="42" name="Gerade Verbindung mit Pfeil 41">
            <a:extLst>
              <a:ext uri="{FF2B5EF4-FFF2-40B4-BE49-F238E27FC236}">
                <a16:creationId xmlns:a16="http://schemas.microsoft.com/office/drawing/2014/main" id="{6F5A3FF9-BD39-5097-5A65-FF60AF5F932A}"/>
              </a:ext>
            </a:extLst>
          </p:cNvPr>
          <p:cNvCxnSpPr/>
          <p:nvPr/>
        </p:nvCxnSpPr>
        <p:spPr>
          <a:xfrm flipH="1">
            <a:off x="3553495" y="3358406"/>
            <a:ext cx="2520296" cy="583970"/>
          </a:xfrm>
          <a:prstGeom prst="straightConnector1">
            <a:avLst/>
          </a:prstGeom>
          <a:ln>
            <a:solidFill>
              <a:srgbClr val="C00000"/>
            </a:solidFill>
            <a:tailEnd type="triangle"/>
          </a:ln>
        </p:spPr>
        <p:style>
          <a:lnRef idx="1">
            <a:schemeClr val="accent6"/>
          </a:lnRef>
          <a:fillRef idx="0">
            <a:schemeClr val="accent6"/>
          </a:fillRef>
          <a:effectRef idx="0">
            <a:schemeClr val="accent6"/>
          </a:effectRef>
          <a:fontRef idx="minor">
            <a:schemeClr val="tx1"/>
          </a:fontRef>
        </p:style>
      </p:cxnSp>
      <p:sp>
        <p:nvSpPr>
          <p:cNvPr id="43" name="Textfeld 42">
            <a:extLst>
              <a:ext uri="{FF2B5EF4-FFF2-40B4-BE49-F238E27FC236}">
                <a16:creationId xmlns:a16="http://schemas.microsoft.com/office/drawing/2014/main" id="{1DD04345-E97D-2093-16B7-F13EB1D6B9E2}"/>
              </a:ext>
            </a:extLst>
          </p:cNvPr>
          <p:cNvSpPr txBox="1"/>
          <p:nvPr/>
        </p:nvSpPr>
        <p:spPr>
          <a:xfrm rot="20838430">
            <a:off x="3938241" y="3405931"/>
            <a:ext cx="1986544" cy="215444"/>
          </a:xfrm>
          <a:prstGeom prst="rect">
            <a:avLst/>
          </a:prstGeom>
          <a:noFill/>
        </p:spPr>
        <p:txBody>
          <a:bodyPr wrap="square" rtlCol="0">
            <a:spAutoFit/>
          </a:bodyPr>
          <a:lstStyle/>
          <a:p>
            <a:r>
              <a:rPr lang="de-CH" sz="800" b="1" dirty="0">
                <a:solidFill>
                  <a:srgbClr val="660033"/>
                </a:solidFill>
              </a:rPr>
              <a:t>führt 1-2x durch und rekrutiert LP</a:t>
            </a:r>
          </a:p>
        </p:txBody>
      </p:sp>
      <p:pic>
        <p:nvPicPr>
          <p:cNvPr id="9" name="Grafik 8" descr="Ein Bild, das Schwarz, Dunkelheit enthält.&#10;&#10;Automatisch generierte Beschreibung">
            <a:extLst>
              <a:ext uri="{FF2B5EF4-FFF2-40B4-BE49-F238E27FC236}">
                <a16:creationId xmlns:a16="http://schemas.microsoft.com/office/drawing/2014/main" id="{1733E338-E120-0163-C4F8-79301733C043}"/>
              </a:ext>
            </a:extLst>
          </p:cNvPr>
          <p:cNvPicPr>
            <a:picLocks noChangeAspect="1"/>
          </p:cNvPicPr>
          <p:nvPr/>
        </p:nvPicPr>
        <p:blipFill rotWithShape="1">
          <a:blip r:embed="rId7">
            <a:extLst>
              <a:ext uri="{28A0092B-C50C-407E-A947-70E740481C1C}">
                <a14:useLocalDpi xmlns:a14="http://schemas.microsoft.com/office/drawing/2010/main" val="0"/>
              </a:ext>
            </a:extLst>
          </a:blip>
          <a:srcRect l="9428" r="9384" b="14719"/>
          <a:stretch/>
        </p:blipFill>
        <p:spPr>
          <a:xfrm>
            <a:off x="9553179" y="777239"/>
            <a:ext cx="1656184" cy="1739666"/>
          </a:xfrm>
          <a:prstGeom prst="rect">
            <a:avLst/>
          </a:prstGeom>
        </p:spPr>
      </p:pic>
    </p:spTree>
    <p:extLst>
      <p:ext uri="{BB962C8B-B14F-4D97-AF65-F5344CB8AC3E}">
        <p14:creationId xmlns:p14="http://schemas.microsoft.com/office/powerpoint/2010/main" val="308134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62595" y="653142"/>
            <a:ext cx="9034548" cy="685801"/>
          </a:xfrm>
        </p:spPr>
        <p:txBody>
          <a:bodyPr>
            <a:normAutofit/>
          </a:bodyPr>
          <a:lstStyle/>
          <a:p>
            <a:r>
              <a:rPr lang="de-CH" sz="3000" b="1" dirty="0"/>
              <a:t>Projektinformationen</a:t>
            </a:r>
          </a:p>
        </p:txBody>
      </p:sp>
      <p:pic>
        <p:nvPicPr>
          <p:cNvPr id="2" name="Grafik 1" descr="Ein Bild, das Schwarz, Dunkelheit enthält.&#10;&#10;Automatisch generierte Beschreibung">
            <a:extLst>
              <a:ext uri="{FF2B5EF4-FFF2-40B4-BE49-F238E27FC236}">
                <a16:creationId xmlns:a16="http://schemas.microsoft.com/office/drawing/2014/main" id="{CD890AC7-1720-8CA9-E064-BAF422104D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43" t="-1665" r="13590" b="16366"/>
          <a:stretch/>
        </p:blipFill>
        <p:spPr>
          <a:xfrm>
            <a:off x="1810729" y="1637725"/>
            <a:ext cx="611588" cy="614554"/>
          </a:xfrm>
          <a:prstGeom prst="rect">
            <a:avLst/>
          </a:prstGeom>
        </p:spPr>
      </p:pic>
      <p:pic>
        <p:nvPicPr>
          <p:cNvPr id="4" name="Grafik 3" descr="Ein Bild, das Schwarz, Dunkelheit enthält.&#10;&#10;Automatisch generierte Beschreibung">
            <a:extLst>
              <a:ext uri="{FF2B5EF4-FFF2-40B4-BE49-F238E27FC236}">
                <a16:creationId xmlns:a16="http://schemas.microsoft.com/office/drawing/2014/main" id="{5262DFBE-32DE-9128-E019-1C13856510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89" r="4286" b="14219"/>
          <a:stretch/>
        </p:blipFill>
        <p:spPr>
          <a:xfrm>
            <a:off x="1810729" y="2763663"/>
            <a:ext cx="657142" cy="621323"/>
          </a:xfrm>
          <a:prstGeom prst="rect">
            <a:avLst/>
          </a:prstGeom>
        </p:spPr>
      </p:pic>
      <p:pic>
        <p:nvPicPr>
          <p:cNvPr id="5" name="Grafik 4" descr="Ein Bild, das Schwarz, Dunkelheit enthält.&#10;&#10;Automatisch generierte Beschreibung">
            <a:extLst>
              <a:ext uri="{FF2B5EF4-FFF2-40B4-BE49-F238E27FC236}">
                <a16:creationId xmlns:a16="http://schemas.microsoft.com/office/drawing/2014/main" id="{7E47F57F-5A8D-E4BC-45FE-17B4A41273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436" t="7537" r="7436" b="22223"/>
          <a:stretch/>
        </p:blipFill>
        <p:spPr>
          <a:xfrm>
            <a:off x="1810729" y="3808884"/>
            <a:ext cx="753015" cy="621323"/>
          </a:xfrm>
          <a:prstGeom prst="rect">
            <a:avLst/>
          </a:prstGeom>
        </p:spPr>
      </p:pic>
      <p:pic>
        <p:nvPicPr>
          <p:cNvPr id="6" name="Grafik 5" descr="Ein Bild, das Schwarz, Dunkelheit enthält.&#10;&#10;Automatisch generierte Beschreibung">
            <a:extLst>
              <a:ext uri="{FF2B5EF4-FFF2-40B4-BE49-F238E27FC236}">
                <a16:creationId xmlns:a16="http://schemas.microsoft.com/office/drawing/2014/main" id="{89DF1301-0D24-58D4-5B74-2E1CC2D7B17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43" r="5213" b="12992"/>
          <a:stretch/>
        </p:blipFill>
        <p:spPr>
          <a:xfrm>
            <a:off x="1818873" y="5032358"/>
            <a:ext cx="640854" cy="621323"/>
          </a:xfrm>
          <a:prstGeom prst="rect">
            <a:avLst/>
          </a:prstGeom>
        </p:spPr>
      </p:pic>
      <p:sp>
        <p:nvSpPr>
          <p:cNvPr id="8" name="Textfeld 7">
            <a:extLst>
              <a:ext uri="{FF2B5EF4-FFF2-40B4-BE49-F238E27FC236}">
                <a16:creationId xmlns:a16="http://schemas.microsoft.com/office/drawing/2014/main" id="{A9821AE8-59FE-D8E9-D9B5-EE59B41B0543}"/>
              </a:ext>
            </a:extLst>
          </p:cNvPr>
          <p:cNvSpPr txBox="1"/>
          <p:nvPr/>
        </p:nvSpPr>
        <p:spPr>
          <a:xfrm>
            <a:off x="1309642" y="1870038"/>
            <a:ext cx="328787" cy="400110"/>
          </a:xfrm>
          <a:prstGeom prst="rect">
            <a:avLst/>
          </a:prstGeom>
          <a:noFill/>
        </p:spPr>
        <p:txBody>
          <a:bodyPr wrap="square" rtlCol="0">
            <a:spAutoFit/>
          </a:bodyPr>
          <a:lstStyle/>
          <a:p>
            <a:r>
              <a:rPr lang="de-CH" dirty="0"/>
              <a:t>1</a:t>
            </a:r>
          </a:p>
        </p:txBody>
      </p:sp>
      <p:sp>
        <p:nvSpPr>
          <p:cNvPr id="10" name="Textfeld 9">
            <a:extLst>
              <a:ext uri="{FF2B5EF4-FFF2-40B4-BE49-F238E27FC236}">
                <a16:creationId xmlns:a16="http://schemas.microsoft.com/office/drawing/2014/main" id="{2208D1C8-C5E7-9CB5-4EDE-ED9A461FD5B9}"/>
              </a:ext>
            </a:extLst>
          </p:cNvPr>
          <p:cNvSpPr txBox="1"/>
          <p:nvPr/>
        </p:nvSpPr>
        <p:spPr>
          <a:xfrm>
            <a:off x="1301215" y="2850315"/>
            <a:ext cx="360040" cy="400110"/>
          </a:xfrm>
          <a:prstGeom prst="rect">
            <a:avLst/>
          </a:prstGeom>
          <a:noFill/>
        </p:spPr>
        <p:txBody>
          <a:bodyPr wrap="square" rtlCol="0">
            <a:spAutoFit/>
          </a:bodyPr>
          <a:lstStyle/>
          <a:p>
            <a:r>
              <a:rPr lang="de-CH" dirty="0"/>
              <a:t>2</a:t>
            </a:r>
          </a:p>
        </p:txBody>
      </p:sp>
      <p:sp>
        <p:nvSpPr>
          <p:cNvPr id="11" name="Textfeld 10">
            <a:extLst>
              <a:ext uri="{FF2B5EF4-FFF2-40B4-BE49-F238E27FC236}">
                <a16:creationId xmlns:a16="http://schemas.microsoft.com/office/drawing/2014/main" id="{4C7991A7-BE29-F2A3-4EA0-0D21035225C4}"/>
              </a:ext>
            </a:extLst>
          </p:cNvPr>
          <p:cNvSpPr txBox="1"/>
          <p:nvPr/>
        </p:nvSpPr>
        <p:spPr>
          <a:xfrm>
            <a:off x="1296642" y="3979090"/>
            <a:ext cx="351656" cy="400110"/>
          </a:xfrm>
          <a:prstGeom prst="rect">
            <a:avLst/>
          </a:prstGeom>
          <a:noFill/>
        </p:spPr>
        <p:txBody>
          <a:bodyPr wrap="square" rtlCol="0">
            <a:spAutoFit/>
          </a:bodyPr>
          <a:lstStyle/>
          <a:p>
            <a:r>
              <a:rPr lang="de-CH" dirty="0"/>
              <a:t>3</a:t>
            </a:r>
          </a:p>
        </p:txBody>
      </p:sp>
      <p:sp>
        <p:nvSpPr>
          <p:cNvPr id="12" name="Textfeld 11">
            <a:extLst>
              <a:ext uri="{FF2B5EF4-FFF2-40B4-BE49-F238E27FC236}">
                <a16:creationId xmlns:a16="http://schemas.microsoft.com/office/drawing/2014/main" id="{BAFBD632-7415-A41B-FC87-5BD795BCCEE6}"/>
              </a:ext>
            </a:extLst>
          </p:cNvPr>
          <p:cNvSpPr txBox="1"/>
          <p:nvPr/>
        </p:nvSpPr>
        <p:spPr>
          <a:xfrm>
            <a:off x="1306510" y="5159422"/>
            <a:ext cx="331919" cy="400110"/>
          </a:xfrm>
          <a:prstGeom prst="rect">
            <a:avLst/>
          </a:prstGeom>
          <a:noFill/>
        </p:spPr>
        <p:txBody>
          <a:bodyPr wrap="square" rtlCol="0">
            <a:spAutoFit/>
          </a:bodyPr>
          <a:lstStyle/>
          <a:p>
            <a:r>
              <a:rPr lang="de-CH" dirty="0"/>
              <a:t>4</a:t>
            </a:r>
          </a:p>
        </p:txBody>
      </p:sp>
      <p:sp>
        <p:nvSpPr>
          <p:cNvPr id="13" name="Ellipse 12">
            <a:extLst>
              <a:ext uri="{FF2B5EF4-FFF2-40B4-BE49-F238E27FC236}">
                <a16:creationId xmlns:a16="http://schemas.microsoft.com/office/drawing/2014/main" id="{C07D388B-1705-51F9-E8E4-7558EAA4DAAA}"/>
              </a:ext>
            </a:extLst>
          </p:cNvPr>
          <p:cNvSpPr/>
          <p:nvPr/>
        </p:nvSpPr>
        <p:spPr>
          <a:xfrm>
            <a:off x="936449" y="3629951"/>
            <a:ext cx="4375326" cy="94019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Inhaltsplatzhalter 2">
            <a:extLst>
              <a:ext uri="{FF2B5EF4-FFF2-40B4-BE49-F238E27FC236}">
                <a16:creationId xmlns:a16="http://schemas.microsoft.com/office/drawing/2014/main" id="{4807D117-EFF6-1EFC-B40C-BAE83F3C3689}"/>
              </a:ext>
            </a:extLst>
          </p:cNvPr>
          <p:cNvSpPr txBox="1">
            <a:spLocks/>
          </p:cNvSpPr>
          <p:nvPr/>
        </p:nvSpPr>
        <p:spPr>
          <a:xfrm>
            <a:off x="2631294" y="1823287"/>
            <a:ext cx="4273550" cy="658812"/>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de-CH"/>
              <a:t>Brainstorming</a:t>
            </a:r>
            <a:endParaRPr lang="de-CH" dirty="0"/>
          </a:p>
        </p:txBody>
      </p:sp>
      <p:sp>
        <p:nvSpPr>
          <p:cNvPr id="15" name="Inhaltsplatzhalter 2">
            <a:extLst>
              <a:ext uri="{FF2B5EF4-FFF2-40B4-BE49-F238E27FC236}">
                <a16:creationId xmlns:a16="http://schemas.microsoft.com/office/drawing/2014/main" id="{0A2523B3-5D0D-6822-BC41-E8988C6811BE}"/>
              </a:ext>
            </a:extLst>
          </p:cNvPr>
          <p:cNvSpPr txBox="1">
            <a:spLocks/>
          </p:cNvSpPr>
          <p:nvPr/>
        </p:nvSpPr>
        <p:spPr>
          <a:xfrm>
            <a:off x="2631294" y="2826594"/>
            <a:ext cx="4273550" cy="658812"/>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de-CH" dirty="0"/>
              <a:t>Schulung</a:t>
            </a:r>
          </a:p>
        </p:txBody>
      </p:sp>
      <p:sp>
        <p:nvSpPr>
          <p:cNvPr id="16" name="Inhaltsplatzhalter 2">
            <a:extLst>
              <a:ext uri="{FF2B5EF4-FFF2-40B4-BE49-F238E27FC236}">
                <a16:creationId xmlns:a16="http://schemas.microsoft.com/office/drawing/2014/main" id="{7456E839-1E3F-753A-96C4-AD7D0D486559}"/>
              </a:ext>
            </a:extLst>
          </p:cNvPr>
          <p:cNvSpPr txBox="1">
            <a:spLocks/>
          </p:cNvSpPr>
          <p:nvPr/>
        </p:nvSpPr>
        <p:spPr>
          <a:xfrm>
            <a:off x="2630302" y="3926865"/>
            <a:ext cx="4273550" cy="658812"/>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de-CH" dirty="0"/>
              <a:t>Workshop</a:t>
            </a:r>
          </a:p>
        </p:txBody>
      </p:sp>
      <p:sp>
        <p:nvSpPr>
          <p:cNvPr id="17" name="Inhaltsplatzhalter 2">
            <a:extLst>
              <a:ext uri="{FF2B5EF4-FFF2-40B4-BE49-F238E27FC236}">
                <a16:creationId xmlns:a16="http://schemas.microsoft.com/office/drawing/2014/main" id="{1F7F24A5-3EA2-8880-0215-D55278B67BAA}"/>
              </a:ext>
            </a:extLst>
          </p:cNvPr>
          <p:cNvSpPr txBox="1">
            <a:spLocks/>
          </p:cNvSpPr>
          <p:nvPr/>
        </p:nvSpPr>
        <p:spPr>
          <a:xfrm>
            <a:off x="2630302" y="5072165"/>
            <a:ext cx="4273550" cy="658812"/>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de-CH" dirty="0"/>
              <a:t>Elterntreff</a:t>
            </a:r>
          </a:p>
        </p:txBody>
      </p:sp>
      <p:sp>
        <p:nvSpPr>
          <p:cNvPr id="30" name="Textfeld 29">
            <a:extLst>
              <a:ext uri="{FF2B5EF4-FFF2-40B4-BE49-F238E27FC236}">
                <a16:creationId xmlns:a16="http://schemas.microsoft.com/office/drawing/2014/main" id="{263C3926-E53C-AA95-4E5A-00375D0C73BE}"/>
              </a:ext>
            </a:extLst>
          </p:cNvPr>
          <p:cNvSpPr txBox="1"/>
          <p:nvPr/>
        </p:nvSpPr>
        <p:spPr>
          <a:xfrm>
            <a:off x="4278448" y="1828944"/>
            <a:ext cx="936104" cy="400110"/>
          </a:xfrm>
          <a:prstGeom prst="rect">
            <a:avLst/>
          </a:prstGeom>
          <a:noFill/>
        </p:spPr>
        <p:txBody>
          <a:bodyPr wrap="square" rtlCol="0">
            <a:spAutoFit/>
          </a:bodyPr>
          <a:lstStyle/>
          <a:p>
            <a:r>
              <a:rPr lang="de-CH" dirty="0"/>
              <a:t>3 – 4h</a:t>
            </a:r>
          </a:p>
        </p:txBody>
      </p:sp>
      <p:sp>
        <p:nvSpPr>
          <p:cNvPr id="31" name="Textfeld 30">
            <a:extLst>
              <a:ext uri="{FF2B5EF4-FFF2-40B4-BE49-F238E27FC236}">
                <a16:creationId xmlns:a16="http://schemas.microsoft.com/office/drawing/2014/main" id="{0F0E212C-FE01-8657-91D6-82687DC3950E}"/>
              </a:ext>
            </a:extLst>
          </p:cNvPr>
          <p:cNvSpPr txBox="1"/>
          <p:nvPr/>
        </p:nvSpPr>
        <p:spPr>
          <a:xfrm>
            <a:off x="4278448" y="2811237"/>
            <a:ext cx="936104" cy="400110"/>
          </a:xfrm>
          <a:prstGeom prst="rect">
            <a:avLst/>
          </a:prstGeom>
          <a:noFill/>
        </p:spPr>
        <p:txBody>
          <a:bodyPr wrap="square" rtlCol="0">
            <a:spAutoFit/>
          </a:bodyPr>
          <a:lstStyle/>
          <a:p>
            <a:r>
              <a:rPr lang="de-CH" dirty="0"/>
              <a:t>3 – 4h</a:t>
            </a:r>
          </a:p>
        </p:txBody>
      </p:sp>
      <p:sp>
        <p:nvSpPr>
          <p:cNvPr id="32" name="Textfeld 31">
            <a:extLst>
              <a:ext uri="{FF2B5EF4-FFF2-40B4-BE49-F238E27FC236}">
                <a16:creationId xmlns:a16="http://schemas.microsoft.com/office/drawing/2014/main" id="{BBA3A213-FBE5-3B06-FF37-A5E1C2EF598B}"/>
              </a:ext>
            </a:extLst>
          </p:cNvPr>
          <p:cNvSpPr txBox="1"/>
          <p:nvPr/>
        </p:nvSpPr>
        <p:spPr>
          <a:xfrm>
            <a:off x="4308074" y="3922462"/>
            <a:ext cx="936104" cy="400110"/>
          </a:xfrm>
          <a:prstGeom prst="rect">
            <a:avLst/>
          </a:prstGeom>
          <a:noFill/>
        </p:spPr>
        <p:txBody>
          <a:bodyPr wrap="square" rtlCol="0">
            <a:spAutoFit/>
          </a:bodyPr>
          <a:lstStyle/>
          <a:p>
            <a:r>
              <a:rPr lang="de-CH" dirty="0"/>
              <a:t>2 – 3h</a:t>
            </a:r>
          </a:p>
        </p:txBody>
      </p:sp>
      <p:sp>
        <p:nvSpPr>
          <p:cNvPr id="33" name="Textfeld 32">
            <a:extLst>
              <a:ext uri="{FF2B5EF4-FFF2-40B4-BE49-F238E27FC236}">
                <a16:creationId xmlns:a16="http://schemas.microsoft.com/office/drawing/2014/main" id="{0B2119DD-2AE0-8E6F-C8EC-824ABF13AAEA}"/>
              </a:ext>
            </a:extLst>
          </p:cNvPr>
          <p:cNvSpPr txBox="1"/>
          <p:nvPr/>
        </p:nvSpPr>
        <p:spPr>
          <a:xfrm>
            <a:off x="4278448" y="5062783"/>
            <a:ext cx="535195" cy="400110"/>
          </a:xfrm>
          <a:prstGeom prst="rect">
            <a:avLst/>
          </a:prstGeom>
          <a:noFill/>
        </p:spPr>
        <p:txBody>
          <a:bodyPr wrap="square" rtlCol="0">
            <a:spAutoFit/>
          </a:bodyPr>
          <a:lstStyle/>
          <a:p>
            <a:r>
              <a:rPr lang="de-CH" dirty="0"/>
              <a:t>1h</a:t>
            </a:r>
          </a:p>
        </p:txBody>
      </p:sp>
      <p:sp>
        <p:nvSpPr>
          <p:cNvPr id="34" name="Textfeld 33">
            <a:extLst>
              <a:ext uri="{FF2B5EF4-FFF2-40B4-BE49-F238E27FC236}">
                <a16:creationId xmlns:a16="http://schemas.microsoft.com/office/drawing/2014/main" id="{069E62F5-CBB1-B51D-12A4-CA1089252870}"/>
              </a:ext>
            </a:extLst>
          </p:cNvPr>
          <p:cNvSpPr txBox="1"/>
          <p:nvPr/>
        </p:nvSpPr>
        <p:spPr>
          <a:xfrm>
            <a:off x="2839118" y="2077358"/>
            <a:ext cx="1152128" cy="307777"/>
          </a:xfrm>
          <a:prstGeom prst="rect">
            <a:avLst/>
          </a:prstGeom>
          <a:noFill/>
        </p:spPr>
        <p:txBody>
          <a:bodyPr wrap="square" rtlCol="0">
            <a:spAutoFit/>
          </a:bodyPr>
          <a:lstStyle/>
          <a:p>
            <a:r>
              <a:rPr lang="de-CH" sz="1400" dirty="0">
                <a:solidFill>
                  <a:srgbClr val="74B230"/>
                </a:solidFill>
              </a:rPr>
              <a:t>Deutsch</a:t>
            </a:r>
          </a:p>
        </p:txBody>
      </p:sp>
      <p:sp>
        <p:nvSpPr>
          <p:cNvPr id="35" name="Textfeld 34">
            <a:extLst>
              <a:ext uri="{FF2B5EF4-FFF2-40B4-BE49-F238E27FC236}">
                <a16:creationId xmlns:a16="http://schemas.microsoft.com/office/drawing/2014/main" id="{3418FE1F-6009-7128-C0AF-0B298211485E}"/>
              </a:ext>
            </a:extLst>
          </p:cNvPr>
          <p:cNvSpPr txBox="1"/>
          <p:nvPr/>
        </p:nvSpPr>
        <p:spPr>
          <a:xfrm>
            <a:off x="2839118" y="3074324"/>
            <a:ext cx="1152128" cy="307777"/>
          </a:xfrm>
          <a:prstGeom prst="rect">
            <a:avLst/>
          </a:prstGeom>
          <a:noFill/>
        </p:spPr>
        <p:txBody>
          <a:bodyPr wrap="square" rtlCol="0">
            <a:spAutoFit/>
          </a:bodyPr>
          <a:lstStyle/>
          <a:p>
            <a:r>
              <a:rPr lang="de-CH" sz="1400" dirty="0">
                <a:solidFill>
                  <a:srgbClr val="74B230"/>
                </a:solidFill>
              </a:rPr>
              <a:t>Deutsch</a:t>
            </a:r>
          </a:p>
        </p:txBody>
      </p:sp>
      <p:sp>
        <p:nvSpPr>
          <p:cNvPr id="36" name="Textfeld 35">
            <a:extLst>
              <a:ext uri="{FF2B5EF4-FFF2-40B4-BE49-F238E27FC236}">
                <a16:creationId xmlns:a16="http://schemas.microsoft.com/office/drawing/2014/main" id="{A5EDB450-E0BD-2551-C8B2-0C1B733445D1}"/>
              </a:ext>
            </a:extLst>
          </p:cNvPr>
          <p:cNvSpPr txBox="1"/>
          <p:nvPr/>
        </p:nvSpPr>
        <p:spPr>
          <a:xfrm>
            <a:off x="2726175" y="4178378"/>
            <a:ext cx="2472657" cy="307777"/>
          </a:xfrm>
          <a:prstGeom prst="rect">
            <a:avLst/>
          </a:prstGeom>
          <a:noFill/>
        </p:spPr>
        <p:txBody>
          <a:bodyPr wrap="square" rtlCol="0">
            <a:spAutoFit/>
          </a:bodyPr>
          <a:lstStyle/>
          <a:p>
            <a:r>
              <a:rPr lang="de-CH" sz="1400" dirty="0">
                <a:solidFill>
                  <a:srgbClr val="74B230"/>
                </a:solidFill>
              </a:rPr>
              <a:t>Deutsch / jeweilige Sprache</a:t>
            </a:r>
          </a:p>
        </p:txBody>
      </p:sp>
      <p:sp>
        <p:nvSpPr>
          <p:cNvPr id="37" name="Textfeld 36">
            <a:extLst>
              <a:ext uri="{FF2B5EF4-FFF2-40B4-BE49-F238E27FC236}">
                <a16:creationId xmlns:a16="http://schemas.microsoft.com/office/drawing/2014/main" id="{A4609AD6-1D8B-A892-4EF8-060D98132B92}"/>
              </a:ext>
            </a:extLst>
          </p:cNvPr>
          <p:cNvSpPr txBox="1"/>
          <p:nvPr/>
        </p:nvSpPr>
        <p:spPr>
          <a:xfrm>
            <a:off x="2839118" y="5343019"/>
            <a:ext cx="1728192" cy="307777"/>
          </a:xfrm>
          <a:prstGeom prst="rect">
            <a:avLst/>
          </a:prstGeom>
          <a:noFill/>
        </p:spPr>
        <p:txBody>
          <a:bodyPr wrap="square" rtlCol="0">
            <a:spAutoFit/>
          </a:bodyPr>
          <a:lstStyle/>
          <a:p>
            <a:r>
              <a:rPr lang="de-CH" sz="1400" dirty="0">
                <a:solidFill>
                  <a:srgbClr val="74B230"/>
                </a:solidFill>
              </a:rPr>
              <a:t>jeweilige Sprache</a:t>
            </a:r>
          </a:p>
        </p:txBody>
      </p:sp>
      <p:sp>
        <p:nvSpPr>
          <p:cNvPr id="38" name="Textfeld 37">
            <a:extLst>
              <a:ext uri="{FF2B5EF4-FFF2-40B4-BE49-F238E27FC236}">
                <a16:creationId xmlns:a16="http://schemas.microsoft.com/office/drawing/2014/main" id="{EC2D935F-AD65-81D8-6E3C-85A32D01C925}"/>
              </a:ext>
            </a:extLst>
          </p:cNvPr>
          <p:cNvSpPr txBox="1"/>
          <p:nvPr/>
        </p:nvSpPr>
        <p:spPr>
          <a:xfrm>
            <a:off x="5423529" y="1830210"/>
            <a:ext cx="1368152" cy="338554"/>
          </a:xfrm>
          <a:prstGeom prst="rect">
            <a:avLst/>
          </a:prstGeom>
          <a:noFill/>
        </p:spPr>
        <p:txBody>
          <a:bodyPr wrap="square" rtlCol="0">
            <a:spAutoFit/>
          </a:bodyPr>
          <a:lstStyle/>
          <a:p>
            <a:r>
              <a:rPr lang="de-CH" sz="1600" dirty="0"/>
              <a:t>10 Personen</a:t>
            </a:r>
          </a:p>
        </p:txBody>
      </p:sp>
      <p:sp>
        <p:nvSpPr>
          <p:cNvPr id="39" name="Textfeld 38">
            <a:extLst>
              <a:ext uri="{FF2B5EF4-FFF2-40B4-BE49-F238E27FC236}">
                <a16:creationId xmlns:a16="http://schemas.microsoft.com/office/drawing/2014/main" id="{DB0928A3-BCA2-DC43-88DB-2480986D2AA2}"/>
              </a:ext>
            </a:extLst>
          </p:cNvPr>
          <p:cNvSpPr txBox="1"/>
          <p:nvPr/>
        </p:nvSpPr>
        <p:spPr>
          <a:xfrm>
            <a:off x="5462711" y="2680730"/>
            <a:ext cx="1562418" cy="646331"/>
          </a:xfrm>
          <a:prstGeom prst="rect">
            <a:avLst/>
          </a:prstGeom>
          <a:noFill/>
        </p:spPr>
        <p:txBody>
          <a:bodyPr wrap="square" rtlCol="0">
            <a:spAutoFit/>
          </a:bodyPr>
          <a:lstStyle/>
          <a:p>
            <a:r>
              <a:rPr lang="de-CH" sz="1600" dirty="0">
                <a:sym typeface="Wingdings" panose="05000000000000000000" pitchFamily="2" charset="2"/>
              </a:rPr>
              <a:t>7-10 Personen </a:t>
            </a:r>
            <a:r>
              <a:rPr lang="de-CH" sz="1000" dirty="0"/>
              <a:t>der unterschiedlichen Sprachgruppen</a:t>
            </a:r>
          </a:p>
        </p:txBody>
      </p:sp>
      <p:sp>
        <p:nvSpPr>
          <p:cNvPr id="40" name="Textfeld 39">
            <a:extLst>
              <a:ext uri="{FF2B5EF4-FFF2-40B4-BE49-F238E27FC236}">
                <a16:creationId xmlns:a16="http://schemas.microsoft.com/office/drawing/2014/main" id="{AB7F1265-C57A-7F23-C225-6B93429D28BE}"/>
              </a:ext>
            </a:extLst>
          </p:cNvPr>
          <p:cNvSpPr txBox="1"/>
          <p:nvPr/>
        </p:nvSpPr>
        <p:spPr>
          <a:xfrm>
            <a:off x="5426089" y="3930774"/>
            <a:ext cx="1740715" cy="338554"/>
          </a:xfrm>
          <a:prstGeom prst="rect">
            <a:avLst/>
          </a:prstGeom>
          <a:noFill/>
        </p:spPr>
        <p:txBody>
          <a:bodyPr wrap="square" rtlCol="0">
            <a:spAutoFit/>
          </a:bodyPr>
          <a:lstStyle/>
          <a:p>
            <a:r>
              <a:rPr lang="de-CH" sz="1600" dirty="0"/>
              <a:t>Bis zu 20 Personen</a:t>
            </a:r>
          </a:p>
        </p:txBody>
      </p:sp>
      <p:sp>
        <p:nvSpPr>
          <p:cNvPr id="41" name="Textfeld 40">
            <a:extLst>
              <a:ext uri="{FF2B5EF4-FFF2-40B4-BE49-F238E27FC236}">
                <a16:creationId xmlns:a16="http://schemas.microsoft.com/office/drawing/2014/main" id="{768A75DA-4633-027D-3AD6-5DFE8F591775}"/>
              </a:ext>
            </a:extLst>
          </p:cNvPr>
          <p:cNvSpPr txBox="1"/>
          <p:nvPr/>
        </p:nvSpPr>
        <p:spPr>
          <a:xfrm>
            <a:off x="5458066" y="5050999"/>
            <a:ext cx="653294" cy="338554"/>
          </a:xfrm>
          <a:prstGeom prst="rect">
            <a:avLst/>
          </a:prstGeom>
          <a:noFill/>
        </p:spPr>
        <p:txBody>
          <a:bodyPr wrap="square" rtlCol="0">
            <a:spAutoFit/>
          </a:bodyPr>
          <a:lstStyle/>
          <a:p>
            <a:r>
              <a:rPr lang="de-CH" sz="1600" dirty="0"/>
              <a:t>100x</a:t>
            </a:r>
          </a:p>
        </p:txBody>
      </p:sp>
      <p:cxnSp>
        <p:nvCxnSpPr>
          <p:cNvPr id="42" name="Gerade Verbindung mit Pfeil 41">
            <a:extLst>
              <a:ext uri="{FF2B5EF4-FFF2-40B4-BE49-F238E27FC236}">
                <a16:creationId xmlns:a16="http://schemas.microsoft.com/office/drawing/2014/main" id="{6F5A3FF9-BD39-5097-5A65-FF60AF5F932A}"/>
              </a:ext>
            </a:extLst>
          </p:cNvPr>
          <p:cNvCxnSpPr/>
          <p:nvPr/>
        </p:nvCxnSpPr>
        <p:spPr>
          <a:xfrm flipH="1">
            <a:off x="3553495" y="3358406"/>
            <a:ext cx="2520296" cy="583970"/>
          </a:xfrm>
          <a:prstGeom prst="straightConnector1">
            <a:avLst/>
          </a:prstGeom>
          <a:ln>
            <a:solidFill>
              <a:srgbClr val="C00000"/>
            </a:solidFill>
            <a:tailEnd type="triangle"/>
          </a:ln>
        </p:spPr>
        <p:style>
          <a:lnRef idx="1">
            <a:schemeClr val="accent6"/>
          </a:lnRef>
          <a:fillRef idx="0">
            <a:schemeClr val="accent6"/>
          </a:fillRef>
          <a:effectRef idx="0">
            <a:schemeClr val="accent6"/>
          </a:effectRef>
          <a:fontRef idx="minor">
            <a:schemeClr val="tx1"/>
          </a:fontRef>
        </p:style>
      </p:cxnSp>
      <p:sp>
        <p:nvSpPr>
          <p:cNvPr id="43" name="Textfeld 42">
            <a:extLst>
              <a:ext uri="{FF2B5EF4-FFF2-40B4-BE49-F238E27FC236}">
                <a16:creationId xmlns:a16="http://schemas.microsoft.com/office/drawing/2014/main" id="{1DD04345-E97D-2093-16B7-F13EB1D6B9E2}"/>
              </a:ext>
            </a:extLst>
          </p:cNvPr>
          <p:cNvSpPr txBox="1"/>
          <p:nvPr/>
        </p:nvSpPr>
        <p:spPr>
          <a:xfrm rot="20838430">
            <a:off x="3938241" y="3405931"/>
            <a:ext cx="1986544" cy="215444"/>
          </a:xfrm>
          <a:prstGeom prst="rect">
            <a:avLst/>
          </a:prstGeom>
          <a:noFill/>
        </p:spPr>
        <p:txBody>
          <a:bodyPr wrap="square" rtlCol="0">
            <a:spAutoFit/>
          </a:bodyPr>
          <a:lstStyle/>
          <a:p>
            <a:r>
              <a:rPr lang="de-CH" sz="800" b="1" dirty="0">
                <a:solidFill>
                  <a:srgbClr val="660033"/>
                </a:solidFill>
              </a:rPr>
              <a:t>führt 1-2x durch und rekrutiert LP</a:t>
            </a:r>
          </a:p>
        </p:txBody>
      </p:sp>
      <p:sp>
        <p:nvSpPr>
          <p:cNvPr id="7" name="Sprechblase: oval 6">
            <a:extLst>
              <a:ext uri="{FF2B5EF4-FFF2-40B4-BE49-F238E27FC236}">
                <a16:creationId xmlns:a16="http://schemas.microsoft.com/office/drawing/2014/main" id="{6D81EB0B-79CD-68D9-27CE-2D4133FDA7C6}"/>
              </a:ext>
            </a:extLst>
          </p:cNvPr>
          <p:cNvSpPr/>
          <p:nvPr/>
        </p:nvSpPr>
        <p:spPr>
          <a:xfrm>
            <a:off x="7389189" y="2080163"/>
            <a:ext cx="3179980" cy="797273"/>
          </a:xfrm>
          <a:prstGeom prst="wedgeEllipseCallout">
            <a:avLst>
              <a:gd name="adj1" fmla="val -138827"/>
              <a:gd name="adj2" fmla="val 179982"/>
            </a:avLst>
          </a:prstGeom>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t>Teilnahme mit 75 CHF entschädigt</a:t>
            </a:r>
          </a:p>
        </p:txBody>
      </p:sp>
      <p:sp>
        <p:nvSpPr>
          <p:cNvPr id="9" name="Sprechblase: oval 8">
            <a:extLst>
              <a:ext uri="{FF2B5EF4-FFF2-40B4-BE49-F238E27FC236}">
                <a16:creationId xmlns:a16="http://schemas.microsoft.com/office/drawing/2014/main" id="{42481B2B-35E9-8CD4-0663-6CDBED3C49DF}"/>
              </a:ext>
            </a:extLst>
          </p:cNvPr>
          <p:cNvSpPr/>
          <p:nvPr/>
        </p:nvSpPr>
        <p:spPr>
          <a:xfrm>
            <a:off x="7928821" y="3780508"/>
            <a:ext cx="3926520" cy="797273"/>
          </a:xfrm>
          <a:prstGeom prst="wedgeEllipseCallout">
            <a:avLst>
              <a:gd name="adj1" fmla="val -154191"/>
              <a:gd name="adj2" fmla="val 121128"/>
            </a:avLst>
          </a:prstGeom>
          <a:solidFill>
            <a:schemeClr val="tx2">
              <a:lumMod val="60000"/>
              <a:lumOff val="40000"/>
            </a:schemeClr>
          </a:solid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t>Durchführung mit 75 CHF entschädigt</a:t>
            </a:r>
          </a:p>
        </p:txBody>
      </p:sp>
    </p:spTree>
    <p:extLst>
      <p:ext uri="{BB962C8B-B14F-4D97-AF65-F5344CB8AC3E}">
        <p14:creationId xmlns:p14="http://schemas.microsoft.com/office/powerpoint/2010/main" val="327789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62595" y="653142"/>
            <a:ext cx="9034548" cy="685801"/>
          </a:xfrm>
        </p:spPr>
        <p:txBody>
          <a:bodyPr>
            <a:normAutofit/>
          </a:bodyPr>
          <a:lstStyle/>
          <a:p>
            <a:r>
              <a:rPr lang="de-CH" sz="3000" b="1" dirty="0"/>
              <a:t>Wie geht es jetzt weiter?</a:t>
            </a:r>
          </a:p>
        </p:txBody>
      </p:sp>
      <p:sp>
        <p:nvSpPr>
          <p:cNvPr id="7" name="Inhaltsplatzhalter 2">
            <a:extLst>
              <a:ext uri="{FF2B5EF4-FFF2-40B4-BE49-F238E27FC236}">
                <a16:creationId xmlns:a16="http://schemas.microsoft.com/office/drawing/2014/main" id="{1F4AF3AC-CE79-5BFF-29D9-41C2BF73D8B4}"/>
              </a:ext>
            </a:extLst>
          </p:cNvPr>
          <p:cNvSpPr txBox="1">
            <a:spLocks/>
          </p:cNvSpPr>
          <p:nvPr/>
        </p:nvSpPr>
        <p:spPr>
          <a:xfrm>
            <a:off x="762595" y="1500672"/>
            <a:ext cx="10175223" cy="43513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14350" indent="-514350">
              <a:buFont typeface="+mj-lt"/>
              <a:buAutoNum type="arabicParenR"/>
            </a:pPr>
            <a:r>
              <a:rPr lang="de-CH" b="1" dirty="0"/>
              <a:t>Online-Nachbefragung ausfüllen und Bezahlung erhalten</a:t>
            </a:r>
          </a:p>
          <a:p>
            <a:pPr marL="514350" indent="-514350">
              <a:buFont typeface="+mj-lt"/>
              <a:buAutoNum type="arabicParenR"/>
            </a:pPr>
            <a:r>
              <a:rPr lang="de-CH" dirty="0"/>
              <a:t>Elternabend durchführen</a:t>
            </a:r>
          </a:p>
          <a:p>
            <a:pPr marL="514350" indent="-514350">
              <a:buFont typeface="+mj-lt"/>
              <a:buAutoNum type="arabicParenR"/>
            </a:pPr>
            <a:r>
              <a:rPr lang="de-CH" dirty="0"/>
              <a:t>Feedback-Formular ausfüllen und Bezahlung erhalten</a:t>
            </a:r>
          </a:p>
          <a:p>
            <a:pPr marL="514350" indent="-514350">
              <a:buFont typeface="+mj-lt"/>
              <a:buAutoNum type="arabicParenR"/>
            </a:pPr>
            <a:r>
              <a:rPr lang="de-CH" dirty="0"/>
              <a:t>Optional: Im Unterricht mit den Schülerinnen und Schülern über </a:t>
            </a:r>
            <a:r>
              <a:rPr lang="de-CH" dirty="0" err="1"/>
              <a:t>Vapes</a:t>
            </a:r>
            <a:r>
              <a:rPr lang="de-CH" dirty="0"/>
              <a:t> sprechen</a:t>
            </a:r>
          </a:p>
        </p:txBody>
      </p:sp>
      <p:pic>
        <p:nvPicPr>
          <p:cNvPr id="2" name="Grafik 1" descr="Ein Bild, das Schwarz, Dunkelheit enthält.&#10;&#10;Automatisch generierte Beschreibung">
            <a:extLst>
              <a:ext uri="{FF2B5EF4-FFF2-40B4-BE49-F238E27FC236}">
                <a16:creationId xmlns:a16="http://schemas.microsoft.com/office/drawing/2014/main" id="{E88BF99F-F231-A7B4-36C0-75DCF3385616}"/>
              </a:ext>
            </a:extLst>
          </p:cNvPr>
          <p:cNvPicPr>
            <a:picLocks noChangeAspect="1"/>
          </p:cNvPicPr>
          <p:nvPr/>
        </p:nvPicPr>
        <p:blipFill rotWithShape="1">
          <a:blip r:embed="rId3">
            <a:extLst>
              <a:ext uri="{28A0092B-C50C-407E-A947-70E740481C1C}">
                <a14:useLocalDpi xmlns:a14="http://schemas.microsoft.com/office/drawing/2010/main" val="0"/>
              </a:ext>
            </a:extLst>
          </a:blip>
          <a:srcRect l="9428" r="9384" b="14719"/>
          <a:stretch/>
        </p:blipFill>
        <p:spPr>
          <a:xfrm>
            <a:off x="9281634" y="653142"/>
            <a:ext cx="1656184" cy="1739666"/>
          </a:xfrm>
          <a:prstGeom prst="rect">
            <a:avLst/>
          </a:prstGeom>
        </p:spPr>
      </p:pic>
    </p:spTree>
    <p:extLst>
      <p:ext uri="{BB962C8B-B14F-4D97-AF65-F5344CB8AC3E}">
        <p14:creationId xmlns:p14="http://schemas.microsoft.com/office/powerpoint/2010/main" val="16385967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62594" y="653142"/>
            <a:ext cx="10896005" cy="685801"/>
          </a:xfrm>
        </p:spPr>
        <p:txBody>
          <a:bodyPr>
            <a:normAutofit/>
          </a:bodyPr>
          <a:lstStyle/>
          <a:p>
            <a:r>
              <a:rPr lang="de-CH" sz="3000" b="1" dirty="0"/>
              <a:t>Nachbefragung ausfüllen und Bezahlung erhalten</a:t>
            </a:r>
          </a:p>
        </p:txBody>
      </p:sp>
      <p:sp>
        <p:nvSpPr>
          <p:cNvPr id="7" name="Inhaltsplatzhalter 2">
            <a:extLst>
              <a:ext uri="{FF2B5EF4-FFF2-40B4-BE49-F238E27FC236}">
                <a16:creationId xmlns:a16="http://schemas.microsoft.com/office/drawing/2014/main" id="{1F4AF3AC-CE79-5BFF-29D9-41C2BF73D8B4}"/>
              </a:ext>
            </a:extLst>
          </p:cNvPr>
          <p:cNvSpPr txBox="1">
            <a:spLocks/>
          </p:cNvSpPr>
          <p:nvPr/>
        </p:nvSpPr>
        <p:spPr>
          <a:xfrm>
            <a:off x="762595" y="1500672"/>
            <a:ext cx="10175223" cy="43513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endParaRPr lang="de-CH" dirty="0"/>
          </a:p>
        </p:txBody>
      </p:sp>
      <p:pic>
        <p:nvPicPr>
          <p:cNvPr id="4" name="Grafik 3" descr="Ein Bild, das Text, Software, Multimedia-Software, Computersymbol enthält.&#10;&#10;Automatisch generierte Beschreibung">
            <a:extLst>
              <a:ext uri="{FF2B5EF4-FFF2-40B4-BE49-F238E27FC236}">
                <a16:creationId xmlns:a16="http://schemas.microsoft.com/office/drawing/2014/main" id="{4A2A4AAE-888D-6949-84CD-14EFC0FBEA3D}"/>
              </a:ext>
            </a:extLst>
          </p:cNvPr>
          <p:cNvPicPr>
            <a:picLocks noChangeAspect="1"/>
          </p:cNvPicPr>
          <p:nvPr/>
        </p:nvPicPr>
        <p:blipFill>
          <a:blip r:embed="rId3">
            <a:extLst>
              <a:ext uri="{28A0092B-C50C-407E-A947-70E740481C1C}">
                <a14:useLocalDpi xmlns:a14="http://schemas.microsoft.com/office/drawing/2010/main" val="0"/>
              </a:ext>
            </a:extLst>
          </a:blip>
          <a:srcRect l="19219" t="5912" r="58750" b="10366"/>
          <a:stretch/>
        </p:blipFill>
        <p:spPr>
          <a:xfrm>
            <a:off x="1406582" y="1338943"/>
            <a:ext cx="3752850" cy="5116241"/>
          </a:xfrm>
          <a:prstGeom prst="rect">
            <a:avLst/>
          </a:prstGeom>
        </p:spPr>
      </p:pic>
      <p:sp>
        <p:nvSpPr>
          <p:cNvPr id="5" name="Textfeld 4">
            <a:extLst>
              <a:ext uri="{FF2B5EF4-FFF2-40B4-BE49-F238E27FC236}">
                <a16:creationId xmlns:a16="http://schemas.microsoft.com/office/drawing/2014/main" id="{600B640D-C4F4-117D-8B2C-8D610EAF30E3}"/>
              </a:ext>
            </a:extLst>
          </p:cNvPr>
          <p:cNvSpPr txBox="1"/>
          <p:nvPr/>
        </p:nvSpPr>
        <p:spPr>
          <a:xfrm>
            <a:off x="5715000" y="1847850"/>
            <a:ext cx="6076950" cy="1231106"/>
          </a:xfrm>
          <a:prstGeom prst="rect">
            <a:avLst/>
          </a:prstGeom>
          <a:noFill/>
        </p:spPr>
        <p:txBody>
          <a:bodyPr wrap="square" rtlCol="0">
            <a:spAutoFit/>
          </a:bodyPr>
          <a:lstStyle/>
          <a:p>
            <a:r>
              <a:rPr lang="de-CH" sz="2000" b="1" u="sng" dirty="0">
                <a:solidFill>
                  <a:srgbClr val="000000"/>
                </a:solidFill>
                <a:latin typeface="Aptos" panose="020B0004020202020204" pitchFamily="34" charset="0"/>
                <a:hlinkClick r:id="rId4"/>
              </a:rPr>
              <a:t>Link zur Nachbefragung</a:t>
            </a:r>
            <a:endParaRPr lang="de-CH" sz="2000" b="1" u="sng" dirty="0">
              <a:solidFill>
                <a:srgbClr val="000000"/>
              </a:solidFill>
              <a:latin typeface="Aptos" panose="020B0004020202020204" pitchFamily="34" charset="0"/>
            </a:endParaRPr>
          </a:p>
          <a:p>
            <a:endParaRPr lang="de-CH" b="1" u="sng" dirty="0">
              <a:solidFill>
                <a:srgbClr val="000000"/>
              </a:solidFill>
              <a:latin typeface="Aptos" panose="020B0004020202020204" pitchFamily="34" charset="0"/>
            </a:endParaRPr>
          </a:p>
          <a:p>
            <a:r>
              <a:rPr lang="de-CH" b="1" dirty="0"/>
              <a:t>Wenn diese Nachbefragung ausgefüllt wurde, erhält die HSK-Lehrperson ihre Entschädigung in der Höhe von 75 CHF.</a:t>
            </a:r>
          </a:p>
        </p:txBody>
      </p:sp>
      <p:pic>
        <p:nvPicPr>
          <p:cNvPr id="8" name="Grafik 7" descr="Ein Bild, das Muster, Pixel, Design enthält.&#10;&#10;Automatisch generierte Beschreibung">
            <a:extLst>
              <a:ext uri="{FF2B5EF4-FFF2-40B4-BE49-F238E27FC236}">
                <a16:creationId xmlns:a16="http://schemas.microsoft.com/office/drawing/2014/main" id="{05796700-3B33-9143-29F9-DBFD89F7E8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9950" y="3570288"/>
            <a:ext cx="2628900" cy="2628900"/>
          </a:xfrm>
          <a:prstGeom prst="rect">
            <a:avLst/>
          </a:prstGeom>
        </p:spPr>
      </p:pic>
      <p:sp>
        <p:nvSpPr>
          <p:cNvPr id="9" name="Textfeld 8">
            <a:extLst>
              <a:ext uri="{FF2B5EF4-FFF2-40B4-BE49-F238E27FC236}">
                <a16:creationId xmlns:a16="http://schemas.microsoft.com/office/drawing/2014/main" id="{190AF017-E624-2B38-64D2-2F74A7056E44}"/>
              </a:ext>
            </a:extLst>
          </p:cNvPr>
          <p:cNvSpPr txBox="1"/>
          <p:nvPr/>
        </p:nvSpPr>
        <p:spPr>
          <a:xfrm>
            <a:off x="9718618" y="5205679"/>
            <a:ext cx="2190750" cy="646331"/>
          </a:xfrm>
          <a:prstGeom prst="rect">
            <a:avLst/>
          </a:prstGeom>
          <a:noFill/>
        </p:spPr>
        <p:txBody>
          <a:bodyPr wrap="square" rtlCol="0">
            <a:spAutoFit/>
          </a:bodyPr>
          <a:lstStyle/>
          <a:p>
            <a:r>
              <a:rPr lang="de-CH" dirty="0"/>
              <a:t>QR-Code scannen für Nachbefragung</a:t>
            </a:r>
          </a:p>
        </p:txBody>
      </p:sp>
    </p:spTree>
    <p:extLst>
      <p:ext uri="{BB962C8B-B14F-4D97-AF65-F5344CB8AC3E}">
        <p14:creationId xmlns:p14="http://schemas.microsoft.com/office/powerpoint/2010/main" val="2703763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62595" y="653142"/>
            <a:ext cx="9034548" cy="685801"/>
          </a:xfrm>
        </p:spPr>
        <p:txBody>
          <a:bodyPr>
            <a:normAutofit/>
          </a:bodyPr>
          <a:lstStyle/>
          <a:p>
            <a:r>
              <a:rPr lang="de-CH" sz="3000" b="1" dirty="0"/>
              <a:t>Wie geht es jetzt weiter?</a:t>
            </a:r>
          </a:p>
        </p:txBody>
      </p:sp>
      <p:sp>
        <p:nvSpPr>
          <p:cNvPr id="7" name="Inhaltsplatzhalter 2">
            <a:extLst>
              <a:ext uri="{FF2B5EF4-FFF2-40B4-BE49-F238E27FC236}">
                <a16:creationId xmlns:a16="http://schemas.microsoft.com/office/drawing/2014/main" id="{1F4AF3AC-CE79-5BFF-29D9-41C2BF73D8B4}"/>
              </a:ext>
            </a:extLst>
          </p:cNvPr>
          <p:cNvSpPr txBox="1">
            <a:spLocks/>
          </p:cNvSpPr>
          <p:nvPr/>
        </p:nvSpPr>
        <p:spPr>
          <a:xfrm>
            <a:off x="762595" y="1500672"/>
            <a:ext cx="10175223" cy="43513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14350" indent="-514350">
              <a:buFont typeface="+mj-lt"/>
              <a:buAutoNum type="arabicParenR"/>
            </a:pPr>
            <a:r>
              <a:rPr lang="de-CH" dirty="0"/>
              <a:t>Teilnehmer*innen-Tabelle ausfüllen und Bezahlung erhalten</a:t>
            </a:r>
          </a:p>
          <a:p>
            <a:pPr marL="514350" indent="-514350">
              <a:buFont typeface="+mj-lt"/>
              <a:buAutoNum type="arabicParenR"/>
            </a:pPr>
            <a:r>
              <a:rPr lang="de-CH" b="1" dirty="0"/>
              <a:t>Elterntreff durchführen</a:t>
            </a:r>
          </a:p>
          <a:p>
            <a:pPr marL="514350" indent="-514350">
              <a:buFont typeface="+mj-lt"/>
              <a:buAutoNum type="arabicParenR"/>
            </a:pPr>
            <a:r>
              <a:rPr lang="de-CH" dirty="0"/>
              <a:t>Feedback-Formular ausfüllen und Bezahlung erhalten</a:t>
            </a:r>
          </a:p>
          <a:p>
            <a:pPr marL="514350" indent="-514350">
              <a:buFont typeface="+mj-lt"/>
              <a:buAutoNum type="arabicParenR"/>
            </a:pPr>
            <a:r>
              <a:rPr lang="de-CH" dirty="0"/>
              <a:t>Optional: Im Unterricht mit den Schülerinnen und Schülern über </a:t>
            </a:r>
            <a:r>
              <a:rPr lang="de-CH" dirty="0" err="1"/>
              <a:t>Vapes</a:t>
            </a:r>
            <a:r>
              <a:rPr lang="de-CH" dirty="0"/>
              <a:t> sprechen</a:t>
            </a:r>
          </a:p>
        </p:txBody>
      </p:sp>
      <p:pic>
        <p:nvPicPr>
          <p:cNvPr id="2" name="Grafik 1" descr="Ein Bild, das Schwarz, Dunkelheit enthält.&#10;&#10;Automatisch generierte Beschreibung">
            <a:extLst>
              <a:ext uri="{FF2B5EF4-FFF2-40B4-BE49-F238E27FC236}">
                <a16:creationId xmlns:a16="http://schemas.microsoft.com/office/drawing/2014/main" id="{91E55026-0253-297F-1CE9-31C3C03EB9B7}"/>
              </a:ext>
            </a:extLst>
          </p:cNvPr>
          <p:cNvPicPr>
            <a:picLocks noChangeAspect="1"/>
          </p:cNvPicPr>
          <p:nvPr/>
        </p:nvPicPr>
        <p:blipFill rotWithShape="1">
          <a:blip r:embed="rId3">
            <a:extLst>
              <a:ext uri="{28A0092B-C50C-407E-A947-70E740481C1C}">
                <a14:useLocalDpi xmlns:a14="http://schemas.microsoft.com/office/drawing/2010/main" val="0"/>
              </a:ext>
            </a:extLst>
          </a:blip>
          <a:srcRect l="9428" r="9384" b="14719"/>
          <a:stretch/>
        </p:blipFill>
        <p:spPr>
          <a:xfrm>
            <a:off x="9281634" y="653142"/>
            <a:ext cx="1656184" cy="1739666"/>
          </a:xfrm>
          <a:prstGeom prst="rect">
            <a:avLst/>
          </a:prstGeom>
        </p:spPr>
      </p:pic>
    </p:spTree>
    <p:extLst>
      <p:ext uri="{BB962C8B-B14F-4D97-AF65-F5344CB8AC3E}">
        <p14:creationId xmlns:p14="http://schemas.microsoft.com/office/powerpoint/2010/main" val="909268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62595" y="653142"/>
            <a:ext cx="9034548" cy="685801"/>
          </a:xfrm>
        </p:spPr>
        <p:txBody>
          <a:bodyPr>
            <a:normAutofit/>
          </a:bodyPr>
          <a:lstStyle/>
          <a:p>
            <a:r>
              <a:rPr lang="de-CH" sz="3000" b="1" dirty="0"/>
              <a:t>Elterntreff durchführen</a:t>
            </a:r>
          </a:p>
        </p:txBody>
      </p:sp>
      <p:sp>
        <p:nvSpPr>
          <p:cNvPr id="7" name="Inhaltsplatzhalter 2">
            <a:extLst>
              <a:ext uri="{FF2B5EF4-FFF2-40B4-BE49-F238E27FC236}">
                <a16:creationId xmlns:a16="http://schemas.microsoft.com/office/drawing/2014/main" id="{1F4AF3AC-CE79-5BFF-29D9-41C2BF73D8B4}"/>
              </a:ext>
            </a:extLst>
          </p:cNvPr>
          <p:cNvSpPr txBox="1">
            <a:spLocks/>
          </p:cNvSpPr>
          <p:nvPr/>
        </p:nvSpPr>
        <p:spPr>
          <a:xfrm>
            <a:off x="762595" y="1500672"/>
            <a:ext cx="10175223" cy="43513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endParaRPr lang="de-CH" dirty="0"/>
          </a:p>
        </p:txBody>
      </p:sp>
      <p:sp>
        <p:nvSpPr>
          <p:cNvPr id="2" name="Untertitel 2">
            <a:extLst>
              <a:ext uri="{FF2B5EF4-FFF2-40B4-BE49-F238E27FC236}">
                <a16:creationId xmlns:a16="http://schemas.microsoft.com/office/drawing/2014/main" id="{45985ED1-CDB9-0B6D-AEDA-7B034500CCCC}"/>
              </a:ext>
            </a:extLst>
          </p:cNvPr>
          <p:cNvSpPr txBox="1">
            <a:spLocks/>
          </p:cNvSpPr>
          <p:nvPr/>
        </p:nvSpPr>
        <p:spPr>
          <a:xfrm>
            <a:off x="762595" y="1142162"/>
            <a:ext cx="8385325" cy="5552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de-DE" sz="1800" dirty="0"/>
              <a:t>HSK-lehrpersonen führen </a:t>
            </a:r>
            <a:r>
              <a:rPr lang="de-DE" sz="1800" dirty="0" err="1"/>
              <a:t>elterntreff</a:t>
            </a:r>
            <a:r>
              <a:rPr lang="de-DE" sz="1800" dirty="0"/>
              <a:t> durch</a:t>
            </a:r>
            <a:endParaRPr lang="de-CH" sz="1800" dirty="0"/>
          </a:p>
        </p:txBody>
      </p:sp>
      <p:sp>
        <p:nvSpPr>
          <p:cNvPr id="4" name="Textfeld 3">
            <a:extLst>
              <a:ext uri="{FF2B5EF4-FFF2-40B4-BE49-F238E27FC236}">
                <a16:creationId xmlns:a16="http://schemas.microsoft.com/office/drawing/2014/main" id="{1B9B27FE-20DF-472C-5D3D-C13DAB718658}"/>
              </a:ext>
            </a:extLst>
          </p:cNvPr>
          <p:cNvSpPr txBox="1"/>
          <p:nvPr/>
        </p:nvSpPr>
        <p:spPr>
          <a:xfrm>
            <a:off x="762595" y="1810916"/>
            <a:ext cx="8533805" cy="3970318"/>
          </a:xfrm>
          <a:prstGeom prst="rect">
            <a:avLst/>
          </a:prstGeom>
          <a:noFill/>
        </p:spPr>
        <p:txBody>
          <a:bodyPr wrap="square" rtlCol="0">
            <a:spAutoFit/>
          </a:bodyPr>
          <a:lstStyle/>
          <a:p>
            <a:pPr marL="285750" indent="-285750">
              <a:buFont typeface="Wingdings" panose="05000000000000000000" pitchFamily="2" charset="2"/>
              <a:buChar char="Ø"/>
            </a:pPr>
            <a:r>
              <a:rPr lang="de-DE" b="1" dirty="0"/>
              <a:t>Anmeldung</a:t>
            </a:r>
            <a:r>
              <a:rPr lang="de-DE" dirty="0"/>
              <a:t> Elterntreff bei uns über Google Formular: </a:t>
            </a:r>
            <a:r>
              <a:rPr lang="de-DE" dirty="0">
                <a:hlinkClick r:id="rId3"/>
              </a:rPr>
              <a:t>Anmeldung Eltern-Infoveranstaltung über Vape (google.com)</a:t>
            </a:r>
            <a:endParaRPr lang="de-DE" dirty="0"/>
          </a:p>
          <a:p>
            <a:pPr marL="285750" indent="-285750">
              <a:buFont typeface="Wingdings" panose="05000000000000000000" pitchFamily="2" charset="2"/>
              <a:buChar char="Ø"/>
            </a:pPr>
            <a:endParaRPr lang="de-DE" dirty="0"/>
          </a:p>
          <a:p>
            <a:pPr marL="285750" indent="-285750">
              <a:buFont typeface="Wingdings" panose="05000000000000000000" pitchFamily="2" charset="2"/>
              <a:buChar char="Ø"/>
            </a:pPr>
            <a:r>
              <a:rPr lang="de-DE" b="1" dirty="0"/>
              <a:t>Durchführung Elterntreff</a:t>
            </a:r>
          </a:p>
          <a:p>
            <a:pPr marL="742950" lvl="1" indent="-285750">
              <a:buFont typeface="Arial" panose="020B0604020202020204" pitchFamily="34" charset="0"/>
              <a:buChar char="•"/>
            </a:pPr>
            <a:r>
              <a:rPr lang="de-DE" dirty="0"/>
              <a:t>Selbständige Organisation:</a:t>
            </a:r>
          </a:p>
          <a:p>
            <a:pPr marL="1200150" lvl="2" indent="-285750">
              <a:buFont typeface="Arial" panose="020B0604020202020204" pitchFamily="34" charset="0"/>
              <a:buChar char="•"/>
            </a:pPr>
            <a:r>
              <a:rPr lang="de-DE" dirty="0"/>
              <a:t>Eltern einladen</a:t>
            </a:r>
          </a:p>
          <a:p>
            <a:pPr marL="1200150" lvl="2" indent="-285750">
              <a:buFont typeface="Arial" panose="020B0604020202020204" pitchFamily="34" charset="0"/>
              <a:buChar char="•"/>
            </a:pPr>
            <a:r>
              <a:rPr lang="de-DE" dirty="0"/>
              <a:t>Raum, </a:t>
            </a:r>
            <a:r>
              <a:rPr lang="de-DE" dirty="0" err="1"/>
              <a:t>Beamer</a:t>
            </a:r>
            <a:r>
              <a:rPr lang="de-DE" dirty="0"/>
              <a:t>, Leinwand organisieren</a:t>
            </a:r>
          </a:p>
          <a:p>
            <a:pPr marL="1200150" lvl="2" indent="-285750">
              <a:buFont typeface="Arial" panose="020B0604020202020204" pitchFamily="34" charset="0"/>
              <a:buChar char="•"/>
            </a:pPr>
            <a:r>
              <a:rPr lang="de-DE" dirty="0"/>
              <a:t>Unterlagen und Materialien: Präsentation, Broschüre, Vape-Pen-Beispiel</a:t>
            </a:r>
          </a:p>
          <a:p>
            <a:pPr marL="742950" lvl="1" indent="-285750">
              <a:buFont typeface="Arial" panose="020B0604020202020204" pitchFamily="34" charset="0"/>
              <a:buChar char="•"/>
            </a:pPr>
            <a:r>
              <a:rPr lang="de-DE" dirty="0"/>
              <a:t>Teilnehmendenzahl: bis zu 30 Personen (mindestens 15 Personen)</a:t>
            </a:r>
          </a:p>
          <a:p>
            <a:pPr marL="742950" lvl="1" indent="-285750">
              <a:buFont typeface="Arial" panose="020B0604020202020204" pitchFamily="34" charset="0"/>
              <a:buChar char="•"/>
            </a:pPr>
            <a:r>
              <a:rPr lang="de-DE" dirty="0"/>
              <a:t>Durchführung vor Ort (nicht online)</a:t>
            </a:r>
          </a:p>
          <a:p>
            <a:pPr marL="742950" lvl="1" indent="-285750">
              <a:buFont typeface="Arial" panose="020B0604020202020204" pitchFamily="34" charset="0"/>
              <a:buChar char="•"/>
            </a:pPr>
            <a:r>
              <a:rPr lang="de-DE" b="1" u="sng" dirty="0"/>
              <a:t>Beweisfoto</a:t>
            </a:r>
            <a:r>
              <a:rPr lang="de-DE" dirty="0"/>
              <a:t>: Foto, wo die Teilnehmenden Eltern zu sehen sind (zum Beispiel von hinten im Raum)</a:t>
            </a:r>
          </a:p>
          <a:p>
            <a:pPr marL="285750" indent="-285750">
              <a:buFont typeface="Wingdings" panose="05000000000000000000" pitchFamily="2" charset="2"/>
              <a:buChar char="Ø"/>
            </a:pPr>
            <a:endParaRPr lang="de-DE" dirty="0"/>
          </a:p>
          <a:p>
            <a:endParaRPr lang="de-DE" dirty="0"/>
          </a:p>
        </p:txBody>
      </p:sp>
      <p:sp>
        <p:nvSpPr>
          <p:cNvPr id="5" name="Textfeld 4">
            <a:extLst>
              <a:ext uri="{FF2B5EF4-FFF2-40B4-BE49-F238E27FC236}">
                <a16:creationId xmlns:a16="http://schemas.microsoft.com/office/drawing/2014/main" id="{AF934E78-FFC5-2190-D985-1D8DB876CEF5}"/>
              </a:ext>
            </a:extLst>
          </p:cNvPr>
          <p:cNvSpPr txBox="1"/>
          <p:nvPr/>
        </p:nvSpPr>
        <p:spPr>
          <a:xfrm>
            <a:off x="1981200" y="5644407"/>
            <a:ext cx="8229600" cy="369332"/>
          </a:xfrm>
          <a:prstGeom prst="rect">
            <a:avLst/>
          </a:prstGeom>
          <a:noFill/>
          <a:ln w="12700">
            <a:solidFill>
              <a:schemeClr val="tx1"/>
            </a:solidFill>
          </a:ln>
        </p:spPr>
        <p:txBody>
          <a:bodyPr wrap="square" rtlCol="0">
            <a:spAutoFit/>
          </a:bodyPr>
          <a:lstStyle/>
          <a:p>
            <a:r>
              <a:rPr lang="de-DE" b="1" dirty="0"/>
              <a:t>Für die Durchführung des Elternabends erhält die HSK-Lehrperson 75 CHF.</a:t>
            </a:r>
            <a:endParaRPr lang="de-CH" b="1" dirty="0"/>
          </a:p>
        </p:txBody>
      </p:sp>
      <p:pic>
        <p:nvPicPr>
          <p:cNvPr id="6" name="Grafik 5" descr="Ein Bild, das Schwarz, Dunkelheit enthält.&#10;&#10;Automatisch generierte Beschreibung">
            <a:extLst>
              <a:ext uri="{FF2B5EF4-FFF2-40B4-BE49-F238E27FC236}">
                <a16:creationId xmlns:a16="http://schemas.microsoft.com/office/drawing/2014/main" id="{C3E603A9-0A93-621C-A9AD-2D5A026500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43" r="5213" b="12992"/>
          <a:stretch/>
        </p:blipFill>
        <p:spPr>
          <a:xfrm>
            <a:off x="10210800" y="441138"/>
            <a:ext cx="1447721" cy="1403600"/>
          </a:xfrm>
          <a:prstGeom prst="rect">
            <a:avLst/>
          </a:prstGeom>
        </p:spPr>
      </p:pic>
    </p:spTree>
    <p:extLst>
      <p:ext uri="{BB962C8B-B14F-4D97-AF65-F5344CB8AC3E}">
        <p14:creationId xmlns:p14="http://schemas.microsoft.com/office/powerpoint/2010/main" val="20010540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62595" y="653142"/>
            <a:ext cx="9034548" cy="685801"/>
          </a:xfrm>
        </p:spPr>
        <p:txBody>
          <a:bodyPr>
            <a:normAutofit/>
          </a:bodyPr>
          <a:lstStyle/>
          <a:p>
            <a:r>
              <a:rPr lang="de-CH" sz="3000" b="1" dirty="0"/>
              <a:t>Unterlagen</a:t>
            </a:r>
          </a:p>
        </p:txBody>
      </p:sp>
      <p:sp>
        <p:nvSpPr>
          <p:cNvPr id="7" name="Inhaltsplatzhalter 2">
            <a:extLst>
              <a:ext uri="{FF2B5EF4-FFF2-40B4-BE49-F238E27FC236}">
                <a16:creationId xmlns:a16="http://schemas.microsoft.com/office/drawing/2014/main" id="{1F4AF3AC-CE79-5BFF-29D9-41C2BF73D8B4}"/>
              </a:ext>
            </a:extLst>
          </p:cNvPr>
          <p:cNvSpPr txBox="1">
            <a:spLocks/>
          </p:cNvSpPr>
          <p:nvPr/>
        </p:nvSpPr>
        <p:spPr>
          <a:xfrm>
            <a:off x="762595" y="1598644"/>
            <a:ext cx="10175223" cy="43513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de-CH" sz="2600" dirty="0">
                <a:sym typeface="Wingdings" panose="05000000000000000000" pitchFamily="2" charset="2"/>
              </a:rPr>
              <a:t>Alle wichtigen Unterlagen kann man von der Website herunterladen:</a:t>
            </a:r>
          </a:p>
          <a:p>
            <a:pPr marL="0" indent="0">
              <a:buNone/>
            </a:pPr>
            <a:r>
              <a:rPr lang="de-CH" sz="2600" dirty="0">
                <a:sym typeface="Wingdings" panose="05000000000000000000" pitchFamily="2" charset="2"/>
                <a:hlinkClick r:id="rId3"/>
              </a:rPr>
              <a:t>www.vape-aware.ch</a:t>
            </a:r>
            <a:r>
              <a:rPr lang="de-CH" sz="2600" dirty="0">
                <a:sym typeface="Wingdings" panose="05000000000000000000" pitchFamily="2" charset="2"/>
              </a:rPr>
              <a:t> </a:t>
            </a:r>
          </a:p>
          <a:p>
            <a:pPr marL="0" indent="0">
              <a:buNone/>
            </a:pPr>
            <a:endParaRPr lang="de-CH" sz="2600" b="1" dirty="0">
              <a:highlight>
                <a:srgbClr val="FF00FF"/>
              </a:highlight>
              <a:sym typeface="Wingdings" panose="05000000000000000000" pitchFamily="2" charset="2"/>
            </a:endParaRPr>
          </a:p>
          <a:p>
            <a:pPr>
              <a:buFont typeface="Wingdings" panose="05000000000000000000" pitchFamily="2" charset="2"/>
              <a:buChar char="Ø"/>
            </a:pPr>
            <a:r>
              <a:rPr lang="de-CH" sz="2600" b="1" dirty="0">
                <a:sym typeface="Wingdings" panose="05000000000000000000" pitchFamily="2" charset="2"/>
              </a:rPr>
              <a:t> </a:t>
            </a:r>
            <a:r>
              <a:rPr lang="de-CH" sz="2600" dirty="0">
                <a:sym typeface="Wingdings" panose="05000000000000000000" pitchFamily="2" charset="2"/>
              </a:rPr>
              <a:t>Folien</a:t>
            </a:r>
          </a:p>
          <a:p>
            <a:pPr>
              <a:buFont typeface="Wingdings" panose="05000000000000000000" pitchFamily="2" charset="2"/>
              <a:buChar char="Ø"/>
            </a:pPr>
            <a:r>
              <a:rPr lang="de-CH" sz="2600" dirty="0">
                <a:sym typeface="Wingdings" panose="05000000000000000000" pitchFamily="2" charset="2"/>
              </a:rPr>
              <a:t> Google-Formulare</a:t>
            </a:r>
          </a:p>
          <a:p>
            <a:pPr>
              <a:buFont typeface="Wingdings" panose="05000000000000000000" pitchFamily="2" charset="2"/>
              <a:buChar char="Ø"/>
            </a:pPr>
            <a:r>
              <a:rPr lang="de-CH" sz="2600" dirty="0">
                <a:sym typeface="Wingdings" panose="05000000000000000000" pitchFamily="2" charset="2"/>
              </a:rPr>
              <a:t> Broschüre</a:t>
            </a:r>
          </a:p>
          <a:p>
            <a:pPr>
              <a:buFont typeface="Wingdings" panose="05000000000000000000" pitchFamily="2" charset="2"/>
              <a:buChar char="Ø"/>
            </a:pPr>
            <a:r>
              <a:rPr lang="de-CH" sz="2600" dirty="0">
                <a:sym typeface="Wingdings" panose="05000000000000000000" pitchFamily="2" charset="2"/>
              </a:rPr>
              <a:t> Anschreiben im Namen vom Projekt für Externe</a:t>
            </a:r>
          </a:p>
          <a:p>
            <a:pPr marL="0" indent="0">
              <a:buNone/>
            </a:pPr>
            <a:endParaRPr lang="de-CH" sz="2600" dirty="0"/>
          </a:p>
        </p:txBody>
      </p:sp>
      <p:pic>
        <p:nvPicPr>
          <p:cNvPr id="2" name="Grafik 1" descr="Ein Bild, das Schwarz, Dunkelheit enthält.&#10;&#10;Automatisch generierte Beschreibung">
            <a:extLst>
              <a:ext uri="{FF2B5EF4-FFF2-40B4-BE49-F238E27FC236}">
                <a16:creationId xmlns:a16="http://schemas.microsoft.com/office/drawing/2014/main" id="{32F29D24-C8B5-32C9-8DF4-D844C645D2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43" r="5213" b="12992"/>
          <a:stretch/>
        </p:blipFill>
        <p:spPr>
          <a:xfrm>
            <a:off x="10363200" y="4557556"/>
            <a:ext cx="1447721" cy="1403600"/>
          </a:xfrm>
          <a:prstGeom prst="rect">
            <a:avLst/>
          </a:prstGeom>
        </p:spPr>
      </p:pic>
    </p:spTree>
    <p:extLst>
      <p:ext uri="{BB962C8B-B14F-4D97-AF65-F5344CB8AC3E}">
        <p14:creationId xmlns:p14="http://schemas.microsoft.com/office/powerpoint/2010/main" val="759425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62595" y="653142"/>
            <a:ext cx="9034548" cy="685801"/>
          </a:xfrm>
        </p:spPr>
        <p:txBody>
          <a:bodyPr>
            <a:normAutofit/>
          </a:bodyPr>
          <a:lstStyle/>
          <a:p>
            <a:r>
              <a:rPr lang="de-CH" sz="3000" b="1" dirty="0"/>
              <a:t>Wie geht es jetzt weiter?</a:t>
            </a:r>
          </a:p>
        </p:txBody>
      </p:sp>
      <p:sp>
        <p:nvSpPr>
          <p:cNvPr id="7" name="Inhaltsplatzhalter 2">
            <a:extLst>
              <a:ext uri="{FF2B5EF4-FFF2-40B4-BE49-F238E27FC236}">
                <a16:creationId xmlns:a16="http://schemas.microsoft.com/office/drawing/2014/main" id="{1F4AF3AC-CE79-5BFF-29D9-41C2BF73D8B4}"/>
              </a:ext>
            </a:extLst>
          </p:cNvPr>
          <p:cNvSpPr txBox="1">
            <a:spLocks/>
          </p:cNvSpPr>
          <p:nvPr/>
        </p:nvSpPr>
        <p:spPr>
          <a:xfrm>
            <a:off x="762595" y="1500672"/>
            <a:ext cx="10175223" cy="43513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14350" indent="-514350">
              <a:buFont typeface="+mj-lt"/>
              <a:buAutoNum type="arabicParenR"/>
            </a:pPr>
            <a:r>
              <a:rPr lang="de-CH" dirty="0"/>
              <a:t>Teilnehmer*innen-Tabelle ausfüllen und Bezahlung erhalten</a:t>
            </a:r>
          </a:p>
          <a:p>
            <a:pPr marL="514350" indent="-514350">
              <a:buFont typeface="+mj-lt"/>
              <a:buAutoNum type="arabicParenR"/>
            </a:pPr>
            <a:r>
              <a:rPr lang="de-CH" dirty="0"/>
              <a:t>Elternabend durchführen </a:t>
            </a:r>
          </a:p>
          <a:p>
            <a:pPr marL="514350" indent="-514350">
              <a:buFont typeface="+mj-lt"/>
              <a:buAutoNum type="arabicParenR"/>
            </a:pPr>
            <a:r>
              <a:rPr lang="de-CH" b="1" dirty="0"/>
              <a:t>Feedback-Formular ausfüllen und Bezahlung erhalten</a:t>
            </a:r>
          </a:p>
          <a:p>
            <a:pPr marL="514350" indent="-514350">
              <a:buFont typeface="+mj-lt"/>
              <a:buAutoNum type="arabicParenR"/>
            </a:pPr>
            <a:r>
              <a:rPr lang="de-CH" dirty="0"/>
              <a:t>Optional: Im Unterricht mit den Schülerinnen und Schülern über </a:t>
            </a:r>
            <a:r>
              <a:rPr lang="de-CH" dirty="0" err="1"/>
              <a:t>Vapes</a:t>
            </a:r>
            <a:r>
              <a:rPr lang="de-CH" dirty="0"/>
              <a:t> sprechen</a:t>
            </a:r>
          </a:p>
        </p:txBody>
      </p:sp>
      <p:pic>
        <p:nvPicPr>
          <p:cNvPr id="2" name="Grafik 1" descr="Ein Bild, das Schwarz, Dunkelheit enthält.&#10;&#10;Automatisch generierte Beschreibung">
            <a:extLst>
              <a:ext uri="{FF2B5EF4-FFF2-40B4-BE49-F238E27FC236}">
                <a16:creationId xmlns:a16="http://schemas.microsoft.com/office/drawing/2014/main" id="{1613E06A-F6CF-D4BD-5788-AE6EB0D73113}"/>
              </a:ext>
            </a:extLst>
          </p:cNvPr>
          <p:cNvPicPr>
            <a:picLocks noChangeAspect="1"/>
          </p:cNvPicPr>
          <p:nvPr/>
        </p:nvPicPr>
        <p:blipFill rotWithShape="1">
          <a:blip r:embed="rId3">
            <a:extLst>
              <a:ext uri="{28A0092B-C50C-407E-A947-70E740481C1C}">
                <a14:useLocalDpi xmlns:a14="http://schemas.microsoft.com/office/drawing/2010/main" val="0"/>
              </a:ext>
            </a:extLst>
          </a:blip>
          <a:srcRect l="9428" r="9384" b="14719"/>
          <a:stretch/>
        </p:blipFill>
        <p:spPr>
          <a:xfrm>
            <a:off x="9281634" y="653142"/>
            <a:ext cx="1656184" cy="1739666"/>
          </a:xfrm>
          <a:prstGeom prst="rect">
            <a:avLst/>
          </a:prstGeom>
        </p:spPr>
      </p:pic>
    </p:spTree>
    <p:extLst>
      <p:ext uri="{BB962C8B-B14F-4D97-AF65-F5344CB8AC3E}">
        <p14:creationId xmlns:p14="http://schemas.microsoft.com/office/powerpoint/2010/main" val="734665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62594" y="653142"/>
            <a:ext cx="9886355" cy="685801"/>
          </a:xfrm>
        </p:spPr>
        <p:txBody>
          <a:bodyPr>
            <a:normAutofit/>
          </a:bodyPr>
          <a:lstStyle/>
          <a:p>
            <a:r>
              <a:rPr lang="de-CH" sz="3000" b="1" dirty="0"/>
              <a:t>Feedback ausfüllen und </a:t>
            </a:r>
            <a:r>
              <a:rPr lang="de-CH" sz="3000" b="1" dirty="0" err="1"/>
              <a:t>bezahlung</a:t>
            </a:r>
            <a:r>
              <a:rPr lang="de-CH" sz="3000" b="1" dirty="0"/>
              <a:t> erhalten</a:t>
            </a:r>
          </a:p>
        </p:txBody>
      </p:sp>
      <p:sp>
        <p:nvSpPr>
          <p:cNvPr id="7" name="Inhaltsplatzhalter 2">
            <a:extLst>
              <a:ext uri="{FF2B5EF4-FFF2-40B4-BE49-F238E27FC236}">
                <a16:creationId xmlns:a16="http://schemas.microsoft.com/office/drawing/2014/main" id="{1F4AF3AC-CE79-5BFF-29D9-41C2BF73D8B4}"/>
              </a:ext>
            </a:extLst>
          </p:cNvPr>
          <p:cNvSpPr txBox="1">
            <a:spLocks/>
          </p:cNvSpPr>
          <p:nvPr/>
        </p:nvSpPr>
        <p:spPr>
          <a:xfrm>
            <a:off x="762595" y="1500672"/>
            <a:ext cx="10175223" cy="43513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endParaRPr lang="de-CH" dirty="0"/>
          </a:p>
        </p:txBody>
      </p:sp>
      <p:sp>
        <p:nvSpPr>
          <p:cNvPr id="2" name="Textfeld 1">
            <a:extLst>
              <a:ext uri="{FF2B5EF4-FFF2-40B4-BE49-F238E27FC236}">
                <a16:creationId xmlns:a16="http://schemas.microsoft.com/office/drawing/2014/main" id="{5A9A1983-3777-7E38-88F5-2F9C930B44E1}"/>
              </a:ext>
            </a:extLst>
          </p:cNvPr>
          <p:cNvSpPr txBox="1"/>
          <p:nvPr/>
        </p:nvSpPr>
        <p:spPr>
          <a:xfrm>
            <a:off x="6457781" y="1720840"/>
            <a:ext cx="4702230" cy="3416320"/>
          </a:xfrm>
          <a:prstGeom prst="rect">
            <a:avLst/>
          </a:prstGeom>
          <a:noFill/>
        </p:spPr>
        <p:txBody>
          <a:bodyPr wrap="square" rtlCol="0">
            <a:spAutoFit/>
          </a:bodyPr>
          <a:lstStyle/>
          <a:p>
            <a:r>
              <a:rPr lang="de-DE" dirty="0">
                <a:hlinkClick r:id="rId3"/>
              </a:rPr>
              <a:t>Feedback zur durchgeführten Eltern-Infoveranstaltung (google.com)</a:t>
            </a:r>
            <a:endParaRPr lang="de-DE" dirty="0"/>
          </a:p>
          <a:p>
            <a:pPr marL="285750" indent="-285750">
              <a:buFont typeface="Wingdings" panose="05000000000000000000" pitchFamily="2" charset="2"/>
              <a:buChar char="Ø"/>
            </a:pPr>
            <a:endParaRPr lang="de-DE" dirty="0"/>
          </a:p>
          <a:p>
            <a:pPr marL="285750" indent="-285750">
              <a:buFont typeface="Wingdings" panose="05000000000000000000" pitchFamily="2" charset="2"/>
              <a:buChar char="Ø"/>
            </a:pPr>
            <a:endParaRPr lang="de-DE" dirty="0"/>
          </a:p>
          <a:p>
            <a:pPr marL="285750" indent="-285750">
              <a:buFont typeface="Wingdings" panose="05000000000000000000" pitchFamily="2" charset="2"/>
              <a:buChar char="Ø"/>
            </a:pPr>
            <a:r>
              <a:rPr lang="de-DE" dirty="0"/>
              <a:t>Die HSK-Lehrperson füllt nach dem Elterntreff das Feedback-Formular aus.</a:t>
            </a:r>
          </a:p>
          <a:p>
            <a:pPr marL="285750" indent="-285750">
              <a:buFont typeface="Wingdings" panose="05000000000000000000" pitchFamily="2" charset="2"/>
              <a:buChar char="Ø"/>
            </a:pPr>
            <a:r>
              <a:rPr lang="de-DE" b="1" dirty="0"/>
              <a:t>Beweisfoto</a:t>
            </a:r>
            <a:r>
              <a:rPr lang="de-DE" dirty="0"/>
              <a:t> nicht vergessen! </a:t>
            </a:r>
          </a:p>
          <a:p>
            <a:endParaRPr lang="de-DE" dirty="0"/>
          </a:p>
          <a:p>
            <a:endParaRPr lang="de-DE" dirty="0"/>
          </a:p>
          <a:p>
            <a:endParaRPr lang="de-DE" dirty="0"/>
          </a:p>
          <a:p>
            <a:r>
              <a:rPr lang="de-DE" dirty="0"/>
              <a:t>Nach dem Ausfüllen erhält die HSK-Lehrperson die Auszahlung in der Höhe von 75 CHF.</a:t>
            </a:r>
          </a:p>
        </p:txBody>
      </p:sp>
      <p:pic>
        <p:nvPicPr>
          <p:cNvPr id="5" name="Grafik 4" descr="Ein Bild, das Text, Software, Webseite, Computersymbol enthält.">
            <a:extLst>
              <a:ext uri="{FF2B5EF4-FFF2-40B4-BE49-F238E27FC236}">
                <a16:creationId xmlns:a16="http://schemas.microsoft.com/office/drawing/2014/main" id="{AAE16122-888B-11AB-9EC6-3B56758C7383}"/>
              </a:ext>
            </a:extLst>
          </p:cNvPr>
          <p:cNvPicPr>
            <a:picLocks noChangeAspect="1"/>
          </p:cNvPicPr>
          <p:nvPr/>
        </p:nvPicPr>
        <p:blipFill>
          <a:blip r:embed="rId4">
            <a:extLst>
              <a:ext uri="{28A0092B-C50C-407E-A947-70E740481C1C}">
                <a14:useLocalDpi xmlns:a14="http://schemas.microsoft.com/office/drawing/2010/main" val="0"/>
              </a:ext>
            </a:extLst>
          </a:blip>
          <a:srcRect l="19219" t="5913" r="59375" b="13414"/>
          <a:stretch/>
        </p:blipFill>
        <p:spPr>
          <a:xfrm>
            <a:off x="1254182" y="1145574"/>
            <a:ext cx="3943350" cy="5331426"/>
          </a:xfrm>
          <a:prstGeom prst="rect">
            <a:avLst/>
          </a:prstGeom>
        </p:spPr>
      </p:pic>
    </p:spTree>
    <p:extLst>
      <p:ext uri="{BB962C8B-B14F-4D97-AF65-F5344CB8AC3E}">
        <p14:creationId xmlns:p14="http://schemas.microsoft.com/office/powerpoint/2010/main" val="1442610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62595" y="653142"/>
            <a:ext cx="9034548" cy="685801"/>
          </a:xfrm>
        </p:spPr>
        <p:txBody>
          <a:bodyPr>
            <a:normAutofit/>
          </a:bodyPr>
          <a:lstStyle/>
          <a:p>
            <a:r>
              <a:rPr lang="de-CH" sz="3000" b="1" dirty="0"/>
              <a:t>Wie geht es jetzt weiter?</a:t>
            </a:r>
          </a:p>
        </p:txBody>
      </p:sp>
      <p:sp>
        <p:nvSpPr>
          <p:cNvPr id="7" name="Inhaltsplatzhalter 2">
            <a:extLst>
              <a:ext uri="{FF2B5EF4-FFF2-40B4-BE49-F238E27FC236}">
                <a16:creationId xmlns:a16="http://schemas.microsoft.com/office/drawing/2014/main" id="{1F4AF3AC-CE79-5BFF-29D9-41C2BF73D8B4}"/>
              </a:ext>
            </a:extLst>
          </p:cNvPr>
          <p:cNvSpPr txBox="1">
            <a:spLocks/>
          </p:cNvSpPr>
          <p:nvPr/>
        </p:nvSpPr>
        <p:spPr>
          <a:xfrm>
            <a:off x="762595" y="1500672"/>
            <a:ext cx="10175223" cy="43513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14350" indent="-514350">
              <a:buFont typeface="+mj-lt"/>
              <a:buAutoNum type="arabicParenR"/>
            </a:pPr>
            <a:r>
              <a:rPr lang="de-CH" dirty="0"/>
              <a:t>Teilnehmer*innen-Tabelle ausfüllen und Bezahlung erhalten</a:t>
            </a:r>
          </a:p>
          <a:p>
            <a:pPr marL="514350" indent="-514350">
              <a:buFont typeface="+mj-lt"/>
              <a:buAutoNum type="arabicParenR"/>
            </a:pPr>
            <a:r>
              <a:rPr lang="de-CH" dirty="0"/>
              <a:t>Elternabend durchführen </a:t>
            </a:r>
          </a:p>
          <a:p>
            <a:pPr marL="514350" indent="-514350">
              <a:buFont typeface="+mj-lt"/>
              <a:buAutoNum type="arabicParenR"/>
            </a:pPr>
            <a:r>
              <a:rPr lang="de-CH" dirty="0"/>
              <a:t>Feedback-Formular ausfüllen und Bezahlung erhalten</a:t>
            </a:r>
          </a:p>
          <a:p>
            <a:pPr marL="514350" indent="-514350">
              <a:buFont typeface="+mj-lt"/>
              <a:buAutoNum type="arabicParenR"/>
            </a:pPr>
            <a:r>
              <a:rPr lang="de-CH" b="1" dirty="0"/>
              <a:t>Optional: Im Unterricht mit den Schülerinnen und Schülern über die Risiken von </a:t>
            </a:r>
            <a:r>
              <a:rPr lang="de-CH" b="1" dirty="0" err="1"/>
              <a:t>Vapes</a:t>
            </a:r>
            <a:r>
              <a:rPr lang="de-CH" b="1" dirty="0"/>
              <a:t> sprechen.</a:t>
            </a:r>
          </a:p>
        </p:txBody>
      </p:sp>
      <p:pic>
        <p:nvPicPr>
          <p:cNvPr id="2" name="Grafik 1" descr="Ein Bild, das Schwarz, Dunkelheit enthält.&#10;&#10;Automatisch generierte Beschreibung">
            <a:extLst>
              <a:ext uri="{FF2B5EF4-FFF2-40B4-BE49-F238E27FC236}">
                <a16:creationId xmlns:a16="http://schemas.microsoft.com/office/drawing/2014/main" id="{1613E06A-F6CF-D4BD-5788-AE6EB0D73113}"/>
              </a:ext>
            </a:extLst>
          </p:cNvPr>
          <p:cNvPicPr>
            <a:picLocks noChangeAspect="1"/>
          </p:cNvPicPr>
          <p:nvPr/>
        </p:nvPicPr>
        <p:blipFill rotWithShape="1">
          <a:blip r:embed="rId3">
            <a:extLst>
              <a:ext uri="{28A0092B-C50C-407E-A947-70E740481C1C}">
                <a14:useLocalDpi xmlns:a14="http://schemas.microsoft.com/office/drawing/2010/main" val="0"/>
              </a:ext>
            </a:extLst>
          </a:blip>
          <a:srcRect l="9428" r="9384" b="14719"/>
          <a:stretch/>
        </p:blipFill>
        <p:spPr>
          <a:xfrm>
            <a:off x="9281634" y="653142"/>
            <a:ext cx="1656184" cy="1739666"/>
          </a:xfrm>
          <a:prstGeom prst="rect">
            <a:avLst/>
          </a:prstGeom>
        </p:spPr>
      </p:pic>
    </p:spTree>
    <p:extLst>
      <p:ext uri="{BB962C8B-B14F-4D97-AF65-F5344CB8AC3E}">
        <p14:creationId xmlns:p14="http://schemas.microsoft.com/office/powerpoint/2010/main" val="1640104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62595" y="653142"/>
            <a:ext cx="9034548" cy="685801"/>
          </a:xfrm>
        </p:spPr>
        <p:txBody>
          <a:bodyPr>
            <a:normAutofit/>
          </a:bodyPr>
          <a:lstStyle/>
          <a:p>
            <a:r>
              <a:rPr lang="de-CH" sz="3000" b="1" dirty="0"/>
              <a:t>Danke!</a:t>
            </a:r>
          </a:p>
        </p:txBody>
      </p:sp>
      <p:sp>
        <p:nvSpPr>
          <p:cNvPr id="7" name="Inhaltsplatzhalter 2">
            <a:extLst>
              <a:ext uri="{FF2B5EF4-FFF2-40B4-BE49-F238E27FC236}">
                <a16:creationId xmlns:a16="http://schemas.microsoft.com/office/drawing/2014/main" id="{1F4AF3AC-CE79-5BFF-29D9-41C2BF73D8B4}"/>
              </a:ext>
            </a:extLst>
          </p:cNvPr>
          <p:cNvSpPr txBox="1">
            <a:spLocks/>
          </p:cNvSpPr>
          <p:nvPr/>
        </p:nvSpPr>
        <p:spPr>
          <a:xfrm>
            <a:off x="939091" y="1729272"/>
            <a:ext cx="6013743" cy="43513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de-CH" sz="2600" dirty="0"/>
          </a:p>
          <a:p>
            <a:pPr marL="0" indent="0">
              <a:buNone/>
            </a:pPr>
            <a:endParaRPr lang="de-CH" sz="2600" dirty="0"/>
          </a:p>
        </p:txBody>
      </p:sp>
      <p:sp>
        <p:nvSpPr>
          <p:cNvPr id="2" name="Textfeld 1">
            <a:extLst>
              <a:ext uri="{FF2B5EF4-FFF2-40B4-BE49-F238E27FC236}">
                <a16:creationId xmlns:a16="http://schemas.microsoft.com/office/drawing/2014/main" id="{1B89B82F-9799-7D9A-2F4D-CD26F3809A18}"/>
              </a:ext>
            </a:extLst>
          </p:cNvPr>
          <p:cNvSpPr txBox="1"/>
          <p:nvPr/>
        </p:nvSpPr>
        <p:spPr>
          <a:xfrm>
            <a:off x="1295400" y="2308561"/>
            <a:ext cx="10115550" cy="523220"/>
          </a:xfrm>
          <a:prstGeom prst="rect">
            <a:avLst/>
          </a:prstGeom>
          <a:noFill/>
        </p:spPr>
        <p:txBody>
          <a:bodyPr wrap="square" rtlCol="0">
            <a:spAutoFit/>
          </a:bodyPr>
          <a:lstStyle/>
          <a:p>
            <a:r>
              <a:rPr lang="de-CH" sz="2800" dirty="0"/>
              <a:t>Herzlichen Dank für Eure Aufmerksamkeit und Euer Engagement!</a:t>
            </a:r>
          </a:p>
        </p:txBody>
      </p:sp>
    </p:spTree>
    <p:extLst>
      <p:ext uri="{BB962C8B-B14F-4D97-AF65-F5344CB8AC3E}">
        <p14:creationId xmlns:p14="http://schemas.microsoft.com/office/powerpoint/2010/main" val="2735977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62595" y="653142"/>
            <a:ext cx="9034548" cy="685801"/>
          </a:xfrm>
        </p:spPr>
        <p:txBody>
          <a:bodyPr>
            <a:normAutofit/>
          </a:bodyPr>
          <a:lstStyle/>
          <a:p>
            <a:r>
              <a:rPr lang="de-CH" sz="3000" b="1" dirty="0"/>
              <a:t>quellen</a:t>
            </a:r>
          </a:p>
        </p:txBody>
      </p:sp>
      <p:sp>
        <p:nvSpPr>
          <p:cNvPr id="7" name="Inhaltsplatzhalter 2">
            <a:extLst>
              <a:ext uri="{FF2B5EF4-FFF2-40B4-BE49-F238E27FC236}">
                <a16:creationId xmlns:a16="http://schemas.microsoft.com/office/drawing/2014/main" id="{1F4AF3AC-CE79-5BFF-29D9-41C2BF73D8B4}"/>
              </a:ext>
            </a:extLst>
          </p:cNvPr>
          <p:cNvSpPr txBox="1">
            <a:spLocks/>
          </p:cNvSpPr>
          <p:nvPr/>
        </p:nvSpPr>
        <p:spPr>
          <a:xfrm>
            <a:off x="939091" y="1729272"/>
            <a:ext cx="6013743" cy="43513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de-CH" sz="2600" dirty="0"/>
          </a:p>
          <a:p>
            <a:pPr marL="0" indent="0">
              <a:buNone/>
            </a:pPr>
            <a:endParaRPr lang="de-CH" sz="2600" dirty="0"/>
          </a:p>
        </p:txBody>
      </p:sp>
      <p:sp>
        <p:nvSpPr>
          <p:cNvPr id="2" name="Textfeld 1">
            <a:extLst>
              <a:ext uri="{FF2B5EF4-FFF2-40B4-BE49-F238E27FC236}">
                <a16:creationId xmlns:a16="http://schemas.microsoft.com/office/drawing/2014/main" id="{1B89B82F-9799-7D9A-2F4D-CD26F3809A18}"/>
              </a:ext>
            </a:extLst>
          </p:cNvPr>
          <p:cNvSpPr txBox="1"/>
          <p:nvPr/>
        </p:nvSpPr>
        <p:spPr>
          <a:xfrm>
            <a:off x="939091" y="1257108"/>
            <a:ext cx="9680895" cy="3785652"/>
          </a:xfrm>
          <a:prstGeom prst="rect">
            <a:avLst/>
          </a:prstGeom>
          <a:noFill/>
        </p:spPr>
        <p:txBody>
          <a:bodyPr wrap="square" rtlCol="0">
            <a:spAutoFit/>
          </a:bodyPr>
          <a:lstStyle/>
          <a:p>
            <a:r>
              <a:rPr lang="de-DE" sz="1200" dirty="0">
                <a:hlinkClick r:id="rId2">
                  <a:extLst>
                    <a:ext uri="{A12FA001-AC4F-418D-AE19-62706E023703}">
                      <ahyp:hlinkClr xmlns:ahyp="http://schemas.microsoft.com/office/drawing/2018/hyperlinkcolor" val="tx"/>
                    </a:ext>
                  </a:extLst>
                </a:hlinkClick>
              </a:rPr>
              <a:t>Mit Unterstützung der Zürcher Fachstelle zur </a:t>
            </a:r>
            <a:r>
              <a:rPr lang="de-DE" sz="1200" dirty="0" err="1">
                <a:hlinkClick r:id="rId2">
                  <a:extLst>
                    <a:ext uri="{A12FA001-AC4F-418D-AE19-62706E023703}">
                      <ahyp:hlinkClr xmlns:ahyp="http://schemas.microsoft.com/office/drawing/2018/hyperlinkcolor" val="tx"/>
                    </a:ext>
                  </a:extLst>
                </a:hlinkClick>
              </a:rPr>
              <a:t>Präventions</a:t>
            </a:r>
            <a:r>
              <a:rPr lang="de-DE" sz="1200" dirty="0">
                <a:hlinkClick r:id="rId2">
                  <a:extLst>
                    <a:ext uri="{A12FA001-AC4F-418D-AE19-62706E023703}">
                      <ahyp:hlinkClr xmlns:ahyp="http://schemas.microsoft.com/office/drawing/2018/hyperlinkcolor" val="tx"/>
                    </a:ext>
                  </a:extLst>
                </a:hlinkClick>
              </a:rPr>
              <a:t> des Suchtmittelmissbrauchs: </a:t>
            </a:r>
            <a:r>
              <a:rPr lang="de-DE" sz="1200" dirty="0">
                <a:solidFill>
                  <a:srgbClr val="0066FF"/>
                </a:solidFill>
                <a:hlinkClick r:id="rId2">
                  <a:extLst>
                    <a:ext uri="{A12FA001-AC4F-418D-AE19-62706E023703}">
                      <ahyp:hlinkClr xmlns:ahyp="http://schemas.microsoft.com/office/drawing/2018/hyperlinkcolor" val="tx"/>
                    </a:ext>
                  </a:extLst>
                </a:hlinkClick>
              </a:rPr>
              <a:t>Home - ZFPS – Zürcher Fachstelle zur Prävention des Suchtmittelmissbrauchs</a:t>
            </a:r>
            <a:endParaRPr lang="de-DE" sz="1200" dirty="0"/>
          </a:p>
          <a:p>
            <a:r>
              <a:rPr lang="de-DE" sz="1200" dirty="0">
                <a:hlinkClick r:id="rId3"/>
              </a:rPr>
              <a:t>E-Zigaretten bei AT Schweiz - AT Schweiz (at-schweiz.ch)</a:t>
            </a:r>
            <a:endParaRPr lang="de-DE" sz="1200" dirty="0"/>
          </a:p>
          <a:p>
            <a:r>
              <a:rPr lang="de-DE" sz="1200" dirty="0">
                <a:hlinkClick r:id="rId4"/>
              </a:rPr>
              <a:t>Neue nikotinhaltige Produkte - Konsum - Sucht Schweiz</a:t>
            </a:r>
            <a:endParaRPr lang="de-DE" sz="1200" dirty="0"/>
          </a:p>
          <a:p>
            <a:r>
              <a:rPr lang="de-CH" sz="1200" dirty="0" err="1">
                <a:hlinkClick r:id="rId5"/>
              </a:rPr>
              <a:t>Vapes</a:t>
            </a:r>
            <a:r>
              <a:rPr lang="de-CH" sz="1200" dirty="0">
                <a:hlinkClick r:id="rId5"/>
              </a:rPr>
              <a:t>, Puff Bars und Co. - Basler Kantonslabor verbietet Verkauf von mehreren E-Zigaretten - News – SRF</a:t>
            </a:r>
            <a:endParaRPr lang="de-DE" sz="1200" dirty="0"/>
          </a:p>
          <a:p>
            <a:r>
              <a:rPr lang="de-DE" sz="1200" dirty="0">
                <a:hlinkClick r:id="rId6"/>
              </a:rPr>
              <a:t>E-Zigaretten: Waadt verbietet Verkauf an Minderjährige (watson.ch)</a:t>
            </a:r>
            <a:endParaRPr lang="de-DE" sz="1200" dirty="0"/>
          </a:p>
          <a:p>
            <a:r>
              <a:rPr lang="de-DE" sz="1200" dirty="0">
                <a:hlinkClick r:id="rId7"/>
              </a:rPr>
              <a:t>Nationalrat will elektronische Einwegzigaretten verbieten (parlament.ch)</a:t>
            </a:r>
            <a:endParaRPr lang="de-DE" sz="1200" dirty="0"/>
          </a:p>
          <a:p>
            <a:r>
              <a:rPr lang="de-DE" sz="1200" dirty="0">
                <a:hlinkClick r:id="rId8"/>
              </a:rPr>
              <a:t>https://www.srf.ch/news/schweiz/gesetze-gegen-vapes-australien-verbietet-die-einfuhr-von-einweg-e-zigaretten</a:t>
            </a:r>
            <a:endParaRPr lang="de-DE" sz="1200" dirty="0"/>
          </a:p>
          <a:p>
            <a:r>
              <a:rPr lang="de-DE" sz="1200" dirty="0">
                <a:hlinkClick r:id="rId9"/>
              </a:rPr>
              <a:t>Verbot von Einweg-E-Zigaretten in Belgien: EU-Kommission gibt grünes Licht – </a:t>
            </a:r>
            <a:r>
              <a:rPr lang="de-DE" sz="1200" dirty="0" err="1">
                <a:hlinkClick r:id="rId9"/>
              </a:rPr>
              <a:t>Euractiv</a:t>
            </a:r>
            <a:r>
              <a:rPr lang="de-DE" sz="1200" dirty="0">
                <a:hlinkClick r:id="rId9"/>
              </a:rPr>
              <a:t> DE</a:t>
            </a:r>
            <a:endParaRPr lang="de-CH" sz="1200" dirty="0"/>
          </a:p>
          <a:p>
            <a:r>
              <a:rPr lang="de-DE" sz="1200" dirty="0">
                <a:hlinkClick r:id="rId10"/>
              </a:rPr>
              <a:t>Frankreich verbietet E-Zigaretten – </a:t>
            </a:r>
            <a:r>
              <a:rPr lang="de-DE" sz="1200" dirty="0" err="1">
                <a:hlinkClick r:id="rId10"/>
              </a:rPr>
              <a:t>Euractiv</a:t>
            </a:r>
            <a:r>
              <a:rPr lang="de-DE" sz="1200" dirty="0">
                <a:hlinkClick r:id="rId10"/>
              </a:rPr>
              <a:t> DE</a:t>
            </a:r>
            <a:endParaRPr lang="de-DE" sz="1200" dirty="0"/>
          </a:p>
          <a:p>
            <a:r>
              <a:rPr lang="de-CH" sz="1200" dirty="0">
                <a:hlinkClick r:id="rId11"/>
              </a:rPr>
              <a:t>E-Zigaretten (admin.ch)</a:t>
            </a:r>
            <a:endParaRPr lang="de-CH" sz="1200" dirty="0"/>
          </a:p>
          <a:p>
            <a:r>
              <a:rPr lang="de-DE" sz="1200" dirty="0">
                <a:hlinkClick r:id="rId12"/>
              </a:rPr>
              <a:t>Regulierungen bei Tabak und E-Zigaretten in den Kantonen | </a:t>
            </a:r>
            <a:r>
              <a:rPr lang="de-DE" sz="1200" dirty="0" err="1">
                <a:hlinkClick r:id="rId12"/>
              </a:rPr>
              <a:t>MonAM</a:t>
            </a:r>
            <a:r>
              <a:rPr lang="de-DE" sz="1200" dirty="0">
                <a:hlinkClick r:id="rId12"/>
              </a:rPr>
              <a:t> | BAG (admin.ch)</a:t>
            </a:r>
            <a:endParaRPr lang="de-DE" sz="1200" dirty="0"/>
          </a:p>
          <a:p>
            <a:endParaRPr lang="de-DE" sz="1200" dirty="0"/>
          </a:p>
          <a:p>
            <a:r>
              <a:rPr lang="de-DE" sz="1200" dirty="0">
                <a:hlinkClick r:id="rId13"/>
              </a:rPr>
              <a:t>Vape für Kinder (youtube.com)</a:t>
            </a:r>
            <a:endParaRPr lang="de-DE" sz="1200" dirty="0"/>
          </a:p>
          <a:p>
            <a:r>
              <a:rPr lang="de-DE" sz="1200" dirty="0">
                <a:hlinkClick r:id="rId14"/>
              </a:rPr>
              <a:t>https://youtu.be/6Y0FOoFGnBw</a:t>
            </a:r>
            <a:endParaRPr lang="de-DE" sz="1200" dirty="0"/>
          </a:p>
          <a:p>
            <a:r>
              <a:rPr lang="de-CH" sz="1200" b="0" i="0" dirty="0">
                <a:solidFill>
                  <a:srgbClr val="222222"/>
                </a:solidFill>
                <a:effectLst/>
                <a:latin typeface="Arial" panose="020B0604020202020204" pitchFamily="34" charset="0"/>
              </a:rPr>
              <a:t>Bandura, A., &amp; Kober, H. (1979). </a:t>
            </a:r>
            <a:r>
              <a:rPr lang="de-CH" sz="1200" b="0" i="1" dirty="0">
                <a:solidFill>
                  <a:srgbClr val="222222"/>
                </a:solidFill>
                <a:effectLst/>
                <a:latin typeface="Arial" panose="020B0604020202020204" pitchFamily="34" charset="0"/>
              </a:rPr>
              <a:t>Sozial-kognitive Lerntheorie</a:t>
            </a:r>
            <a:r>
              <a:rPr lang="de-CH" sz="1200" b="0" i="0" dirty="0">
                <a:solidFill>
                  <a:srgbClr val="222222"/>
                </a:solidFill>
                <a:effectLst/>
                <a:latin typeface="Arial" panose="020B0604020202020204" pitchFamily="34" charset="0"/>
              </a:rPr>
              <a:t> (p. 37). Stuttgart: Klett-Cotta.</a:t>
            </a:r>
            <a:endParaRPr lang="de-DE" sz="1200" dirty="0"/>
          </a:p>
          <a:p>
            <a:endParaRPr lang="de-DE" sz="1200" dirty="0"/>
          </a:p>
          <a:p>
            <a:endParaRPr lang="de-DE" sz="1200" dirty="0"/>
          </a:p>
          <a:p>
            <a:r>
              <a:rPr lang="de-DE" sz="1200" dirty="0"/>
              <a:t>Alle Icons sind von: thenounpoject.com</a:t>
            </a:r>
          </a:p>
          <a:p>
            <a:r>
              <a:rPr lang="de-DE" sz="1200" dirty="0"/>
              <a:t>Alle Grafiken, sofern nicht anders beschrieben von: istock.com</a:t>
            </a:r>
          </a:p>
        </p:txBody>
      </p:sp>
    </p:spTree>
    <p:extLst>
      <p:ext uri="{BB962C8B-B14F-4D97-AF65-F5344CB8AC3E}">
        <p14:creationId xmlns:p14="http://schemas.microsoft.com/office/powerpoint/2010/main" val="3193765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p:txBody>
          <a:bodyPr>
            <a:normAutofit/>
          </a:bodyPr>
          <a:lstStyle/>
          <a:p>
            <a:r>
              <a:rPr lang="de-CH" b="1" dirty="0"/>
              <a:t>Was sind </a:t>
            </a:r>
            <a:r>
              <a:rPr lang="de-CH" b="1" dirty="0" err="1"/>
              <a:t>Vapes</a:t>
            </a:r>
            <a:r>
              <a:rPr lang="de-CH" b="1" dirty="0"/>
              <a:t>?</a:t>
            </a:r>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4800599" y="731520"/>
            <a:ext cx="6520543" cy="5658394"/>
          </a:xfrm>
        </p:spPr>
        <p:txBody>
          <a:bodyPr>
            <a:normAutofit/>
          </a:bodyPr>
          <a:lstStyle/>
          <a:p>
            <a:pPr>
              <a:spcBef>
                <a:spcPts val="200"/>
              </a:spcBef>
            </a:pPr>
            <a:r>
              <a:rPr lang="de-CH" dirty="0">
                <a:hlinkClick r:id="rId3"/>
              </a:rPr>
              <a:t>Video Vape und Kinder</a:t>
            </a:r>
            <a:endParaRPr lang="de-CH" dirty="0"/>
          </a:p>
          <a:p>
            <a:pPr>
              <a:spcBef>
                <a:spcPts val="200"/>
              </a:spcBef>
            </a:pPr>
            <a:endParaRPr lang="de-CH" dirty="0"/>
          </a:p>
          <a:p>
            <a:pPr>
              <a:spcBef>
                <a:spcPts val="200"/>
              </a:spcBef>
            </a:pPr>
            <a:r>
              <a:rPr lang="de-CH" dirty="0" err="1"/>
              <a:t>Vapes</a:t>
            </a:r>
            <a:r>
              <a:rPr lang="de-CH" dirty="0"/>
              <a:t> sind elektronische Geräte und werden auch elektronische Verdampfer genannt.</a:t>
            </a:r>
          </a:p>
          <a:p>
            <a:pPr>
              <a:spcBef>
                <a:spcPts val="200"/>
              </a:spcBef>
            </a:pPr>
            <a:endParaRPr lang="de-CH" dirty="0"/>
          </a:p>
          <a:p>
            <a:pPr>
              <a:spcBef>
                <a:spcPts val="200"/>
              </a:spcBef>
            </a:pPr>
            <a:r>
              <a:rPr lang="de-CH" dirty="0"/>
              <a:t>Sie enthalten eine meist nikotinhaltige Flüssigkeit. Diese Flüssigkeit wird erhitzt und es entsteht Dampf. Dieser Dampf wird danach eingeatmet.</a:t>
            </a:r>
          </a:p>
          <a:p>
            <a:pPr>
              <a:spcBef>
                <a:spcPts val="200"/>
              </a:spcBef>
            </a:pPr>
            <a:endParaRPr lang="de-CH" dirty="0"/>
          </a:p>
          <a:p>
            <a:r>
              <a:rPr lang="de-CH" dirty="0"/>
              <a:t>Die Flüssigkeit wird als E-Liquid bezeichnet</a:t>
            </a:r>
          </a:p>
          <a:p>
            <a:endParaRPr lang="de-CH" dirty="0"/>
          </a:p>
          <a:p>
            <a:endParaRPr lang="de-CH" dirty="0"/>
          </a:p>
        </p:txBody>
      </p:sp>
      <p:sp>
        <p:nvSpPr>
          <p:cNvPr id="4" name="Textplatzhalter 3">
            <a:extLst>
              <a:ext uri="{FF2B5EF4-FFF2-40B4-BE49-F238E27FC236}">
                <a16:creationId xmlns:a16="http://schemas.microsoft.com/office/drawing/2014/main" id="{ADA0E272-5872-373E-657C-AD60A2FB19A3}"/>
              </a:ext>
            </a:extLst>
          </p:cNvPr>
          <p:cNvSpPr>
            <a:spLocks noGrp="1"/>
          </p:cNvSpPr>
          <p:nvPr>
            <p:ph type="body" sz="half" idx="2"/>
          </p:nvPr>
        </p:nvSpPr>
        <p:spPr/>
        <p:txBody>
          <a:bodyPr>
            <a:normAutofit/>
          </a:bodyPr>
          <a:lstStyle/>
          <a:p>
            <a:pPr algn="ctr"/>
            <a:endParaRPr lang="de-CH" sz="2200" dirty="0"/>
          </a:p>
        </p:txBody>
      </p:sp>
      <p:pic>
        <p:nvPicPr>
          <p:cNvPr id="5" name="Grafik 4" descr="Ein Bild, das Handschuhe, Hand enthält.&#10;&#10;Automatisch generierte Beschreibung">
            <a:extLst>
              <a:ext uri="{FF2B5EF4-FFF2-40B4-BE49-F238E27FC236}">
                <a16:creationId xmlns:a16="http://schemas.microsoft.com/office/drawing/2014/main" id="{54C15E91-A350-AC83-C4C6-7B8CC3D0A968}"/>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8" name="Textfeld 7">
            <a:extLst>
              <a:ext uri="{FF2B5EF4-FFF2-40B4-BE49-F238E27FC236}">
                <a16:creationId xmlns:a16="http://schemas.microsoft.com/office/drawing/2014/main" id="{4578F134-0AFC-EB87-88FB-758249D8B58B}"/>
              </a:ext>
            </a:extLst>
          </p:cNvPr>
          <p:cNvSpPr txBox="1"/>
          <p:nvPr/>
        </p:nvSpPr>
        <p:spPr>
          <a:xfrm rot="14118513">
            <a:off x="413750" y="4876736"/>
            <a:ext cx="921488" cy="276999"/>
          </a:xfrm>
          <a:prstGeom prst="rect">
            <a:avLst/>
          </a:prstGeom>
          <a:solidFill>
            <a:schemeClr val="tx2">
              <a:lumMod val="60000"/>
              <a:lumOff val="40000"/>
            </a:schemeClr>
          </a:solidFill>
          <a:ln w="28575">
            <a:solidFill>
              <a:srgbClr val="C00000"/>
            </a:solidFill>
          </a:ln>
        </p:spPr>
        <p:txBody>
          <a:bodyPr wrap="square" rtlCol="0">
            <a:spAutoFit/>
          </a:bodyPr>
          <a:lstStyle/>
          <a:p>
            <a:r>
              <a:rPr lang="de-CH" sz="1200" dirty="0">
                <a:solidFill>
                  <a:srgbClr val="C00000"/>
                </a:solidFill>
              </a:rPr>
              <a:t>Informieren</a:t>
            </a:r>
          </a:p>
        </p:txBody>
      </p:sp>
      <p:sp>
        <p:nvSpPr>
          <p:cNvPr id="9" name="Textfeld 8">
            <a:extLst>
              <a:ext uri="{FF2B5EF4-FFF2-40B4-BE49-F238E27FC236}">
                <a16:creationId xmlns:a16="http://schemas.microsoft.com/office/drawing/2014/main" id="{1F44566B-C251-14AD-1825-82A322CD28E9}"/>
              </a:ext>
            </a:extLst>
          </p:cNvPr>
          <p:cNvSpPr txBox="1"/>
          <p:nvPr/>
        </p:nvSpPr>
        <p:spPr>
          <a:xfrm rot="15848186">
            <a:off x="1003740" y="4167825"/>
            <a:ext cx="850604" cy="276999"/>
          </a:xfrm>
          <a:prstGeom prst="rect">
            <a:avLst/>
          </a:prstGeom>
          <a:solidFill>
            <a:schemeClr val="tx2">
              <a:lumMod val="60000"/>
              <a:lumOff val="40000"/>
            </a:schemeClr>
          </a:solidFill>
        </p:spPr>
        <p:txBody>
          <a:bodyPr wrap="square" rtlCol="0">
            <a:spAutoFit/>
          </a:bodyPr>
          <a:lstStyle/>
          <a:p>
            <a:r>
              <a:rPr lang="de-CH" sz="1200" dirty="0">
                <a:solidFill>
                  <a:schemeClr val="bg1"/>
                </a:solidFill>
              </a:rPr>
              <a:t>Verstehen</a:t>
            </a:r>
          </a:p>
        </p:txBody>
      </p:sp>
      <p:sp>
        <p:nvSpPr>
          <p:cNvPr id="10" name="Textfeld 9">
            <a:extLst>
              <a:ext uri="{FF2B5EF4-FFF2-40B4-BE49-F238E27FC236}">
                <a16:creationId xmlns:a16="http://schemas.microsoft.com/office/drawing/2014/main" id="{E6BCD768-D7CC-00FB-1E1C-9AED8D920DE1}"/>
              </a:ext>
            </a:extLst>
          </p:cNvPr>
          <p:cNvSpPr txBox="1"/>
          <p:nvPr/>
        </p:nvSpPr>
        <p:spPr>
          <a:xfrm rot="16200000">
            <a:off x="1455737" y="4081736"/>
            <a:ext cx="811618" cy="276999"/>
          </a:xfrm>
          <a:prstGeom prst="rect">
            <a:avLst/>
          </a:prstGeom>
          <a:solidFill>
            <a:schemeClr val="tx2">
              <a:lumMod val="60000"/>
              <a:lumOff val="40000"/>
            </a:schemeClr>
          </a:solidFill>
        </p:spPr>
        <p:txBody>
          <a:bodyPr wrap="square" rtlCol="0">
            <a:spAutoFit/>
          </a:bodyPr>
          <a:lstStyle/>
          <a:p>
            <a:r>
              <a:rPr lang="de-CH" sz="1200" dirty="0">
                <a:solidFill>
                  <a:schemeClr val="bg1"/>
                </a:solidFill>
              </a:rPr>
              <a:t>Erkennen</a:t>
            </a:r>
          </a:p>
        </p:txBody>
      </p:sp>
      <p:sp>
        <p:nvSpPr>
          <p:cNvPr id="11" name="Textfeld 10">
            <a:extLst>
              <a:ext uri="{FF2B5EF4-FFF2-40B4-BE49-F238E27FC236}">
                <a16:creationId xmlns:a16="http://schemas.microsoft.com/office/drawing/2014/main" id="{F2B8E01C-66C0-3D35-0984-36E4762635BC}"/>
              </a:ext>
            </a:extLst>
          </p:cNvPr>
          <p:cNvSpPr txBox="1"/>
          <p:nvPr/>
        </p:nvSpPr>
        <p:spPr>
          <a:xfrm rot="16397315">
            <a:off x="1841860" y="4238717"/>
            <a:ext cx="717962" cy="276999"/>
          </a:xfrm>
          <a:prstGeom prst="rect">
            <a:avLst/>
          </a:prstGeom>
          <a:solidFill>
            <a:schemeClr val="tx2">
              <a:lumMod val="60000"/>
              <a:lumOff val="40000"/>
            </a:schemeClr>
          </a:solidFill>
        </p:spPr>
        <p:txBody>
          <a:bodyPr wrap="square" rtlCol="0">
            <a:spAutoFit/>
          </a:bodyPr>
          <a:lstStyle/>
          <a:p>
            <a:r>
              <a:rPr lang="de-CH" sz="1200" dirty="0">
                <a:solidFill>
                  <a:schemeClr val="bg1"/>
                </a:solidFill>
              </a:rPr>
              <a:t>Handeln</a:t>
            </a:r>
          </a:p>
        </p:txBody>
      </p:sp>
      <p:sp>
        <p:nvSpPr>
          <p:cNvPr id="12" name="Textfeld 11">
            <a:extLst>
              <a:ext uri="{FF2B5EF4-FFF2-40B4-BE49-F238E27FC236}">
                <a16:creationId xmlns:a16="http://schemas.microsoft.com/office/drawing/2014/main" id="{B40E6A15-2F72-7B67-4E6E-28022A480A6E}"/>
              </a:ext>
            </a:extLst>
          </p:cNvPr>
          <p:cNvSpPr txBox="1"/>
          <p:nvPr/>
        </p:nvSpPr>
        <p:spPr>
          <a:xfrm rot="16835369">
            <a:off x="2101971" y="4419071"/>
            <a:ext cx="870362" cy="276999"/>
          </a:xfrm>
          <a:prstGeom prst="rect">
            <a:avLst/>
          </a:prstGeom>
          <a:solidFill>
            <a:schemeClr val="tx2">
              <a:lumMod val="60000"/>
              <a:lumOff val="40000"/>
            </a:schemeClr>
          </a:solidFill>
        </p:spPr>
        <p:txBody>
          <a:bodyPr wrap="square" rtlCol="0">
            <a:spAutoFit/>
          </a:bodyPr>
          <a:lstStyle/>
          <a:p>
            <a:r>
              <a:rPr lang="de-CH" sz="1200" dirty="0">
                <a:solidFill>
                  <a:schemeClr val="bg1"/>
                </a:solidFill>
              </a:rPr>
              <a:t>Hilfe holen</a:t>
            </a:r>
          </a:p>
        </p:txBody>
      </p:sp>
      <p:pic>
        <p:nvPicPr>
          <p:cNvPr id="14" name="Grafik 13" descr="Ein Bild, das Zylinder, Kosmetik, Schreibwaren, Stift enthält.&#10;&#10;Automatisch generierte Beschreibung">
            <a:extLst>
              <a:ext uri="{FF2B5EF4-FFF2-40B4-BE49-F238E27FC236}">
                <a16:creationId xmlns:a16="http://schemas.microsoft.com/office/drawing/2014/main" id="{1B742250-0B99-EF59-72B5-F9A290FE459B}"/>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16572" y1="41946" x2="14120" y2="57004"/>
                        <a14:foregroundMark x1="14120" y1="57004" x2="14524" y2="73476"/>
                        <a14:foregroundMark x1="14524" y1="73476" x2="22096" y2="62616"/>
                        <a14:foregroundMark x1="22096" y1="62616" x2="20022" y2="34518"/>
                        <a14:foregroundMark x1="20022" y1="34518" x2="17662" y2="38750"/>
                        <a14:foregroundMark x1="59930" y1="27735" x2="59607" y2="73476"/>
                        <a14:foregroundMark x1="64208" y1="81195" x2="66128" y2="84417"/>
                        <a14:foregroundMark x1="59607" y1="73476" x2="63817" y2="80539"/>
                        <a14:foregroundMark x1="66128" y1="84417" x2="69577" y2="68793"/>
                        <a14:foregroundMark x1="69577" y1="68793" x2="69712" y2="52321"/>
                        <a14:foregroundMark x1="65795" y1="42596" x2="60119" y2="28502"/>
                        <a14:foregroundMark x1="69712" y1="52321" x2="65871" y2="42785"/>
                        <a14:foregroundMark x1="76637" y1="34316" x2="72945" y2="50303"/>
                        <a14:foregroundMark x1="72945" y1="50303" x2="72352" y2="65442"/>
                        <a14:foregroundMark x1="72352" y1="65442" x2="75802" y2="51433"/>
                        <a14:foregroundMark x1="75802" y1="51433" x2="75532" y2="36455"/>
                        <a14:foregroundMark x1="81946" y1="38434" x2="80032" y2="71538"/>
                        <a14:foregroundMark x1="80032" y1="71538" x2="84182" y2="56157"/>
                        <a14:foregroundMark x1="84182" y1="56157" x2="82242" y2="39806"/>
                        <a14:foregroundMark x1="36163" y1="32338" x2="28079" y2="41017"/>
                        <a14:foregroundMark x1="28079" y1="41017" x2="25384" y2="54824"/>
                        <a14:foregroundMark x1="25384" y1="54824" x2="25842" y2="72911"/>
                        <a14:foregroundMark x1="25842" y1="72911" x2="34007" y2="64110"/>
                        <a14:foregroundMark x1="34007" y1="64110" x2="36055" y2="31853"/>
                        <a14:foregroundMark x1="36271" y1="31692" x2="36863" y2="54461"/>
                        <a14:foregroundMark x1="41876" y1="42390" x2="42387" y2="58135"/>
                        <a14:foregroundMark x1="64511" y1="32943" x2="65535" y2="42874"/>
                        <a14:foregroundMark x1="77242" y1="45127" x2="77257" y2="45297"/>
                        <a14:foregroundMark x1="76341" y1="34598" x2="76865" y2="40716"/>
                        <a14:backgroundMark x1="16977" y1="40129" x2="16896" y2="39201"/>
                        <a14:backgroundMark x1="17489" y1="40129" x2="17084" y2="39362"/>
                        <a14:backgroundMark x1="17192" y1="38878" x2="17381" y2="40412"/>
                        <a14:backgroundMark x1="31070" y1="84255" x2="34330" y2="69964"/>
                        <a14:backgroundMark x1="34330" y1="69964" x2="37780" y2="83488"/>
                        <a14:backgroundMark x1="37780" y1="83488" x2="50121" y2="85507"/>
                        <a14:backgroundMark x1="64214" y1="81833" x2="64214" y2="81227"/>
                        <a14:backgroundMark x1="64403" y1="81348" x2="64511" y2="80904"/>
                        <a14:backgroundMark x1="64214" y1="82277" x2="63891" y2="80743"/>
                        <a14:backgroundMark x1="77661" y1="46992" x2="77041" y2="41502"/>
                      </a14:backgroundRemoval>
                    </a14:imgEffect>
                  </a14:imgLayer>
                </a14:imgProps>
              </a:ext>
              <a:ext uri="{28A0092B-C50C-407E-A947-70E740481C1C}">
                <a14:useLocalDpi xmlns:a14="http://schemas.microsoft.com/office/drawing/2010/main" val="0"/>
              </a:ext>
            </a:extLst>
          </a:blip>
          <a:stretch>
            <a:fillRect/>
          </a:stretch>
        </p:blipFill>
        <p:spPr>
          <a:xfrm>
            <a:off x="5702653" y="3619734"/>
            <a:ext cx="4766301" cy="3181759"/>
          </a:xfrm>
          <a:prstGeom prst="rect">
            <a:avLst/>
          </a:prstGeom>
        </p:spPr>
      </p:pic>
    </p:spTree>
    <p:extLst>
      <p:ext uri="{BB962C8B-B14F-4D97-AF65-F5344CB8AC3E}">
        <p14:creationId xmlns:p14="http://schemas.microsoft.com/office/powerpoint/2010/main" val="553798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73479" y="623849"/>
            <a:ext cx="5322521" cy="606237"/>
          </a:xfrm>
        </p:spPr>
        <p:txBody>
          <a:bodyPr>
            <a:normAutofit/>
          </a:bodyPr>
          <a:lstStyle/>
          <a:p>
            <a:r>
              <a:rPr lang="de-CH" sz="3000" b="1" dirty="0"/>
              <a:t>Aufbau</a:t>
            </a:r>
          </a:p>
        </p:txBody>
      </p:sp>
      <p:sp>
        <p:nvSpPr>
          <p:cNvPr id="2" name="Textfeld 1">
            <a:extLst>
              <a:ext uri="{FF2B5EF4-FFF2-40B4-BE49-F238E27FC236}">
                <a16:creationId xmlns:a16="http://schemas.microsoft.com/office/drawing/2014/main" id="{6B99B167-FDF6-4CA4-CEF8-C072E99D8427}"/>
              </a:ext>
            </a:extLst>
          </p:cNvPr>
          <p:cNvSpPr txBox="1"/>
          <p:nvPr/>
        </p:nvSpPr>
        <p:spPr>
          <a:xfrm>
            <a:off x="642849" y="2111209"/>
            <a:ext cx="4103322" cy="1631216"/>
          </a:xfrm>
          <a:prstGeom prst="rect">
            <a:avLst/>
          </a:prstGeom>
          <a:noFill/>
        </p:spPr>
        <p:txBody>
          <a:bodyPr wrap="square" rtlCol="0">
            <a:spAutoFit/>
          </a:bodyPr>
          <a:lstStyle/>
          <a:p>
            <a:r>
              <a:rPr lang="de-CH" sz="2000" dirty="0"/>
              <a:t>Typischerweise bestehen </a:t>
            </a:r>
            <a:r>
              <a:rPr lang="de-CH" sz="2000" dirty="0" err="1"/>
              <a:t>Vapes</a:t>
            </a:r>
            <a:r>
              <a:rPr lang="de-CH" sz="2000" dirty="0"/>
              <a:t> aus: </a:t>
            </a:r>
          </a:p>
          <a:p>
            <a:pPr marL="342900" indent="-342900">
              <a:buFont typeface="Arial" panose="020B0604020202020204" pitchFamily="34" charset="0"/>
              <a:buChar char="•"/>
            </a:pPr>
            <a:r>
              <a:rPr lang="de-CH" sz="2000" b="1" dirty="0"/>
              <a:t>Batterie </a:t>
            </a:r>
            <a:r>
              <a:rPr lang="de-CH" sz="2000" dirty="0"/>
              <a:t>oder</a:t>
            </a:r>
            <a:r>
              <a:rPr lang="de-CH" sz="2000" b="1" dirty="0"/>
              <a:t> Akku</a:t>
            </a:r>
          </a:p>
          <a:p>
            <a:pPr marL="342900" indent="-342900">
              <a:buFont typeface="Arial" panose="020B0604020202020204" pitchFamily="34" charset="0"/>
              <a:buChar char="•"/>
            </a:pPr>
            <a:r>
              <a:rPr lang="de-CH" sz="2000" b="1" dirty="0"/>
              <a:t>Verdampfer</a:t>
            </a:r>
          </a:p>
          <a:p>
            <a:pPr marL="342900" indent="-342900">
              <a:buFont typeface="Arial" panose="020B0604020202020204" pitchFamily="34" charset="0"/>
              <a:buChar char="•"/>
            </a:pPr>
            <a:r>
              <a:rPr lang="de-CH" sz="2000" b="1" dirty="0"/>
              <a:t>Mundstück</a:t>
            </a:r>
            <a:endParaRPr lang="de-CH" sz="2000" dirty="0"/>
          </a:p>
          <a:p>
            <a:pPr marL="342900" indent="-342900">
              <a:buFont typeface="Arial" panose="020B0604020202020204" pitchFamily="34" charset="0"/>
              <a:buChar char="•"/>
            </a:pPr>
            <a:r>
              <a:rPr lang="de-CH" sz="2000" b="1" dirty="0"/>
              <a:t>Tank</a:t>
            </a:r>
            <a:r>
              <a:rPr lang="de-CH" sz="2000" dirty="0"/>
              <a:t> für das E-Liquid</a:t>
            </a:r>
          </a:p>
        </p:txBody>
      </p:sp>
      <p:sp>
        <p:nvSpPr>
          <p:cNvPr id="4" name="Textfeld 3">
            <a:extLst>
              <a:ext uri="{FF2B5EF4-FFF2-40B4-BE49-F238E27FC236}">
                <a16:creationId xmlns:a16="http://schemas.microsoft.com/office/drawing/2014/main" id="{DBA6AD1C-943C-7721-9C58-16D11B530BD4}"/>
              </a:ext>
            </a:extLst>
          </p:cNvPr>
          <p:cNvSpPr txBox="1"/>
          <p:nvPr/>
        </p:nvSpPr>
        <p:spPr>
          <a:xfrm>
            <a:off x="381000" y="5484989"/>
            <a:ext cx="11811000" cy="707886"/>
          </a:xfrm>
          <a:prstGeom prst="rect">
            <a:avLst/>
          </a:prstGeom>
          <a:noFill/>
        </p:spPr>
        <p:txBody>
          <a:bodyPr wrap="square" rtlCol="0">
            <a:spAutoFit/>
          </a:bodyPr>
          <a:lstStyle/>
          <a:p>
            <a:r>
              <a:rPr lang="de-CH" sz="2000" dirty="0"/>
              <a:t>Beim Ziehen (wie bei einer Zigarette) erhitzt die Batterie den Verdampfer.</a:t>
            </a:r>
          </a:p>
          <a:p>
            <a:r>
              <a:rPr lang="de-CH" sz="2000" dirty="0"/>
              <a:t>Dabei wandelt der Verdampfer das E-Liquid in Dampf um.</a:t>
            </a:r>
          </a:p>
        </p:txBody>
      </p:sp>
      <p:pic>
        <p:nvPicPr>
          <p:cNvPr id="7" name="Grafik 6" descr="Ein Bild, das Feuerzeug, Plastik, Boden, Im Haus enthält.">
            <a:extLst>
              <a:ext uri="{FF2B5EF4-FFF2-40B4-BE49-F238E27FC236}">
                <a16:creationId xmlns:a16="http://schemas.microsoft.com/office/drawing/2014/main" id="{3AB1EE1E-C223-CEB0-56C4-6B7FA5B57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0812" y="1583118"/>
            <a:ext cx="5618187" cy="3223245"/>
          </a:xfrm>
          <a:prstGeom prst="rect">
            <a:avLst/>
          </a:prstGeom>
        </p:spPr>
      </p:pic>
      <p:sp>
        <p:nvSpPr>
          <p:cNvPr id="6" name="Textfeld 5">
            <a:extLst>
              <a:ext uri="{FF2B5EF4-FFF2-40B4-BE49-F238E27FC236}">
                <a16:creationId xmlns:a16="http://schemas.microsoft.com/office/drawing/2014/main" id="{35E22353-A2BA-BC18-5337-843646BB7972}"/>
              </a:ext>
            </a:extLst>
          </p:cNvPr>
          <p:cNvSpPr txBox="1"/>
          <p:nvPr/>
        </p:nvSpPr>
        <p:spPr>
          <a:xfrm>
            <a:off x="5497285" y="1664007"/>
            <a:ext cx="1317172" cy="369332"/>
          </a:xfrm>
          <a:prstGeom prst="rect">
            <a:avLst/>
          </a:prstGeom>
          <a:solidFill>
            <a:schemeClr val="accent4">
              <a:lumMod val="40000"/>
              <a:lumOff val="60000"/>
            </a:schemeClr>
          </a:solidFill>
        </p:spPr>
        <p:txBody>
          <a:bodyPr wrap="square" rtlCol="0">
            <a:spAutoFit/>
          </a:bodyPr>
          <a:lstStyle/>
          <a:p>
            <a:r>
              <a:rPr lang="de-DE" b="1" dirty="0"/>
              <a:t>Mundstück</a:t>
            </a:r>
            <a:endParaRPr lang="de-CH" b="1" dirty="0"/>
          </a:p>
        </p:txBody>
      </p:sp>
      <p:sp>
        <p:nvSpPr>
          <p:cNvPr id="8" name="Textfeld 7">
            <a:extLst>
              <a:ext uri="{FF2B5EF4-FFF2-40B4-BE49-F238E27FC236}">
                <a16:creationId xmlns:a16="http://schemas.microsoft.com/office/drawing/2014/main" id="{89B76C96-46CF-7F89-44FE-2882F20EFB99}"/>
              </a:ext>
            </a:extLst>
          </p:cNvPr>
          <p:cNvSpPr txBox="1"/>
          <p:nvPr/>
        </p:nvSpPr>
        <p:spPr>
          <a:xfrm>
            <a:off x="8817429" y="4354286"/>
            <a:ext cx="1034142" cy="369332"/>
          </a:xfrm>
          <a:prstGeom prst="rect">
            <a:avLst/>
          </a:prstGeom>
          <a:solidFill>
            <a:schemeClr val="accent4">
              <a:lumMod val="40000"/>
              <a:lumOff val="60000"/>
            </a:schemeClr>
          </a:solidFill>
        </p:spPr>
        <p:txBody>
          <a:bodyPr wrap="square" rtlCol="0">
            <a:spAutoFit/>
          </a:bodyPr>
          <a:lstStyle/>
          <a:p>
            <a:r>
              <a:rPr lang="de-DE" b="1" dirty="0"/>
              <a:t>Batterie</a:t>
            </a:r>
            <a:endParaRPr lang="de-CH" b="1" dirty="0"/>
          </a:p>
        </p:txBody>
      </p:sp>
      <p:sp>
        <p:nvSpPr>
          <p:cNvPr id="9" name="Textfeld 8">
            <a:extLst>
              <a:ext uri="{FF2B5EF4-FFF2-40B4-BE49-F238E27FC236}">
                <a16:creationId xmlns:a16="http://schemas.microsoft.com/office/drawing/2014/main" id="{BB25B96A-C431-F497-FD5E-7990F6E436F3}"/>
              </a:ext>
            </a:extLst>
          </p:cNvPr>
          <p:cNvSpPr txBox="1"/>
          <p:nvPr/>
        </p:nvSpPr>
        <p:spPr>
          <a:xfrm>
            <a:off x="5693228" y="4628551"/>
            <a:ext cx="2253344" cy="646331"/>
          </a:xfrm>
          <a:prstGeom prst="rect">
            <a:avLst/>
          </a:prstGeom>
          <a:solidFill>
            <a:schemeClr val="accent4">
              <a:lumMod val="40000"/>
              <a:lumOff val="60000"/>
            </a:schemeClr>
          </a:solidFill>
        </p:spPr>
        <p:txBody>
          <a:bodyPr wrap="square" rtlCol="0">
            <a:spAutoFit/>
          </a:bodyPr>
          <a:lstStyle/>
          <a:p>
            <a:r>
              <a:rPr lang="de-DE" b="1" dirty="0"/>
              <a:t>Verdampfer und Tank gefüllt mit E-Liquid</a:t>
            </a:r>
            <a:endParaRPr lang="de-CH" b="1" dirty="0"/>
          </a:p>
        </p:txBody>
      </p:sp>
    </p:spTree>
    <p:extLst>
      <p:ext uri="{BB962C8B-B14F-4D97-AF65-F5344CB8AC3E}">
        <p14:creationId xmlns:p14="http://schemas.microsoft.com/office/powerpoint/2010/main" val="103851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73479" y="623849"/>
            <a:ext cx="10058400" cy="606237"/>
          </a:xfrm>
        </p:spPr>
        <p:txBody>
          <a:bodyPr>
            <a:normAutofit/>
          </a:bodyPr>
          <a:lstStyle/>
          <a:p>
            <a:r>
              <a:rPr lang="de-CH" sz="3000" b="1" dirty="0"/>
              <a:t>Verschiedene </a:t>
            </a:r>
            <a:r>
              <a:rPr lang="de-CH" sz="3000" b="1" dirty="0" err="1"/>
              <a:t>vapes</a:t>
            </a:r>
            <a:r>
              <a:rPr lang="de-CH" sz="3000" b="1" dirty="0"/>
              <a:t> und preise</a:t>
            </a:r>
          </a:p>
        </p:txBody>
      </p:sp>
      <p:sp>
        <p:nvSpPr>
          <p:cNvPr id="4" name="Textfeld 3">
            <a:extLst>
              <a:ext uri="{FF2B5EF4-FFF2-40B4-BE49-F238E27FC236}">
                <a16:creationId xmlns:a16="http://schemas.microsoft.com/office/drawing/2014/main" id="{816169E9-9767-5A02-0473-28BF8BE51823}"/>
              </a:ext>
            </a:extLst>
          </p:cNvPr>
          <p:cNvSpPr txBox="1"/>
          <p:nvPr/>
        </p:nvSpPr>
        <p:spPr>
          <a:xfrm>
            <a:off x="574670" y="1514008"/>
            <a:ext cx="7606474" cy="707886"/>
          </a:xfrm>
          <a:prstGeom prst="rect">
            <a:avLst/>
          </a:prstGeom>
          <a:noFill/>
        </p:spPr>
        <p:txBody>
          <a:bodyPr wrap="square" rtlCol="0">
            <a:spAutoFit/>
          </a:bodyPr>
          <a:lstStyle/>
          <a:p>
            <a:r>
              <a:rPr lang="de-CH" sz="2000" b="1" u="sng" dirty="0"/>
              <a:t>Einweg-Vape</a:t>
            </a:r>
            <a:r>
              <a:rPr lang="de-CH" sz="2000" b="1" dirty="0"/>
              <a:t>: </a:t>
            </a:r>
            <a:r>
              <a:rPr lang="de-CH" sz="2000" dirty="0"/>
              <a:t>weit verbreitet, kleines Format, einfach zu bedienen, nur einmal verwendbar (z. B. «ELFBAR»), 600 – 2500 Züge  </a:t>
            </a:r>
            <a:r>
              <a:rPr lang="de-CH" sz="2000" dirty="0">
                <a:sym typeface="Wingdings" panose="05000000000000000000" pitchFamily="2" charset="2"/>
              </a:rPr>
              <a:t> </a:t>
            </a:r>
            <a:r>
              <a:rPr lang="de-CH" sz="2000" b="1" dirty="0"/>
              <a:t>ab 6.90 CHF</a:t>
            </a:r>
          </a:p>
        </p:txBody>
      </p:sp>
      <p:pic>
        <p:nvPicPr>
          <p:cNvPr id="5" name="Grafik 4" descr="Ein Bild, das Text, Screenshot, Design enthält.">
            <a:extLst>
              <a:ext uri="{FF2B5EF4-FFF2-40B4-BE49-F238E27FC236}">
                <a16:creationId xmlns:a16="http://schemas.microsoft.com/office/drawing/2014/main" id="{BCDCB92D-AA7F-94A3-A649-98C17AE90E12}"/>
              </a:ext>
            </a:extLst>
          </p:cNvPr>
          <p:cNvPicPr>
            <a:picLocks noChangeAspect="1"/>
          </p:cNvPicPr>
          <p:nvPr/>
        </p:nvPicPr>
        <p:blipFill rotWithShape="1">
          <a:blip r:embed="rId3">
            <a:extLst>
              <a:ext uri="{28A0092B-C50C-407E-A947-70E740481C1C}">
                <a14:useLocalDpi xmlns:a14="http://schemas.microsoft.com/office/drawing/2010/main" val="0"/>
              </a:ext>
            </a:extLst>
          </a:blip>
          <a:srcRect l="32643" t="27721" r="49872" b="25493"/>
          <a:stretch/>
        </p:blipFill>
        <p:spPr>
          <a:xfrm>
            <a:off x="574670" y="2671610"/>
            <a:ext cx="1449631" cy="2742119"/>
          </a:xfrm>
          <a:prstGeom prst="rect">
            <a:avLst/>
          </a:prstGeom>
        </p:spPr>
      </p:pic>
      <p:pic>
        <p:nvPicPr>
          <p:cNvPr id="2" name="Grafik 1" descr="Ein Bild, das Text, Screenshot, Design enthält.">
            <a:extLst>
              <a:ext uri="{FF2B5EF4-FFF2-40B4-BE49-F238E27FC236}">
                <a16:creationId xmlns:a16="http://schemas.microsoft.com/office/drawing/2014/main" id="{A334903F-9F65-9150-735C-44AFBC3BD380}"/>
              </a:ext>
            </a:extLst>
          </p:cNvPr>
          <p:cNvPicPr>
            <a:picLocks noChangeAspect="1"/>
          </p:cNvPicPr>
          <p:nvPr/>
        </p:nvPicPr>
        <p:blipFill rotWithShape="1">
          <a:blip r:embed="rId3">
            <a:extLst>
              <a:ext uri="{28A0092B-C50C-407E-A947-70E740481C1C}">
                <a14:useLocalDpi xmlns:a14="http://schemas.microsoft.com/office/drawing/2010/main" val="0"/>
              </a:ext>
            </a:extLst>
          </a:blip>
          <a:srcRect l="49997" t="27721" r="32518" b="25493"/>
          <a:stretch/>
        </p:blipFill>
        <p:spPr>
          <a:xfrm>
            <a:off x="10474753" y="3427861"/>
            <a:ext cx="1449632" cy="2742119"/>
          </a:xfrm>
          <a:prstGeom prst="rect">
            <a:avLst/>
          </a:prstGeom>
        </p:spPr>
      </p:pic>
      <p:pic>
        <p:nvPicPr>
          <p:cNvPr id="6" name="Grafik 5" descr="Ein Bild, das Text, Screenshot, Design enthält.">
            <a:extLst>
              <a:ext uri="{FF2B5EF4-FFF2-40B4-BE49-F238E27FC236}">
                <a16:creationId xmlns:a16="http://schemas.microsoft.com/office/drawing/2014/main" id="{9B2C3270-586E-C1B0-B32A-877B2E393DD7}"/>
              </a:ext>
            </a:extLst>
          </p:cNvPr>
          <p:cNvPicPr>
            <a:picLocks noChangeAspect="1"/>
          </p:cNvPicPr>
          <p:nvPr/>
        </p:nvPicPr>
        <p:blipFill rotWithShape="1">
          <a:blip r:embed="rId3">
            <a:extLst>
              <a:ext uri="{28A0092B-C50C-407E-A947-70E740481C1C}">
                <a14:useLocalDpi xmlns:a14="http://schemas.microsoft.com/office/drawing/2010/main" val="0"/>
              </a:ext>
            </a:extLst>
          </a:blip>
          <a:srcRect l="68007" t="40732" r="14508" b="25493"/>
          <a:stretch/>
        </p:blipFill>
        <p:spPr>
          <a:xfrm>
            <a:off x="8438399" y="746679"/>
            <a:ext cx="1449631" cy="1979522"/>
          </a:xfrm>
          <a:prstGeom prst="rect">
            <a:avLst/>
          </a:prstGeom>
        </p:spPr>
      </p:pic>
      <p:sp>
        <p:nvSpPr>
          <p:cNvPr id="7" name="Textfeld 6">
            <a:extLst>
              <a:ext uri="{FF2B5EF4-FFF2-40B4-BE49-F238E27FC236}">
                <a16:creationId xmlns:a16="http://schemas.microsoft.com/office/drawing/2014/main" id="{97995C26-C6FB-D61E-1E85-2F0213951777}"/>
              </a:ext>
            </a:extLst>
          </p:cNvPr>
          <p:cNvSpPr txBox="1"/>
          <p:nvPr/>
        </p:nvSpPr>
        <p:spPr>
          <a:xfrm>
            <a:off x="2199437" y="3361840"/>
            <a:ext cx="6238962" cy="923330"/>
          </a:xfrm>
          <a:prstGeom prst="rect">
            <a:avLst/>
          </a:prstGeom>
          <a:noFill/>
        </p:spPr>
        <p:txBody>
          <a:bodyPr wrap="square" rtlCol="0">
            <a:spAutoFit/>
          </a:bodyPr>
          <a:lstStyle/>
          <a:p>
            <a:r>
              <a:rPr lang="de-CH" sz="1800" b="1" u="sng" dirty="0"/>
              <a:t>Pod-System</a:t>
            </a:r>
            <a:r>
              <a:rPr lang="de-CH" sz="1800" dirty="0"/>
              <a:t>: nachfüllbare oder austauschbare Tanks für E-Liquid, aufladbarer Akku </a:t>
            </a:r>
            <a:r>
              <a:rPr lang="de-CH" sz="1800" dirty="0">
                <a:sym typeface="Wingdings" panose="05000000000000000000" pitchFamily="2" charset="2"/>
              </a:rPr>
              <a:t></a:t>
            </a:r>
            <a:r>
              <a:rPr lang="de-CH" sz="1800" dirty="0"/>
              <a:t> </a:t>
            </a:r>
            <a:r>
              <a:rPr lang="de-CH" sz="1800" b="1" dirty="0"/>
              <a:t>ab 10 CHF</a:t>
            </a:r>
          </a:p>
          <a:p>
            <a:r>
              <a:rPr lang="de-CH" sz="1800" b="1" dirty="0"/>
              <a:t>E-Liquid </a:t>
            </a:r>
            <a:r>
              <a:rPr lang="de-CH" sz="1800" dirty="0">
                <a:sym typeface="Wingdings" panose="05000000000000000000" pitchFamily="2" charset="2"/>
              </a:rPr>
              <a:t> </a:t>
            </a:r>
            <a:r>
              <a:rPr lang="de-CH" sz="1800" b="1" dirty="0"/>
              <a:t>ab 5.50 CHF</a:t>
            </a:r>
          </a:p>
        </p:txBody>
      </p:sp>
      <p:sp>
        <p:nvSpPr>
          <p:cNvPr id="8" name="Textfeld 7">
            <a:extLst>
              <a:ext uri="{FF2B5EF4-FFF2-40B4-BE49-F238E27FC236}">
                <a16:creationId xmlns:a16="http://schemas.microsoft.com/office/drawing/2014/main" id="{7394C3D6-3626-B1BB-8693-1D90BFBA816E}"/>
              </a:ext>
            </a:extLst>
          </p:cNvPr>
          <p:cNvSpPr txBox="1"/>
          <p:nvPr/>
        </p:nvSpPr>
        <p:spPr>
          <a:xfrm>
            <a:off x="4988363" y="4734886"/>
            <a:ext cx="5311254" cy="923330"/>
          </a:xfrm>
          <a:prstGeom prst="rect">
            <a:avLst/>
          </a:prstGeom>
          <a:noFill/>
        </p:spPr>
        <p:txBody>
          <a:bodyPr wrap="square" rtlCol="0">
            <a:spAutoFit/>
          </a:bodyPr>
          <a:lstStyle/>
          <a:p>
            <a:r>
              <a:rPr lang="de-CH" sz="1800" b="1" u="sng" dirty="0" err="1"/>
              <a:t>Mod</a:t>
            </a:r>
            <a:r>
              <a:rPr lang="de-CH" sz="1800" b="1" u="sng" dirty="0"/>
              <a:t>-System</a:t>
            </a:r>
            <a:r>
              <a:rPr lang="de-CH" sz="1800" dirty="0"/>
              <a:t>: grösserer Akku, nachfüllbarer Tank, manuelle Luftzufuhr, komplizierter in der Handhabung, für fortgeschrittene Nutzer </a:t>
            </a:r>
            <a:r>
              <a:rPr lang="de-CH" sz="1800" dirty="0">
                <a:sym typeface="Wingdings" panose="05000000000000000000" pitchFamily="2" charset="2"/>
              </a:rPr>
              <a:t> </a:t>
            </a:r>
            <a:r>
              <a:rPr lang="de-CH" sz="1800" b="1" dirty="0"/>
              <a:t>ab 19.90 CHF</a:t>
            </a:r>
          </a:p>
        </p:txBody>
      </p:sp>
      <p:sp>
        <p:nvSpPr>
          <p:cNvPr id="9" name="Textfeld 8">
            <a:extLst>
              <a:ext uri="{FF2B5EF4-FFF2-40B4-BE49-F238E27FC236}">
                <a16:creationId xmlns:a16="http://schemas.microsoft.com/office/drawing/2014/main" id="{B8FD2FC9-8761-EF24-CDF4-297B60B709A1}"/>
              </a:ext>
            </a:extLst>
          </p:cNvPr>
          <p:cNvSpPr txBox="1"/>
          <p:nvPr/>
        </p:nvSpPr>
        <p:spPr>
          <a:xfrm>
            <a:off x="10597583" y="6497526"/>
            <a:ext cx="1717247" cy="246221"/>
          </a:xfrm>
          <a:prstGeom prst="rect">
            <a:avLst/>
          </a:prstGeom>
          <a:noFill/>
        </p:spPr>
        <p:txBody>
          <a:bodyPr wrap="square" rtlCol="0">
            <a:spAutoFit/>
          </a:bodyPr>
          <a:lstStyle/>
          <a:p>
            <a:r>
              <a:rPr lang="de-CH" sz="1000" dirty="0">
                <a:solidFill>
                  <a:schemeClr val="bg1"/>
                </a:solidFill>
              </a:rPr>
              <a:t>Grafiken von at-schweiz.ch</a:t>
            </a:r>
          </a:p>
        </p:txBody>
      </p:sp>
    </p:spTree>
    <p:extLst>
      <p:ext uri="{BB962C8B-B14F-4D97-AF65-F5344CB8AC3E}">
        <p14:creationId xmlns:p14="http://schemas.microsoft.com/office/powerpoint/2010/main" val="345538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40822" y="540471"/>
            <a:ext cx="10058400" cy="547767"/>
          </a:xfrm>
        </p:spPr>
        <p:txBody>
          <a:bodyPr>
            <a:normAutofit/>
          </a:bodyPr>
          <a:lstStyle/>
          <a:p>
            <a:r>
              <a:rPr lang="de-CH" sz="3000" b="1" dirty="0">
                <a:solidFill>
                  <a:schemeClr val="accent1">
                    <a:lumMod val="50000"/>
                  </a:schemeClr>
                </a:solidFill>
              </a:rPr>
              <a:t>Wie gelangen jugendliche an </a:t>
            </a:r>
            <a:r>
              <a:rPr lang="de-CH" sz="3000" b="1" dirty="0" err="1">
                <a:solidFill>
                  <a:schemeClr val="accent1">
                    <a:lumMod val="50000"/>
                  </a:schemeClr>
                </a:solidFill>
              </a:rPr>
              <a:t>vapes</a:t>
            </a:r>
            <a:endParaRPr lang="de-CH" sz="3000" b="1" dirty="0">
              <a:solidFill>
                <a:schemeClr val="accent1">
                  <a:lumMod val="50000"/>
                </a:schemeClr>
              </a:solidFill>
            </a:endParaRPr>
          </a:p>
        </p:txBody>
      </p:sp>
      <p:sp>
        <p:nvSpPr>
          <p:cNvPr id="7" name="Textfeld 6">
            <a:extLst>
              <a:ext uri="{FF2B5EF4-FFF2-40B4-BE49-F238E27FC236}">
                <a16:creationId xmlns:a16="http://schemas.microsoft.com/office/drawing/2014/main" id="{33C1DBC6-46A5-6D46-3A80-25DB646442C6}"/>
              </a:ext>
            </a:extLst>
          </p:cNvPr>
          <p:cNvSpPr txBox="1"/>
          <p:nvPr/>
        </p:nvSpPr>
        <p:spPr>
          <a:xfrm>
            <a:off x="1769522" y="1568247"/>
            <a:ext cx="4000500" cy="3554819"/>
          </a:xfrm>
          <a:prstGeom prst="rect">
            <a:avLst/>
          </a:prstGeom>
          <a:noFill/>
        </p:spPr>
        <p:txBody>
          <a:bodyPr wrap="square" rtlCol="0">
            <a:spAutoFit/>
          </a:bodyPr>
          <a:lstStyle/>
          <a:p>
            <a:pPr>
              <a:lnSpc>
                <a:spcPct val="150000"/>
              </a:lnSpc>
              <a:buClrTx/>
              <a:buFont typeface="Wingdings" panose="05000000000000000000" pitchFamily="2" charset="2"/>
              <a:buChar char="Ø"/>
            </a:pPr>
            <a:r>
              <a:rPr lang="de-CH" dirty="0"/>
              <a:t> auf dem Schulweg</a:t>
            </a:r>
          </a:p>
          <a:p>
            <a:pPr>
              <a:lnSpc>
                <a:spcPct val="150000"/>
              </a:lnSpc>
              <a:buClrTx/>
              <a:buFont typeface="Wingdings" panose="05000000000000000000" pitchFamily="2" charset="2"/>
              <a:buChar char="Ø"/>
            </a:pPr>
            <a:r>
              <a:rPr lang="de-CH" dirty="0"/>
              <a:t> am Kiosk</a:t>
            </a:r>
          </a:p>
          <a:p>
            <a:pPr>
              <a:lnSpc>
                <a:spcPct val="150000"/>
              </a:lnSpc>
              <a:buClrTx/>
              <a:buFont typeface="Wingdings" panose="05000000000000000000" pitchFamily="2" charset="2"/>
              <a:buChar char="Ø"/>
            </a:pPr>
            <a:r>
              <a:rPr lang="de-CH" dirty="0"/>
              <a:t> im Vape-Shop</a:t>
            </a:r>
          </a:p>
          <a:p>
            <a:pPr>
              <a:lnSpc>
                <a:spcPct val="150000"/>
              </a:lnSpc>
              <a:buClrTx/>
              <a:buFont typeface="Wingdings" panose="05000000000000000000" pitchFamily="2" charset="2"/>
              <a:buChar char="Ø"/>
            </a:pPr>
            <a:r>
              <a:rPr lang="de-CH" dirty="0"/>
              <a:t> über das Internet</a:t>
            </a:r>
          </a:p>
          <a:p>
            <a:pPr>
              <a:lnSpc>
                <a:spcPct val="150000"/>
              </a:lnSpc>
              <a:buClrTx/>
              <a:buFont typeface="Wingdings" panose="05000000000000000000" pitchFamily="2" charset="2"/>
              <a:buChar char="Ø"/>
            </a:pPr>
            <a:r>
              <a:rPr lang="de-CH" dirty="0"/>
              <a:t> in Einkaufsläden</a:t>
            </a:r>
          </a:p>
          <a:p>
            <a:pPr>
              <a:lnSpc>
                <a:spcPct val="150000"/>
              </a:lnSpc>
              <a:buClrTx/>
              <a:buFont typeface="Wingdings" panose="05000000000000000000" pitchFamily="2" charset="2"/>
              <a:buChar char="Ø"/>
            </a:pPr>
            <a:r>
              <a:rPr lang="de-CH" dirty="0"/>
              <a:t> an Tankstellen</a:t>
            </a:r>
          </a:p>
          <a:p>
            <a:pPr>
              <a:lnSpc>
                <a:spcPct val="150000"/>
              </a:lnSpc>
              <a:buClrTx/>
              <a:buFont typeface="Wingdings" panose="05000000000000000000" pitchFamily="2" charset="2"/>
              <a:buChar char="Ø"/>
            </a:pPr>
            <a:r>
              <a:rPr lang="de-CH" dirty="0"/>
              <a:t> …</a:t>
            </a:r>
          </a:p>
          <a:p>
            <a:pPr marL="0" indent="0">
              <a:buClrTx/>
              <a:buNone/>
            </a:pPr>
            <a:endParaRPr lang="de-CH" dirty="0"/>
          </a:p>
          <a:p>
            <a:pPr marL="0" indent="0">
              <a:buClrTx/>
              <a:buNone/>
            </a:pPr>
            <a:r>
              <a:rPr lang="de-CH" dirty="0">
                <a:sym typeface="Wingdings" panose="05000000000000000000" pitchFamily="2" charset="2"/>
              </a:rPr>
              <a:t> Überall und einfach</a:t>
            </a:r>
            <a:endParaRPr lang="de-CH" dirty="0"/>
          </a:p>
        </p:txBody>
      </p:sp>
      <p:pic>
        <p:nvPicPr>
          <p:cNvPr id="8" name="Grafik 7" descr="Ein Bild, das Text, Szene, Einzelhandelsgeschäft, Supermarkt enthält.&#10;&#10;Automatisch generierte Beschreibung">
            <a:extLst>
              <a:ext uri="{FF2B5EF4-FFF2-40B4-BE49-F238E27FC236}">
                <a16:creationId xmlns:a16="http://schemas.microsoft.com/office/drawing/2014/main" id="{8F0723FA-7D47-65C8-2D4D-177CD6DEED5F}"/>
              </a:ext>
            </a:extLst>
          </p:cNvPr>
          <p:cNvPicPr>
            <a:picLocks noChangeAspect="1"/>
          </p:cNvPicPr>
          <p:nvPr/>
        </p:nvPicPr>
        <p:blipFill>
          <a:blip r:embed="rId3">
            <a:extLst>
              <a:ext uri="{28A0092B-C50C-407E-A947-70E740481C1C}">
                <a14:useLocalDpi xmlns:a14="http://schemas.microsoft.com/office/drawing/2010/main" val="0"/>
              </a:ext>
            </a:extLst>
          </a:blip>
          <a:srcRect l="13971" t="16712" r="16266" b="9469"/>
          <a:stretch/>
        </p:blipFill>
        <p:spPr>
          <a:xfrm>
            <a:off x="7419022" y="1341120"/>
            <a:ext cx="3380200" cy="4769083"/>
          </a:xfrm>
          <a:prstGeom prst="rect">
            <a:avLst/>
          </a:prstGeom>
        </p:spPr>
      </p:pic>
      <p:sp>
        <p:nvSpPr>
          <p:cNvPr id="2" name="Textfeld 1">
            <a:extLst>
              <a:ext uri="{FF2B5EF4-FFF2-40B4-BE49-F238E27FC236}">
                <a16:creationId xmlns:a16="http://schemas.microsoft.com/office/drawing/2014/main" id="{CF993DB7-F8E6-5227-90F5-2A859D3CE58B}"/>
              </a:ext>
            </a:extLst>
          </p:cNvPr>
          <p:cNvSpPr txBox="1"/>
          <p:nvPr/>
        </p:nvSpPr>
        <p:spPr>
          <a:xfrm>
            <a:off x="8297839" y="3370997"/>
            <a:ext cx="238836" cy="184245"/>
          </a:xfrm>
          <a:prstGeom prst="rect">
            <a:avLst/>
          </a:prstGeom>
          <a:solidFill>
            <a:schemeClr val="bg2">
              <a:lumMod val="75000"/>
            </a:schemeClr>
          </a:solidFill>
        </p:spPr>
        <p:txBody>
          <a:bodyPr wrap="square" rtlCol="0">
            <a:spAutoFit/>
          </a:bodyPr>
          <a:lstStyle/>
          <a:p>
            <a:endParaRPr lang="de-CH" dirty="0"/>
          </a:p>
        </p:txBody>
      </p:sp>
    </p:spTree>
    <p:extLst>
      <p:ext uri="{BB962C8B-B14F-4D97-AF65-F5344CB8AC3E}">
        <p14:creationId xmlns:p14="http://schemas.microsoft.com/office/powerpoint/2010/main" val="2317808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73479" y="623849"/>
            <a:ext cx="10058400" cy="606237"/>
          </a:xfrm>
        </p:spPr>
        <p:txBody>
          <a:bodyPr>
            <a:normAutofit/>
          </a:bodyPr>
          <a:lstStyle/>
          <a:p>
            <a:r>
              <a:rPr lang="de-CH" sz="3000" b="1" dirty="0"/>
              <a:t>Inhalts-stoffe e-liquid</a:t>
            </a:r>
          </a:p>
        </p:txBody>
      </p:sp>
      <p:sp>
        <p:nvSpPr>
          <p:cNvPr id="4" name="Textfeld 3">
            <a:extLst>
              <a:ext uri="{FF2B5EF4-FFF2-40B4-BE49-F238E27FC236}">
                <a16:creationId xmlns:a16="http://schemas.microsoft.com/office/drawing/2014/main" id="{816169E9-9767-5A02-0473-28BF8BE51823}"/>
              </a:ext>
            </a:extLst>
          </p:cNvPr>
          <p:cNvSpPr txBox="1"/>
          <p:nvPr/>
        </p:nvSpPr>
        <p:spPr>
          <a:xfrm>
            <a:off x="773479" y="1297185"/>
            <a:ext cx="6515740" cy="2831544"/>
          </a:xfrm>
          <a:prstGeom prst="rect">
            <a:avLst/>
          </a:prstGeom>
          <a:noFill/>
        </p:spPr>
        <p:txBody>
          <a:bodyPr wrap="square" rtlCol="0">
            <a:spAutoFit/>
          </a:bodyPr>
          <a:lstStyle/>
          <a:p>
            <a:r>
              <a:rPr lang="de-CH" sz="2000" b="1" dirty="0"/>
              <a:t>Grundbestandteile</a:t>
            </a:r>
          </a:p>
          <a:p>
            <a:r>
              <a:rPr lang="de-CH" sz="2000" dirty="0"/>
              <a:t>1) Propylenglykol und pflanzliches Glycerin</a:t>
            </a:r>
          </a:p>
          <a:p>
            <a:r>
              <a:rPr lang="de-CH" sz="2000" dirty="0"/>
              <a:t>2) Nikotin in verschiedenen Konzentrationen </a:t>
            </a:r>
          </a:p>
          <a:p>
            <a:r>
              <a:rPr lang="de-CH" sz="2000" dirty="0">
                <a:sym typeface="Wingdings" panose="05000000000000000000" pitchFamily="2" charset="2"/>
              </a:rPr>
              <a:t>       es gibt auch </a:t>
            </a:r>
            <a:r>
              <a:rPr lang="de-CH" sz="2000" dirty="0" err="1">
                <a:sym typeface="Wingdings" panose="05000000000000000000" pitchFamily="2" charset="2"/>
              </a:rPr>
              <a:t>Vapes</a:t>
            </a:r>
            <a:r>
              <a:rPr lang="de-CH" sz="2000" dirty="0">
                <a:sym typeface="Wingdings" panose="05000000000000000000" pitchFamily="2" charset="2"/>
              </a:rPr>
              <a:t> ohne Nikotin</a:t>
            </a:r>
            <a:endParaRPr lang="de-CH" sz="2000" dirty="0"/>
          </a:p>
          <a:p>
            <a:r>
              <a:rPr lang="de-CH" sz="2000" dirty="0"/>
              <a:t>3) Aromastoffe</a:t>
            </a:r>
          </a:p>
          <a:p>
            <a:endParaRPr lang="de-CH" sz="2000" b="1" dirty="0"/>
          </a:p>
          <a:p>
            <a:r>
              <a:rPr lang="de-CH" sz="2000" b="1" dirty="0"/>
              <a:t>Zusatzstoffe</a:t>
            </a:r>
          </a:p>
          <a:p>
            <a:pPr marL="457200" indent="-457200">
              <a:buFont typeface="+mj-lt"/>
              <a:buAutoNum type="arabicParenR" startAt="4"/>
            </a:pPr>
            <a:r>
              <a:rPr lang="de-CH" sz="2000" dirty="0"/>
              <a:t>Chemikalien</a:t>
            </a:r>
          </a:p>
          <a:p>
            <a:pPr marL="285750" indent="-285750">
              <a:buFontTx/>
              <a:buChar char="-"/>
            </a:pPr>
            <a:endParaRPr lang="de-CH" b="1" dirty="0"/>
          </a:p>
        </p:txBody>
      </p:sp>
      <p:pic>
        <p:nvPicPr>
          <p:cNvPr id="6" name="Grafik 5" descr="Ein Bild, das Text, Screenshot, Software, Multimedia-Software enthält.&#10;&#10;Automatisch generierte Beschreibung">
            <a:extLst>
              <a:ext uri="{FF2B5EF4-FFF2-40B4-BE49-F238E27FC236}">
                <a16:creationId xmlns:a16="http://schemas.microsoft.com/office/drawing/2014/main" id="{672731C8-E641-27D9-EDFB-525DD301059C}"/>
              </a:ext>
            </a:extLst>
          </p:cNvPr>
          <p:cNvPicPr>
            <a:picLocks noChangeAspect="1"/>
          </p:cNvPicPr>
          <p:nvPr/>
        </p:nvPicPr>
        <p:blipFill rotWithShape="1">
          <a:blip r:embed="rId3">
            <a:extLst>
              <a:ext uri="{28A0092B-C50C-407E-A947-70E740481C1C}">
                <a14:useLocalDpi xmlns:a14="http://schemas.microsoft.com/office/drawing/2010/main" val="0"/>
              </a:ext>
            </a:extLst>
          </a:blip>
          <a:srcRect l="65577" t="45424" r="15384" b="38166"/>
          <a:stretch/>
        </p:blipFill>
        <p:spPr>
          <a:xfrm>
            <a:off x="422958" y="4285861"/>
            <a:ext cx="6515741" cy="1711204"/>
          </a:xfrm>
          <a:prstGeom prst="rect">
            <a:avLst/>
          </a:prstGeom>
        </p:spPr>
      </p:pic>
      <p:pic>
        <p:nvPicPr>
          <p:cNvPr id="7" name="Grafik 6">
            <a:extLst>
              <a:ext uri="{FF2B5EF4-FFF2-40B4-BE49-F238E27FC236}">
                <a16:creationId xmlns:a16="http://schemas.microsoft.com/office/drawing/2014/main" id="{AA22A0A8-7D8A-44D9-EB66-1F39F054CD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471" t="20307" r="61133" b="5267"/>
          <a:stretch/>
        </p:blipFill>
        <p:spPr>
          <a:xfrm>
            <a:off x="6846664" y="623849"/>
            <a:ext cx="5125408" cy="5373216"/>
          </a:xfrm>
          <a:prstGeom prst="rect">
            <a:avLst/>
          </a:prstGeom>
        </p:spPr>
      </p:pic>
      <p:sp>
        <p:nvSpPr>
          <p:cNvPr id="2" name="Textfeld 1">
            <a:extLst>
              <a:ext uri="{FF2B5EF4-FFF2-40B4-BE49-F238E27FC236}">
                <a16:creationId xmlns:a16="http://schemas.microsoft.com/office/drawing/2014/main" id="{AB8A17C1-7B83-34FB-EE8D-28845A386FE8}"/>
              </a:ext>
            </a:extLst>
          </p:cNvPr>
          <p:cNvSpPr txBox="1"/>
          <p:nvPr/>
        </p:nvSpPr>
        <p:spPr>
          <a:xfrm>
            <a:off x="11277600" y="6111040"/>
            <a:ext cx="914400" cy="246221"/>
          </a:xfrm>
          <a:prstGeom prst="rect">
            <a:avLst/>
          </a:prstGeom>
          <a:noFill/>
        </p:spPr>
        <p:txBody>
          <a:bodyPr wrap="square" rtlCol="0">
            <a:spAutoFit/>
          </a:bodyPr>
          <a:lstStyle/>
          <a:p>
            <a:r>
              <a:rPr lang="de-CH" sz="1000" dirty="0"/>
              <a:t>Quelle: srf.ch</a:t>
            </a:r>
          </a:p>
        </p:txBody>
      </p:sp>
    </p:spTree>
    <p:extLst>
      <p:ext uri="{BB962C8B-B14F-4D97-AF65-F5344CB8AC3E}">
        <p14:creationId xmlns:p14="http://schemas.microsoft.com/office/powerpoint/2010/main" val="67882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73479" y="623849"/>
            <a:ext cx="10058400" cy="606237"/>
          </a:xfrm>
        </p:spPr>
        <p:txBody>
          <a:bodyPr>
            <a:normAutofit/>
          </a:bodyPr>
          <a:lstStyle/>
          <a:p>
            <a:r>
              <a:rPr lang="de-CH" sz="3000" b="1" dirty="0"/>
              <a:t>Herstellung von </a:t>
            </a:r>
            <a:r>
              <a:rPr lang="de-CH" sz="3000" b="1" dirty="0" err="1"/>
              <a:t>vapes</a:t>
            </a:r>
            <a:endParaRPr lang="de-CH" sz="3000" b="1" dirty="0"/>
          </a:p>
        </p:txBody>
      </p:sp>
      <p:pic>
        <p:nvPicPr>
          <p:cNvPr id="5" name="Onlinemedien 4" title="Inside China's Emerging Vape Industry">
            <a:hlinkClick r:id="" action="ppaction://media"/>
            <a:extLst>
              <a:ext uri="{FF2B5EF4-FFF2-40B4-BE49-F238E27FC236}">
                <a16:creationId xmlns:a16="http://schemas.microsoft.com/office/drawing/2014/main" id="{B3F14800-24D9-BD26-37EE-AF06690647E9}"/>
              </a:ext>
            </a:extLst>
          </p:cNvPr>
          <p:cNvPicPr>
            <a:picLocks noRot="1" noChangeAspect="1"/>
          </p:cNvPicPr>
          <p:nvPr>
            <a:videoFile r:link="rId1"/>
          </p:nvPr>
        </p:nvPicPr>
        <p:blipFill>
          <a:blip r:embed="rId4"/>
          <a:stretch>
            <a:fillRect/>
          </a:stretch>
        </p:blipFill>
        <p:spPr>
          <a:xfrm>
            <a:off x="2286000" y="1276350"/>
            <a:ext cx="7620000" cy="4305300"/>
          </a:xfrm>
          <a:prstGeom prst="rect">
            <a:avLst/>
          </a:prstGeom>
        </p:spPr>
      </p:pic>
      <p:sp>
        <p:nvSpPr>
          <p:cNvPr id="2" name="Textfeld 1">
            <a:extLst>
              <a:ext uri="{FF2B5EF4-FFF2-40B4-BE49-F238E27FC236}">
                <a16:creationId xmlns:a16="http://schemas.microsoft.com/office/drawing/2014/main" id="{BE5FBBE2-EFCC-143D-B642-79A447CA4D39}"/>
              </a:ext>
            </a:extLst>
          </p:cNvPr>
          <p:cNvSpPr txBox="1"/>
          <p:nvPr/>
        </p:nvSpPr>
        <p:spPr>
          <a:xfrm>
            <a:off x="10338179" y="6506825"/>
            <a:ext cx="1922060" cy="246221"/>
          </a:xfrm>
          <a:prstGeom prst="rect">
            <a:avLst/>
          </a:prstGeom>
          <a:noFill/>
        </p:spPr>
        <p:txBody>
          <a:bodyPr wrap="square" rtlCol="0">
            <a:spAutoFit/>
          </a:bodyPr>
          <a:lstStyle/>
          <a:p>
            <a:r>
              <a:rPr lang="de-CH" sz="1000" dirty="0">
                <a:solidFill>
                  <a:schemeClr val="bg1"/>
                </a:solidFill>
              </a:rPr>
              <a:t>https://youtu.be/6Y0FOoFGnBw</a:t>
            </a:r>
          </a:p>
        </p:txBody>
      </p:sp>
    </p:spTree>
    <p:extLst>
      <p:ext uri="{BB962C8B-B14F-4D97-AF65-F5344CB8AC3E}">
        <p14:creationId xmlns:p14="http://schemas.microsoft.com/office/powerpoint/2010/main" val="202876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Rückblick">
  <a:themeElements>
    <a:clrScheme name="Benutzerdefiniert 8">
      <a:dk1>
        <a:sysClr val="windowText" lastClr="000000"/>
      </a:dk1>
      <a:lt1>
        <a:sysClr val="window" lastClr="FFFFFF"/>
      </a:lt1>
      <a:dk2>
        <a:srgbClr val="696464"/>
      </a:dk2>
      <a:lt2>
        <a:srgbClr val="E9E5DC"/>
      </a:lt2>
      <a:accent1>
        <a:srgbClr val="EE8C69"/>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Rückblick">
  <a:themeElements>
    <a:clrScheme name="Benutzerdefiniert 3">
      <a:dk1>
        <a:sysClr val="windowText" lastClr="000000"/>
      </a:dk1>
      <a:lt1>
        <a:sysClr val="window" lastClr="FFFFFF"/>
      </a:lt1>
      <a:dk2>
        <a:srgbClr val="335B74"/>
      </a:dk2>
      <a:lt2>
        <a:srgbClr val="DFE3E5"/>
      </a:lt2>
      <a:accent1>
        <a:srgbClr val="1CADE4"/>
      </a:accent1>
      <a:accent2>
        <a:srgbClr val="C264B2"/>
      </a:accent2>
      <a:accent3>
        <a:srgbClr val="27CED7"/>
      </a:accent3>
      <a:accent4>
        <a:srgbClr val="42BA97"/>
      </a:accent4>
      <a:accent5>
        <a:srgbClr val="3E8853"/>
      </a:accent5>
      <a:accent6>
        <a:srgbClr val="62A39F"/>
      </a:accent6>
      <a:hlink>
        <a:srgbClr val="6EAC1C"/>
      </a:hlink>
      <a:folHlink>
        <a:srgbClr val="B26B0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3.xml><?xml version="1.0" encoding="utf-8"?>
<a:theme xmlns:a="http://schemas.openxmlformats.org/drawingml/2006/main" name="Rückblick">
  <a:themeElements>
    <a:clrScheme name="Benutzerdefiniert 7">
      <a:dk1>
        <a:sysClr val="windowText" lastClr="000000"/>
      </a:dk1>
      <a:lt1>
        <a:sysClr val="window" lastClr="FFFFFF"/>
      </a:lt1>
      <a:dk2>
        <a:srgbClr val="632E62"/>
      </a:dk2>
      <a:lt2>
        <a:srgbClr val="EAE5EB"/>
      </a:lt2>
      <a:accent1>
        <a:srgbClr val="92278F"/>
      </a:accent1>
      <a:accent2>
        <a:srgbClr val="4E1E76"/>
      </a:accent2>
      <a:accent3>
        <a:srgbClr val="755DD9"/>
      </a:accent3>
      <a:accent4>
        <a:srgbClr val="665EB8"/>
      </a:accent4>
      <a:accent5>
        <a:srgbClr val="45A5ED"/>
      </a:accent5>
      <a:accent6>
        <a:srgbClr val="5982DB"/>
      </a:accent6>
      <a:hlink>
        <a:srgbClr val="0066FF"/>
      </a:hlink>
      <a:folHlink>
        <a:srgbClr val="666699"/>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4.xml><?xml version="1.0" encoding="utf-8"?>
<a:theme xmlns:a="http://schemas.openxmlformats.org/drawingml/2006/main" name="Rückblick">
  <a:themeElements>
    <a:clrScheme name="Benutzerdefiniert 1">
      <a:dk1>
        <a:srgbClr val="000000"/>
      </a:dk1>
      <a:lt1>
        <a:srgbClr val="FFFFFF"/>
      </a:lt1>
      <a:dk2>
        <a:srgbClr val="44546A"/>
      </a:dk2>
      <a:lt2>
        <a:srgbClr val="E7E6E6"/>
      </a:lt2>
      <a:accent1>
        <a:srgbClr val="A22002"/>
      </a:accent1>
      <a:accent2>
        <a:srgbClr val="FF8628"/>
      </a:accent2>
      <a:accent3>
        <a:srgbClr val="692523"/>
      </a:accent3>
      <a:accent4>
        <a:srgbClr val="00936B"/>
      </a:accent4>
      <a:accent5>
        <a:srgbClr val="F8EEE0"/>
      </a:accent5>
      <a:accent6>
        <a:srgbClr val="FF8983"/>
      </a:accent6>
      <a:hlink>
        <a:srgbClr val="0563C1"/>
      </a:hlink>
      <a:folHlink>
        <a:srgbClr val="954F7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5.xml><?xml version="1.0" encoding="utf-8"?>
<a:theme xmlns:a="http://schemas.openxmlformats.org/drawingml/2006/main" name="Rückblick">
  <a:themeElements>
    <a:clrScheme name="Blaugrü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8092</Words>
  <Application>Microsoft Office PowerPoint</Application>
  <PresentationFormat>Breitbild</PresentationFormat>
  <Paragraphs>807</Paragraphs>
  <Slides>39</Slides>
  <Notes>36</Notes>
  <HiddenSlides>0</HiddenSlides>
  <MMClips>1</MMClips>
  <ScaleCrop>false</ScaleCrop>
  <HeadingPairs>
    <vt:vector size="6" baseType="variant">
      <vt:variant>
        <vt:lpstr>Verwendete Schriftarten</vt:lpstr>
      </vt:variant>
      <vt:variant>
        <vt:i4>7</vt:i4>
      </vt:variant>
      <vt:variant>
        <vt:lpstr>Design</vt:lpstr>
      </vt:variant>
      <vt:variant>
        <vt:i4>5</vt:i4>
      </vt:variant>
      <vt:variant>
        <vt:lpstr>Folientitel</vt:lpstr>
      </vt:variant>
      <vt:variant>
        <vt:i4>39</vt:i4>
      </vt:variant>
    </vt:vector>
  </HeadingPairs>
  <TitlesOfParts>
    <vt:vector size="51" baseType="lpstr">
      <vt:lpstr>Aptos</vt:lpstr>
      <vt:lpstr>Arial</vt:lpstr>
      <vt:lpstr>Calibri</vt:lpstr>
      <vt:lpstr>Calibri Light</vt:lpstr>
      <vt:lpstr>Symbol</vt:lpstr>
      <vt:lpstr>Times New Roman</vt:lpstr>
      <vt:lpstr>Wingdings</vt:lpstr>
      <vt:lpstr>Rückblick</vt:lpstr>
      <vt:lpstr>Rückblick</vt:lpstr>
      <vt:lpstr>Rückblick</vt:lpstr>
      <vt:lpstr>Rückblick</vt:lpstr>
      <vt:lpstr>Rückblick</vt:lpstr>
      <vt:lpstr>VapeAware</vt:lpstr>
      <vt:lpstr>Inhalt</vt:lpstr>
      <vt:lpstr>PowerPoint-Präsentation</vt:lpstr>
      <vt:lpstr>Was sind Vapes?</vt:lpstr>
      <vt:lpstr>PowerPoint-Präsentation</vt:lpstr>
      <vt:lpstr>PowerPoint-Präsentation</vt:lpstr>
      <vt:lpstr>PowerPoint-Präsentation</vt:lpstr>
      <vt:lpstr>PowerPoint-Präsentation</vt:lpstr>
      <vt:lpstr>PowerPoint-Präsentation</vt:lpstr>
      <vt:lpstr>Gesundheitliche Auswirkungen</vt:lpstr>
      <vt:lpstr>PowerPoint-Präsentation</vt:lpstr>
      <vt:lpstr>PowerPoint-Präsentation</vt:lpstr>
      <vt:lpstr>PowerPoint-Präsentation</vt:lpstr>
      <vt:lpstr>Umwelt</vt:lpstr>
      <vt:lpstr>Gesellschaftliches</vt:lpstr>
      <vt:lpstr>PowerPoint-Präsentation</vt:lpstr>
      <vt:lpstr>PowerPoint-Präsentation</vt:lpstr>
      <vt:lpstr>PowerPoint-Präsentation</vt:lpstr>
      <vt:lpstr>Was können  HSK-Lehrpersonen tun?</vt:lpstr>
      <vt:lpstr>PowerPoint-Präsentation</vt:lpstr>
      <vt:lpstr>PowerPoint-Präsentation</vt:lpstr>
      <vt:lpstr>Was können Eltern tun?</vt:lpstr>
      <vt:lpstr>PowerPoint-Präsentation</vt:lpstr>
      <vt:lpstr>PowerPoint-Präsentation</vt:lpstr>
      <vt:lpstr>PowerPoint-Präsentation</vt:lpstr>
      <vt:lpstr>PowerPoint-Präsentation</vt:lpstr>
      <vt:lpstr>Fazit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Olivia Studhalter</dc:creator>
  <cp:lastModifiedBy>Olivia Studhalter</cp:lastModifiedBy>
  <cp:revision>65</cp:revision>
  <dcterms:created xsi:type="dcterms:W3CDTF">2024-06-27T09:03:35Z</dcterms:created>
  <dcterms:modified xsi:type="dcterms:W3CDTF">2025-03-25T15:32:18Z</dcterms:modified>
</cp:coreProperties>
</file>